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  <p:sldMasterId id="2147483674" r:id="rId3"/>
  </p:sldMasterIdLst>
  <p:notesMasterIdLst>
    <p:notesMasterId r:id="rId27"/>
  </p:notesMasterIdLst>
  <p:handoutMasterIdLst>
    <p:handoutMasterId r:id="rId28"/>
  </p:handoutMasterIdLst>
  <p:sldIdLst>
    <p:sldId id="256" r:id="rId4"/>
    <p:sldId id="257" r:id="rId5"/>
    <p:sldId id="286" r:id="rId6"/>
    <p:sldId id="287" r:id="rId7"/>
    <p:sldId id="288" r:id="rId8"/>
    <p:sldId id="348" r:id="rId9"/>
    <p:sldId id="350" r:id="rId10"/>
    <p:sldId id="289" r:id="rId11"/>
    <p:sldId id="292" r:id="rId12"/>
    <p:sldId id="291" r:id="rId13"/>
    <p:sldId id="293" r:id="rId14"/>
    <p:sldId id="295" r:id="rId15"/>
    <p:sldId id="296" r:id="rId16"/>
    <p:sldId id="299" r:id="rId17"/>
    <p:sldId id="300" r:id="rId18"/>
    <p:sldId id="301" r:id="rId19"/>
    <p:sldId id="304" r:id="rId20"/>
    <p:sldId id="306" r:id="rId21"/>
    <p:sldId id="307" r:id="rId22"/>
    <p:sldId id="308" r:id="rId23"/>
    <p:sldId id="310" r:id="rId24"/>
    <p:sldId id="345" r:id="rId25"/>
    <p:sldId id="349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1D3"/>
    <a:srgbClr val="E6F0F5"/>
    <a:srgbClr val="7F6106"/>
    <a:srgbClr val="F3F2DF"/>
    <a:srgbClr val="985777"/>
    <a:srgbClr val="FEF4F8"/>
    <a:srgbClr val="E7E7FF"/>
    <a:srgbClr val="FBF0C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96" autoAdjust="0"/>
    <p:restoredTop sz="94237" autoAdjust="0"/>
  </p:normalViewPr>
  <p:slideViewPr>
    <p:cSldViewPr snapToGrid="0">
      <p:cViewPr varScale="1">
        <p:scale>
          <a:sx n="139" d="100"/>
          <a:sy n="139" d="100"/>
        </p:scale>
        <p:origin x="696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1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3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001AF8-C985-4905-BFCE-F937258472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AB333-44B5-4C3C-8ACA-D628282F0B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87A73-31F0-48EC-A8E8-5D7B334567DC}" type="datetimeFigureOut">
              <a:rPr lang="en-CA" smtClean="0"/>
              <a:t>2025-03-24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70138-B636-4D8D-8858-FC251EAC3F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3AA1B-045C-4E3E-9F61-C52FE44C25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5B16B-00BA-4A97-B620-702CFA3172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31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9e4af830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c9e4af830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9e4af8306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c9e4af8306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c9e4af8306_2_124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603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-add copyright">
  <p:cSld name="Title Slide-add copyrigh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291465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571500"/>
            <a:ext cx="7772400" cy="212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674687" y="2971800"/>
            <a:ext cx="7794625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>
            <a:spLocks noGrp="1"/>
          </p:cNvSpPr>
          <p:nvPr>
            <p:ph type="pic" idx="2"/>
          </p:nvPr>
        </p:nvSpPr>
        <p:spPr>
          <a:xfrm>
            <a:off x="457200" y="4800601"/>
            <a:ext cx="1001713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3"/>
          </p:nvPr>
        </p:nvSpPr>
        <p:spPr>
          <a:xfrm>
            <a:off x="1836402" y="4800601"/>
            <a:ext cx="69088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200"/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Opener-add copyright">
  <p:cSld name="Chapter Opener-add copyrigh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467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457200" y="612322"/>
            <a:ext cx="8229600" cy="35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457200" y="1200150"/>
            <a:ext cx="4397375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3"/>
          </p:nvPr>
        </p:nvSpPr>
        <p:spPr>
          <a:xfrm>
            <a:off x="5029200" y="1200150"/>
            <a:ext cx="3657600" cy="111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3000"/>
              <a:buNone/>
              <a:defRPr sz="3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4"/>
          </p:nvPr>
        </p:nvSpPr>
        <p:spPr>
          <a:xfrm>
            <a:off x="5029200" y="2439591"/>
            <a:ext cx="3657600" cy="2155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  <a:defRPr sz="22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>
            <a:spLocks noGrp="1"/>
          </p:cNvSpPr>
          <p:nvPr>
            <p:ph type="pic" idx="5"/>
          </p:nvPr>
        </p:nvSpPr>
        <p:spPr>
          <a:xfrm>
            <a:off x="457200" y="4800601"/>
            <a:ext cx="1001713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6"/>
          </p:nvPr>
        </p:nvSpPr>
        <p:spPr>
          <a:xfrm>
            <a:off x="2097088" y="4800600"/>
            <a:ext cx="6589712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200"/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57200" y="1081088"/>
            <a:ext cx="8232775" cy="353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">
  <p:cSld name="Title and Two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57200" y="1167245"/>
            <a:ext cx="8229600" cy="170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457200" y="2978944"/>
            <a:ext cx="8229600" cy="157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457201" y="1164431"/>
            <a:ext cx="2595603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2"/>
          </p:nvPr>
        </p:nvSpPr>
        <p:spPr>
          <a:xfrm>
            <a:off x="3274199" y="1164431"/>
            <a:ext cx="2595602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3"/>
          </p:nvPr>
        </p:nvSpPr>
        <p:spPr>
          <a:xfrm>
            <a:off x="6091197" y="1164431"/>
            <a:ext cx="2595603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ntent">
  <p:cSld name="Title and Four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457200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2"/>
          </p:nvPr>
        </p:nvSpPr>
        <p:spPr>
          <a:xfrm>
            <a:off x="2572593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3"/>
          </p:nvPr>
        </p:nvSpPr>
        <p:spPr>
          <a:xfrm>
            <a:off x="4687986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4"/>
          </p:nvPr>
        </p:nvSpPr>
        <p:spPr>
          <a:xfrm>
            <a:off x="6803378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igure + Caption">
  <p:cSld name="1_Figure +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0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1"/>
          <p:cNvSpPr>
            <a:spLocks noGrp="1"/>
          </p:cNvSpPr>
          <p:nvPr>
            <p:ph type="pic" idx="2"/>
          </p:nvPr>
        </p:nvSpPr>
        <p:spPr>
          <a:xfrm>
            <a:off x="457200" y="1134666"/>
            <a:ext cx="8232775" cy="256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457200" y="3788228"/>
            <a:ext cx="8229600" cy="76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igure + Caption">
  <p:cSld name="2_Figure + Ca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457200" y="1110853"/>
            <a:ext cx="4484688" cy="281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5048250" y="1110853"/>
            <a:ext cx="3638550" cy="281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3"/>
          </p:nvPr>
        </p:nvSpPr>
        <p:spPr>
          <a:xfrm>
            <a:off x="457200" y="4007644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bel Layout 1">
  <p:cSld name="Label Layout 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2982913" y="3269456"/>
            <a:ext cx="3482975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>
            <a:spLocks noGrp="1"/>
          </p:cNvSpPr>
          <p:nvPr>
            <p:ph type="pic" idx="2"/>
          </p:nvPr>
        </p:nvSpPr>
        <p:spPr>
          <a:xfrm>
            <a:off x="2982912" y="1260872"/>
            <a:ext cx="3482975" cy="191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3"/>
          </p:nvPr>
        </p:nvSpPr>
        <p:spPr>
          <a:xfrm>
            <a:off x="808109" y="1260872"/>
            <a:ext cx="1220716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4"/>
          </p:nvPr>
        </p:nvSpPr>
        <p:spPr>
          <a:xfrm>
            <a:off x="808109" y="1985368"/>
            <a:ext cx="1206500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5"/>
          </p:nvPr>
        </p:nvSpPr>
        <p:spPr>
          <a:xfrm>
            <a:off x="808109" y="2709863"/>
            <a:ext cx="1206500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6"/>
          </p:nvPr>
        </p:nvSpPr>
        <p:spPr>
          <a:xfrm>
            <a:off x="7381874" y="1260872"/>
            <a:ext cx="1304925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7"/>
          </p:nvPr>
        </p:nvSpPr>
        <p:spPr>
          <a:xfrm>
            <a:off x="7381874" y="1988693"/>
            <a:ext cx="1304925" cy="46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8"/>
          </p:nvPr>
        </p:nvSpPr>
        <p:spPr>
          <a:xfrm>
            <a:off x="7381874" y="2709863"/>
            <a:ext cx="1304925" cy="470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bel Layout 2">
  <p:cSld name="Label Layout 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457201" y="3294460"/>
            <a:ext cx="2107323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>
            <a:spLocks noGrp="1"/>
          </p:cNvSpPr>
          <p:nvPr>
            <p:ph type="pic" idx="2"/>
          </p:nvPr>
        </p:nvSpPr>
        <p:spPr>
          <a:xfrm>
            <a:off x="457200" y="1363266"/>
            <a:ext cx="2107324" cy="178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3"/>
          </p:nvPr>
        </p:nvSpPr>
        <p:spPr>
          <a:xfrm>
            <a:off x="2774622" y="1346210"/>
            <a:ext cx="1534619" cy="44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4"/>
          </p:nvPr>
        </p:nvSpPr>
        <p:spPr>
          <a:xfrm>
            <a:off x="2774622" y="2030611"/>
            <a:ext cx="1534619" cy="45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5"/>
          </p:nvPr>
        </p:nvSpPr>
        <p:spPr>
          <a:xfrm>
            <a:off x="2774622" y="2697956"/>
            <a:ext cx="1534619" cy="45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6"/>
          </p:nvPr>
        </p:nvSpPr>
        <p:spPr>
          <a:xfrm>
            <a:off x="4931596" y="3260579"/>
            <a:ext cx="2107323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>
            <a:spLocks noGrp="1"/>
          </p:cNvSpPr>
          <p:nvPr>
            <p:ph type="pic" idx="7"/>
          </p:nvPr>
        </p:nvSpPr>
        <p:spPr>
          <a:xfrm>
            <a:off x="4931596" y="1354903"/>
            <a:ext cx="2107323" cy="179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8"/>
          </p:nvPr>
        </p:nvSpPr>
        <p:spPr>
          <a:xfrm>
            <a:off x="7304580" y="1346210"/>
            <a:ext cx="1534619" cy="45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9"/>
          </p:nvPr>
        </p:nvSpPr>
        <p:spPr>
          <a:xfrm>
            <a:off x="7304579" y="2030611"/>
            <a:ext cx="1534619" cy="45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3"/>
          </p:nvPr>
        </p:nvSpPr>
        <p:spPr>
          <a:xfrm>
            <a:off x="7304579" y="2684863"/>
            <a:ext cx="1534620" cy="45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ntent">
  <p:cSld name="Title and Three Conten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457200" y="1167245"/>
            <a:ext cx="3635375" cy="339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2"/>
          </p:nvPr>
        </p:nvSpPr>
        <p:spPr>
          <a:xfrm>
            <a:off x="4234542" y="1167245"/>
            <a:ext cx="4452257" cy="170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3"/>
          </p:nvPr>
        </p:nvSpPr>
        <p:spPr>
          <a:xfrm>
            <a:off x="4234542" y="2978944"/>
            <a:ext cx="4452258" cy="157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685800" y="1085850"/>
            <a:ext cx="7772400" cy="161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674687" y="2971800"/>
            <a:ext cx="7794626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21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21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467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</a:pPr>
            <a:r>
              <a:rPr lang="en" dirty="0"/>
              <a:t>Fundamentals of Web Development</a:t>
            </a:r>
            <a:endParaRPr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3"/>
          </p:nvPr>
        </p:nvSpPr>
        <p:spPr>
          <a:xfrm>
            <a:off x="4572000" y="1200150"/>
            <a:ext cx="4114800" cy="111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4"/>
          </p:nvPr>
        </p:nvSpPr>
        <p:spPr>
          <a:xfrm>
            <a:off x="4572000" y="2439592"/>
            <a:ext cx="4114800" cy="82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chemeClr val="tx1"/>
                </a:solidFill>
                <a:latin typeface="+mj-lt"/>
              </a:rPr>
              <a:t>Server-Side Development : PHP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DE1D7-1B3E-398E-176D-E0E82BE50742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endParaRPr lang="en-D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D862-3CCD-4AE2-B8F2-48E9F0FB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Tag Example</a:t>
            </a:r>
          </a:p>
        </p:txBody>
      </p:sp>
      <p:sp>
        <p:nvSpPr>
          <p:cNvPr id="4" name="TextBox 3" descr="LISTING 4.2 Embedded styles example">
            <a:extLst>
              <a:ext uri="{FF2B5EF4-FFF2-40B4-BE49-F238E27FC236}">
                <a16:creationId xmlns:a16="http://schemas.microsoft.com/office/drawing/2014/main" id="{2CE24D59-FA92-4FA6-BC8D-887826959F49}"/>
              </a:ext>
            </a:extLst>
          </p:cNvPr>
          <p:cNvSpPr txBox="1"/>
          <p:nvPr/>
        </p:nvSpPr>
        <p:spPr>
          <a:xfrm>
            <a:off x="457200" y="984487"/>
            <a:ext cx="4114800" cy="3488361"/>
          </a:xfrm>
          <a:prstGeom prst="rect">
            <a:avLst/>
          </a:prstGeom>
          <a:solidFill>
            <a:srgbClr val="E6F0F5"/>
          </a:solidFill>
        </p:spPr>
        <p:txBody>
          <a:bodyPr wrap="square" numCol="1" rtlCol="0">
            <a:noAutofit/>
          </a:bodyPr>
          <a:lstStyle/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&lt;?php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$user = "Randy";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?&gt;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&lt;!DOCTYPE html&gt;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&lt;html&gt;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&lt;body&gt;</a:t>
            </a:r>
          </a:p>
          <a:p>
            <a:pPr algn="l" defTabSz="360000"/>
            <a:r>
              <a:rPr lang="pt-BR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&lt;h1&gt;Welcome </a:t>
            </a:r>
            <a:r>
              <a:rPr lang="pt-BR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&lt;?php echo $user; ?&gt;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&lt;/h1&gt;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&lt;p&gt;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server time is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&lt;?php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"&lt;strong&gt;";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date("H:i:s");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"&lt;/strong&gt;";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?&gt;</a:t>
            </a:r>
          </a:p>
          <a:p>
            <a:pPr algn="l" defTabSz="360000"/>
            <a:r>
              <a:rPr lang="en-CA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&lt;/p&gt;&lt;/body&gt;&lt;/html&gt;</a:t>
            </a:r>
            <a:endParaRPr lang="en-CA" sz="9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36AE0-84FF-442E-9037-C169AF4E468F}"/>
              </a:ext>
            </a:extLst>
          </p:cNvPr>
          <p:cNvSpPr txBox="1"/>
          <p:nvPr/>
        </p:nvSpPr>
        <p:spPr>
          <a:xfrm>
            <a:off x="457200" y="4472848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baseline="0" dirty="0">
                <a:solidFill>
                  <a:srgbClr val="009A9A"/>
                </a:solidFill>
                <a:latin typeface="+mj-lt"/>
              </a:rPr>
              <a:t>LISTING 12.1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+mj-lt"/>
              </a:rPr>
              <a:t>Php Tags</a:t>
            </a:r>
            <a:endParaRPr lang="en-CA" sz="1200" dirty="0">
              <a:latin typeface="+mj-lt"/>
            </a:endParaRPr>
          </a:p>
        </p:txBody>
      </p:sp>
      <p:sp>
        <p:nvSpPr>
          <p:cNvPr id="8" name="TextBox 7" descr="LISTING 4.2 Embedded styles example">
            <a:extLst>
              <a:ext uri="{FF2B5EF4-FFF2-40B4-BE49-F238E27FC236}">
                <a16:creationId xmlns:a16="http://schemas.microsoft.com/office/drawing/2014/main" id="{94A7D41F-4576-4731-B1B7-7E467D9DA4E2}"/>
              </a:ext>
            </a:extLst>
          </p:cNvPr>
          <p:cNvSpPr txBox="1"/>
          <p:nvPr/>
        </p:nvSpPr>
        <p:spPr>
          <a:xfrm>
            <a:off x="5266063" y="984486"/>
            <a:ext cx="3573137" cy="2045153"/>
          </a:xfrm>
          <a:prstGeom prst="rect">
            <a:avLst/>
          </a:prstGeom>
          <a:solidFill>
            <a:srgbClr val="E6F0F5"/>
          </a:solidFill>
        </p:spPr>
        <p:txBody>
          <a:bodyPr wrap="square" numCol="1" rtlCol="0">
            <a:noAutofit/>
          </a:bodyPr>
          <a:lstStyle/>
          <a:p>
            <a:pPr algn="l"/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&lt;!DOCTYPE html&gt;</a:t>
            </a:r>
          </a:p>
          <a:p>
            <a:pPr algn="l"/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&lt;html&gt;</a:t>
            </a:r>
          </a:p>
          <a:p>
            <a:pPr algn="l"/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&lt;body&gt;</a:t>
            </a:r>
          </a:p>
          <a:p>
            <a:pPr algn="l"/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&lt;h1&gt;Welcome Randy&lt;/h1&gt;</a:t>
            </a:r>
          </a:p>
          <a:p>
            <a:pPr algn="l"/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&lt;p&gt;</a:t>
            </a:r>
          </a:p>
          <a:p>
            <a:pPr algn="l"/>
            <a:r>
              <a:rPr lang="en-US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 server time is &lt;strong&gt;02:59:09&lt;/strong&gt;</a:t>
            </a:r>
          </a:p>
          <a:p>
            <a:pPr algn="l"/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&lt;/p&gt;</a:t>
            </a:r>
          </a:p>
          <a:p>
            <a:pPr algn="l"/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&lt;/body&gt;</a:t>
            </a:r>
          </a:p>
          <a:p>
            <a:pPr algn="l"/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&lt;/html&gt;</a:t>
            </a:r>
            <a:endParaRPr lang="en-CA" sz="7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F44B4-FD22-46B5-9E8D-EB7A2B3D31B7}"/>
              </a:ext>
            </a:extLst>
          </p:cNvPr>
          <p:cNvSpPr txBox="1"/>
          <p:nvPr/>
        </p:nvSpPr>
        <p:spPr>
          <a:xfrm>
            <a:off x="5266063" y="3047333"/>
            <a:ext cx="3573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baseline="0" dirty="0">
                <a:solidFill>
                  <a:srgbClr val="009A9A"/>
                </a:solidFill>
                <a:latin typeface="+mj-lt"/>
              </a:rPr>
              <a:t>LISTING 12.2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+mj-lt"/>
              </a:rPr>
              <a:t>Output (HTML) from PHP script in Listing 12.1</a:t>
            </a:r>
            <a:endParaRPr lang="en-CA" sz="1200" dirty="0">
              <a:latin typeface="+mj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BAA82A7-78DD-491D-8DC3-166489E10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15219" y="2007062"/>
            <a:ext cx="407624" cy="564688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9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A749-7E6E-4516-89AA-F13A8706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Variables and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768F0-74EC-4B5D-A249-2B7AB5F90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081088"/>
            <a:ext cx="4114800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Variables in PHP are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dynamically typed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. The PHP engine makes a best guess as to the intended type based on what it is being assigned. 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Variables are also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loosely typed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in that a variable can be assigned different data types over time.</a:t>
            </a:r>
            <a:endParaRPr lang="en-CA" dirty="0">
              <a:latin typeface="+mj-lt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267C6F0-8CA2-44E8-91A1-7BBD6B4DC085}"/>
              </a:ext>
            </a:extLst>
          </p:cNvPr>
          <p:cNvSpPr txBox="1">
            <a:spLocks/>
          </p:cNvSpPr>
          <p:nvPr/>
        </p:nvSpPr>
        <p:spPr>
          <a:xfrm>
            <a:off x="4571999" y="1059934"/>
            <a:ext cx="4114800" cy="353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b="1" i="0" u="none" strike="noStrike" baseline="0" dirty="0">
                <a:latin typeface="+mj-lt"/>
              </a:rPr>
              <a:t>Boolean </a:t>
            </a:r>
            <a:r>
              <a:rPr lang="en-US" sz="1800" b="0" i="0" u="none" strike="noStrike" baseline="0" dirty="0">
                <a:latin typeface="+mj-lt"/>
              </a:rPr>
              <a:t>A logical true or false value</a:t>
            </a:r>
          </a:p>
          <a:p>
            <a:pPr algn="l"/>
            <a:r>
              <a:rPr lang="en-CA" sz="1800" b="1" i="0" u="none" strike="noStrike" baseline="0" dirty="0">
                <a:latin typeface="+mj-lt"/>
              </a:rPr>
              <a:t>Integer </a:t>
            </a:r>
            <a:r>
              <a:rPr lang="en-CA" sz="1800" b="0" i="0" u="none" strike="noStrike" baseline="0" dirty="0">
                <a:latin typeface="+mj-lt"/>
              </a:rPr>
              <a:t>Whole numbers</a:t>
            </a:r>
          </a:p>
          <a:p>
            <a:pPr algn="l"/>
            <a:r>
              <a:rPr lang="en-CA" sz="1800" b="1" i="0" u="none" strike="noStrike" baseline="0" dirty="0">
                <a:latin typeface="+mj-lt"/>
              </a:rPr>
              <a:t>Float </a:t>
            </a:r>
            <a:r>
              <a:rPr lang="en-CA" sz="1800" b="0" i="0" u="none" strike="noStrike" baseline="0" dirty="0">
                <a:latin typeface="+mj-lt"/>
              </a:rPr>
              <a:t>Decimal numbers</a:t>
            </a:r>
          </a:p>
          <a:p>
            <a:pPr algn="l"/>
            <a:r>
              <a:rPr lang="en-CA" sz="1800" b="1" i="0" u="none" strike="noStrike" baseline="0" dirty="0">
                <a:latin typeface="+mj-lt"/>
              </a:rPr>
              <a:t>String </a:t>
            </a:r>
            <a:r>
              <a:rPr lang="en-CA" sz="1800" b="0" i="0" u="none" strike="noStrike" baseline="0" dirty="0">
                <a:latin typeface="+mj-lt"/>
              </a:rPr>
              <a:t>Letters</a:t>
            </a:r>
          </a:p>
          <a:p>
            <a:pPr algn="l"/>
            <a:r>
              <a:rPr lang="en-US" sz="1800" b="1" i="0" u="none" strike="noStrike" baseline="0" dirty="0">
                <a:latin typeface="+mj-lt"/>
              </a:rPr>
              <a:t>Array </a:t>
            </a:r>
            <a:r>
              <a:rPr lang="en-US" sz="1800" b="0" i="0" u="none" strike="noStrike" baseline="0" dirty="0">
                <a:latin typeface="+mj-lt"/>
              </a:rPr>
              <a:t>A collection of data of any type (covered in the next chapter)</a:t>
            </a:r>
          </a:p>
          <a:p>
            <a:pPr algn="l"/>
            <a:r>
              <a:rPr lang="en-CA" sz="1800" b="1" i="0" u="none" strike="noStrike" baseline="0" dirty="0">
                <a:latin typeface="+mj-lt"/>
              </a:rPr>
              <a:t>Object </a:t>
            </a:r>
            <a:r>
              <a:rPr lang="en-CA" sz="1800" b="0" i="0" u="none" strike="noStrike" baseline="0" dirty="0">
                <a:latin typeface="+mj-lt"/>
              </a:rPr>
              <a:t>Instances of classes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330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2592-0900-4997-BC7D-8999C27A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Writing to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2C5D9-6D92-4E1C-9529-393DF198EA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CA" b="0" i="0" u="none" strike="noStrike" baseline="0" dirty="0">
                <a:latin typeface="+mj-lt"/>
              </a:rPr>
              <a:t>To output something </a:t>
            </a:r>
            <a:r>
              <a:rPr lang="en-US" b="0" i="0" u="none" strike="noStrike" baseline="0" dirty="0">
                <a:latin typeface="+mj-lt"/>
              </a:rPr>
              <a:t>that will be seen by the browser, you can use the </a:t>
            </a:r>
            <a:r>
              <a:rPr lang="en-US" b="1" i="0" u="none" strike="noStrike" baseline="0" dirty="0">
                <a:latin typeface="+mj-lt"/>
              </a:rPr>
              <a:t>echo</a:t>
            </a:r>
            <a:r>
              <a:rPr lang="en-US" b="0" i="0" u="none" strike="noStrike" baseline="0" dirty="0">
                <a:latin typeface="+mj-lt"/>
              </a:rPr>
              <a:t>() function.</a:t>
            </a:r>
          </a:p>
          <a:p>
            <a:pPr marL="571500" lvl="1" indent="0">
              <a:buNone/>
            </a:pP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echo("hello");</a:t>
            </a:r>
          </a:p>
          <a:p>
            <a:pPr marL="571500" lvl="1" indent="0">
              <a:buNone/>
            </a:pP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echo "hello"; //alternate version (no parenthesis)</a:t>
            </a:r>
          </a:p>
          <a:p>
            <a:pPr marL="114300" indent="0" algn="l">
              <a:buNone/>
            </a:pPr>
            <a:r>
              <a:rPr lang="en-US" b="0" i="0" u="none" strike="noStrike" baseline="0" dirty="0">
                <a:latin typeface="+mj-lt"/>
              </a:rPr>
              <a:t>Strings can be appended together using the concatenate operator, which is the period (.) symbol. Consider the following code:</a:t>
            </a:r>
          </a:p>
          <a:p>
            <a:pPr marL="571500" lvl="1" indent="0">
              <a:buNone/>
            </a:pP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$username = "Ricardo";</a:t>
            </a:r>
          </a:p>
          <a:p>
            <a:pPr marL="571500" lvl="1" indent="0">
              <a:buNone/>
            </a:pP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echo "Hello " . $username;</a:t>
            </a:r>
          </a:p>
          <a:p>
            <a:pPr marL="114300" indent="0" algn="l">
              <a:buNone/>
            </a:pPr>
            <a:r>
              <a:rPr lang="en-US" b="0" i="0" u="none" strike="noStrike" baseline="0" dirty="0">
                <a:latin typeface="+mj-lt"/>
              </a:rPr>
              <a:t>will output </a:t>
            </a:r>
            <a:r>
              <a:rPr lang="en-US" b="1" i="0" u="none" strike="noStrike" baseline="0" dirty="0">
                <a:latin typeface="+mj-lt"/>
              </a:rPr>
              <a:t>Hello Ricardo </a:t>
            </a:r>
            <a:r>
              <a:rPr lang="en-US" b="0" i="0" u="none" strike="noStrike" baseline="0" dirty="0">
                <a:latin typeface="+mj-lt"/>
              </a:rPr>
              <a:t>to the browser.</a:t>
            </a:r>
            <a:endParaRPr lang="en-CA" sz="14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436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BB86-C8A7-4696-9220-6D0BDA7F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PHP quote and concatenation approaches</a:t>
            </a:r>
            <a:endParaRPr lang="en-CA" sz="2800" dirty="0"/>
          </a:p>
        </p:txBody>
      </p:sp>
      <p:sp>
        <p:nvSpPr>
          <p:cNvPr id="4" name="TextBox 3" descr="LISTING 4.2 Embedded styles example">
            <a:extLst>
              <a:ext uri="{FF2B5EF4-FFF2-40B4-BE49-F238E27FC236}">
                <a16:creationId xmlns:a16="http://schemas.microsoft.com/office/drawing/2014/main" id="{79009539-1D78-4085-BAD9-1B905CE3985B}"/>
              </a:ext>
            </a:extLst>
          </p:cNvPr>
          <p:cNvSpPr txBox="1"/>
          <p:nvPr/>
        </p:nvSpPr>
        <p:spPr>
          <a:xfrm>
            <a:off x="457200" y="984487"/>
            <a:ext cx="8229600" cy="3534349"/>
          </a:xfrm>
          <a:prstGeom prst="rect">
            <a:avLst/>
          </a:prstGeom>
          <a:solidFill>
            <a:srgbClr val="E6F0F5"/>
          </a:solidFill>
        </p:spPr>
        <p:txBody>
          <a:bodyPr wrap="square" numCol="2" rtlCol="0">
            <a:noAutofit/>
          </a:bodyPr>
          <a:lstStyle/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&lt;?php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CA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firstName</a:t>
            </a:r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"Pablo";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CA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lastName</a:t>
            </a:r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"Picasso";</a:t>
            </a:r>
          </a:p>
          <a:p>
            <a:pPr algn="l"/>
            <a:endParaRPr lang="en-CA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/*Example one:</a:t>
            </a:r>
          </a:p>
          <a:p>
            <a:pPr algn="l"/>
            <a:r>
              <a:rPr lang="en-US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two lines are equivalent. Notice that you can reference PHP variables within </a:t>
            </a:r>
            <a:r>
              <a:rPr lang="en-US" sz="1200" b="1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string literal defined with double quotes</a:t>
            </a:r>
            <a:r>
              <a:rPr lang="en-US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resulting output for both lines is:</a:t>
            </a:r>
          </a:p>
          <a:p>
            <a:pPr algn="l"/>
            <a:r>
              <a:rPr lang="en-CA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CA" sz="1200" b="0" i="1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CA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&gt;Pablo Picasso&lt;/</a:t>
            </a:r>
            <a:r>
              <a:rPr lang="en-CA" sz="1200" b="0" i="1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CA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&gt;*/</a:t>
            </a:r>
          </a:p>
          <a:p>
            <a:pPr algn="l"/>
            <a:endParaRPr lang="en-CA" sz="1200" b="0" i="1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pt-BR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"&lt;em&gt;" . $firstName . " ". $lastName. "&lt;/em&gt;";</a:t>
            </a:r>
          </a:p>
          <a:p>
            <a:pPr algn="l"/>
            <a:r>
              <a:rPr lang="pt-BR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"&lt;em&gt; $firstName $lastName &lt;/em&gt;";</a:t>
            </a:r>
          </a:p>
          <a:p>
            <a:pPr algn="l"/>
            <a:endParaRPr lang="en-CA" sz="1200" b="0" i="1" u="none" strike="noStrike" baseline="0" dirty="0">
              <a:solidFill>
                <a:srgbClr val="009A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CA" sz="1200" i="1" dirty="0">
              <a:solidFill>
                <a:srgbClr val="009A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CA" sz="1200" b="0" i="1" u="none" strike="noStrike" baseline="0" dirty="0">
              <a:solidFill>
                <a:srgbClr val="009A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CA" sz="1200" i="1" dirty="0">
              <a:solidFill>
                <a:srgbClr val="009A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CA" sz="1200" b="0" i="1" u="none" strike="noStrike" baseline="0" dirty="0">
              <a:solidFill>
                <a:srgbClr val="009A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CA" sz="1200" i="1" dirty="0">
              <a:solidFill>
                <a:srgbClr val="009A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CA" sz="1200" i="1" dirty="0">
              <a:solidFill>
                <a:srgbClr val="009A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Example two: </a:t>
            </a:r>
            <a:r>
              <a:rPr lang="en-US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two lines are also equivalent. Notice that you can use either the </a:t>
            </a:r>
            <a:r>
              <a:rPr lang="en-US" sz="1200" b="1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 quote </a:t>
            </a:r>
            <a:r>
              <a:rPr lang="en-US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symbol </a:t>
            </a:r>
            <a:r>
              <a:rPr lang="en-US" sz="1200" b="1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double quote </a:t>
            </a:r>
            <a:r>
              <a:rPr lang="en-US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symbol for string literals. </a:t>
            </a:r>
            <a:r>
              <a:rPr lang="en-CA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</a:p>
          <a:p>
            <a:pPr algn="l"/>
            <a:endParaRPr lang="en-CA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"&lt;h1&gt;";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'&lt;h1&gt;’;</a:t>
            </a:r>
          </a:p>
          <a:p>
            <a:pPr algn="l"/>
            <a:endParaRPr lang="en-CA" sz="1200" b="0" i="1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Example three: </a:t>
            </a:r>
            <a:r>
              <a:rPr lang="en-US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two lines are also equivalent. In the second example, </a:t>
            </a:r>
            <a:r>
              <a:rPr lang="en-US" sz="1200" b="1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escape character </a:t>
            </a:r>
            <a:r>
              <a:rPr lang="en-US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(the backslash) is used to embed a double quote within a string literal defined within double quotes. </a:t>
            </a:r>
            <a:r>
              <a:rPr lang="en-CA" sz="12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</a:p>
          <a:p>
            <a:pPr algn="l"/>
            <a:endParaRPr lang="en-CA" sz="1200" b="0" i="1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s-E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'&lt;img src="23.jpg" &gt;';</a:t>
            </a:r>
          </a:p>
          <a:p>
            <a:pPr algn="l"/>
            <a:r>
              <a:rPr lang="es-E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"&lt;img src=\"23.jpg\" &gt;";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?&gt;</a:t>
            </a:r>
            <a:endParaRPr lang="en-CA" sz="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0B345-51F0-44B9-80C6-7AFADAFFB186}"/>
              </a:ext>
            </a:extLst>
          </p:cNvPr>
          <p:cNvSpPr txBox="1"/>
          <p:nvPr/>
        </p:nvSpPr>
        <p:spPr>
          <a:xfrm>
            <a:off x="457200" y="4518836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baseline="0" dirty="0">
                <a:solidFill>
                  <a:srgbClr val="009A9A"/>
                </a:solidFill>
                <a:latin typeface="+mj-lt"/>
              </a:rPr>
              <a:t>LISTING 12.4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+mj-lt"/>
              </a:rPr>
              <a:t>PHP quote usage and concatenation approaches</a:t>
            </a:r>
            <a:endParaRPr lang="en-CA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9575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0088-C8FB-491A-A48B-977F3EB1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 Control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AA5D4-F1DA-47FD-BB41-2E948D335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Just as with most other programming languages there are a number of conditional and iteration constructs in PHP.</a:t>
            </a:r>
            <a:endParaRPr lang="en-CA" sz="1800" dirty="0">
              <a:latin typeface="+mj-lt"/>
            </a:endParaRPr>
          </a:p>
          <a:p>
            <a:r>
              <a:rPr lang="en-CA" sz="1800" dirty="0">
                <a:latin typeface="+mj-lt"/>
              </a:rPr>
              <a:t>if . . . else	</a:t>
            </a:r>
          </a:p>
          <a:p>
            <a:r>
              <a:rPr lang="en-CA" sz="1800" dirty="0">
                <a:latin typeface="+mj-lt"/>
              </a:rPr>
              <a:t>switch . . . case</a:t>
            </a:r>
          </a:p>
          <a:p>
            <a:r>
              <a:rPr lang="en-CA" sz="1800" dirty="0">
                <a:latin typeface="+mj-lt"/>
              </a:rPr>
              <a:t>while and do . . . while</a:t>
            </a:r>
          </a:p>
          <a:p>
            <a:r>
              <a:rPr lang="en-CA" sz="1800" dirty="0">
                <a:latin typeface="+mj-lt"/>
              </a:rPr>
              <a:t>for</a:t>
            </a:r>
          </a:p>
          <a:p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0895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1F21-C0A6-4ACE-B2B5-8F897A25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If…else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F5ADE-7354-4BC4-9CCF-2FEA22D72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1088"/>
            <a:ext cx="3444949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latin typeface="SabonLTPro-Roman"/>
              </a:rPr>
              <a:t>The syntax for conditionals in PHP is identical to that of JavaScript. </a:t>
            </a:r>
          </a:p>
          <a:p>
            <a:pPr marL="114300" indent="0" algn="l">
              <a:buNone/>
            </a:pPr>
            <a:r>
              <a:rPr lang="en-US" sz="1800" dirty="0">
                <a:latin typeface="SabonLTPro-Roman"/>
              </a:rPr>
              <a:t>T</a:t>
            </a:r>
            <a:r>
              <a:rPr lang="en-US" sz="1800" b="0" i="0" u="none" strike="noStrike" baseline="0" dirty="0">
                <a:latin typeface="SabonLTPro-Roman"/>
              </a:rPr>
              <a:t>he condition to test is contained within </a:t>
            </a:r>
            <a:r>
              <a:rPr lang="en-US" sz="1800" b="0" i="0" u="none" strike="noStrike" baseline="0" dirty="0">
                <a:latin typeface="CourierPSPro-Regular"/>
              </a:rPr>
              <a:t>() </a:t>
            </a:r>
            <a:r>
              <a:rPr lang="en-US" sz="1800" b="0" i="0" u="none" strike="noStrike" baseline="0" dirty="0">
                <a:latin typeface="SabonLTPro-Roman"/>
              </a:rPr>
              <a:t>brackets with the body contained in </a:t>
            </a:r>
            <a:r>
              <a:rPr lang="en-US" sz="1800" b="0" i="0" u="none" strike="noStrike" baseline="0" dirty="0">
                <a:latin typeface="CourierPSPro-Regular"/>
              </a:rPr>
              <a:t>{} </a:t>
            </a:r>
            <a:r>
              <a:rPr lang="en-US" sz="1800" b="0" i="0" u="none" strike="noStrike" baseline="0" dirty="0">
                <a:latin typeface="SabonLTPro-Roman"/>
              </a:rPr>
              <a:t>blocks. Optional </a:t>
            </a:r>
            <a:r>
              <a:rPr lang="en-US" sz="1800" b="0" i="0" u="none" strike="noStrike" baseline="0" dirty="0">
                <a:latin typeface="CourierPSPro-Regular"/>
              </a:rPr>
              <a:t>else if </a:t>
            </a:r>
            <a:r>
              <a:rPr lang="en-US" sz="1800" b="0" i="0" u="none" strike="noStrike" baseline="0" dirty="0">
                <a:latin typeface="SabonLTPro-Roman"/>
              </a:rPr>
              <a:t>statements can follow, with an optional </a:t>
            </a:r>
            <a:r>
              <a:rPr lang="en-US" sz="1800" b="0" i="0" u="none" strike="noStrike" baseline="0" dirty="0">
                <a:latin typeface="CourierPSPro-Regular"/>
              </a:rPr>
              <a:t>else </a:t>
            </a:r>
            <a:r>
              <a:rPr lang="en-US" sz="1800" b="0" i="0" u="none" strike="noStrike" baseline="0" dirty="0">
                <a:latin typeface="SabonLTPro-Roman"/>
              </a:rPr>
              <a:t>ending the </a:t>
            </a:r>
            <a:r>
              <a:rPr lang="en-CA" sz="1800" b="0" i="0" u="none" strike="noStrike" baseline="0" dirty="0">
                <a:latin typeface="SabonLTPro-Roman"/>
              </a:rPr>
              <a:t>branch.</a:t>
            </a:r>
            <a:endParaRPr lang="en-CA" dirty="0"/>
          </a:p>
        </p:txBody>
      </p:sp>
      <p:sp>
        <p:nvSpPr>
          <p:cNvPr id="4" name="TextBox 3" descr="LISTING 4.2 Embedded styles example">
            <a:extLst>
              <a:ext uri="{FF2B5EF4-FFF2-40B4-BE49-F238E27FC236}">
                <a16:creationId xmlns:a16="http://schemas.microsoft.com/office/drawing/2014/main" id="{4E408F9C-061D-49F5-80DA-BE9BECF2BB52}"/>
              </a:ext>
            </a:extLst>
          </p:cNvPr>
          <p:cNvSpPr txBox="1"/>
          <p:nvPr/>
        </p:nvSpPr>
        <p:spPr>
          <a:xfrm>
            <a:off x="4572000" y="1275677"/>
            <a:ext cx="4242391" cy="2796593"/>
          </a:xfrm>
          <a:prstGeom prst="rect">
            <a:avLst/>
          </a:prstGeom>
          <a:solidFill>
            <a:srgbClr val="E6F0F5"/>
          </a:solidFill>
        </p:spPr>
        <p:txBody>
          <a:bodyPr wrap="square" numCol="1" rtlCol="0">
            <a:noAutofit/>
          </a:bodyPr>
          <a:lstStyle/>
          <a:p>
            <a:pPr algn="l" defTabSz="360000"/>
            <a:r>
              <a:rPr lang="en-CA" sz="16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if statement</a:t>
            </a:r>
          </a:p>
          <a:p>
            <a:pPr algn="l" defTabSz="360000"/>
            <a:r>
              <a:rPr lang="en-US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hourOfDay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&gt; 6 &amp;&amp; $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hourOfDay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12</a:t>
            </a:r>
            <a:r>
              <a:rPr lang="en-US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algn="l" defTabSz="36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$greeting = "Good Morning";</a:t>
            </a:r>
          </a:p>
          <a:p>
            <a:pPr algn="l" defTabSz="360000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 defTabSz="360000"/>
            <a:r>
              <a:rPr lang="en-US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if (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hourOfDay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12</a:t>
            </a:r>
            <a:r>
              <a:rPr lang="en-US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 </a:t>
            </a:r>
            <a:r>
              <a:rPr lang="en-US" sz="16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optional else if</a:t>
            </a:r>
          </a:p>
          <a:p>
            <a:pPr algn="l" defTabSz="36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$greeting = "Good Noon Time";</a:t>
            </a:r>
          </a:p>
          <a:p>
            <a:pPr algn="l" defTabSz="360000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 defTabSz="360000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{ </a:t>
            </a:r>
            <a:r>
              <a:rPr lang="en-CA" sz="16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optional else branch</a:t>
            </a:r>
          </a:p>
          <a:p>
            <a:pPr algn="l" defTabSz="360000"/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$greeting = "Good Afternoon or Evening";</a:t>
            </a:r>
          </a:p>
          <a:p>
            <a:pPr algn="l" defTabSz="360000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CA" sz="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E4B40-2AA0-436A-9616-4041586835EC}"/>
              </a:ext>
            </a:extLst>
          </p:cNvPr>
          <p:cNvSpPr txBox="1"/>
          <p:nvPr/>
        </p:nvSpPr>
        <p:spPr>
          <a:xfrm>
            <a:off x="4571999" y="4072270"/>
            <a:ext cx="4242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baseline="0" dirty="0">
                <a:solidFill>
                  <a:srgbClr val="009A9A"/>
                </a:solidFill>
                <a:latin typeface="+mj-lt"/>
              </a:rPr>
              <a:t>LISTING 12.7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+mj-lt"/>
              </a:rPr>
              <a:t>Conditional snippet of code using if . . . else</a:t>
            </a:r>
            <a:endParaRPr lang="en-CA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3017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1F21-C0A6-4ACE-B2B5-8F897A25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and HTML in the same script</a:t>
            </a:r>
            <a:endParaRPr lang="en-CA" dirty="0"/>
          </a:p>
        </p:txBody>
      </p:sp>
      <p:sp>
        <p:nvSpPr>
          <p:cNvPr id="4" name="TextBox 3" descr="LISTING 4.2 Embedded styles example">
            <a:extLst>
              <a:ext uri="{FF2B5EF4-FFF2-40B4-BE49-F238E27FC236}">
                <a16:creationId xmlns:a16="http://schemas.microsoft.com/office/drawing/2014/main" id="{4E408F9C-061D-49F5-80DA-BE9BECF2BB52}"/>
              </a:ext>
            </a:extLst>
          </p:cNvPr>
          <p:cNvSpPr txBox="1"/>
          <p:nvPr/>
        </p:nvSpPr>
        <p:spPr>
          <a:xfrm>
            <a:off x="457200" y="1275677"/>
            <a:ext cx="8357191" cy="2796593"/>
          </a:xfrm>
          <a:prstGeom prst="rect">
            <a:avLst/>
          </a:prstGeom>
          <a:solidFill>
            <a:srgbClr val="E6F0F5"/>
          </a:solidFill>
        </p:spPr>
        <p:txBody>
          <a:bodyPr wrap="square" numCol="2" rtlCol="0">
            <a:noAutofit/>
          </a:bodyPr>
          <a:lstStyle/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&lt;?php </a:t>
            </a:r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($</a:t>
            </a:r>
            <a:r>
              <a:rPr lang="en-CA" sz="1600" b="0" i="0" u="none" strike="noStrike" baseline="0" dirty="0" err="1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userStatus</a:t>
            </a:r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"</a:t>
            </a:r>
            <a:r>
              <a:rPr lang="en-CA" sz="1600" b="0" i="0" u="none" strike="noStrike" baseline="0" dirty="0" err="1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loggedin</a:t>
            </a:r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 { 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?&gt;</a:t>
            </a:r>
          </a:p>
          <a:p>
            <a:pPr algn="l" defTabSz="180000"/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&lt;a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account.php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"&gt;Account&lt;/a&gt;</a:t>
            </a:r>
          </a:p>
          <a:p>
            <a:pPr algn="l" defTabSz="180000"/>
            <a:r>
              <a:rPr lang="pt-BR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&lt;a href="logout.php"&gt;Logout&lt;/a&gt;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&lt;?php </a:t>
            </a:r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else { 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?&gt;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&lt;a </a:t>
            </a:r>
            <a:r>
              <a:rPr lang="en-CA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CA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login.php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"&gt;Login&lt;/a&gt;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&lt;a </a:t>
            </a:r>
            <a:r>
              <a:rPr lang="en-CA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CA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register.php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"&gt;Register&lt;/a&gt;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&lt;?php </a:t>
            </a:r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?&gt;</a:t>
            </a:r>
          </a:p>
          <a:p>
            <a:pPr algn="l" defTabSz="180000"/>
            <a:endParaRPr lang="en-CA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defTabSz="180000"/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defTabSz="180000"/>
            <a:endParaRPr lang="en-CA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defTabSz="180000"/>
            <a:endParaRPr lang="en-CA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&lt;?php</a:t>
            </a:r>
            <a:endParaRPr lang="en-US" sz="1600" i="1" dirty="0">
              <a:solidFill>
                <a:srgbClr val="009A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defTabSz="180000"/>
            <a:r>
              <a:rPr lang="en-US" sz="16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equivalent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($</a:t>
            </a:r>
            <a:r>
              <a:rPr lang="en-CA" sz="1600" b="0" i="0" u="none" strike="noStrike" baseline="0" dirty="0" err="1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userStatus</a:t>
            </a:r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"</a:t>
            </a:r>
            <a:r>
              <a:rPr lang="en-CA" sz="1600" b="0" i="0" u="none" strike="noStrike" baseline="0" dirty="0" err="1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loggedin</a:t>
            </a:r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") {</a:t>
            </a:r>
          </a:p>
          <a:p>
            <a:pPr algn="l" defTabSz="180000"/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echo '&lt;a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account.php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"&gt;Account&lt;/a&gt; ‘;</a:t>
            </a:r>
          </a:p>
          <a:p>
            <a:pPr algn="l" defTabSz="180000"/>
            <a:r>
              <a:rPr lang="pt-BR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echo '&lt;a href="logout.php"&gt;Logout&lt;/a&gt;';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else {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echo '&lt;a </a:t>
            </a:r>
            <a:r>
              <a:rPr lang="en-CA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CA" sz="16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login.php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"&gt;Login&lt;/a&gt; ‘;</a:t>
            </a:r>
          </a:p>
          <a:p>
            <a:pPr algn="l" defTabSz="180000"/>
            <a:r>
              <a:rPr lang="pt-BR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echo '&lt;a href="register.php"&gt;Register&lt;/a&gt;';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?&gt;</a:t>
            </a:r>
            <a:endParaRPr lang="en-CA" sz="3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E4B40-2AA0-436A-9616-4041586835EC}"/>
              </a:ext>
            </a:extLst>
          </p:cNvPr>
          <p:cNvSpPr txBox="1"/>
          <p:nvPr/>
        </p:nvSpPr>
        <p:spPr>
          <a:xfrm>
            <a:off x="393404" y="4086461"/>
            <a:ext cx="4242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baseline="0" dirty="0">
                <a:solidFill>
                  <a:srgbClr val="009A9A"/>
                </a:solidFill>
                <a:latin typeface="+mj-lt"/>
              </a:rPr>
              <a:t>LISTING 12.8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+mj-lt"/>
              </a:rPr>
              <a:t>Combining PHP and HTML in the same script</a:t>
            </a:r>
            <a:endParaRPr lang="en-CA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9805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E53C-7F57-4C38-81D4-CFC1C4A0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loops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15C52B3-0AB1-4010-8DDE-0699BFA9F99B}"/>
              </a:ext>
            </a:extLst>
          </p:cNvPr>
          <p:cNvSpPr txBox="1">
            <a:spLocks/>
          </p:cNvSpPr>
          <p:nvPr/>
        </p:nvSpPr>
        <p:spPr>
          <a:xfrm>
            <a:off x="457200" y="1081088"/>
            <a:ext cx="8232775" cy="63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The for loop in PHP has the same syntax as the for loop in JavaScript that we examined in Chapter 8. For loops contain the same loop initialization, condition, and </a:t>
            </a:r>
            <a:r>
              <a:rPr lang="en-US" sz="1800" b="0" i="0" u="none" strike="noStrike" baseline="0" dirty="0" err="1">
                <a:latin typeface="+mj-lt"/>
              </a:rPr>
              <a:t>postloop</a:t>
            </a:r>
            <a:r>
              <a:rPr lang="en-US" sz="1800" b="0" i="0" u="none" strike="noStrike" baseline="0" dirty="0">
                <a:latin typeface="+mj-lt"/>
              </a:rPr>
              <a:t> operations as in JavaScript.</a:t>
            </a:r>
            <a:endParaRPr lang="en-CA" sz="14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5" name="TextBox 4" descr="LISTING 4.2 Embedded styles example">
            <a:extLst>
              <a:ext uri="{FF2B5EF4-FFF2-40B4-BE49-F238E27FC236}">
                <a16:creationId xmlns:a16="http://schemas.microsoft.com/office/drawing/2014/main" id="{295CB12B-A4C5-42AC-B3AE-E9583C81E767}"/>
              </a:ext>
            </a:extLst>
          </p:cNvPr>
          <p:cNvSpPr txBox="1"/>
          <p:nvPr/>
        </p:nvSpPr>
        <p:spPr>
          <a:xfrm>
            <a:off x="455612" y="2608701"/>
            <a:ext cx="8232775" cy="1220088"/>
          </a:xfrm>
          <a:prstGeom prst="rect">
            <a:avLst/>
          </a:prstGeom>
          <a:solidFill>
            <a:srgbClr val="E6F0F5"/>
          </a:solidFill>
        </p:spPr>
        <p:txBody>
          <a:bodyPr wrap="square" numCol="2" rtlCol="0">
            <a:noAutofit/>
          </a:bodyPr>
          <a:lstStyle/>
          <a:p>
            <a:pPr algn="l" defTabSz="180000"/>
            <a:r>
              <a:rPr lang="en-US" sz="16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this one increments the value by 5 each time</a:t>
            </a:r>
          </a:p>
          <a:p>
            <a:pPr algn="l" defTabSz="180000"/>
            <a:r>
              <a:rPr lang="en-US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($count=0; $count &lt; 100; $count+=5) {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echo $count;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 defTabSz="180000"/>
            <a:endParaRPr lang="en-CA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defTabSz="180000"/>
            <a:r>
              <a:rPr lang="en-US" sz="1600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this one increments the count by 1 each time</a:t>
            </a:r>
          </a:p>
          <a:p>
            <a:pPr algn="l" defTabSz="180000"/>
            <a:r>
              <a:rPr lang="en-US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($count=0; $count &lt; 10; $count++) {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echo $count;</a:t>
            </a:r>
          </a:p>
          <a:p>
            <a:pPr algn="l" defTabSz="180000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CA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1F28C-3F52-46A0-BA1F-5EF02A93BB38}"/>
              </a:ext>
            </a:extLst>
          </p:cNvPr>
          <p:cNvSpPr txBox="1"/>
          <p:nvPr/>
        </p:nvSpPr>
        <p:spPr>
          <a:xfrm>
            <a:off x="455613" y="3908523"/>
            <a:ext cx="6028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baseline="0" dirty="0">
                <a:solidFill>
                  <a:srgbClr val="009A9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LISTING 12.11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for loops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909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7641-1177-4D5D-A524-7BE3701A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Include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87DDA-A7C4-42A0-8979-2D2EBC1D7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081088"/>
            <a:ext cx="3678864" cy="3575972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PHP has </a:t>
            </a:r>
            <a:r>
              <a:rPr lang="en-US" sz="1800" dirty="0">
                <a:latin typeface="+mj-lt"/>
              </a:rPr>
              <a:t>the </a:t>
            </a:r>
            <a:r>
              <a:rPr lang="en-US" sz="1800" b="0" i="0" u="none" strike="noStrike" baseline="0" dirty="0">
                <a:latin typeface="+mj-lt"/>
              </a:rPr>
              <a:t>ability to include or insert content from one file into another. Include files provide a mechanism for reusing both markup and PHP code</a:t>
            </a:r>
          </a:p>
          <a:p>
            <a:pPr marL="114300" indent="0" algn="l">
              <a:buNone/>
            </a:pPr>
            <a:endParaRPr lang="en-US" sz="1800" dirty="0">
              <a:latin typeface="+mj-lt"/>
            </a:endParaRPr>
          </a:p>
          <a:p>
            <a:pPr marL="114300" indent="0">
              <a:spcBef>
                <a:spcPts val="600"/>
              </a:spcBef>
              <a:buNone/>
            </a:pPr>
            <a:r>
              <a:rPr lang="en-CA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somefile.php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";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CA" sz="1800" b="0" i="0" u="none" strike="noStrike" baseline="0" dirty="0" err="1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include_once</a:t>
            </a:r>
            <a:r>
              <a:rPr lang="en-CA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somefile.php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";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CA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somefile.php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";</a:t>
            </a:r>
          </a:p>
          <a:p>
            <a:pPr marL="114300" indent="0">
              <a:spcBef>
                <a:spcPts val="600"/>
              </a:spcBef>
              <a:buNone/>
            </a:pPr>
            <a:r>
              <a:rPr lang="en-CA" sz="1800" b="0" i="0" u="none" strike="noStrike" baseline="0" dirty="0" err="1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require_once</a:t>
            </a:r>
            <a:r>
              <a:rPr lang="en-CA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somefile.php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";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FIGURE 12.9 The include files">
            <a:extLst>
              <a:ext uri="{FF2B5EF4-FFF2-40B4-BE49-F238E27FC236}">
                <a16:creationId xmlns:a16="http://schemas.microsoft.com/office/drawing/2014/main" id="{0F1AFC22-E2F2-43F1-A243-9EC9CE35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391" y="1865218"/>
            <a:ext cx="4109982" cy="225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60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DC63-1A6D-48F4-BD4D-535F107C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8D753-915C-4ADF-A789-DBB62AEEE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Just like with JavaScript, a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function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in PHP contains a small bit of code that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+mj-lt"/>
              </a:rPr>
              <a:t>accomplishes one thing.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A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user-defined function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is one that you, the programmer, define.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A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built-in function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is one of the functions that come with the PHP environment (</a:t>
            </a:r>
            <a:r>
              <a:rPr lang="da-DK" sz="1800" b="0" i="0" u="none" strike="noStrike" baseline="0" dirty="0" err="1">
                <a:solidFill>
                  <a:srgbClr val="000000"/>
                </a:solidFill>
                <a:latin typeface="+mj-lt"/>
              </a:rPr>
              <a:t>typical</a:t>
            </a:r>
            <a:r>
              <a:rPr lang="da-DK" sz="1800" b="0" i="0" u="none" strike="noStrike" baseline="0" dirty="0">
                <a:solidFill>
                  <a:srgbClr val="000000"/>
                </a:solidFill>
                <a:latin typeface="+mj-lt"/>
              </a:rPr>
              <a:t> in WordPress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+mj-lt"/>
              </a:rPr>
              <a:t>).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025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</a:pPr>
            <a:r>
              <a:rPr lang="en" dirty="0"/>
              <a:t>you will learn . . .</a:t>
            </a:r>
            <a:endParaRPr dirty="0"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457200" y="1081088"/>
            <a:ext cx="8232900" cy="3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+mj-lt"/>
              </a:rPr>
              <a:t>What is server-side development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+mj-lt"/>
              </a:rPr>
              <a:t>PHP language fundamentals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+mj-lt"/>
              </a:rPr>
              <a:t>PHP syntax , arrays, and functions</a:t>
            </a:r>
          </a:p>
          <a:p>
            <a:pPr marL="114300" indent="0" algn="l">
              <a:buNone/>
            </a:pPr>
            <a:endParaRPr lang="en-US" sz="1800" b="0" i="0" u="none" strike="noStrike" baseline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D5EE-80CA-4D53-8538-910989B5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Syntax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5BCAB-6049-4E9C-BAC3-53BD690BE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800" b="0" i="0" u="none" strike="noStrike" baseline="0" dirty="0">
                <a:latin typeface="SabonLTPro-Roman"/>
              </a:rPr>
              <a:t>Functions can return values to the caller, or not return a value.</a:t>
            </a:r>
          </a:p>
          <a:p>
            <a:pPr marL="114300" indent="0" algn="l">
              <a:buNone/>
            </a:pPr>
            <a:r>
              <a:rPr lang="en-CA" sz="1800" b="0" i="0" u="none" strike="noStrike" baseline="0" dirty="0">
                <a:latin typeface="SabonLTPro-Roman"/>
              </a:rPr>
              <a:t>They can be </a:t>
            </a:r>
            <a:r>
              <a:rPr lang="en-US" sz="1800" b="0" i="0" u="none" strike="noStrike" baseline="0" dirty="0">
                <a:latin typeface="SabonLTPro-Roman"/>
              </a:rPr>
              <a:t>set up to take or not take parameters.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latin typeface="SabonLTPro-Roman"/>
              </a:rPr>
              <a:t>Function definition requires the use of the </a:t>
            </a:r>
            <a:r>
              <a:rPr lang="en-US" sz="1800" b="0" i="0" u="none" strike="noStrike" baseline="0" dirty="0">
                <a:latin typeface="CourierPSPro-Regular"/>
              </a:rPr>
              <a:t>function </a:t>
            </a:r>
            <a:r>
              <a:rPr lang="en-US" sz="1800" b="0" i="0" u="none" strike="noStrike" baseline="0" dirty="0">
                <a:latin typeface="SabonLTPro-Roman"/>
              </a:rPr>
              <a:t>keyword followed by the function’s name, round ( ) brackets for parameters, and then the body of the function inside </a:t>
            </a:r>
            <a:r>
              <a:rPr lang="en-CA" sz="1800" b="0" i="0" u="none" strike="noStrike" baseline="0" dirty="0">
                <a:latin typeface="SabonLTPro-Roman"/>
              </a:rPr>
              <a:t>curly { } brackets.</a:t>
            </a:r>
          </a:p>
          <a:p>
            <a:pPr marL="114300" indent="0" algn="l">
              <a:buNone/>
            </a:pPr>
            <a:endParaRPr lang="en-CA" sz="1800" b="0" i="0" u="none" strike="noStrike" baseline="0" dirty="0">
              <a:latin typeface="SabonLTPro-Roman"/>
            </a:endParaRPr>
          </a:p>
          <a:p>
            <a:pPr marL="571500" lvl="1" indent="0">
              <a:buNone/>
            </a:pPr>
            <a:r>
              <a:rPr lang="en-CA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</a:t>
            </a:r>
            <a:r>
              <a:rPr lang="en-CA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getNiceTime</a:t>
            </a:r>
            <a:r>
              <a:rPr lang="en-CA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(){</a:t>
            </a:r>
          </a:p>
          <a:p>
            <a:pPr marL="571500" lvl="1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return date("H:i:s");</a:t>
            </a:r>
          </a:p>
          <a:p>
            <a:pPr marL="571500" lvl="1" indent="0">
              <a:buNone/>
            </a:pPr>
            <a:r>
              <a:rPr lang="en-CA" sz="18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sz="1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3142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D70C-4303-423B-8624-3FD25DC5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Invoking a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3184F-B8A5-4576-A7BF-88F633F0E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To invoke or call a function you must use its name with the () brackets. Since </a:t>
            </a:r>
            <a:r>
              <a:rPr lang="en-US" sz="1800" b="0" i="0" u="none" strike="noStrike" baseline="0" dirty="0" err="1">
                <a:latin typeface="+mj-lt"/>
              </a:rPr>
              <a:t>getNiceTime</a:t>
            </a:r>
            <a:r>
              <a:rPr lang="en-US" sz="1800" b="0" i="0" u="none" strike="noStrike" baseline="0" dirty="0">
                <a:latin typeface="+mj-lt"/>
              </a:rPr>
              <a:t>() returns a string, you can assign that return value to a variable, o echo that return value directly, as shown in the following example:</a:t>
            </a:r>
          </a:p>
          <a:p>
            <a:pPr marL="571500" lvl="1" indent="0">
              <a:buNone/>
            </a:pPr>
            <a:r>
              <a:rPr lang="en-CA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$output = </a:t>
            </a:r>
            <a:r>
              <a:rPr lang="en-CA" sz="18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getNiceTime</a:t>
            </a:r>
            <a:r>
              <a:rPr lang="en-CA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571500" lvl="1" indent="0">
              <a:buNone/>
            </a:pPr>
            <a:r>
              <a:rPr lang="en-CA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echo </a:t>
            </a:r>
            <a:r>
              <a:rPr lang="en-CA" sz="18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getNiceTime</a:t>
            </a:r>
            <a:r>
              <a:rPr lang="en-CA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If the function doesn’t return a value, you can just call the function:</a:t>
            </a:r>
          </a:p>
          <a:p>
            <a:pPr marL="571500" lvl="1" indent="0">
              <a:buNone/>
            </a:pPr>
            <a:r>
              <a:rPr lang="en-CA" sz="18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outputFooterMenu</a:t>
            </a:r>
            <a:r>
              <a:rPr lang="en-CA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091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2581-114B-49D6-9102-741991B5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Redirecting Using Location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BFC1-B346-47FA-86F7-4500377C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081088"/>
            <a:ext cx="4114800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One of the most common uses of this function in PHP is to redirect. For instance, a PHP page might redirect to an error page when an expected </a:t>
            </a:r>
            <a:r>
              <a:rPr lang="en-US" sz="1800" b="0" i="0" u="none" strike="noStrike" baseline="0" dirty="0" err="1">
                <a:latin typeface="+mj-lt"/>
              </a:rPr>
              <a:t>querystring</a:t>
            </a:r>
            <a:r>
              <a:rPr lang="en-US" sz="1800" b="0" i="0" u="none" strike="noStrike" baseline="0" dirty="0">
                <a:latin typeface="+mj-lt"/>
              </a:rPr>
              <a:t> parameter is missing</a:t>
            </a:r>
          </a:p>
          <a:p>
            <a:pPr marL="114300" indent="0" algn="l">
              <a:buNone/>
            </a:pP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&lt;?php</a:t>
            </a:r>
          </a:p>
          <a:p>
            <a:pPr marL="571500" lvl="1" indent="0">
              <a:buNone/>
            </a:pP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if (! </a:t>
            </a:r>
            <a:r>
              <a:rPr lang="en-CA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isset</a:t>
            </a: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($_GET['id']) {</a:t>
            </a:r>
          </a:p>
          <a:p>
            <a:pPr marL="571500" lvl="1" indent="0">
              <a:buNone/>
            </a:pP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	header("Location: </a:t>
            </a:r>
            <a:r>
              <a:rPr lang="en-CA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error.php</a:t>
            </a: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");</a:t>
            </a:r>
          </a:p>
          <a:p>
            <a:pPr marL="571500" lvl="1" indent="0">
              <a:buNone/>
            </a:pP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r>
              <a:rPr lang="en-CA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...?&gt;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FIGURE 12.28 PHP Redirect using the Location header">
            <a:extLst>
              <a:ext uri="{FF2B5EF4-FFF2-40B4-BE49-F238E27FC236}">
                <a16:creationId xmlns:a16="http://schemas.microsoft.com/office/drawing/2014/main" id="{BF7FAAA7-8DF6-4170-9E54-ADDE2B028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029" y="2267128"/>
            <a:ext cx="3874770" cy="116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79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969D-32D6-6C09-E444-FA2CE8A7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270"/>
            <a:ext cx="8229600" cy="822959"/>
          </a:xfrm>
        </p:spPr>
        <p:txBody>
          <a:bodyPr/>
          <a:lstStyle/>
          <a:p>
            <a:r>
              <a:rPr lang="en-GB" dirty="0"/>
              <a:t>R</a:t>
            </a:r>
            <a:r>
              <a:rPr lang="en-DK" dirty="0"/>
              <a:t>eflection-  Hvor </a:t>
            </a:r>
            <a:r>
              <a:rPr lang="en-GB" dirty="0"/>
              <a:t>Et backend-sprog </a:t>
            </a:r>
            <a:r>
              <a:rPr lang="en-GB" dirty="0" err="1"/>
              <a:t>som</a:t>
            </a:r>
            <a:r>
              <a:rPr lang="en-GB" dirty="0"/>
              <a:t> PHP er </a:t>
            </a:r>
            <a:r>
              <a:rPr lang="en-GB" dirty="0" err="1"/>
              <a:t>nødvendigt</a:t>
            </a:r>
            <a:r>
              <a:rPr lang="en-GB" dirty="0"/>
              <a:t> at </a:t>
            </a:r>
            <a:r>
              <a:rPr lang="en-GB" dirty="0" err="1"/>
              <a:t>lære</a:t>
            </a:r>
            <a:r>
              <a:rPr lang="en-DK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0C789-031D-C27D-8BAF-A37B9AD34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3535541"/>
            <a:ext cx="8229600" cy="1700646"/>
          </a:xfrm>
        </p:spPr>
        <p:txBody>
          <a:bodyPr/>
          <a:lstStyle/>
          <a:p>
            <a:pPr marL="114300" indent="0">
              <a:buNone/>
            </a:pPr>
            <a:r>
              <a:rPr lang="en-GB" dirty="0"/>
              <a:t>D</a:t>
            </a:r>
            <a:r>
              <a:rPr lang="en-DK" dirty="0"/>
              <a:t>emo: WP DB</a:t>
            </a:r>
          </a:p>
        </p:txBody>
      </p:sp>
    </p:spTree>
    <p:extLst>
      <p:ext uri="{BB962C8B-B14F-4D97-AF65-F5344CB8AC3E}">
        <p14:creationId xmlns:p14="http://schemas.microsoft.com/office/powerpoint/2010/main" val="67308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6A71-6DEC-4854-AAB5-74D76881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versus Back End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CDDD6-1B93-4872-9F71-4DC67251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1088"/>
            <a:ext cx="2881423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b="0" i="0" u="none" strike="noStrike" baseline="0" dirty="0">
                <a:latin typeface="+mj-lt"/>
              </a:rPr>
              <a:t>Server-side technologies provide access to data sources, handled security, and allowed web sites to interact with external services such as payment systems. </a:t>
            </a:r>
          </a:p>
          <a:p>
            <a:pPr marL="114300" indent="0" algn="l">
              <a:buNone/>
            </a:pPr>
            <a:r>
              <a:rPr lang="en-US" b="0" i="0" u="none" strike="noStrike" baseline="0" dirty="0">
                <a:latin typeface="+mj-lt"/>
              </a:rPr>
              <a:t>Traditionally, most sites made use programs running on the server-side to programmatically generate the HTML sent to the browser.</a:t>
            </a:r>
            <a:endParaRPr lang="en-CA" sz="1400" dirty="0">
              <a:latin typeface="+mj-lt"/>
            </a:endParaRPr>
          </a:p>
        </p:txBody>
      </p:sp>
      <p:pic>
        <p:nvPicPr>
          <p:cNvPr id="5" name="Picture 4" descr="FIGURE 12.1 Front-end versus back-end">
            <a:extLst>
              <a:ext uri="{FF2B5EF4-FFF2-40B4-BE49-F238E27FC236}">
                <a16:creationId xmlns:a16="http://schemas.microsoft.com/office/drawing/2014/main" id="{D0E3155D-F57A-45C6-89D6-A807BC23D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231" y="1042837"/>
            <a:ext cx="5231569" cy="360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3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38D6-53CC-40DC-92A6-4E85D085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Server-Side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8514A-FBF2-4C7A-B5FB-A2DA41F50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1" i="0" u="none" strike="noStrike" baseline="0" dirty="0">
                <a:latin typeface="+mj-lt"/>
              </a:rPr>
              <a:t>ASP (Active Server Pages). </a:t>
            </a:r>
            <a:r>
              <a:rPr lang="en-US" sz="1200" b="0" i="0" u="none" strike="noStrike" baseline="0" dirty="0">
                <a:latin typeface="+mj-lt"/>
              </a:rPr>
              <a:t>This was Microsoft’s first server-side technology </a:t>
            </a:r>
            <a:r>
              <a:rPr lang="en-CA" sz="1200" b="0" i="0" u="none" strike="noStrike" baseline="0" dirty="0">
                <a:latin typeface="+mj-lt"/>
              </a:rPr>
              <a:t>(also called ASP Classic).</a:t>
            </a:r>
          </a:p>
          <a:p>
            <a:pPr algn="l"/>
            <a:r>
              <a:rPr lang="en-US" sz="1200" b="1" i="0" u="none" strike="noStrike" baseline="0" dirty="0">
                <a:latin typeface="+mj-lt"/>
              </a:rPr>
              <a:t>ASP.NET. </a:t>
            </a:r>
            <a:r>
              <a:rPr lang="en-US" sz="1200" b="0" i="0" u="none" strike="noStrike" baseline="0" dirty="0">
                <a:latin typeface="+mj-lt"/>
              </a:rPr>
              <a:t>This replaced Microsoft’s older ASP technology.</a:t>
            </a:r>
          </a:p>
          <a:p>
            <a:pPr marL="114300" indent="0" algn="l">
              <a:buNone/>
            </a:pPr>
            <a:endParaRPr lang="en-US" sz="1200" b="0" i="0" u="none" strike="noStrike" baseline="0" dirty="0">
              <a:latin typeface="+mj-lt"/>
            </a:endParaRPr>
          </a:p>
          <a:p>
            <a:pPr algn="l"/>
            <a:r>
              <a:rPr lang="en-US" sz="1200" b="1" i="0" u="none" strike="noStrike" baseline="0" dirty="0">
                <a:latin typeface="+mj-lt"/>
              </a:rPr>
              <a:t>Node.js (</a:t>
            </a:r>
            <a:r>
              <a:rPr lang="en-US" sz="1200" b="0" i="0" u="none" strike="noStrike" baseline="0" dirty="0">
                <a:latin typeface="+mj-lt"/>
              </a:rPr>
              <a:t>or just </a:t>
            </a:r>
            <a:r>
              <a:rPr lang="en-US" sz="1200" b="1" i="0" u="none" strike="noStrike" baseline="0" dirty="0">
                <a:latin typeface="+mj-lt"/>
              </a:rPr>
              <a:t>Node). </a:t>
            </a:r>
            <a:r>
              <a:rPr lang="en-US" sz="1200" b="0" i="0" u="none" strike="noStrike" baseline="0" dirty="0">
                <a:latin typeface="+mj-lt"/>
              </a:rPr>
              <a:t>Uses JavaScript on the server side</a:t>
            </a:r>
          </a:p>
          <a:p>
            <a:pPr marL="114300" indent="0" algn="l">
              <a:buNone/>
            </a:pPr>
            <a:endParaRPr lang="en-US" sz="1200" b="0" i="0" u="none" strike="noStrike" baseline="0" dirty="0">
              <a:latin typeface="+mj-lt"/>
            </a:endParaRPr>
          </a:p>
          <a:p>
            <a:pPr algn="l"/>
            <a:r>
              <a:rPr lang="en-US" sz="1200" b="1" i="0" u="none" strike="noStrike" baseline="0" dirty="0">
                <a:latin typeface="+mj-lt"/>
              </a:rPr>
              <a:t>PHP. </a:t>
            </a:r>
            <a:r>
              <a:rPr lang="en-US" sz="1200" b="0" i="0" u="none" strike="noStrike" baseline="0" dirty="0">
                <a:latin typeface="+mj-lt"/>
              </a:rPr>
              <a:t>Like ASP, PHP is a dynamically typed language that can be embedded </a:t>
            </a:r>
            <a:r>
              <a:rPr lang="en-CA" sz="1200" b="0" i="0" u="none" strike="noStrike" baseline="0" dirty="0">
                <a:latin typeface="+mj-lt"/>
              </a:rPr>
              <a:t>directly within the HTML</a:t>
            </a:r>
          </a:p>
          <a:p>
            <a:pPr algn="l"/>
            <a:r>
              <a:rPr lang="en-US" sz="1200" b="1" i="0" u="none" strike="noStrike" baseline="0" dirty="0">
                <a:latin typeface="+mj-lt"/>
              </a:rPr>
              <a:t>Python. </a:t>
            </a:r>
            <a:r>
              <a:rPr lang="en-US" sz="1200" b="0" i="0" u="none" strike="noStrike" baseline="0" dirty="0">
                <a:latin typeface="+mj-lt"/>
              </a:rPr>
              <a:t>This terse, object-oriented programming language has many uses, including being used to create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52164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A20F-6D14-4AD9-A9FE-D4ED2B0B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Running PHP locally</a:t>
            </a:r>
          </a:p>
        </p:txBody>
      </p:sp>
      <p:pic>
        <p:nvPicPr>
          <p:cNvPr id="5" name="Picture 4" descr="FIGURE 12.2 Hosting a web server locally">
            <a:extLst>
              <a:ext uri="{FF2B5EF4-FFF2-40B4-BE49-F238E27FC236}">
                <a16:creationId xmlns:a16="http://schemas.microsoft.com/office/drawing/2014/main" id="{F2D3F1A8-3EA5-447C-A509-BB6633A3F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076" y="2062717"/>
            <a:ext cx="5933848" cy="2444522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2AD777E-3C8A-4931-A0C2-4ADCE7007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1088"/>
            <a:ext cx="8229599" cy="822959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b="1" i="0" u="none" strike="noStrike" baseline="0" dirty="0">
                <a:latin typeface="+mj-lt"/>
              </a:rPr>
              <a:t>Installing Apache, PHP, and MySQL for Local </a:t>
            </a:r>
            <a:r>
              <a:rPr lang="en-US" sz="1800" b="1" u="none" strike="noStrike" baseline="0" dirty="0">
                <a:latin typeface="+mj-lt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68288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AC5B-2039-B7C6-BF71-A9F910BB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9447A-2009-9B37-3995-0BD580576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DK" dirty="0"/>
              <a:t>e continue a php setup in local by flywheels ( you can do it online as well)</a:t>
            </a:r>
          </a:p>
        </p:txBody>
      </p:sp>
    </p:spTree>
    <p:extLst>
      <p:ext uri="{BB962C8B-B14F-4D97-AF65-F5344CB8AC3E}">
        <p14:creationId xmlns:p14="http://schemas.microsoft.com/office/powerpoint/2010/main" val="253232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6E93-F11F-C27A-2AC4-6A375F79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042D4-9AFF-2C86-0AB8-1B803C826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B302F-37AE-B792-7A13-68A598A6877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407374-6575-749E-AFC6-1C152310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95250"/>
            <a:ext cx="7772400" cy="451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3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CB75-AAB3-4CE6-9964-A028A774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PHP Language Fundamentals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5931E-AD02-4E8D-809F-C2387E9ECA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PHP is a </a:t>
            </a:r>
            <a:r>
              <a:rPr lang="en-CA" sz="1800" b="0" i="0" u="none" strike="noStrike" baseline="0" dirty="0">
                <a:latin typeface="+mj-lt"/>
              </a:rPr>
              <a:t>a dynamically typed language (with optional static typing), and</a:t>
            </a:r>
            <a:r>
              <a:rPr lang="en-US" sz="1800" b="0" i="0" u="none" strike="noStrike" baseline="0" dirty="0">
                <a:latin typeface="+mj-lt"/>
              </a:rPr>
              <a:t> provides classes and functions in a way consistent with other object-oriented languages such as C++, C#, and Java. 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The syntax for loops, conditionals, and assignment is identical to </a:t>
            </a:r>
            <a:r>
              <a:rPr lang="en-US" sz="1800" b="0" i="0" u="sng" strike="noStrike" baseline="0" dirty="0">
                <a:latin typeface="+mj-lt"/>
              </a:rPr>
              <a:t>JavaScript, </a:t>
            </a:r>
            <a:r>
              <a:rPr lang="en-US" sz="1800" b="0" i="0" u="none" strike="noStrike" baseline="0" dirty="0">
                <a:latin typeface="+mj-lt"/>
              </a:rPr>
              <a:t>only differing when you get to functions, classes, and in how you define variables.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34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CB75-AAB3-4CE6-9964-A028A774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204059"/>
            <a:ext cx="8229600" cy="822959"/>
          </a:xfrm>
        </p:spPr>
        <p:txBody>
          <a:bodyPr/>
          <a:lstStyle/>
          <a:p>
            <a:r>
              <a:rPr lang="en-CA" dirty="0"/>
              <a:t>PHP Tags and 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5931E-AD02-4E8D-809F-C2387E9EC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612" y="1123619"/>
            <a:ext cx="8232775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PHP code can be embedded directly within an HTML file. However, instead of having an </a:t>
            </a:r>
            <a:r>
              <a:rPr lang="en-US" sz="1800" b="1" i="0" u="none" strike="noStrike" baseline="0" dirty="0">
                <a:solidFill>
                  <a:srgbClr val="003333"/>
                </a:solidFill>
                <a:latin typeface="+mj-lt"/>
              </a:rPr>
              <a:t>.html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extension, a PHP file will usually have the extension </a:t>
            </a:r>
            <a:r>
              <a:rPr lang="en-US" sz="1800" b="1" i="0" u="none" strike="noStrike" baseline="0" dirty="0">
                <a:solidFill>
                  <a:srgbClr val="003333"/>
                </a:solidFill>
                <a:latin typeface="+mj-lt"/>
              </a:rPr>
              <a:t>.php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latin typeface="+mj-lt"/>
              </a:rPr>
              <a:t>Code must be contained within an opening </a:t>
            </a:r>
            <a:r>
              <a:rPr lang="en-US" sz="1800" b="1" i="0" u="none" strike="noStrike" baseline="0" dirty="0">
                <a:latin typeface="+mj-lt"/>
              </a:rPr>
              <a:t>&lt;?php </a:t>
            </a:r>
            <a:r>
              <a:rPr lang="en-US" sz="1800" b="0" i="0" u="none" strike="noStrike" baseline="0" dirty="0">
                <a:latin typeface="+mj-lt"/>
              </a:rPr>
              <a:t>tag and a matching </a:t>
            </a:r>
            <a:r>
              <a:rPr lang="en-CA" sz="1800" b="0" i="0" u="none" strike="noStrike" baseline="0" dirty="0">
                <a:latin typeface="+mj-lt"/>
              </a:rPr>
              <a:t>closing </a:t>
            </a:r>
            <a:r>
              <a:rPr lang="en-CA" sz="1800" b="1" i="0" u="none" strike="noStrike" baseline="0" dirty="0">
                <a:latin typeface="+mj-lt"/>
              </a:rPr>
              <a:t>?&gt;</a:t>
            </a:r>
            <a:r>
              <a:rPr lang="en-CA" sz="1800" b="0" i="0" u="none" strike="noStrike" baseline="0" dirty="0">
                <a:latin typeface="+mj-lt"/>
              </a:rPr>
              <a:t> tag</a:t>
            </a:r>
            <a:r>
              <a:rPr lang="da-DK" sz="1800" b="0" i="0" u="none" strike="noStrike" baseline="0" dirty="0">
                <a:latin typeface="+mj-lt"/>
              </a:rPr>
              <a:t> </a:t>
            </a:r>
            <a:endParaRPr lang="en-CA" sz="1800" b="0" i="0" u="none" strike="noStrike" baseline="0" dirty="0">
              <a:latin typeface="+mj-lt"/>
            </a:endParaRPr>
          </a:p>
          <a:p>
            <a:pPr marL="114300" indent="0" algn="l">
              <a:buNone/>
            </a:pPr>
            <a:r>
              <a:rPr lang="en-CA" sz="1800" b="0" i="0" u="none" strike="noStrike" baseline="0" dirty="0">
                <a:latin typeface="+mj-lt"/>
              </a:rPr>
              <a:t>PHP uses the </a:t>
            </a:r>
            <a:r>
              <a:rPr lang="en-US" sz="1800" b="0" i="0" u="none" strike="noStrike" baseline="0" dirty="0">
                <a:latin typeface="+mj-lt"/>
              </a:rPr>
              <a:t>same commenting mechanisms as JavaScript, namely multi-line block comments using /* */ or end-of-line comments using //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0306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SH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USHE_slide options">
  <a:themeElements>
    <a:clrScheme name="Custom 40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33399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15271</TotalTime>
  <Words>1609</Words>
  <Application>Microsoft Macintosh PowerPoint</Application>
  <PresentationFormat>On-screen Show (16:9)</PresentationFormat>
  <Paragraphs>194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CourierPSPro-Regular</vt:lpstr>
      <vt:lpstr>Noto Sans Symbols</vt:lpstr>
      <vt:lpstr>SabonLTPro-Roman</vt:lpstr>
      <vt:lpstr>Arial</vt:lpstr>
      <vt:lpstr>Calibri</vt:lpstr>
      <vt:lpstr>Times New Roman</vt:lpstr>
      <vt:lpstr>Verdana</vt:lpstr>
      <vt:lpstr>Simple Light</vt:lpstr>
      <vt:lpstr>USHE</vt:lpstr>
      <vt:lpstr>USHE_slide options</vt:lpstr>
      <vt:lpstr>Fundamentals of Web Development</vt:lpstr>
      <vt:lpstr>you will learn . . .</vt:lpstr>
      <vt:lpstr>Front End versus Back End</vt:lpstr>
      <vt:lpstr>Common Server-Side Technologies</vt:lpstr>
      <vt:lpstr>Running PHP locally</vt:lpstr>
      <vt:lpstr>exercise</vt:lpstr>
      <vt:lpstr>PowerPoint Presentation</vt:lpstr>
      <vt:lpstr>PHP Language Fundamentals</vt:lpstr>
      <vt:lpstr>PHP Tags and comments</vt:lpstr>
      <vt:lpstr>PHP Tag Example</vt:lpstr>
      <vt:lpstr>Variables and Data Types</vt:lpstr>
      <vt:lpstr>Writing to Output</vt:lpstr>
      <vt:lpstr>PHP quote and concatenation approaches</vt:lpstr>
      <vt:lpstr>Program Control </vt:lpstr>
      <vt:lpstr>If…else</vt:lpstr>
      <vt:lpstr>PHP and HTML in the same script</vt:lpstr>
      <vt:lpstr>For loops</vt:lpstr>
      <vt:lpstr>Include Files</vt:lpstr>
      <vt:lpstr>Functions </vt:lpstr>
      <vt:lpstr>Function Syntax</vt:lpstr>
      <vt:lpstr>Invoking a Function</vt:lpstr>
      <vt:lpstr>Redirecting Using Location Header</vt:lpstr>
      <vt:lpstr>Reflection-  Hvor Et backend-sprog som PHP er nødvendigt at lære?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Web Development</dc:title>
  <cp:lastModifiedBy>Xiaolei Bi</cp:lastModifiedBy>
  <cp:revision>1604</cp:revision>
  <dcterms:modified xsi:type="dcterms:W3CDTF">2025-03-24T09:30:25Z</dcterms:modified>
</cp:coreProperties>
</file>