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394" r:id="rId9"/>
    <p:sldId id="393" r:id="rId10"/>
    <p:sldId id="264" r:id="rId11"/>
    <p:sldId id="292" r:id="rId12"/>
    <p:sldId id="265" r:id="rId13"/>
    <p:sldId id="266" r:id="rId14"/>
    <p:sldId id="267" r:id="rId15"/>
    <p:sldId id="268" r:id="rId16"/>
    <p:sldId id="269" r:id="rId17"/>
    <p:sldId id="395" r:id="rId18"/>
    <p:sldId id="396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/>
    <p:restoredTop sz="94626"/>
  </p:normalViewPr>
  <p:slideViewPr>
    <p:cSldViewPr>
      <p:cViewPr>
        <p:scale>
          <a:sx n="132" d="100"/>
          <a:sy n="132" d="100"/>
        </p:scale>
        <p:origin x="-472" y="-4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 u="heavy">
                <a:solidFill>
                  <a:srgbClr val="0563C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 u="heavy">
                <a:solidFill>
                  <a:srgbClr val="0563C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104139"/>
            <a:ext cx="10184765" cy="14987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95779"/>
            <a:ext cx="10159365" cy="3259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 u="heavy">
                <a:solidFill>
                  <a:srgbClr val="0563C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g.dk/uddannelser/professionsbacheloruddannelser/overbygningsuddannelser/it-sikkerhe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mplified.guide/apache/disable-directory-listin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search?q=Disable%2Berror%2Breporting%2Bin%2Bwp%2Bconfigure%2Bwordpress&amp;source=lmns&amp;bih=929&amp;bi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demy.com/course/wordpress-security-secure-your-site-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5088" y="1666747"/>
            <a:ext cx="7482840" cy="276606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065" marR="5080" algn="ctr">
              <a:lnSpc>
                <a:spcPts val="6500"/>
              </a:lnSpc>
              <a:spcBef>
                <a:spcPts val="900"/>
              </a:spcBef>
            </a:pPr>
            <a:r>
              <a:rPr sz="6000" spc="-680" dirty="0"/>
              <a:t>WP</a:t>
            </a:r>
            <a:r>
              <a:rPr sz="6000" spc="-280" dirty="0"/>
              <a:t> </a:t>
            </a:r>
            <a:r>
              <a:rPr sz="6000" spc="-235" dirty="0"/>
              <a:t>security</a:t>
            </a:r>
            <a:r>
              <a:rPr sz="6000" spc="-275" dirty="0"/>
              <a:t> </a:t>
            </a:r>
            <a:r>
              <a:rPr sz="6000" spc="-340" dirty="0"/>
              <a:t>and</a:t>
            </a:r>
            <a:r>
              <a:rPr sz="6000" spc="-285" dirty="0"/>
              <a:t> </a:t>
            </a:r>
            <a:r>
              <a:rPr sz="6000" spc="-275" dirty="0"/>
              <a:t>harding </a:t>
            </a:r>
            <a:r>
              <a:rPr sz="6000" spc="-280" dirty="0"/>
              <a:t>techniques</a:t>
            </a:r>
            <a:endParaRPr sz="6000"/>
          </a:p>
          <a:p>
            <a:pPr marL="3032760" marR="3026410" algn="ctr">
              <a:lnSpc>
                <a:spcPct val="125000"/>
              </a:lnSpc>
              <a:spcBef>
                <a:spcPts val="575"/>
              </a:spcBef>
            </a:pPr>
            <a:r>
              <a:rPr sz="2400" spc="-254" dirty="0"/>
              <a:t>XBI</a:t>
            </a:r>
            <a:r>
              <a:rPr sz="2400" spc="-114" dirty="0"/>
              <a:t> </a:t>
            </a:r>
            <a:r>
              <a:rPr sz="2400" spc="-175" dirty="0"/>
              <a:t>@eamv </a:t>
            </a:r>
            <a:r>
              <a:rPr sz="2400" spc="-100" dirty="0"/>
              <a:t>09.04.2024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6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>
                <a:solidFill>
                  <a:srgbClr val="1F1F1F"/>
                </a:solidFill>
              </a:rPr>
              <a:t>Security</a:t>
            </a:r>
            <a:r>
              <a:rPr spc="-175" dirty="0">
                <a:solidFill>
                  <a:srgbClr val="1F1F1F"/>
                </a:solidFill>
              </a:rPr>
              <a:t> </a:t>
            </a:r>
            <a:r>
              <a:rPr spc="-220" dirty="0">
                <a:solidFill>
                  <a:srgbClr val="1F1F1F"/>
                </a:solidFill>
              </a:rPr>
              <a:t>Measures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9398000" cy="386587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1" spc="-204" dirty="0">
                <a:solidFill>
                  <a:srgbClr val="1F1F1F"/>
                </a:solidFill>
                <a:latin typeface="Arial"/>
                <a:cs typeface="Arial"/>
              </a:rPr>
              <a:t>Updating</a:t>
            </a:r>
            <a:r>
              <a:rPr sz="2800" b="1" spc="-7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b="1" spc="-50" dirty="0">
                <a:solidFill>
                  <a:srgbClr val="1F1F1F"/>
                </a:solidFill>
                <a:latin typeface="Arial"/>
                <a:cs typeface="Arial"/>
              </a:rPr>
              <a:t>software:</a:t>
            </a:r>
            <a:endParaRPr sz="2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29"/>
              </a:spcBef>
              <a:buChar char="•"/>
              <a:tabLst>
                <a:tab pos="755015" algn="l"/>
              </a:tabLst>
            </a:pPr>
            <a:r>
              <a:rPr sz="2400" spc="-200" dirty="0">
                <a:solidFill>
                  <a:srgbClr val="1F1F1F"/>
                </a:solidFill>
                <a:latin typeface="Arial"/>
                <a:cs typeface="Arial"/>
              </a:rPr>
              <a:t>Keep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55" dirty="0">
                <a:solidFill>
                  <a:srgbClr val="1F1F1F"/>
                </a:solidFill>
                <a:latin typeface="Arial"/>
                <a:cs typeface="Arial"/>
              </a:rPr>
              <a:t>WordPress,</a:t>
            </a:r>
            <a:r>
              <a:rPr sz="2400" spc="-9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plugins,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1F1F1F"/>
                </a:solidFill>
                <a:latin typeface="Arial"/>
                <a:cs typeface="Arial"/>
              </a:rPr>
              <a:t>and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themes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Arial"/>
                <a:cs typeface="Arial"/>
              </a:rPr>
              <a:t>updated.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15"/>
              </a:spcBef>
              <a:buChar char="•"/>
              <a:tabLst>
                <a:tab pos="755015" algn="l"/>
              </a:tabLst>
            </a:pPr>
            <a:r>
              <a:rPr sz="2400" spc="-75" dirty="0">
                <a:solidFill>
                  <a:srgbClr val="1F1F1F"/>
                </a:solidFill>
                <a:latin typeface="Arial"/>
                <a:cs typeface="Arial"/>
              </a:rPr>
              <a:t>Install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1F1F1F"/>
                </a:solidFill>
                <a:latin typeface="Arial"/>
                <a:cs typeface="Arial"/>
              </a:rPr>
              <a:t>security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1F1F1F"/>
                </a:solidFill>
                <a:latin typeface="Arial"/>
                <a:cs typeface="Arial"/>
              </a:rPr>
              <a:t>patches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1F1F1F"/>
                </a:solidFill>
                <a:latin typeface="Arial"/>
                <a:cs typeface="Arial"/>
              </a:rPr>
              <a:t>and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1F1F1F"/>
                </a:solidFill>
                <a:latin typeface="Arial"/>
                <a:cs typeface="Arial"/>
              </a:rPr>
              <a:t>bug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Arial"/>
                <a:cs typeface="Arial"/>
              </a:rPr>
              <a:t>fixes.</a:t>
            </a:r>
            <a:endParaRPr sz="24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1" spc="-285" dirty="0">
                <a:solidFill>
                  <a:srgbClr val="1F1F1F"/>
                </a:solidFill>
                <a:latin typeface="Arial"/>
                <a:cs typeface="Arial"/>
              </a:rPr>
              <a:t>Using</a:t>
            </a:r>
            <a:r>
              <a:rPr sz="2800" b="1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b="1" spc="-210" dirty="0">
                <a:solidFill>
                  <a:srgbClr val="1F1F1F"/>
                </a:solidFill>
                <a:latin typeface="Arial"/>
                <a:cs typeface="Arial"/>
              </a:rPr>
              <a:t>security</a:t>
            </a:r>
            <a:r>
              <a:rPr sz="2800" b="1" spc="-105" dirty="0">
                <a:solidFill>
                  <a:srgbClr val="1F1F1F"/>
                </a:solidFill>
                <a:latin typeface="Arial"/>
                <a:cs typeface="Arial"/>
              </a:rPr>
              <a:t> plugins:</a:t>
            </a:r>
            <a:endParaRPr sz="2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29"/>
              </a:spcBef>
              <a:buChar char="•"/>
              <a:tabLst>
                <a:tab pos="755015" algn="l"/>
              </a:tabLst>
            </a:pPr>
            <a:r>
              <a:rPr sz="2400" spc="-70" dirty="0">
                <a:solidFill>
                  <a:srgbClr val="1F1F1F"/>
                </a:solidFill>
                <a:latin typeface="Arial"/>
                <a:cs typeface="Arial"/>
              </a:rPr>
              <a:t>Offer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1F1F1F"/>
                </a:solidFill>
                <a:latin typeface="Arial"/>
                <a:cs typeface="Arial"/>
              </a:rPr>
              <a:t>firewall,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malware </a:t>
            </a:r>
            <a:r>
              <a:rPr sz="2400" spc="-135" dirty="0">
                <a:solidFill>
                  <a:srgbClr val="1F1F1F"/>
                </a:solidFill>
                <a:latin typeface="Arial"/>
                <a:cs typeface="Arial"/>
              </a:rPr>
              <a:t>scanning,</a:t>
            </a: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1F1F1F"/>
                </a:solidFill>
                <a:latin typeface="Arial"/>
                <a:cs typeface="Arial"/>
              </a:rPr>
              <a:t>login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1F1F1F"/>
                </a:solidFill>
                <a:latin typeface="Arial"/>
                <a:cs typeface="Arial"/>
              </a:rPr>
              <a:t>protection,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1F1F1F"/>
                </a:solidFill>
                <a:latin typeface="Arial"/>
                <a:cs typeface="Arial"/>
              </a:rPr>
              <a:t>and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1F1F1F"/>
                </a:solidFill>
                <a:latin typeface="Arial"/>
                <a:cs typeface="Arial"/>
              </a:rPr>
              <a:t>other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1F1F1F"/>
                </a:solidFill>
                <a:latin typeface="Arial"/>
                <a:cs typeface="Arial"/>
              </a:rPr>
              <a:t>features.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15"/>
              </a:spcBef>
              <a:buChar char="•"/>
              <a:tabLst>
                <a:tab pos="755015" algn="l"/>
              </a:tabLst>
            </a:pPr>
            <a:r>
              <a:rPr sz="2400" spc="-200" dirty="0">
                <a:solidFill>
                  <a:srgbClr val="1F1F1F"/>
                </a:solidFill>
                <a:latin typeface="Arial"/>
                <a:cs typeface="Arial"/>
              </a:rPr>
              <a:t>Choose</a:t>
            </a: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1F1F1F"/>
                </a:solidFill>
                <a:latin typeface="Arial"/>
                <a:cs typeface="Arial"/>
              </a:rPr>
              <a:t>reputable</a:t>
            </a:r>
            <a:r>
              <a:rPr sz="2400" spc="-9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plugins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F1F1F"/>
                </a:solidFill>
                <a:latin typeface="Arial"/>
                <a:cs typeface="Arial"/>
              </a:rPr>
              <a:t>with</a:t>
            </a: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1F1F1F"/>
                </a:solidFill>
                <a:latin typeface="Arial"/>
                <a:cs typeface="Arial"/>
              </a:rPr>
              <a:t>good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Arial"/>
                <a:cs typeface="Arial"/>
              </a:rPr>
              <a:t>support.</a:t>
            </a:r>
            <a:endParaRPr sz="24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1" spc="-254" dirty="0">
                <a:solidFill>
                  <a:srgbClr val="1F1F1F"/>
                </a:solidFill>
                <a:latin typeface="Arial"/>
                <a:cs typeface="Arial"/>
              </a:rPr>
              <a:t>Strong</a:t>
            </a:r>
            <a:r>
              <a:rPr sz="2800" b="1" spc="-13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b="1" spc="-280" dirty="0">
                <a:solidFill>
                  <a:srgbClr val="1F1F1F"/>
                </a:solidFill>
                <a:latin typeface="Arial"/>
                <a:cs typeface="Arial"/>
              </a:rPr>
              <a:t>passwords:</a:t>
            </a:r>
            <a:endParaRPr sz="2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29"/>
              </a:spcBef>
              <a:buChar char="•"/>
              <a:tabLst>
                <a:tab pos="755015" algn="l"/>
              </a:tabLst>
            </a:pPr>
            <a:r>
              <a:rPr sz="2400" spc="-150" dirty="0">
                <a:solidFill>
                  <a:srgbClr val="1F1F1F"/>
                </a:solidFill>
                <a:latin typeface="Arial"/>
                <a:cs typeface="Arial"/>
              </a:rPr>
              <a:t>Long,</a:t>
            </a:r>
            <a:r>
              <a:rPr sz="2400" spc="-12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1F1F1F"/>
                </a:solidFill>
                <a:latin typeface="Arial"/>
                <a:cs typeface="Arial"/>
              </a:rPr>
              <a:t>complex </a:t>
            </a:r>
            <a:r>
              <a:rPr sz="2400" spc="-150" dirty="0">
                <a:solidFill>
                  <a:srgbClr val="1F1F1F"/>
                </a:solidFill>
                <a:latin typeface="Arial"/>
                <a:cs typeface="Arial"/>
              </a:rPr>
              <a:t>passwords</a:t>
            </a:r>
            <a:r>
              <a:rPr sz="2400" spc="-1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F1F1F"/>
                </a:solidFill>
                <a:latin typeface="Arial"/>
                <a:cs typeface="Arial"/>
              </a:rPr>
              <a:t>with</a:t>
            </a:r>
            <a:r>
              <a:rPr sz="2400" spc="-1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1F1F1F"/>
                </a:solidFill>
                <a:latin typeface="Arial"/>
                <a:cs typeface="Arial"/>
              </a:rPr>
              <a:t>a</a:t>
            </a:r>
            <a:r>
              <a:rPr sz="2400" spc="-1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1F1F1F"/>
                </a:solidFill>
                <a:latin typeface="Arial"/>
                <a:cs typeface="Arial"/>
              </a:rPr>
              <a:t>mix</a:t>
            </a:r>
            <a:r>
              <a:rPr sz="2400" spc="-1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F1F1F"/>
                </a:solidFill>
                <a:latin typeface="Arial"/>
                <a:cs typeface="Arial"/>
              </a:rPr>
              <a:t>of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Arial"/>
                <a:cs typeface="Arial"/>
              </a:rPr>
              <a:t>characters.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15"/>
              </a:spcBef>
              <a:buChar char="•"/>
              <a:tabLst>
                <a:tab pos="755015" algn="l"/>
              </a:tabLst>
            </a:pPr>
            <a:r>
              <a:rPr sz="2400" spc="-215" dirty="0">
                <a:solidFill>
                  <a:srgbClr val="1F1F1F"/>
                </a:solidFill>
                <a:latin typeface="Arial"/>
                <a:cs typeface="Arial"/>
              </a:rPr>
              <a:t>Use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1F1F1F"/>
                </a:solidFill>
                <a:latin typeface="Arial"/>
                <a:cs typeface="Arial"/>
              </a:rPr>
              <a:t>different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1F1F1F"/>
                </a:solidFill>
                <a:latin typeface="Arial"/>
                <a:cs typeface="Arial"/>
              </a:rPr>
              <a:t>passwords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Arial"/>
                <a:cs typeface="Arial"/>
              </a:rPr>
              <a:t>for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1F1F1F"/>
                </a:solidFill>
                <a:latin typeface="Arial"/>
                <a:cs typeface="Arial"/>
              </a:rPr>
              <a:t>different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Arial"/>
                <a:cs typeface="Arial"/>
              </a:rPr>
              <a:t>accounts.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18FAA-DE03-54E6-3AD0-2D21E0BC7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39" y="104139"/>
            <a:ext cx="10184765" cy="677108"/>
          </a:xfrm>
        </p:spPr>
        <p:txBody>
          <a:bodyPr/>
          <a:lstStyle/>
          <a:p>
            <a:r>
              <a:rPr lang="en-GB" dirty="0"/>
              <a:t>P</a:t>
            </a:r>
            <a:r>
              <a:rPr lang="en-DK" dirty="0"/>
              <a:t>asswords-setup</a:t>
            </a:r>
          </a:p>
        </p:txBody>
      </p:sp>
      <p:pic>
        <p:nvPicPr>
          <p:cNvPr id="1026" name="Picture 2" descr="A WordPress-generated strong password">
            <a:extLst>
              <a:ext uri="{FF2B5EF4-FFF2-40B4-BE49-F238E27FC236}">
                <a16:creationId xmlns:a16="http://schemas.microsoft.com/office/drawing/2014/main" id="{56E11928-E627-F97F-B184-6678A3DA5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295400"/>
            <a:ext cx="10744200" cy="493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997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6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>
                <a:solidFill>
                  <a:srgbClr val="1F1F1F"/>
                </a:solidFill>
              </a:rPr>
              <a:t>Backups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7640955" cy="296354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1" spc="-245" dirty="0">
                <a:solidFill>
                  <a:srgbClr val="1F1F1F"/>
                </a:solidFill>
                <a:latin typeface="Arial"/>
                <a:cs typeface="Arial"/>
              </a:rPr>
              <a:t>Regular</a:t>
            </a:r>
            <a:r>
              <a:rPr sz="2800" b="1" spc="-8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b="1" spc="-285" dirty="0">
                <a:solidFill>
                  <a:srgbClr val="1F1F1F"/>
                </a:solidFill>
                <a:latin typeface="Arial"/>
                <a:cs typeface="Arial"/>
              </a:rPr>
              <a:t>backups:</a:t>
            </a:r>
            <a:endParaRPr sz="2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29"/>
              </a:spcBef>
              <a:buChar char="•"/>
              <a:tabLst>
                <a:tab pos="755015" algn="l"/>
              </a:tabLst>
            </a:pPr>
            <a:r>
              <a:rPr sz="2400" spc="-125" dirty="0">
                <a:solidFill>
                  <a:srgbClr val="1F1F1F"/>
                </a:solidFill>
                <a:latin typeface="Arial"/>
                <a:cs typeface="Arial"/>
              </a:rPr>
              <a:t>Of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1F1F1F"/>
                </a:solidFill>
                <a:latin typeface="Arial"/>
                <a:cs typeface="Arial"/>
              </a:rPr>
              <a:t>database,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1F1F1F"/>
                </a:solidFill>
                <a:latin typeface="Arial"/>
                <a:cs typeface="Arial"/>
              </a:rPr>
              <a:t>files,</a:t>
            </a: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1F1F1F"/>
                </a:solidFill>
                <a:latin typeface="Arial"/>
                <a:cs typeface="Arial"/>
              </a:rPr>
              <a:t>and</a:t>
            </a: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Arial"/>
                <a:cs typeface="Arial"/>
              </a:rPr>
              <a:t>themes.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15"/>
              </a:spcBef>
              <a:buChar char="•"/>
              <a:tabLst>
                <a:tab pos="755015" algn="l"/>
              </a:tabLst>
            </a:pPr>
            <a:r>
              <a:rPr sz="2400" spc="-155" dirty="0">
                <a:solidFill>
                  <a:srgbClr val="1F1F1F"/>
                </a:solidFill>
                <a:latin typeface="Arial"/>
                <a:cs typeface="Arial"/>
              </a:rPr>
              <a:t>Helps</a:t>
            </a:r>
            <a:r>
              <a:rPr sz="2400" spc="-12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1F1F1F"/>
                </a:solidFill>
                <a:latin typeface="Arial"/>
                <a:cs typeface="Arial"/>
              </a:rPr>
              <a:t>restore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1F1F1F"/>
                </a:solidFill>
                <a:latin typeface="Arial"/>
                <a:cs typeface="Arial"/>
              </a:rPr>
              <a:t>the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1F1F1F"/>
                </a:solidFill>
                <a:latin typeface="Arial"/>
                <a:cs typeface="Arial"/>
              </a:rPr>
              <a:t>website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1F1F1F"/>
                </a:solidFill>
                <a:latin typeface="Arial"/>
                <a:cs typeface="Arial"/>
              </a:rPr>
              <a:t>in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215" dirty="0">
                <a:solidFill>
                  <a:srgbClr val="1F1F1F"/>
                </a:solidFill>
                <a:latin typeface="Arial"/>
                <a:cs typeface="Arial"/>
              </a:rPr>
              <a:t>case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F1F1F"/>
                </a:solidFill>
                <a:latin typeface="Arial"/>
                <a:cs typeface="Arial"/>
              </a:rPr>
              <a:t>of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1F1F1F"/>
                </a:solidFill>
                <a:latin typeface="Arial"/>
                <a:cs typeface="Arial"/>
              </a:rPr>
              <a:t>an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Arial"/>
                <a:cs typeface="Arial"/>
              </a:rPr>
              <a:t>attack.</a:t>
            </a:r>
            <a:endParaRPr sz="24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1" spc="-229" dirty="0">
                <a:solidFill>
                  <a:srgbClr val="1F1F1F"/>
                </a:solidFill>
                <a:latin typeface="Arial"/>
                <a:cs typeface="Arial"/>
              </a:rPr>
              <a:t>Storing</a:t>
            </a:r>
            <a:r>
              <a:rPr sz="2800" b="1" spc="-14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b="1" spc="-285" dirty="0">
                <a:solidFill>
                  <a:srgbClr val="1F1F1F"/>
                </a:solidFill>
                <a:latin typeface="Arial"/>
                <a:cs typeface="Arial"/>
              </a:rPr>
              <a:t>backups</a:t>
            </a:r>
            <a:r>
              <a:rPr sz="2800" b="1" spc="-13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b="1" spc="-125" dirty="0">
                <a:solidFill>
                  <a:srgbClr val="1F1F1F"/>
                </a:solidFill>
                <a:latin typeface="Arial"/>
                <a:cs typeface="Arial"/>
              </a:rPr>
              <a:t>off-</a:t>
            </a:r>
            <a:r>
              <a:rPr sz="2800" b="1" spc="-10" dirty="0">
                <a:solidFill>
                  <a:srgbClr val="1F1F1F"/>
                </a:solidFill>
                <a:latin typeface="Arial"/>
                <a:cs typeface="Arial"/>
              </a:rPr>
              <a:t>site:</a:t>
            </a:r>
            <a:endParaRPr sz="2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29"/>
              </a:spcBef>
              <a:buChar char="•"/>
              <a:tabLst>
                <a:tab pos="755015" algn="l"/>
              </a:tabLst>
            </a:pPr>
            <a:r>
              <a:rPr sz="2400" spc="-80" dirty="0">
                <a:solidFill>
                  <a:srgbClr val="1F1F1F"/>
                </a:solidFill>
                <a:latin typeface="Arial"/>
                <a:cs typeface="Arial"/>
              </a:rPr>
              <a:t>In</a:t>
            </a:r>
            <a:r>
              <a:rPr sz="2400" spc="-1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1F1F1F"/>
                </a:solidFill>
                <a:latin typeface="Arial"/>
                <a:cs typeface="Arial"/>
              </a:rPr>
              <a:t>separate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1F1F1F"/>
                </a:solidFill>
                <a:latin typeface="Arial"/>
                <a:cs typeface="Arial"/>
              </a:rPr>
              <a:t>cloud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1F1F1F"/>
                </a:solidFill>
                <a:latin typeface="Arial"/>
                <a:cs typeface="Arial"/>
              </a:rPr>
              <a:t>storage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1F1F1F"/>
                </a:solidFill>
                <a:latin typeface="Arial"/>
                <a:cs typeface="Arial"/>
              </a:rPr>
              <a:t>or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1F1F1F"/>
                </a:solidFill>
                <a:latin typeface="Arial"/>
                <a:cs typeface="Arial"/>
              </a:rPr>
              <a:t>external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hard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Arial"/>
                <a:cs typeface="Arial"/>
              </a:rPr>
              <a:t>drive.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15"/>
              </a:spcBef>
              <a:buChar char="•"/>
              <a:tabLst>
                <a:tab pos="755015" algn="l"/>
              </a:tabLst>
            </a:pP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Protects</a:t>
            </a:r>
            <a:r>
              <a:rPr sz="2400" spc="-12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1F1F1F"/>
                </a:solidFill>
                <a:latin typeface="Arial"/>
                <a:cs typeface="Arial"/>
              </a:rPr>
              <a:t>against</a:t>
            </a:r>
            <a:r>
              <a:rPr sz="2400" spc="-1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data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55" dirty="0">
                <a:solidFill>
                  <a:srgbClr val="1F1F1F"/>
                </a:solidFill>
                <a:latin typeface="Arial"/>
                <a:cs typeface="Arial"/>
              </a:rPr>
              <a:t>loss</a:t>
            </a:r>
            <a:r>
              <a:rPr sz="2400" spc="-1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1F1F1F"/>
                </a:solidFill>
                <a:latin typeface="Arial"/>
                <a:cs typeface="Arial"/>
              </a:rPr>
              <a:t>in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215" dirty="0">
                <a:solidFill>
                  <a:srgbClr val="1F1F1F"/>
                </a:solidFill>
                <a:latin typeface="Arial"/>
                <a:cs typeface="Arial"/>
              </a:rPr>
              <a:t>case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F1F1F"/>
                </a:solidFill>
                <a:latin typeface="Arial"/>
                <a:cs typeface="Arial"/>
              </a:rPr>
              <a:t>of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server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1F1F1F"/>
                </a:solidFill>
                <a:latin typeface="Arial"/>
                <a:cs typeface="Arial"/>
              </a:rPr>
              <a:t>compromise.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755015" algn="l"/>
              </a:tabLst>
            </a:pPr>
            <a:r>
              <a:rPr sz="2400" b="1" spc="-225" dirty="0">
                <a:solidFill>
                  <a:srgbClr val="1F1F1F"/>
                </a:solidFill>
                <a:latin typeface="Arial"/>
                <a:cs typeface="Arial"/>
              </a:rPr>
              <a:t>Recover</a:t>
            </a:r>
            <a:r>
              <a:rPr sz="2400" b="1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b="1" spc="-145" dirty="0">
                <a:solidFill>
                  <a:srgbClr val="1F1F1F"/>
                </a:solidFill>
                <a:latin typeface="Arial"/>
                <a:cs typeface="Arial"/>
              </a:rPr>
              <a:t>from</a:t>
            </a:r>
            <a:r>
              <a:rPr sz="2400" b="1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b="1" spc="-114" dirty="0">
                <a:solidFill>
                  <a:srgbClr val="1F1F1F"/>
                </a:solidFill>
                <a:latin typeface="Arial"/>
                <a:cs typeface="Arial"/>
              </a:rPr>
              <a:t>Simply.com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6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>
                <a:solidFill>
                  <a:srgbClr val="1F1F1F"/>
                </a:solidFill>
              </a:rPr>
              <a:t>Two-</a:t>
            </a:r>
            <a:r>
              <a:rPr spc="-235" dirty="0">
                <a:solidFill>
                  <a:srgbClr val="1F1F1F"/>
                </a:solidFill>
              </a:rPr>
              <a:t>Factor</a:t>
            </a:r>
            <a:r>
              <a:rPr spc="-185" dirty="0">
                <a:solidFill>
                  <a:srgbClr val="1F1F1F"/>
                </a:solidFill>
              </a:rPr>
              <a:t> </a:t>
            </a:r>
            <a:r>
              <a:rPr spc="-105" dirty="0">
                <a:solidFill>
                  <a:srgbClr val="1F1F1F"/>
                </a:solidFill>
              </a:rPr>
              <a:t>Authentication</a:t>
            </a:r>
            <a:r>
              <a:rPr spc="-190" dirty="0">
                <a:solidFill>
                  <a:srgbClr val="1F1F1F"/>
                </a:solidFill>
              </a:rPr>
              <a:t> </a:t>
            </a:r>
            <a:r>
              <a:rPr spc="-375" dirty="0">
                <a:solidFill>
                  <a:srgbClr val="1F1F1F"/>
                </a:solidFill>
              </a:rPr>
              <a:t>(2FA)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6607175" cy="257048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1" spc="-210" dirty="0">
                <a:solidFill>
                  <a:srgbClr val="1F1F1F"/>
                </a:solidFill>
                <a:latin typeface="Arial"/>
                <a:cs typeface="Arial"/>
              </a:rPr>
              <a:t>How</a:t>
            </a:r>
            <a:r>
              <a:rPr sz="2800" b="1" spc="-13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b="1" spc="-270" dirty="0">
                <a:solidFill>
                  <a:srgbClr val="1F1F1F"/>
                </a:solidFill>
                <a:latin typeface="Arial"/>
                <a:cs typeface="Arial"/>
              </a:rPr>
              <a:t>does</a:t>
            </a:r>
            <a:r>
              <a:rPr sz="2800" b="1" spc="-13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b="1" spc="-365" dirty="0">
                <a:solidFill>
                  <a:srgbClr val="1F1F1F"/>
                </a:solidFill>
                <a:latin typeface="Arial"/>
                <a:cs typeface="Arial"/>
              </a:rPr>
              <a:t>2FA</a:t>
            </a:r>
            <a:r>
              <a:rPr sz="2800" b="1" spc="-13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1F1F1F"/>
                </a:solidFill>
                <a:latin typeface="Arial"/>
                <a:cs typeface="Arial"/>
              </a:rPr>
              <a:t>work?</a:t>
            </a:r>
            <a:endParaRPr sz="2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29"/>
              </a:spcBef>
              <a:buChar char="•"/>
              <a:tabLst>
                <a:tab pos="755015" algn="l"/>
              </a:tabLst>
            </a:pPr>
            <a:r>
              <a:rPr sz="2400" spc="-145" dirty="0">
                <a:solidFill>
                  <a:srgbClr val="1F1F1F"/>
                </a:solidFill>
                <a:latin typeface="Arial"/>
                <a:cs typeface="Arial"/>
              </a:rPr>
              <a:t>Extra</a:t>
            </a: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1F1F1F"/>
                </a:solidFill>
                <a:latin typeface="Arial"/>
                <a:cs typeface="Arial"/>
              </a:rPr>
              <a:t>security</a:t>
            </a: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step</a:t>
            </a: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1F1F1F"/>
                </a:solidFill>
                <a:latin typeface="Arial"/>
                <a:cs typeface="Arial"/>
              </a:rPr>
              <a:t>besides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Arial"/>
                <a:cs typeface="Arial"/>
              </a:rPr>
              <a:t>password.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15"/>
              </a:spcBef>
              <a:buChar char="•"/>
              <a:tabLst>
                <a:tab pos="755015" algn="l"/>
              </a:tabLst>
            </a:pP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Enter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210" dirty="0">
                <a:solidFill>
                  <a:srgbClr val="1F1F1F"/>
                </a:solidFill>
                <a:latin typeface="Arial"/>
                <a:cs typeface="Arial"/>
              </a:rPr>
              <a:t>a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1F1F1F"/>
                </a:solidFill>
                <a:latin typeface="Arial"/>
                <a:cs typeface="Arial"/>
              </a:rPr>
              <a:t>code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1F1F1F"/>
                </a:solidFill>
                <a:latin typeface="Arial"/>
                <a:cs typeface="Arial"/>
              </a:rPr>
              <a:t>from</a:t>
            </a:r>
            <a:r>
              <a:rPr sz="2400" spc="-1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1F1F1F"/>
                </a:solidFill>
                <a:latin typeface="Arial"/>
                <a:cs typeface="Arial"/>
              </a:rPr>
              <a:t>an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1F1F1F"/>
                </a:solidFill>
                <a:latin typeface="Arial"/>
                <a:cs typeface="Arial"/>
              </a:rPr>
              <a:t>app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1F1F1F"/>
                </a:solidFill>
                <a:latin typeface="Arial"/>
                <a:cs typeface="Arial"/>
              </a:rPr>
              <a:t>or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335" dirty="0">
                <a:solidFill>
                  <a:srgbClr val="1F1F1F"/>
                </a:solidFill>
                <a:latin typeface="Arial"/>
                <a:cs typeface="Arial"/>
              </a:rPr>
              <a:t>SMS</a:t>
            </a:r>
            <a:r>
              <a:rPr sz="2400" spc="-1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F1F1F"/>
                </a:solidFill>
                <a:latin typeface="Arial"/>
                <a:cs typeface="Arial"/>
              </a:rPr>
              <a:t>to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log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1F1F1F"/>
                </a:solidFill>
                <a:latin typeface="Arial"/>
                <a:cs typeface="Arial"/>
              </a:rPr>
              <a:t>in.</a:t>
            </a:r>
            <a:endParaRPr sz="24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1" spc="-175" dirty="0">
                <a:solidFill>
                  <a:srgbClr val="1F1F1F"/>
                </a:solidFill>
                <a:latin typeface="Arial"/>
                <a:cs typeface="Arial"/>
              </a:rPr>
              <a:t>Implementing</a:t>
            </a:r>
            <a:r>
              <a:rPr sz="2800" b="1" spc="-12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b="1" spc="-235" dirty="0">
                <a:solidFill>
                  <a:srgbClr val="1F1F1F"/>
                </a:solidFill>
                <a:latin typeface="Arial"/>
                <a:cs typeface="Arial"/>
              </a:rPr>
              <a:t>on</a:t>
            </a:r>
            <a:r>
              <a:rPr sz="2800" b="1" spc="-1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b="1" spc="-270" dirty="0">
                <a:solidFill>
                  <a:srgbClr val="1F1F1F"/>
                </a:solidFill>
                <a:latin typeface="Arial"/>
                <a:cs typeface="Arial"/>
              </a:rPr>
              <a:t>WordPress:</a:t>
            </a:r>
            <a:endParaRPr sz="2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29"/>
              </a:spcBef>
              <a:buChar char="•"/>
              <a:tabLst>
                <a:tab pos="755015" algn="l"/>
              </a:tabLst>
            </a:pPr>
            <a:r>
              <a:rPr sz="2400" spc="-120" dirty="0">
                <a:solidFill>
                  <a:srgbClr val="1F1F1F"/>
                </a:solidFill>
                <a:latin typeface="Arial"/>
                <a:cs typeface="Arial"/>
              </a:rPr>
              <a:t>Available</a:t>
            </a: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1F1F1F"/>
                </a:solidFill>
                <a:latin typeface="Arial"/>
                <a:cs typeface="Arial"/>
              </a:rPr>
              <a:t>through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plugins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1F1F1F"/>
                </a:solidFill>
                <a:latin typeface="Arial"/>
                <a:cs typeface="Arial"/>
              </a:rPr>
              <a:t>and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1F1F1F"/>
                </a:solidFill>
                <a:latin typeface="Arial"/>
                <a:cs typeface="Arial"/>
              </a:rPr>
              <a:t>security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1F1F1F"/>
                </a:solidFill>
                <a:latin typeface="Arial"/>
                <a:cs typeface="Arial"/>
              </a:rPr>
              <a:t>services.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15"/>
              </a:spcBef>
              <a:buChar char="•"/>
              <a:tabLst>
                <a:tab pos="755015" algn="l"/>
              </a:tabLst>
            </a:pP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Protects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1F1F1F"/>
                </a:solidFill>
                <a:latin typeface="Arial"/>
                <a:cs typeface="Arial"/>
              </a:rPr>
              <a:t>against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1F1F1F"/>
                </a:solidFill>
                <a:latin typeface="Arial"/>
                <a:cs typeface="Arial"/>
              </a:rPr>
              <a:t>unauthorized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1F1F1F"/>
                </a:solidFill>
                <a:latin typeface="Arial"/>
                <a:cs typeface="Arial"/>
              </a:rPr>
              <a:t>access.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6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>
                <a:solidFill>
                  <a:srgbClr val="1F1F1F"/>
                </a:solidFill>
              </a:rPr>
              <a:t>Security</a:t>
            </a:r>
            <a:r>
              <a:rPr spc="-195" dirty="0">
                <a:solidFill>
                  <a:srgbClr val="1F1F1F"/>
                </a:solidFill>
              </a:rPr>
              <a:t> </a:t>
            </a:r>
            <a:r>
              <a:rPr spc="-465" dirty="0">
                <a:solidFill>
                  <a:srgbClr val="1F1F1F"/>
                </a:solidFill>
              </a:rPr>
              <a:t>WP</a:t>
            </a:r>
            <a:r>
              <a:rPr spc="-185" dirty="0">
                <a:solidFill>
                  <a:srgbClr val="1F1F1F"/>
                </a:solidFill>
              </a:rPr>
              <a:t> </a:t>
            </a:r>
            <a:r>
              <a:rPr spc="-270" dirty="0">
                <a:solidFill>
                  <a:srgbClr val="1F1F1F"/>
                </a:solidFill>
              </a:rPr>
              <a:t>Plugins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7934959" cy="2067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20"/>
              </a:spcBef>
              <a:buChar char="•"/>
              <a:tabLst>
                <a:tab pos="240665" algn="l"/>
              </a:tabLst>
            </a:pPr>
            <a:r>
              <a:rPr sz="2800" spc="-114" dirty="0">
                <a:solidFill>
                  <a:srgbClr val="1F1F1F"/>
                </a:solidFill>
                <a:latin typeface="Arial"/>
                <a:cs typeface="Arial"/>
              </a:rPr>
              <a:t>Firewall</a:t>
            </a:r>
            <a:r>
              <a:rPr sz="2800" spc="-12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spc="-190" dirty="0">
                <a:solidFill>
                  <a:srgbClr val="1F1F1F"/>
                </a:solidFill>
                <a:latin typeface="Arial"/>
                <a:cs typeface="Arial"/>
              </a:rPr>
              <a:t>(</a:t>
            </a:r>
            <a:r>
              <a:rPr sz="2800" b="1" spc="-190" dirty="0">
                <a:solidFill>
                  <a:srgbClr val="1F1F1F"/>
                </a:solidFill>
                <a:latin typeface="Arial"/>
                <a:cs typeface="Arial"/>
              </a:rPr>
              <a:t>Wordfence</a:t>
            </a:r>
            <a:r>
              <a:rPr sz="2800" spc="-190" dirty="0">
                <a:solidFill>
                  <a:srgbClr val="1F1F1F"/>
                </a:solidFill>
                <a:latin typeface="Arial"/>
                <a:cs typeface="Arial"/>
              </a:rPr>
              <a:t>,</a:t>
            </a:r>
            <a:r>
              <a:rPr sz="28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1F1F1F"/>
                </a:solidFill>
                <a:latin typeface="Arial"/>
                <a:cs typeface="Arial"/>
              </a:rPr>
              <a:t>Sucuri)</a:t>
            </a:r>
            <a:endParaRPr sz="28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Char char="•"/>
              <a:tabLst>
                <a:tab pos="240665" algn="l"/>
              </a:tabLst>
            </a:pPr>
            <a:r>
              <a:rPr sz="2800" spc="-100" dirty="0">
                <a:solidFill>
                  <a:srgbClr val="1F1F1F"/>
                </a:solidFill>
                <a:latin typeface="Arial"/>
                <a:cs typeface="Arial"/>
              </a:rPr>
              <a:t>Malware</a:t>
            </a:r>
            <a:r>
              <a:rPr sz="2800" spc="-12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spc="-165" dirty="0">
                <a:solidFill>
                  <a:srgbClr val="1F1F1F"/>
                </a:solidFill>
                <a:latin typeface="Arial"/>
                <a:cs typeface="Arial"/>
              </a:rPr>
              <a:t>scanning</a:t>
            </a:r>
            <a:r>
              <a:rPr sz="28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spc="-170" dirty="0">
                <a:solidFill>
                  <a:srgbClr val="1F1F1F"/>
                </a:solidFill>
                <a:latin typeface="Arial"/>
                <a:cs typeface="Arial"/>
              </a:rPr>
              <a:t>(iThemes</a:t>
            </a:r>
            <a:r>
              <a:rPr sz="28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spc="-155" dirty="0">
                <a:solidFill>
                  <a:srgbClr val="1F1F1F"/>
                </a:solidFill>
                <a:latin typeface="Arial"/>
                <a:cs typeface="Arial"/>
              </a:rPr>
              <a:t>Security,</a:t>
            </a:r>
            <a:r>
              <a:rPr sz="28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1F1F1F"/>
                </a:solidFill>
                <a:latin typeface="Arial"/>
                <a:cs typeface="Arial"/>
              </a:rPr>
              <a:t>SiteGuard)</a:t>
            </a:r>
            <a:endParaRPr sz="28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50"/>
              </a:spcBef>
              <a:buChar char="•"/>
              <a:tabLst>
                <a:tab pos="240665" algn="l"/>
              </a:tabLst>
            </a:pPr>
            <a:r>
              <a:rPr sz="2800" spc="-180" dirty="0">
                <a:solidFill>
                  <a:srgbClr val="1F1F1F"/>
                </a:solidFill>
                <a:latin typeface="Arial"/>
                <a:cs typeface="Arial"/>
              </a:rPr>
              <a:t>Login</a:t>
            </a:r>
            <a:r>
              <a:rPr sz="2800" spc="-1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spc="-55" dirty="0">
                <a:solidFill>
                  <a:srgbClr val="1F1F1F"/>
                </a:solidFill>
                <a:latin typeface="Arial"/>
                <a:cs typeface="Arial"/>
              </a:rPr>
              <a:t>protection</a:t>
            </a:r>
            <a:r>
              <a:rPr sz="2800" spc="-1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spc="-160" dirty="0">
                <a:solidFill>
                  <a:srgbClr val="1F1F1F"/>
                </a:solidFill>
                <a:latin typeface="Arial"/>
                <a:cs typeface="Arial"/>
              </a:rPr>
              <a:t>(Login</a:t>
            </a:r>
            <a:r>
              <a:rPr sz="2800" spc="-1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spc="-155" dirty="0">
                <a:solidFill>
                  <a:srgbClr val="1F1F1F"/>
                </a:solidFill>
                <a:latin typeface="Arial"/>
                <a:cs typeface="Arial"/>
              </a:rPr>
              <a:t>Lockdown,</a:t>
            </a:r>
            <a:r>
              <a:rPr sz="2800" spc="-1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1F1F1F"/>
                </a:solidFill>
                <a:latin typeface="Arial"/>
                <a:cs typeface="Arial"/>
              </a:rPr>
              <a:t>Clef)</a:t>
            </a:r>
            <a:endParaRPr sz="28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45"/>
              </a:spcBef>
              <a:buChar char="•"/>
              <a:tabLst>
                <a:tab pos="240665" algn="l"/>
              </a:tabLst>
            </a:pPr>
            <a:r>
              <a:rPr sz="2800" spc="-180" dirty="0">
                <a:solidFill>
                  <a:srgbClr val="1F1F1F"/>
                </a:solidFill>
                <a:latin typeface="Arial"/>
                <a:cs typeface="Arial"/>
              </a:rPr>
              <a:t>User</a:t>
            </a:r>
            <a:r>
              <a:rPr sz="2800" spc="-12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spc="-55" dirty="0">
                <a:solidFill>
                  <a:srgbClr val="1F1F1F"/>
                </a:solidFill>
                <a:latin typeface="Arial"/>
                <a:cs typeface="Arial"/>
              </a:rPr>
              <a:t>activity</a:t>
            </a:r>
            <a:r>
              <a:rPr sz="2800" spc="-12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rgbClr val="1F1F1F"/>
                </a:solidFill>
                <a:latin typeface="Arial"/>
                <a:cs typeface="Arial"/>
              </a:rPr>
              <a:t>monitoring</a:t>
            </a:r>
            <a:r>
              <a:rPr sz="2800" spc="-12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spc="-170" dirty="0">
                <a:solidFill>
                  <a:srgbClr val="1F1F1F"/>
                </a:solidFill>
                <a:latin typeface="Arial"/>
                <a:cs typeface="Arial"/>
              </a:rPr>
              <a:t>(VaultPress,</a:t>
            </a:r>
            <a:r>
              <a:rPr sz="2800" spc="-1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spc="-295" dirty="0">
                <a:solidFill>
                  <a:srgbClr val="1F1F1F"/>
                </a:solidFill>
                <a:latin typeface="Arial"/>
                <a:cs typeface="Arial"/>
              </a:rPr>
              <a:t>WP</a:t>
            </a:r>
            <a:r>
              <a:rPr sz="28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spc="-55" dirty="0">
                <a:solidFill>
                  <a:srgbClr val="1F1F1F"/>
                </a:solidFill>
                <a:latin typeface="Arial"/>
                <a:cs typeface="Arial"/>
              </a:rPr>
              <a:t>Activity</a:t>
            </a:r>
            <a:r>
              <a:rPr sz="2800" spc="-13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spc="-105" dirty="0">
                <a:solidFill>
                  <a:srgbClr val="1F1F1F"/>
                </a:solidFill>
                <a:latin typeface="Arial"/>
                <a:cs typeface="Arial"/>
              </a:rPr>
              <a:t>Log)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8659495" cy="129349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185" dirty="0">
                <a:solidFill>
                  <a:srgbClr val="1F1F1F"/>
                </a:solidFill>
              </a:rPr>
              <a:t>Responsibility</a:t>
            </a:r>
            <a:r>
              <a:rPr spc="-229" dirty="0">
                <a:solidFill>
                  <a:srgbClr val="1F1F1F"/>
                </a:solidFill>
              </a:rPr>
              <a:t> </a:t>
            </a:r>
            <a:r>
              <a:rPr spc="-220" dirty="0">
                <a:solidFill>
                  <a:srgbClr val="1F1F1F"/>
                </a:solidFill>
              </a:rPr>
              <a:t>and</a:t>
            </a:r>
            <a:r>
              <a:rPr spc="-225" dirty="0">
                <a:solidFill>
                  <a:srgbClr val="1F1F1F"/>
                </a:solidFill>
              </a:rPr>
              <a:t> </a:t>
            </a:r>
            <a:r>
              <a:rPr spc="-260" dirty="0">
                <a:solidFill>
                  <a:srgbClr val="1F1F1F"/>
                </a:solidFill>
              </a:rPr>
              <a:t>Ethics</a:t>
            </a:r>
            <a:r>
              <a:rPr spc="-220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for</a:t>
            </a:r>
            <a:r>
              <a:rPr spc="-229" dirty="0">
                <a:solidFill>
                  <a:srgbClr val="1F1F1F"/>
                </a:solidFill>
              </a:rPr>
              <a:t> </a:t>
            </a:r>
            <a:r>
              <a:rPr spc="-135" dirty="0">
                <a:solidFill>
                  <a:srgbClr val="1F1F1F"/>
                </a:solidFill>
              </a:rPr>
              <a:t>your</a:t>
            </a:r>
            <a:r>
              <a:rPr spc="-225" dirty="0">
                <a:solidFill>
                  <a:srgbClr val="1F1F1F"/>
                </a:solidFill>
              </a:rPr>
              <a:t> </a:t>
            </a:r>
            <a:r>
              <a:rPr spc="-60" dirty="0">
                <a:solidFill>
                  <a:srgbClr val="1F1F1F"/>
                </a:solidFill>
              </a:rPr>
              <a:t>next </a:t>
            </a:r>
            <a:r>
              <a:rPr spc="-125" dirty="0">
                <a:solidFill>
                  <a:srgbClr val="1F1F1F"/>
                </a:solidFill>
              </a:rPr>
              <a:t>assignment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8756650" cy="347281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1" spc="-270" dirty="0">
                <a:solidFill>
                  <a:srgbClr val="1F1F1F"/>
                </a:solidFill>
                <a:latin typeface="Arial"/>
                <a:cs typeface="Arial"/>
              </a:rPr>
              <a:t>Respect</a:t>
            </a:r>
            <a:r>
              <a:rPr sz="2800" b="1" spc="-13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b="1" spc="-170" dirty="0">
                <a:solidFill>
                  <a:srgbClr val="1F1F1F"/>
                </a:solidFill>
                <a:latin typeface="Arial"/>
                <a:cs typeface="Arial"/>
              </a:rPr>
              <a:t>others'</a:t>
            </a:r>
            <a:r>
              <a:rPr sz="2800" b="1" spc="-14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b="1" spc="-45" dirty="0">
                <a:solidFill>
                  <a:srgbClr val="1F1F1F"/>
                </a:solidFill>
                <a:latin typeface="Arial"/>
                <a:cs typeface="Arial"/>
              </a:rPr>
              <a:t>property:</a:t>
            </a:r>
            <a:endParaRPr sz="2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29"/>
              </a:spcBef>
              <a:buChar char="•"/>
              <a:tabLst>
                <a:tab pos="755015" algn="l"/>
              </a:tabLst>
            </a:pPr>
            <a:r>
              <a:rPr sz="2400" spc="-190" dirty="0">
                <a:solidFill>
                  <a:srgbClr val="1F1F1F"/>
                </a:solidFill>
                <a:latin typeface="Arial"/>
                <a:cs typeface="Arial"/>
              </a:rPr>
              <a:t>Do</a:t>
            </a:r>
            <a:r>
              <a:rPr sz="2400" spc="-13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F1F1F"/>
                </a:solidFill>
                <a:latin typeface="Arial"/>
                <a:cs typeface="Arial"/>
              </a:rPr>
              <a:t>not</a:t>
            </a:r>
            <a:r>
              <a:rPr sz="2400" spc="-13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1F1F1F"/>
                </a:solidFill>
                <a:latin typeface="Arial"/>
                <a:cs typeface="Arial"/>
              </a:rPr>
              <a:t>hack</a:t>
            </a:r>
            <a:r>
              <a:rPr sz="2400" spc="-13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1F1F1F"/>
                </a:solidFill>
                <a:latin typeface="Arial"/>
                <a:cs typeface="Arial"/>
              </a:rPr>
              <a:t>other</a:t>
            </a:r>
            <a:r>
              <a:rPr sz="2400" spc="-12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websites</a:t>
            </a:r>
            <a:r>
              <a:rPr sz="2400" spc="-13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F1F1F"/>
                </a:solidFill>
                <a:latin typeface="Arial"/>
                <a:cs typeface="Arial"/>
              </a:rPr>
              <a:t>without</a:t>
            </a:r>
            <a:r>
              <a:rPr sz="2400" spc="-13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Arial"/>
                <a:cs typeface="Arial"/>
              </a:rPr>
              <a:t>permission.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15"/>
              </a:spcBef>
              <a:buChar char="•"/>
              <a:tabLst>
                <a:tab pos="755015" algn="l"/>
              </a:tabLst>
            </a:pP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Report</a:t>
            </a:r>
            <a:r>
              <a:rPr sz="2400" spc="-8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1F1F1F"/>
                </a:solidFill>
                <a:latin typeface="Arial"/>
                <a:cs typeface="Arial"/>
              </a:rPr>
              <a:t>vulnerabilities</a:t>
            </a:r>
            <a:r>
              <a:rPr sz="2400" spc="-8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1F1F1F"/>
                </a:solidFill>
                <a:latin typeface="Arial"/>
                <a:cs typeface="Arial"/>
              </a:rPr>
              <a:t>responsibly.</a:t>
            </a:r>
            <a:endParaRPr sz="24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1" spc="-290" dirty="0">
                <a:solidFill>
                  <a:srgbClr val="1F1F1F"/>
                </a:solidFill>
                <a:latin typeface="Arial"/>
                <a:cs typeface="Arial"/>
              </a:rPr>
              <a:t>Legal</a:t>
            </a:r>
            <a:r>
              <a:rPr sz="2800" b="1" spc="-12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b="1" spc="-75" dirty="0">
                <a:solidFill>
                  <a:srgbClr val="1F1F1F"/>
                </a:solidFill>
                <a:latin typeface="Arial"/>
                <a:cs typeface="Arial"/>
              </a:rPr>
              <a:t>behavior:</a:t>
            </a:r>
            <a:endParaRPr sz="2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29"/>
              </a:spcBef>
              <a:buChar char="•"/>
              <a:tabLst>
                <a:tab pos="755015" algn="l"/>
              </a:tabLst>
            </a:pP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Follow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1F1F1F"/>
                </a:solidFill>
                <a:latin typeface="Arial"/>
                <a:cs typeface="Arial"/>
              </a:rPr>
              <a:t>intellectual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1F1F1F"/>
                </a:solidFill>
                <a:latin typeface="Arial"/>
                <a:cs typeface="Arial"/>
              </a:rPr>
              <a:t>property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1F1F1F"/>
                </a:solidFill>
                <a:latin typeface="Arial"/>
                <a:cs typeface="Arial"/>
              </a:rPr>
              <a:t>laws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1F1F1F"/>
                </a:solidFill>
                <a:latin typeface="Arial"/>
                <a:cs typeface="Arial"/>
              </a:rPr>
              <a:t>and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avoid </a:t>
            </a:r>
            <a:r>
              <a:rPr sz="2400" spc="-85" dirty="0">
                <a:solidFill>
                  <a:srgbClr val="1F1F1F"/>
                </a:solidFill>
                <a:latin typeface="Arial"/>
                <a:cs typeface="Arial"/>
              </a:rPr>
              <a:t>illegal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Arial"/>
                <a:cs typeface="Arial"/>
              </a:rPr>
              <a:t>activities.</a:t>
            </a:r>
            <a:endParaRPr sz="24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1" spc="-215" dirty="0">
                <a:solidFill>
                  <a:srgbClr val="1F1F1F"/>
                </a:solidFill>
                <a:latin typeface="Arial"/>
                <a:cs typeface="Arial"/>
              </a:rPr>
              <a:t>Reporting</a:t>
            </a:r>
            <a:r>
              <a:rPr sz="2800" b="1" spc="-105" dirty="0">
                <a:solidFill>
                  <a:srgbClr val="1F1F1F"/>
                </a:solidFill>
                <a:latin typeface="Arial"/>
                <a:cs typeface="Arial"/>
              </a:rPr>
              <a:t> vulnerabilities:</a:t>
            </a:r>
            <a:endParaRPr sz="2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29"/>
              </a:spcBef>
              <a:buChar char="•"/>
              <a:tabLst>
                <a:tab pos="755015" algn="l"/>
              </a:tabLst>
            </a:pP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Report</a:t>
            </a: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1F1F1F"/>
                </a:solidFill>
                <a:latin typeface="Arial"/>
                <a:cs typeface="Arial"/>
              </a:rPr>
              <a:t>vulnerabilities</a:t>
            </a: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F1F1F"/>
                </a:solidFill>
                <a:latin typeface="Arial"/>
                <a:cs typeface="Arial"/>
              </a:rPr>
              <a:t>to</a:t>
            </a:r>
            <a:r>
              <a:rPr sz="2400" spc="-9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1F1F1F"/>
                </a:solidFill>
                <a:latin typeface="Arial"/>
                <a:cs typeface="Arial"/>
              </a:rPr>
              <a:t>software</a:t>
            </a:r>
            <a:r>
              <a:rPr sz="2400" spc="-8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developers</a:t>
            </a: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1F1F1F"/>
                </a:solidFill>
                <a:latin typeface="Arial"/>
                <a:cs typeface="Arial"/>
              </a:rPr>
              <a:t>or</a:t>
            </a:r>
            <a:r>
              <a:rPr sz="2400" spc="-9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1F1F1F"/>
                </a:solidFill>
                <a:latin typeface="Arial"/>
                <a:cs typeface="Arial"/>
              </a:rPr>
              <a:t>website</a:t>
            </a:r>
            <a:r>
              <a:rPr sz="2400" spc="-9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1F1F1F"/>
                </a:solidFill>
                <a:latin typeface="Arial"/>
                <a:cs typeface="Arial"/>
              </a:rPr>
              <a:t>owners.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15"/>
              </a:spcBef>
              <a:buChar char="•"/>
              <a:tabLst>
                <a:tab pos="755015" algn="l"/>
              </a:tabLst>
            </a:pP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Follow</a:t>
            </a:r>
            <a:r>
              <a:rPr sz="2400" spc="-9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responsible</a:t>
            </a:r>
            <a:r>
              <a:rPr sz="2400" spc="-8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disclosure</a:t>
            </a:r>
            <a:r>
              <a:rPr sz="2400" spc="-8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Arial"/>
                <a:cs typeface="Arial"/>
              </a:rPr>
              <a:t>practices.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6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WP</a:t>
            </a:r>
            <a:r>
              <a:rPr spc="-190" dirty="0"/>
              <a:t> </a:t>
            </a:r>
            <a:r>
              <a:rPr spc="-210" dirty="0"/>
              <a:t>hardening</a:t>
            </a:r>
            <a:r>
              <a:rPr spc="-195" dirty="0"/>
              <a:t> </a:t>
            </a:r>
            <a:r>
              <a:rPr spc="-175" dirty="0"/>
              <a:t>techniques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86D5D-BF55-B8C6-A846-ADDF2996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39" y="104139"/>
            <a:ext cx="10184765" cy="677108"/>
          </a:xfrm>
        </p:spPr>
        <p:txBody>
          <a:bodyPr/>
          <a:lstStyle/>
          <a:p>
            <a:r>
              <a:rPr lang="da-DK" dirty="0" err="1"/>
              <a:t>Remove</a:t>
            </a:r>
            <a:r>
              <a:rPr lang="da-DK" dirty="0"/>
              <a:t> </a:t>
            </a:r>
            <a:r>
              <a:rPr lang="en-DK" dirty="0"/>
              <a:t>WP version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1C48F-7E43-B1EB-8004-6ED45358492C}"/>
              </a:ext>
            </a:extLst>
          </p:cNvPr>
          <p:cNvSpPr txBox="1"/>
          <p:nvPr/>
        </p:nvSpPr>
        <p:spPr>
          <a:xfrm>
            <a:off x="6400800" y="60198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dirty="0"/>
              <a:t>https://library.wpcode.com/snippet/m5ygjq5d/</a:t>
            </a:r>
          </a:p>
        </p:txBody>
      </p:sp>
      <p:pic>
        <p:nvPicPr>
          <p:cNvPr id="6" name="Picture 5" descr="A magnifying glass over a text&#10;&#10;AI-generated content may be incorrect.">
            <a:extLst>
              <a:ext uri="{FF2B5EF4-FFF2-40B4-BE49-F238E27FC236}">
                <a16:creationId xmlns:a16="http://schemas.microsoft.com/office/drawing/2014/main" id="{41D2079E-D419-32A8-1A3C-0AE6EF3D5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2209800"/>
            <a:ext cx="7658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52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34485-8A62-9C8B-4188-0D3CAC01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39" y="104139"/>
            <a:ext cx="10184765" cy="677108"/>
          </a:xfrm>
        </p:spPr>
        <p:txBody>
          <a:bodyPr/>
          <a:lstStyle/>
          <a:p>
            <a:r>
              <a:rPr lang="en-GB" dirty="0"/>
              <a:t>U</a:t>
            </a:r>
            <a:r>
              <a:rPr lang="en-DK" dirty="0"/>
              <a:t>se code snippes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F472A53-5B13-B6BD-F617-F6C71C11E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24000"/>
            <a:ext cx="7772400" cy="318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65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6918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Select</a:t>
            </a:r>
            <a:r>
              <a:rPr spc="-204" dirty="0"/>
              <a:t> </a:t>
            </a:r>
            <a:r>
              <a:rPr spc="-395" dirty="0"/>
              <a:t>a</a:t>
            </a:r>
            <a:r>
              <a:rPr spc="-204" dirty="0"/>
              <a:t> </a:t>
            </a:r>
            <a:r>
              <a:rPr spc="-240" dirty="0"/>
              <a:t>good</a:t>
            </a:r>
            <a:r>
              <a:rPr spc="-204" dirty="0"/>
              <a:t> </a:t>
            </a:r>
            <a:r>
              <a:rPr spc="-270" dirty="0"/>
              <a:t>password</a:t>
            </a:r>
            <a:r>
              <a:rPr spc="-204" dirty="0"/>
              <a:t> </a:t>
            </a:r>
            <a:r>
              <a:rPr spc="-45" dirty="0"/>
              <a:t>for</a:t>
            </a:r>
            <a:r>
              <a:rPr spc="-215" dirty="0"/>
              <a:t> </a:t>
            </a:r>
            <a:r>
              <a:rPr spc="-200" dirty="0"/>
              <a:t>admin</a:t>
            </a:r>
            <a:r>
              <a:rPr spc="-204" dirty="0"/>
              <a:t> </a:t>
            </a:r>
            <a:r>
              <a:rPr spc="-140" dirty="0"/>
              <a:t>user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819446"/>
            <a:ext cx="7772400" cy="50303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04139"/>
            <a:ext cx="10184765" cy="897169"/>
          </a:xfrm>
          <a:prstGeom prst="rect">
            <a:avLst/>
          </a:prstGeom>
        </p:spPr>
        <p:txBody>
          <a:bodyPr vert="horz" wrap="square" lIns="0" tIns="2179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Helvetica"/>
                <a:cs typeface="Helvetica"/>
              </a:rPr>
              <a:t>Disclosure</a:t>
            </a:r>
            <a:r>
              <a:rPr spc="-100" dirty="0">
                <a:latin typeface="Helvetica"/>
                <a:cs typeface="Helvetica"/>
              </a:rPr>
              <a:t> </a:t>
            </a:r>
            <a:r>
              <a:rPr lang="da-DK" dirty="0">
                <a:latin typeface="Helvetica"/>
                <a:cs typeface="Helvetica"/>
              </a:rPr>
              <a:t> </a:t>
            </a:r>
            <a:endParaRPr spc="-10" dirty="0">
              <a:latin typeface="Helvetica"/>
              <a:cs typeface="Helvetic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13484"/>
            <a:ext cx="10274300" cy="398506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r>
              <a:rPr lang="da-DK" sz="2800" dirty="0">
                <a:latin typeface="Helvetica"/>
                <a:cs typeface="Helvetica"/>
              </a:rPr>
              <a:t>I kan undersøge </a:t>
            </a:r>
            <a:r>
              <a:rPr lang="en-GB" sz="2800" dirty="0"/>
              <a:t>at </a:t>
            </a:r>
            <a:r>
              <a:rPr lang="en-GB" sz="2800" dirty="0" err="1"/>
              <a:t>fortsætte</a:t>
            </a:r>
            <a:r>
              <a:rPr lang="en-GB" sz="2800" dirty="0"/>
              <a:t> </a:t>
            </a:r>
            <a:r>
              <a:rPr lang="en-GB" sz="2800" dirty="0" err="1"/>
              <a:t>uddannelsen</a:t>
            </a:r>
            <a:r>
              <a:rPr lang="en-GB" sz="2800" dirty="0"/>
              <a:t> </a:t>
            </a:r>
            <a:r>
              <a:rPr lang="en-GB" sz="2800" dirty="0" err="1"/>
              <a:t>i</a:t>
            </a:r>
            <a:r>
              <a:rPr lang="en-GB" sz="2800" dirty="0"/>
              <a:t> </a:t>
            </a:r>
            <a:r>
              <a:rPr lang="en-GB" sz="2800" b="1" dirty="0"/>
              <a:t>IT-</a:t>
            </a:r>
            <a:r>
              <a:rPr lang="en-GB" sz="2800" b="1" dirty="0" err="1"/>
              <a:t>sikkerhed</a:t>
            </a:r>
            <a:r>
              <a:rPr lang="en-GB" sz="2800" dirty="0"/>
              <a:t>:</a:t>
            </a:r>
          </a:p>
          <a:p>
            <a:r>
              <a:rPr lang="en-DK" sz="2800" dirty="0"/>
              <a:t> </a:t>
            </a:r>
            <a:r>
              <a:rPr lang="en-GB" sz="2800" dirty="0">
                <a:hlinkClick r:id="rId2"/>
              </a:rPr>
              <a:t>https://www.ug.dk/uddannelser/professionsbacheloruddannelser/overbygningsuddannelser/it-sikkerhed</a:t>
            </a:r>
            <a:endParaRPr lang="en-GB" sz="2800" dirty="0"/>
          </a:p>
          <a:p>
            <a:br>
              <a:rPr lang="en-GB" sz="2800" dirty="0"/>
            </a:br>
            <a:endParaRPr lang="en-GB" sz="2800" dirty="0"/>
          </a:p>
          <a:p>
            <a:r>
              <a:rPr lang="en-GB" sz="2800" dirty="0"/>
              <a:t>Dette </a:t>
            </a:r>
            <a:r>
              <a:rPr lang="en-GB" sz="2800" dirty="0" err="1"/>
              <a:t>kunne</a:t>
            </a:r>
            <a:r>
              <a:rPr lang="en-GB" sz="2800" dirty="0"/>
              <a:t> </a:t>
            </a:r>
            <a:r>
              <a:rPr lang="en-GB" sz="2800" dirty="0" err="1"/>
              <a:t>være</a:t>
            </a:r>
            <a:r>
              <a:rPr lang="en-GB" sz="2800" dirty="0"/>
              <a:t> </a:t>
            </a:r>
            <a:r>
              <a:rPr lang="en-GB" sz="2800" dirty="0" err="1"/>
              <a:t>en</a:t>
            </a:r>
            <a:r>
              <a:rPr lang="en-GB" sz="2800" dirty="0"/>
              <a:t> relevant </a:t>
            </a:r>
            <a:r>
              <a:rPr lang="en-GB" sz="2800" dirty="0" err="1"/>
              <a:t>mulighed</a:t>
            </a:r>
            <a:r>
              <a:rPr lang="en-GB" sz="2800" dirty="0"/>
              <a:t> for </a:t>
            </a:r>
            <a:r>
              <a:rPr lang="en-GB" sz="2800" dirty="0" err="1"/>
              <a:t>dem</a:t>
            </a:r>
            <a:r>
              <a:rPr lang="en-GB" sz="2800" dirty="0"/>
              <a:t>, der </a:t>
            </a:r>
            <a:r>
              <a:rPr lang="en-GB" sz="2800" dirty="0" err="1"/>
              <a:t>ønsker</a:t>
            </a:r>
            <a:r>
              <a:rPr lang="en-GB" sz="2800" dirty="0"/>
              <a:t> at </a:t>
            </a:r>
            <a:r>
              <a:rPr lang="en-GB" sz="2800" dirty="0" err="1"/>
              <a:t>specialisere</a:t>
            </a:r>
            <a:r>
              <a:rPr lang="en-GB" sz="2800" dirty="0"/>
              <a:t> sig </a:t>
            </a:r>
            <a:r>
              <a:rPr lang="en-GB" sz="2800" dirty="0" err="1"/>
              <a:t>inden</a:t>
            </a:r>
            <a:r>
              <a:rPr lang="en-GB" sz="2800" dirty="0"/>
              <a:t> </a:t>
            </a:r>
          </a:p>
          <a:p>
            <a:pPr marL="240665" indent="-227965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240665" algn="l"/>
              </a:tabLst>
            </a:pPr>
            <a:endParaRPr sz="2800" dirty="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6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Double</a:t>
            </a:r>
            <a:r>
              <a:rPr spc="-204" dirty="0"/>
              <a:t> </a:t>
            </a:r>
            <a:r>
              <a:rPr spc="-380" dirty="0"/>
              <a:t>Check</a:t>
            </a:r>
            <a:r>
              <a:rPr spc="-204" dirty="0"/>
              <a:t> </a:t>
            </a:r>
            <a:r>
              <a:rPr spc="-90" dirty="0"/>
              <a:t>in</a:t>
            </a:r>
            <a:r>
              <a:rPr spc="-200" dirty="0"/>
              <a:t> </a:t>
            </a:r>
            <a:r>
              <a:rPr spc="-550" dirty="0"/>
              <a:t>DB</a:t>
            </a:r>
            <a:r>
              <a:rPr spc="-204" dirty="0"/>
              <a:t> </a:t>
            </a:r>
            <a:r>
              <a:rPr spc="-160" dirty="0"/>
              <a:t>your</a:t>
            </a:r>
            <a:r>
              <a:rPr spc="-204" dirty="0"/>
              <a:t> </a:t>
            </a:r>
            <a:r>
              <a:rPr spc="-195" dirty="0"/>
              <a:t>admin</a:t>
            </a:r>
            <a:r>
              <a:rPr spc="-200" dirty="0"/>
              <a:t> </a:t>
            </a:r>
            <a:r>
              <a:rPr spc="-240" dirty="0"/>
              <a:t>user</a:t>
            </a:r>
            <a:r>
              <a:rPr spc="-204" dirty="0"/>
              <a:t> </a:t>
            </a:r>
            <a:r>
              <a:rPr spc="-290" dirty="0"/>
              <a:t>name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210" y="2161750"/>
            <a:ext cx="7772399" cy="433112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6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0" dirty="0"/>
              <a:t>Change</a:t>
            </a:r>
            <a:r>
              <a:rPr spc="-200" dirty="0"/>
              <a:t> </a:t>
            </a:r>
            <a:r>
              <a:rPr spc="-240" dirty="0"/>
              <a:t>user</a:t>
            </a:r>
            <a:r>
              <a:rPr spc="-200" dirty="0"/>
              <a:t> </a:t>
            </a:r>
            <a:r>
              <a:rPr spc="-235" dirty="0"/>
              <a:t>display</a:t>
            </a:r>
            <a:r>
              <a:rPr spc="-200" dirty="0"/>
              <a:t> </a:t>
            </a:r>
            <a:r>
              <a:rPr spc="-250" dirty="0"/>
              <a:t>and</a:t>
            </a:r>
            <a:r>
              <a:rPr spc="-195" dirty="0"/>
              <a:t> </a:t>
            </a:r>
            <a:r>
              <a:rPr spc="-240" dirty="0"/>
              <a:t>nicename</a:t>
            </a:r>
            <a:r>
              <a:rPr spc="-200" dirty="0"/>
              <a:t> </a:t>
            </a:r>
            <a:r>
              <a:rPr spc="-90" dirty="0"/>
              <a:t>in</a:t>
            </a:r>
            <a:r>
              <a:rPr spc="-195" dirty="0"/>
              <a:t> </a:t>
            </a:r>
            <a:r>
              <a:rPr spc="-575" dirty="0"/>
              <a:t>DB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1188" y="1825625"/>
            <a:ext cx="7772400" cy="439776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00" y="2743993"/>
            <a:ext cx="6350000" cy="2565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6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WP</a:t>
            </a:r>
            <a:r>
              <a:rPr spc="-215" dirty="0"/>
              <a:t> </a:t>
            </a:r>
            <a:r>
              <a:rPr spc="-370" dirty="0"/>
              <a:t>Fence</a:t>
            </a:r>
            <a:r>
              <a:rPr spc="-215" dirty="0"/>
              <a:t> </a:t>
            </a:r>
            <a:r>
              <a:rPr spc="-185" dirty="0"/>
              <a:t>plugins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2108" y="1690688"/>
            <a:ext cx="4059364" cy="435133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6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0" dirty="0"/>
              <a:t>Keep</a:t>
            </a:r>
            <a:r>
              <a:rPr spc="-220" dirty="0"/>
              <a:t> </a:t>
            </a:r>
            <a:r>
              <a:rPr spc="-50" dirty="0"/>
              <a:t>ur</a:t>
            </a:r>
            <a:r>
              <a:rPr spc="-235" dirty="0"/>
              <a:t> </a:t>
            </a:r>
            <a:r>
              <a:rPr spc="-505" dirty="0"/>
              <a:t>WP</a:t>
            </a:r>
            <a:r>
              <a:rPr spc="-225" dirty="0"/>
              <a:t> </a:t>
            </a:r>
            <a:r>
              <a:rPr spc="-155" dirty="0"/>
              <a:t>update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4599305" cy="10375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20"/>
              </a:spcBef>
              <a:buChar char="•"/>
              <a:tabLst>
                <a:tab pos="240665" algn="l"/>
              </a:tabLst>
            </a:pPr>
            <a:r>
              <a:rPr sz="2800" spc="-110" dirty="0">
                <a:solidFill>
                  <a:srgbClr val="2D2F31"/>
                </a:solidFill>
                <a:latin typeface="Arial"/>
                <a:cs typeface="Arial"/>
              </a:rPr>
              <a:t>Deleting</a:t>
            </a:r>
            <a:r>
              <a:rPr sz="2800" spc="-120" dirty="0">
                <a:solidFill>
                  <a:srgbClr val="2D2F31"/>
                </a:solidFill>
                <a:latin typeface="Arial"/>
                <a:cs typeface="Arial"/>
              </a:rPr>
              <a:t> </a:t>
            </a:r>
            <a:r>
              <a:rPr sz="2800" spc="-180" dirty="0">
                <a:solidFill>
                  <a:srgbClr val="2D2F31"/>
                </a:solidFill>
                <a:latin typeface="Arial"/>
                <a:cs typeface="Arial"/>
              </a:rPr>
              <a:t>Unnecessary</a:t>
            </a:r>
            <a:r>
              <a:rPr sz="2800" spc="-120" dirty="0">
                <a:solidFill>
                  <a:srgbClr val="2D2F31"/>
                </a:solidFill>
                <a:latin typeface="Arial"/>
                <a:cs typeface="Arial"/>
              </a:rPr>
              <a:t> </a:t>
            </a:r>
            <a:r>
              <a:rPr sz="2800" spc="-180" dirty="0">
                <a:solidFill>
                  <a:srgbClr val="2D2F31"/>
                </a:solidFill>
                <a:latin typeface="Arial"/>
                <a:cs typeface="Arial"/>
              </a:rPr>
              <a:t>Plug-</a:t>
            </a:r>
            <a:r>
              <a:rPr sz="2800" spc="-40" dirty="0">
                <a:solidFill>
                  <a:srgbClr val="2D2F31"/>
                </a:solidFill>
                <a:latin typeface="Arial"/>
                <a:cs typeface="Arial"/>
              </a:rPr>
              <a:t>ins</a:t>
            </a:r>
            <a:endParaRPr sz="28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Char char="•"/>
              <a:tabLst>
                <a:tab pos="240665" algn="l"/>
              </a:tabLst>
            </a:pPr>
            <a:r>
              <a:rPr sz="2800" spc="-110" dirty="0">
                <a:solidFill>
                  <a:srgbClr val="2D2F31"/>
                </a:solidFill>
                <a:latin typeface="Arial"/>
                <a:cs typeface="Arial"/>
              </a:rPr>
              <a:t>Deleting</a:t>
            </a:r>
            <a:r>
              <a:rPr sz="2800" spc="-135" dirty="0">
                <a:solidFill>
                  <a:srgbClr val="2D2F31"/>
                </a:solidFill>
                <a:latin typeface="Arial"/>
                <a:cs typeface="Arial"/>
              </a:rPr>
              <a:t> </a:t>
            </a:r>
            <a:r>
              <a:rPr sz="2800" spc="-180" dirty="0">
                <a:solidFill>
                  <a:srgbClr val="2D2F31"/>
                </a:solidFill>
                <a:latin typeface="Arial"/>
                <a:cs typeface="Arial"/>
              </a:rPr>
              <a:t>Unnecessary</a:t>
            </a:r>
            <a:r>
              <a:rPr sz="2800" spc="-135" dirty="0">
                <a:solidFill>
                  <a:srgbClr val="2D2F31"/>
                </a:solidFill>
                <a:latin typeface="Arial"/>
                <a:cs typeface="Arial"/>
              </a:rPr>
              <a:t> </a:t>
            </a:r>
            <a:r>
              <a:rPr sz="2800" spc="-170" dirty="0">
                <a:solidFill>
                  <a:srgbClr val="2D2F31"/>
                </a:solidFill>
                <a:latin typeface="Arial"/>
                <a:cs typeface="Arial"/>
              </a:rPr>
              <a:t>Themes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79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Helvetica"/>
                <a:cs typeface="Helvetica"/>
              </a:rPr>
              <a:t>Accessing</a:t>
            </a:r>
            <a:r>
              <a:rPr spc="-114" dirty="0">
                <a:latin typeface="Helvetica"/>
                <a:cs typeface="Helvetica"/>
              </a:rPr>
              <a:t> </a:t>
            </a:r>
            <a:r>
              <a:rPr dirty="0">
                <a:latin typeface="Helvetica"/>
                <a:cs typeface="Helvetica"/>
              </a:rPr>
              <a:t>your</a:t>
            </a:r>
            <a:r>
              <a:rPr spc="-120" dirty="0">
                <a:latin typeface="Helvetica"/>
                <a:cs typeface="Helvetica"/>
              </a:rPr>
              <a:t> </a:t>
            </a:r>
            <a:r>
              <a:rPr dirty="0">
                <a:latin typeface="Helvetica"/>
                <a:cs typeface="Helvetica"/>
              </a:rPr>
              <a:t>websites</a:t>
            </a:r>
            <a:r>
              <a:rPr spc="-114" dirty="0">
                <a:latin typeface="Helvetica"/>
                <a:cs typeface="Helvetica"/>
              </a:rPr>
              <a:t> </a:t>
            </a:r>
            <a:r>
              <a:rPr spc="-10" dirty="0">
                <a:latin typeface="Helvetica"/>
                <a:cs typeface="Helvetica"/>
              </a:rPr>
              <a:t>files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8924290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Helvetica"/>
                <a:cs typeface="Helvetica"/>
              </a:rPr>
              <a:t>via</a:t>
            </a:r>
            <a:r>
              <a:rPr sz="2800" spc="-45" dirty="0">
                <a:latin typeface="Helvetica"/>
                <a:cs typeface="Helvetica"/>
              </a:rPr>
              <a:t> </a:t>
            </a:r>
            <a:r>
              <a:rPr sz="2800" dirty="0">
                <a:latin typeface="Helvetica"/>
                <a:cs typeface="Helvetica"/>
              </a:rPr>
              <a:t>a</a:t>
            </a:r>
            <a:r>
              <a:rPr sz="2800" spc="-45" dirty="0">
                <a:latin typeface="Helvetica"/>
                <a:cs typeface="Helvetica"/>
              </a:rPr>
              <a:t> </a:t>
            </a:r>
            <a:r>
              <a:rPr sz="2800" dirty="0">
                <a:latin typeface="Helvetica"/>
                <a:cs typeface="Helvetica"/>
              </a:rPr>
              <a:t>Control</a:t>
            </a:r>
            <a:r>
              <a:rPr sz="2800" spc="-45" dirty="0">
                <a:latin typeface="Helvetica"/>
                <a:cs typeface="Helvetica"/>
              </a:rPr>
              <a:t> </a:t>
            </a:r>
            <a:r>
              <a:rPr sz="2800" dirty="0">
                <a:latin typeface="Helvetica"/>
                <a:cs typeface="Helvetica"/>
              </a:rPr>
              <a:t>Panel,</a:t>
            </a:r>
            <a:r>
              <a:rPr sz="2800" spc="-55" dirty="0">
                <a:latin typeface="Helvetica"/>
                <a:cs typeface="Helvetica"/>
              </a:rPr>
              <a:t> </a:t>
            </a:r>
            <a:r>
              <a:rPr sz="2800" dirty="0">
                <a:latin typeface="Helvetica"/>
                <a:cs typeface="Helvetica"/>
              </a:rPr>
              <a:t>such</a:t>
            </a:r>
            <a:r>
              <a:rPr sz="2800" spc="-45" dirty="0">
                <a:latin typeface="Helvetica"/>
                <a:cs typeface="Helvetica"/>
              </a:rPr>
              <a:t> </a:t>
            </a:r>
            <a:r>
              <a:rPr sz="2800" dirty="0">
                <a:latin typeface="Helvetica"/>
                <a:cs typeface="Helvetica"/>
              </a:rPr>
              <a:t>as</a:t>
            </a:r>
            <a:r>
              <a:rPr sz="2800" spc="-50" dirty="0">
                <a:latin typeface="Helvetica"/>
                <a:cs typeface="Helvetica"/>
              </a:rPr>
              <a:t> </a:t>
            </a:r>
            <a:r>
              <a:rPr sz="2800" dirty="0">
                <a:latin typeface="Helvetica"/>
                <a:cs typeface="Helvetica"/>
              </a:rPr>
              <a:t>cPanel</a:t>
            </a:r>
            <a:r>
              <a:rPr sz="2800" spc="-45" dirty="0">
                <a:latin typeface="Helvetica"/>
                <a:cs typeface="Helvetica"/>
              </a:rPr>
              <a:t> </a:t>
            </a:r>
            <a:r>
              <a:rPr sz="2800" dirty="0">
                <a:latin typeface="Helvetica"/>
                <a:cs typeface="Helvetica"/>
              </a:rPr>
              <a:t>make</a:t>
            </a:r>
            <a:r>
              <a:rPr sz="2800" spc="-40" dirty="0">
                <a:latin typeface="Helvetica"/>
                <a:cs typeface="Helvetica"/>
              </a:rPr>
              <a:t> </a:t>
            </a:r>
            <a:r>
              <a:rPr sz="2800" dirty="0">
                <a:latin typeface="Helvetica"/>
                <a:cs typeface="Helvetica"/>
              </a:rPr>
              <a:t>sure</a:t>
            </a:r>
            <a:r>
              <a:rPr sz="2800" spc="-45" dirty="0">
                <a:latin typeface="Helvetica"/>
                <a:cs typeface="Helvetica"/>
              </a:rPr>
              <a:t> </a:t>
            </a:r>
            <a:r>
              <a:rPr sz="2800" dirty="0">
                <a:latin typeface="Helvetica"/>
                <a:cs typeface="Helvetica"/>
              </a:rPr>
              <a:t>you</a:t>
            </a:r>
            <a:r>
              <a:rPr sz="2800" spc="-45" dirty="0">
                <a:latin typeface="Helvetica"/>
                <a:cs typeface="Helvetica"/>
              </a:rPr>
              <a:t> </a:t>
            </a:r>
            <a:r>
              <a:rPr sz="2800" spc="-25" dirty="0">
                <a:latin typeface="Helvetica"/>
                <a:cs typeface="Helvetica"/>
              </a:rPr>
              <a:t>are </a:t>
            </a:r>
            <a:r>
              <a:rPr sz="2800" dirty="0">
                <a:latin typeface="Helvetica"/>
                <a:cs typeface="Helvetica"/>
              </a:rPr>
              <a:t>accessing</a:t>
            </a:r>
            <a:r>
              <a:rPr sz="2800" spc="-60" dirty="0">
                <a:latin typeface="Helvetica"/>
                <a:cs typeface="Helvetica"/>
              </a:rPr>
              <a:t> </a:t>
            </a:r>
            <a:r>
              <a:rPr sz="2800" dirty="0">
                <a:latin typeface="Helvetica"/>
                <a:cs typeface="Helvetica"/>
              </a:rPr>
              <a:t>the</a:t>
            </a:r>
            <a:r>
              <a:rPr sz="2800" spc="-55" dirty="0">
                <a:latin typeface="Helvetica"/>
                <a:cs typeface="Helvetica"/>
              </a:rPr>
              <a:t> </a:t>
            </a:r>
            <a:r>
              <a:rPr sz="2800" dirty="0">
                <a:latin typeface="Helvetica"/>
                <a:cs typeface="Helvetica"/>
              </a:rPr>
              <a:t>site</a:t>
            </a:r>
            <a:r>
              <a:rPr sz="2800" spc="-60" dirty="0">
                <a:latin typeface="Helvetica"/>
                <a:cs typeface="Helvetica"/>
              </a:rPr>
              <a:t> </a:t>
            </a:r>
            <a:r>
              <a:rPr sz="2800" dirty="0">
                <a:latin typeface="Helvetica"/>
                <a:cs typeface="Helvetica"/>
              </a:rPr>
              <a:t>through</a:t>
            </a:r>
            <a:r>
              <a:rPr sz="2800" spc="-60" dirty="0">
                <a:latin typeface="Helvetica"/>
                <a:cs typeface="Helvetica"/>
              </a:rPr>
              <a:t> </a:t>
            </a:r>
            <a:r>
              <a:rPr sz="2800" dirty="0">
                <a:latin typeface="Helvetica"/>
                <a:cs typeface="Helvetica"/>
              </a:rPr>
              <a:t>a</a:t>
            </a:r>
            <a:r>
              <a:rPr sz="2800" spc="-55" dirty="0">
                <a:latin typeface="Helvetica"/>
                <a:cs typeface="Helvetica"/>
              </a:rPr>
              <a:t> </a:t>
            </a:r>
            <a:r>
              <a:rPr sz="2800" dirty="0">
                <a:latin typeface="Helvetica"/>
                <a:cs typeface="Helvetica"/>
              </a:rPr>
              <a:t>secure</a:t>
            </a:r>
            <a:r>
              <a:rPr sz="2800" spc="-60" dirty="0">
                <a:latin typeface="Helvetica"/>
                <a:cs typeface="Helvetica"/>
              </a:rPr>
              <a:t> </a:t>
            </a:r>
            <a:r>
              <a:rPr sz="2800" dirty="0">
                <a:latin typeface="Helvetica"/>
                <a:cs typeface="Helvetica"/>
              </a:rPr>
              <a:t>SSL</a:t>
            </a:r>
            <a:r>
              <a:rPr sz="2800" spc="-150" dirty="0">
                <a:latin typeface="Helvetica"/>
                <a:cs typeface="Helvetica"/>
              </a:rPr>
              <a:t> </a:t>
            </a:r>
            <a:r>
              <a:rPr sz="2800" spc="-10" dirty="0">
                <a:latin typeface="Helvetica"/>
                <a:cs typeface="Helvetica"/>
              </a:rPr>
              <a:t>connection</a:t>
            </a:r>
            <a:endParaRPr sz="2800">
              <a:latin typeface="Helvetica"/>
              <a:cs typeface="Helvetic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2800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0" dirty="0"/>
              <a:t>Remove</a:t>
            </a:r>
            <a:r>
              <a:rPr spc="-200" dirty="0"/>
              <a:t> </a:t>
            </a:r>
            <a:r>
              <a:rPr spc="-275" dirty="0"/>
              <a:t>unnessary</a:t>
            </a:r>
            <a:r>
              <a:rPr spc="-204" dirty="0"/>
              <a:t> </a:t>
            </a:r>
            <a:r>
              <a:rPr spc="-85" dirty="0"/>
              <a:t>files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843452"/>
            <a:ext cx="7110722" cy="435133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6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Remember</a:t>
            </a:r>
            <a:r>
              <a:rPr spc="-235" dirty="0"/>
              <a:t> </a:t>
            </a:r>
            <a:r>
              <a:rPr dirty="0"/>
              <a:t>to</a:t>
            </a:r>
            <a:r>
              <a:rPr spc="-225" dirty="0"/>
              <a:t> </a:t>
            </a:r>
            <a:r>
              <a:rPr spc="-425" dirty="0"/>
              <a:t>save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43300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</a:tabLst>
            </a:pPr>
            <a:r>
              <a:rPr sz="2800" spc="-165" dirty="0">
                <a:latin typeface="Arial"/>
                <a:cs typeface="Arial"/>
              </a:rPr>
              <a:t>.htacess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file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before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editing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55" dirty="0">
                <a:latin typeface="Arial"/>
                <a:cs typeface="Arial"/>
              </a:rPr>
              <a:t>it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6355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Edit</a:t>
            </a:r>
            <a:r>
              <a:rPr spc="-200" dirty="0"/>
              <a:t> </a:t>
            </a:r>
            <a:r>
              <a:rPr spc="-90" dirty="0"/>
              <a:t>in</a:t>
            </a:r>
            <a:r>
              <a:rPr spc="-200" dirty="0"/>
              <a:t> </a:t>
            </a:r>
            <a:r>
              <a:rPr spc="-290" dirty="0"/>
              <a:t>.htaccess</a:t>
            </a:r>
            <a:r>
              <a:rPr spc="-204" dirty="0"/>
              <a:t> </a:t>
            </a:r>
            <a:r>
              <a:rPr spc="-114" dirty="0"/>
              <a:t>files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8971915" cy="15468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20"/>
              </a:spcBef>
              <a:buChar char="•"/>
              <a:tabLst>
                <a:tab pos="240665" algn="l"/>
              </a:tabLst>
            </a:pPr>
            <a:r>
              <a:rPr sz="2800" spc="-65" dirty="0">
                <a:latin typeface="Arial"/>
                <a:cs typeface="Arial"/>
              </a:rPr>
              <a:t>Search</a:t>
            </a:r>
            <a:endParaRPr sz="2800">
              <a:latin typeface="Arial"/>
              <a:cs typeface="Arial"/>
            </a:endParaRPr>
          </a:p>
          <a:p>
            <a:pPr marL="12700" marR="5080" indent="227965">
              <a:lnSpc>
                <a:spcPts val="4010"/>
              </a:lnSpc>
              <a:spcBef>
                <a:spcPts val="75"/>
              </a:spcBef>
              <a:buChar char="•"/>
              <a:tabLst>
                <a:tab pos="240665" algn="l"/>
              </a:tabLst>
            </a:pPr>
            <a:r>
              <a:rPr sz="2800" spc="-130" dirty="0">
                <a:latin typeface="Arial"/>
                <a:cs typeface="Arial"/>
              </a:rPr>
              <a:t>disable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directory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listing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apache </a:t>
            </a:r>
            <a:r>
              <a:rPr sz="2800" u="heavy" spc="-7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https://</a:t>
            </a:r>
            <a:r>
              <a:rPr sz="2800" u="heavy" spc="-7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2"/>
              </a:rPr>
              <a:t>www.simplified.guide/apache/disable-directory-</a:t>
            </a:r>
            <a:r>
              <a:rPr sz="2800" u="heavy" spc="-2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2"/>
              </a:rPr>
              <a:t>listing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172" y="784522"/>
            <a:ext cx="10691360" cy="52889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225" dirty="0">
                <a:solidFill>
                  <a:srgbClr val="1F1F1F"/>
                </a:solidFill>
                <a:latin typeface="Arial"/>
                <a:cs typeface="Arial"/>
              </a:rPr>
              <a:t>Introduction</a:t>
            </a:r>
            <a:r>
              <a:rPr sz="4000" b="1" spc="-19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4000" b="1" spc="-155" dirty="0">
                <a:solidFill>
                  <a:srgbClr val="1F1F1F"/>
                </a:solidFill>
                <a:latin typeface="Arial"/>
                <a:cs typeface="Arial"/>
              </a:rPr>
              <a:t>to</a:t>
            </a:r>
            <a:r>
              <a:rPr sz="4000" b="1" spc="-19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4000" b="1" spc="-375" dirty="0">
                <a:solidFill>
                  <a:srgbClr val="1F1F1F"/>
                </a:solidFill>
                <a:latin typeface="Arial"/>
                <a:cs typeface="Arial"/>
              </a:rPr>
              <a:t>WordPress</a:t>
            </a:r>
            <a:r>
              <a:rPr sz="4000" b="1" spc="-19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4000" b="1" spc="-320" dirty="0">
                <a:solidFill>
                  <a:srgbClr val="1F1F1F"/>
                </a:solidFill>
                <a:latin typeface="Arial"/>
                <a:cs typeface="Arial"/>
              </a:rPr>
              <a:t>Security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10070465" cy="287845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 algn="just">
              <a:lnSpc>
                <a:spcPts val="3000"/>
              </a:lnSpc>
              <a:spcBef>
                <a:spcPts val="500"/>
              </a:spcBef>
              <a:buChar char="•"/>
              <a:tabLst>
                <a:tab pos="241300" algn="l"/>
              </a:tabLst>
            </a:pPr>
            <a:r>
              <a:rPr sz="2800" spc="-190" dirty="0">
                <a:latin typeface="Arial"/>
                <a:cs typeface="Arial"/>
              </a:rPr>
              <a:t>WordPress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is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one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of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the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most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popular</a:t>
            </a:r>
            <a:r>
              <a:rPr sz="2800" spc="-145" dirty="0">
                <a:latin typeface="Arial"/>
                <a:cs typeface="Arial"/>
              </a:rPr>
              <a:t> and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widely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70" dirty="0">
                <a:latin typeface="Arial"/>
                <a:cs typeface="Arial"/>
              </a:rPr>
              <a:t>used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platforms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for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creating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websites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and</a:t>
            </a:r>
            <a:r>
              <a:rPr sz="2800" spc="-140" dirty="0">
                <a:latin typeface="Arial"/>
                <a:cs typeface="Arial"/>
              </a:rPr>
              <a:t> blogs.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However,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this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also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220" dirty="0">
                <a:latin typeface="Arial"/>
                <a:cs typeface="Arial"/>
              </a:rPr>
              <a:t>makes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85" dirty="0">
                <a:latin typeface="Arial"/>
                <a:cs typeface="Arial"/>
              </a:rPr>
              <a:t>it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235" dirty="0">
                <a:latin typeface="Arial"/>
                <a:cs typeface="Arial"/>
              </a:rPr>
              <a:t>a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target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for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185" dirty="0">
                <a:latin typeface="Arial"/>
                <a:cs typeface="Arial"/>
              </a:rPr>
              <a:t>hackers</a:t>
            </a:r>
            <a:endParaRPr sz="2800">
              <a:latin typeface="Arial"/>
              <a:cs typeface="Arial"/>
            </a:endParaRPr>
          </a:p>
          <a:p>
            <a:pPr marL="241300" marR="43815" indent="-228600">
              <a:lnSpc>
                <a:spcPts val="3000"/>
              </a:lnSpc>
              <a:spcBef>
                <a:spcPts val="1105"/>
              </a:spcBef>
              <a:buChar char="•"/>
              <a:tabLst>
                <a:tab pos="241300" algn="l"/>
              </a:tabLst>
            </a:pPr>
            <a:r>
              <a:rPr sz="2800" spc="-190" dirty="0">
                <a:latin typeface="Arial"/>
                <a:cs typeface="Arial"/>
              </a:rPr>
              <a:t>WordPress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security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is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important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for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protecting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your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website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from </a:t>
            </a:r>
            <a:r>
              <a:rPr sz="2800" spc="-130" dirty="0">
                <a:latin typeface="Arial"/>
                <a:cs typeface="Arial"/>
              </a:rPr>
              <a:t>attacks,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preventing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data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breaches,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maintaining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your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reputation,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and </a:t>
            </a:r>
            <a:r>
              <a:rPr sz="2800" spc="-135" dirty="0">
                <a:latin typeface="Arial"/>
                <a:cs typeface="Arial"/>
              </a:rPr>
              <a:t>ensuring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your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visitors'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trust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and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satisfaction.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195" dirty="0">
                <a:latin typeface="Arial"/>
                <a:cs typeface="Arial"/>
              </a:rPr>
              <a:t>WordPress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security </a:t>
            </a:r>
            <a:r>
              <a:rPr sz="2800" spc="-135" dirty="0">
                <a:latin typeface="Arial"/>
                <a:cs typeface="Arial"/>
              </a:rPr>
              <a:t>involves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lot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20" dirty="0">
                <a:latin typeface="Arial"/>
                <a:cs typeface="Arial"/>
              </a:rPr>
              <a:t> best </a:t>
            </a:r>
            <a:r>
              <a:rPr sz="2800" spc="-10" dirty="0">
                <a:latin typeface="Arial"/>
                <a:cs typeface="Arial"/>
              </a:rPr>
              <a:t>practices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6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Choose</a:t>
            </a:r>
            <a:r>
              <a:rPr spc="-220" dirty="0"/>
              <a:t> </a:t>
            </a:r>
            <a:r>
              <a:rPr spc="-395" dirty="0"/>
              <a:t>a</a:t>
            </a:r>
            <a:r>
              <a:rPr spc="-204" dirty="0"/>
              <a:t> </a:t>
            </a:r>
            <a:r>
              <a:rPr spc="-140" dirty="0"/>
              <a:t>free</a:t>
            </a:r>
            <a:r>
              <a:rPr spc="-220" dirty="0"/>
              <a:t> </a:t>
            </a:r>
            <a:r>
              <a:rPr spc="-175" dirty="0"/>
              <a:t>licence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0540" y="1690688"/>
            <a:ext cx="2429727" cy="435133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1706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Backups</a:t>
            </a:r>
            <a:r>
              <a:rPr spc="-215" dirty="0"/>
              <a:t> </a:t>
            </a:r>
            <a:r>
              <a:rPr spc="-80" dirty="0"/>
              <a:t>from</a:t>
            </a:r>
            <a:r>
              <a:rPr spc="-215" dirty="0"/>
              <a:t> </a:t>
            </a:r>
            <a:r>
              <a:rPr spc="-135" dirty="0"/>
              <a:t>host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8607" y="1901678"/>
            <a:ext cx="3649901" cy="434865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9782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Demo,</a:t>
            </a:r>
            <a:r>
              <a:rPr spc="-210" dirty="0"/>
              <a:t> </a:t>
            </a:r>
            <a:r>
              <a:rPr spc="-90" dirty="0"/>
              <a:t>in</a:t>
            </a:r>
            <a:r>
              <a:rPr spc="-204" dirty="0"/>
              <a:t> </a:t>
            </a:r>
            <a:r>
              <a:rPr spc="-195" dirty="0"/>
              <a:t>xbi</a:t>
            </a:r>
            <a:r>
              <a:rPr spc="-204" dirty="0"/>
              <a:t> </a:t>
            </a:r>
            <a:r>
              <a:rPr spc="-160" dirty="0"/>
              <a:t>local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1546225" cy="15468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20"/>
              </a:spcBef>
              <a:buChar char="•"/>
              <a:tabLst>
                <a:tab pos="240665" algn="l"/>
              </a:tabLst>
            </a:pPr>
            <a:r>
              <a:rPr sz="2800" spc="-190" dirty="0">
                <a:latin typeface="Arial"/>
                <a:cs typeface="Arial"/>
              </a:rPr>
              <a:t>Scanning</a:t>
            </a:r>
            <a:endParaRPr sz="28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Char char="•"/>
              <a:tabLst>
                <a:tab pos="240665" algn="l"/>
              </a:tabLst>
            </a:pPr>
            <a:r>
              <a:rPr sz="2800" spc="-30" dirty="0">
                <a:latin typeface="Arial"/>
                <a:cs typeface="Arial"/>
              </a:rPr>
              <a:t>Settings</a:t>
            </a:r>
            <a:endParaRPr sz="28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50"/>
              </a:spcBef>
              <a:buChar char="•"/>
              <a:tabLst>
                <a:tab pos="240665" algn="l"/>
              </a:tabLst>
            </a:pPr>
            <a:r>
              <a:rPr sz="2800" spc="-919" dirty="0"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33699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Backup</a:t>
            </a:r>
            <a:r>
              <a:rPr spc="-210" dirty="0"/>
              <a:t> </a:t>
            </a:r>
            <a:r>
              <a:rPr spc="-185" dirty="0"/>
              <a:t>plugins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2904" y="1825625"/>
            <a:ext cx="9594262" cy="435133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7633" y="1764726"/>
            <a:ext cx="10039202" cy="250399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0787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5"/>
              </a:spcBef>
            </a:pPr>
            <a:r>
              <a:rPr sz="4000" b="1" spc="-290" dirty="0">
                <a:solidFill>
                  <a:srgbClr val="202124"/>
                </a:solidFill>
                <a:latin typeface="Arial"/>
                <a:cs typeface="Arial"/>
              </a:rPr>
              <a:t>How</a:t>
            </a:r>
            <a:r>
              <a:rPr sz="4000" b="1" spc="-21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4000" b="1" spc="-155" dirty="0">
                <a:solidFill>
                  <a:srgbClr val="202124"/>
                </a:solidFill>
                <a:latin typeface="Arial"/>
                <a:cs typeface="Arial"/>
              </a:rPr>
              <a:t>to</a:t>
            </a:r>
            <a:r>
              <a:rPr sz="4000" b="1" spc="-20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4000" b="1" spc="-260" dirty="0">
                <a:solidFill>
                  <a:srgbClr val="202124"/>
                </a:solidFill>
                <a:latin typeface="Arial"/>
                <a:cs typeface="Arial"/>
              </a:rPr>
              <a:t>Hide</a:t>
            </a:r>
            <a:r>
              <a:rPr sz="4000" b="1" spc="-204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4000" b="1" spc="-335" dirty="0">
                <a:solidFill>
                  <a:srgbClr val="202124"/>
                </a:solidFill>
                <a:latin typeface="Arial"/>
                <a:cs typeface="Arial"/>
              </a:rPr>
              <a:t>Warnings</a:t>
            </a:r>
            <a:r>
              <a:rPr sz="4000" b="1" spc="-19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4000" b="1" spc="-290" dirty="0">
                <a:solidFill>
                  <a:srgbClr val="202124"/>
                </a:solidFill>
                <a:latin typeface="Arial"/>
                <a:cs typeface="Arial"/>
              </a:rPr>
              <a:t>and</a:t>
            </a:r>
            <a:r>
              <a:rPr sz="4000" b="1" spc="-20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4000" b="1" spc="-295" dirty="0">
                <a:solidFill>
                  <a:srgbClr val="202124"/>
                </a:solidFill>
                <a:latin typeface="Arial"/>
                <a:cs typeface="Arial"/>
              </a:rPr>
              <a:t>Disable</a:t>
            </a:r>
            <a:r>
              <a:rPr sz="4000" b="1" spc="-20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4000" b="1" spc="-505" dirty="0">
                <a:solidFill>
                  <a:srgbClr val="202124"/>
                </a:solidFill>
                <a:latin typeface="Arial"/>
                <a:cs typeface="Arial"/>
              </a:rPr>
              <a:t>PHP</a:t>
            </a:r>
            <a:r>
              <a:rPr sz="4000" b="1" spc="-204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4000" b="1" spc="-365" dirty="0">
                <a:solidFill>
                  <a:srgbClr val="202124"/>
                </a:solidFill>
                <a:latin typeface="Arial"/>
                <a:cs typeface="Arial"/>
              </a:rPr>
              <a:t>Errors</a:t>
            </a:r>
            <a:r>
              <a:rPr sz="4000" b="1" spc="-19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4000" b="1" spc="-25" dirty="0">
                <a:solidFill>
                  <a:srgbClr val="202124"/>
                </a:solidFill>
                <a:latin typeface="Arial"/>
                <a:cs typeface="Arial"/>
              </a:rPr>
              <a:t>in </a:t>
            </a:r>
            <a:r>
              <a:rPr sz="4000" b="1" spc="-390" dirty="0">
                <a:solidFill>
                  <a:srgbClr val="202124"/>
                </a:solidFill>
                <a:latin typeface="Arial"/>
                <a:cs typeface="Arial"/>
              </a:rPr>
              <a:t>WordPress</a:t>
            </a:r>
            <a:endParaRPr sz="4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746293"/>
            <a:ext cx="6551452" cy="435133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6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/>
              <a:t>Php</a:t>
            </a:r>
            <a:r>
              <a:rPr spc="-200" dirty="0"/>
              <a:t> </a:t>
            </a:r>
            <a:r>
              <a:rPr spc="-185" dirty="0"/>
              <a:t>warning-</a:t>
            </a:r>
            <a:r>
              <a:rPr spc="-195" dirty="0"/>
              <a:t> </a:t>
            </a:r>
            <a:r>
              <a:rPr spc="-220" dirty="0"/>
              <a:t>why</a:t>
            </a:r>
            <a:r>
              <a:rPr spc="-204" dirty="0"/>
              <a:t> </a:t>
            </a:r>
            <a:r>
              <a:rPr spc="-240" dirty="0"/>
              <a:t>we</a:t>
            </a:r>
            <a:r>
              <a:rPr spc="-200" dirty="0"/>
              <a:t> </a:t>
            </a:r>
            <a:r>
              <a:rPr spc="-150" dirty="0"/>
              <a:t>want</a:t>
            </a:r>
            <a:r>
              <a:rPr spc="-195" dirty="0"/>
              <a:t> </a:t>
            </a:r>
            <a:r>
              <a:rPr dirty="0"/>
              <a:t>to</a:t>
            </a:r>
            <a:r>
              <a:rPr spc="-195" dirty="0"/>
              <a:t> </a:t>
            </a:r>
            <a:r>
              <a:rPr spc="-160" dirty="0"/>
              <a:t>hide</a:t>
            </a:r>
            <a:r>
              <a:rPr spc="-200" dirty="0"/>
              <a:t> </a:t>
            </a:r>
            <a:r>
              <a:rPr spc="-25" dirty="0"/>
              <a:t>it?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195" y="2413792"/>
            <a:ext cx="9300303" cy="274114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6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WP-</a:t>
            </a:r>
            <a:r>
              <a:rPr spc="-165" dirty="0"/>
              <a:t>config.php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10300335" cy="27019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3210" indent="-282575">
              <a:lnSpc>
                <a:spcPct val="100000"/>
              </a:lnSpc>
              <a:spcBef>
                <a:spcPts val="720"/>
              </a:spcBef>
              <a:buSzPct val="91071"/>
              <a:buAutoNum type="arabicPeriod"/>
              <a:tabLst>
                <a:tab pos="283210" algn="l"/>
              </a:tabLst>
            </a:pPr>
            <a:r>
              <a:rPr sz="2800" spc="-190" dirty="0">
                <a:solidFill>
                  <a:srgbClr val="202124"/>
                </a:solidFill>
                <a:latin typeface="Arial"/>
                <a:cs typeface="Arial"/>
              </a:rPr>
              <a:t>Open</a:t>
            </a:r>
            <a:r>
              <a:rPr sz="2800" spc="-105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2800" spc="-225" dirty="0">
                <a:solidFill>
                  <a:srgbClr val="202124"/>
                </a:solidFill>
                <a:latin typeface="Arial"/>
                <a:cs typeface="Arial"/>
              </a:rPr>
              <a:t>Your</a:t>
            </a:r>
            <a:r>
              <a:rPr sz="2800" spc="-10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2800" spc="-80" dirty="0">
                <a:solidFill>
                  <a:srgbClr val="202124"/>
                </a:solidFill>
                <a:latin typeface="Arial"/>
                <a:cs typeface="Arial"/>
              </a:rPr>
              <a:t>wp-</a:t>
            </a:r>
            <a:r>
              <a:rPr sz="2800" spc="-110" dirty="0">
                <a:solidFill>
                  <a:srgbClr val="202124"/>
                </a:solidFill>
                <a:latin typeface="Arial"/>
                <a:cs typeface="Arial"/>
              </a:rPr>
              <a:t>config.</a:t>
            </a:r>
            <a:r>
              <a:rPr sz="2800" spc="-105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2800" spc="-100" dirty="0">
                <a:solidFill>
                  <a:srgbClr val="202124"/>
                </a:solidFill>
                <a:latin typeface="Arial"/>
                <a:cs typeface="Arial"/>
              </a:rPr>
              <a:t>php </a:t>
            </a:r>
            <a:r>
              <a:rPr sz="2800" spc="-140" dirty="0">
                <a:solidFill>
                  <a:srgbClr val="202124"/>
                </a:solidFill>
                <a:latin typeface="Arial"/>
                <a:cs typeface="Arial"/>
              </a:rPr>
              <a:t>File.</a:t>
            </a:r>
            <a:r>
              <a:rPr sz="2800" spc="-10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202124"/>
                </a:solidFill>
                <a:latin typeface="Arial"/>
                <a:cs typeface="Arial"/>
              </a:rPr>
              <a:t>...</a:t>
            </a:r>
            <a:endParaRPr sz="2800">
              <a:latin typeface="Arial"/>
              <a:cs typeface="Arial"/>
            </a:endParaRPr>
          </a:p>
          <a:p>
            <a:pPr marL="241300" marR="5080" indent="-240665">
              <a:lnSpc>
                <a:spcPct val="90500"/>
              </a:lnSpc>
              <a:spcBef>
                <a:spcPts val="944"/>
              </a:spcBef>
              <a:buSzPct val="91071"/>
              <a:buAutoNum type="arabicPeriod"/>
              <a:tabLst>
                <a:tab pos="241300" algn="l"/>
                <a:tab pos="283210" algn="l"/>
              </a:tabLst>
            </a:pPr>
            <a:r>
              <a:rPr sz="2800" spc="-210" dirty="0">
                <a:solidFill>
                  <a:srgbClr val="202124"/>
                </a:solidFill>
                <a:latin typeface="Arial"/>
                <a:cs typeface="Arial"/>
              </a:rPr>
              <a:t>	Replace</a:t>
            </a:r>
            <a:r>
              <a:rPr sz="2800" spc="-135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202124"/>
                </a:solidFill>
                <a:latin typeface="Arial"/>
                <a:cs typeface="Arial"/>
              </a:rPr>
              <a:t>the</a:t>
            </a:r>
            <a:r>
              <a:rPr sz="2800" spc="-13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2800" spc="-185" dirty="0">
                <a:solidFill>
                  <a:srgbClr val="202124"/>
                </a:solidFill>
                <a:latin typeface="Arial"/>
                <a:cs typeface="Arial"/>
              </a:rPr>
              <a:t>Debug</a:t>
            </a:r>
            <a:r>
              <a:rPr sz="2800" spc="-13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2800" spc="-180" dirty="0">
                <a:solidFill>
                  <a:srgbClr val="202124"/>
                </a:solidFill>
                <a:latin typeface="Arial"/>
                <a:cs typeface="Arial"/>
              </a:rPr>
              <a:t>Lines.</a:t>
            </a:r>
            <a:r>
              <a:rPr sz="2800" spc="-114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2800" spc="-210" dirty="0">
                <a:solidFill>
                  <a:srgbClr val="202124"/>
                </a:solidFill>
                <a:latin typeface="Arial"/>
                <a:cs typeface="Arial"/>
              </a:rPr>
              <a:t>Replace</a:t>
            </a:r>
            <a:r>
              <a:rPr sz="2800" spc="-13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202124"/>
                </a:solidFill>
                <a:latin typeface="Arial"/>
                <a:cs typeface="Arial"/>
              </a:rPr>
              <a:t>the</a:t>
            </a:r>
            <a:r>
              <a:rPr sz="2800" spc="-13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202124"/>
                </a:solidFill>
                <a:latin typeface="Arial"/>
                <a:cs typeface="Arial"/>
              </a:rPr>
              <a:t>existing</a:t>
            </a:r>
            <a:r>
              <a:rPr sz="2800" spc="-13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202124"/>
                </a:solidFill>
                <a:latin typeface="Arial"/>
                <a:cs typeface="Arial"/>
              </a:rPr>
              <a:t>lines </a:t>
            </a:r>
            <a:r>
              <a:rPr sz="2800" dirty="0">
                <a:solidFill>
                  <a:srgbClr val="202124"/>
                </a:solidFill>
                <a:latin typeface="Arial"/>
                <a:cs typeface="Arial"/>
              </a:rPr>
              <a:t>with</a:t>
            </a:r>
            <a:r>
              <a:rPr sz="2800" spc="-12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202124"/>
                </a:solidFill>
                <a:latin typeface="Arial"/>
                <a:cs typeface="Arial"/>
              </a:rPr>
              <a:t>the</a:t>
            </a:r>
            <a:r>
              <a:rPr sz="2800" spc="-13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202124"/>
                </a:solidFill>
                <a:latin typeface="Arial"/>
                <a:cs typeface="Arial"/>
              </a:rPr>
              <a:t>following </a:t>
            </a:r>
            <a:r>
              <a:rPr sz="2800" spc="-165" dirty="0">
                <a:solidFill>
                  <a:srgbClr val="202124"/>
                </a:solidFill>
                <a:latin typeface="Arial"/>
                <a:cs typeface="Arial"/>
              </a:rPr>
              <a:t>code</a:t>
            </a:r>
            <a:r>
              <a:rPr sz="2800" spc="-35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202124"/>
                </a:solidFill>
                <a:latin typeface="Arial"/>
                <a:cs typeface="Arial"/>
              </a:rPr>
              <a:t>snippet:</a:t>
            </a:r>
            <a:r>
              <a:rPr sz="2800" spc="-3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202124"/>
                </a:solidFill>
                <a:latin typeface="Arial"/>
                <a:cs typeface="Arial"/>
              </a:rPr>
              <a:t>ini_set('display_errors','Off');</a:t>
            </a:r>
            <a:r>
              <a:rPr sz="2800" spc="-3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202124"/>
                </a:solidFill>
                <a:latin typeface="Arial"/>
                <a:cs typeface="Arial"/>
              </a:rPr>
              <a:t>ini_set('error_reporting', </a:t>
            </a:r>
            <a:r>
              <a:rPr sz="2800" spc="-345" dirty="0">
                <a:solidFill>
                  <a:srgbClr val="202124"/>
                </a:solidFill>
                <a:latin typeface="Arial"/>
                <a:cs typeface="Arial"/>
              </a:rPr>
              <a:t>E_ALL</a:t>
            </a:r>
            <a:r>
              <a:rPr sz="2800" spc="-11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202124"/>
                </a:solidFill>
                <a:latin typeface="Arial"/>
                <a:cs typeface="Arial"/>
              </a:rPr>
              <a:t>);</a:t>
            </a:r>
            <a:r>
              <a:rPr sz="2800" spc="-10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2800" spc="-180" dirty="0">
                <a:solidFill>
                  <a:srgbClr val="202124"/>
                </a:solidFill>
                <a:latin typeface="Arial"/>
                <a:cs typeface="Arial"/>
              </a:rPr>
              <a:t>define('WP_DEBUG',</a:t>
            </a:r>
            <a:r>
              <a:rPr sz="2800" spc="-10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2800" spc="-120" dirty="0">
                <a:solidFill>
                  <a:srgbClr val="202124"/>
                </a:solidFill>
                <a:latin typeface="Arial"/>
                <a:cs typeface="Arial"/>
              </a:rPr>
              <a:t>false);</a:t>
            </a:r>
            <a:r>
              <a:rPr sz="2800" spc="-10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2800" spc="-190" dirty="0">
                <a:solidFill>
                  <a:srgbClr val="202124"/>
                </a:solidFill>
                <a:latin typeface="Arial"/>
                <a:cs typeface="Arial"/>
              </a:rPr>
              <a:t>define('WP_DEBUG_DISPLAY', </a:t>
            </a:r>
            <a:r>
              <a:rPr sz="2800" spc="-10" dirty="0">
                <a:solidFill>
                  <a:srgbClr val="202124"/>
                </a:solidFill>
                <a:latin typeface="Arial"/>
                <a:cs typeface="Arial"/>
              </a:rPr>
              <a:t>false);</a:t>
            </a:r>
            <a:endParaRPr sz="2800">
              <a:latin typeface="Arial"/>
              <a:cs typeface="Arial"/>
            </a:endParaRPr>
          </a:p>
          <a:p>
            <a:pPr marL="283210" indent="-282575">
              <a:lnSpc>
                <a:spcPct val="100000"/>
              </a:lnSpc>
              <a:spcBef>
                <a:spcPts val="625"/>
              </a:spcBef>
              <a:buSzPct val="91071"/>
              <a:buAutoNum type="arabicPeriod"/>
              <a:tabLst>
                <a:tab pos="283210" algn="l"/>
              </a:tabLst>
            </a:pPr>
            <a:r>
              <a:rPr sz="2800" spc="-310" dirty="0">
                <a:solidFill>
                  <a:srgbClr val="202124"/>
                </a:solidFill>
                <a:latin typeface="Arial"/>
                <a:cs typeface="Arial"/>
              </a:rPr>
              <a:t>Save</a:t>
            </a:r>
            <a:r>
              <a:rPr sz="2800" spc="-13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2800" spc="-150" dirty="0">
                <a:solidFill>
                  <a:srgbClr val="202124"/>
                </a:solidFill>
                <a:latin typeface="Arial"/>
                <a:cs typeface="Arial"/>
              </a:rPr>
              <a:t>and</a:t>
            </a:r>
            <a:r>
              <a:rPr sz="2800" spc="-120" dirty="0">
                <a:solidFill>
                  <a:srgbClr val="202124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202124"/>
                </a:solidFill>
                <a:latin typeface="Arial"/>
                <a:cs typeface="Arial"/>
              </a:rPr>
              <a:t>Upload.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955" y="5431028"/>
            <a:ext cx="10965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Arial"/>
                <a:cs typeface="Arial"/>
              </a:rPr>
              <a:t>https://</a:t>
            </a:r>
            <a:r>
              <a:rPr sz="1800" spc="-65" dirty="0">
                <a:latin typeface="Arial"/>
                <a:cs typeface="Arial"/>
                <a:hlinkClick r:id="rId2"/>
              </a:rPr>
              <a:t>www.google.com/search?q=Disable+error+reporting+in+wp+configure+wordpress&amp;source=lmns&amp;bih=929&amp;bi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6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Disable</a:t>
            </a:r>
            <a:r>
              <a:rPr spc="-204" dirty="0"/>
              <a:t> </a:t>
            </a:r>
            <a:r>
              <a:rPr spc="-125" dirty="0"/>
              <a:t>editing</a:t>
            </a:r>
            <a:r>
              <a:rPr spc="-204" dirty="0"/>
              <a:t> </a:t>
            </a:r>
            <a:r>
              <a:rPr spc="-95" dirty="0"/>
              <a:t>in</a:t>
            </a:r>
            <a:r>
              <a:rPr spc="-204" dirty="0"/>
              <a:t> </a:t>
            </a:r>
            <a:r>
              <a:rPr spc="-505" dirty="0"/>
              <a:t>WP</a:t>
            </a:r>
            <a:r>
              <a:rPr spc="-200" dirty="0"/>
              <a:t> </a:t>
            </a:r>
            <a:r>
              <a:rPr spc="-210" dirty="0"/>
              <a:t>dashboard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9838690" cy="14185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800" spc="-130" dirty="0">
                <a:latin typeface="Arial"/>
                <a:cs typeface="Arial"/>
              </a:rPr>
              <a:t>Edit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in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254" dirty="0">
                <a:latin typeface="Arial"/>
                <a:cs typeface="Arial"/>
              </a:rPr>
              <a:t>WP-</a:t>
            </a:r>
            <a:r>
              <a:rPr sz="2800" spc="-10" dirty="0">
                <a:latin typeface="Arial"/>
                <a:cs typeface="Arial"/>
              </a:rPr>
              <a:t>config.php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ts val="3000"/>
              </a:lnSpc>
              <a:spcBef>
                <a:spcPts val="1025"/>
              </a:spcBef>
            </a:pPr>
            <a:r>
              <a:rPr sz="2800" u="heavy" spc="-5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https://help.one.com/hc/en-</a:t>
            </a:r>
            <a:r>
              <a:rPr sz="2800" u="heavy" spc="-10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us/articles/360002104398-</a:t>
            </a:r>
            <a:r>
              <a:rPr sz="2800" u="heavy" spc="-16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Disable-</a:t>
            </a:r>
            <a:r>
              <a:rPr sz="28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file-</a:t>
            </a:r>
            <a:r>
              <a:rPr sz="2800" spc="-10" dirty="0">
                <a:solidFill>
                  <a:srgbClr val="0563C1"/>
                </a:solidFill>
                <a:latin typeface="Arial"/>
                <a:cs typeface="Arial"/>
              </a:rPr>
              <a:t> </a:t>
            </a:r>
            <a:r>
              <a:rPr sz="2800" u="heavy" spc="-7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editing-</a:t>
            </a:r>
            <a:r>
              <a:rPr sz="2800" u="heavy" spc="-6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in-</a:t>
            </a:r>
            <a:r>
              <a:rPr sz="2800" u="heavy" spc="-18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WordPress-</a:t>
            </a:r>
            <a:r>
              <a:rPr sz="28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admin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6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Protect</a:t>
            </a:r>
            <a:r>
              <a:rPr spc="-204" dirty="0"/>
              <a:t> </a:t>
            </a:r>
            <a:r>
              <a:rPr spc="-75" dirty="0"/>
              <a:t>the</a:t>
            </a:r>
            <a:r>
              <a:rPr spc="-200" dirty="0"/>
              <a:t> </a:t>
            </a:r>
            <a:r>
              <a:rPr spc="-425" dirty="0"/>
              <a:t>WP-</a:t>
            </a:r>
            <a:r>
              <a:rPr spc="-175" dirty="0"/>
              <a:t>config.php</a:t>
            </a:r>
            <a:r>
              <a:rPr spc="-200" dirty="0"/>
              <a:t> </a:t>
            </a:r>
            <a:r>
              <a:rPr spc="-20" dirty="0"/>
              <a:t>file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4758" y="2298357"/>
            <a:ext cx="7772399" cy="34888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9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spc="-200" dirty="0"/>
              <a:t>WordPress</a:t>
            </a:r>
            <a:r>
              <a:rPr sz="4300" spc="-110" dirty="0"/>
              <a:t> </a:t>
            </a:r>
            <a:r>
              <a:rPr sz="4300" spc="-10" dirty="0"/>
              <a:t>Vulnerability</a:t>
            </a:r>
            <a:r>
              <a:rPr sz="4300" spc="-210" dirty="0"/>
              <a:t> </a:t>
            </a:r>
            <a:r>
              <a:rPr sz="4300" spc="-70" dirty="0"/>
              <a:t>Statistics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9601200" y="6571760"/>
            <a:ext cx="600519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665" algn="l"/>
              </a:tabLst>
            </a:pPr>
            <a:r>
              <a:rPr sz="1100" dirty="0">
                <a:latin typeface="Arial"/>
                <a:cs typeface="Arial"/>
              </a:rPr>
              <a:t>Source: https://wpscan.com/statistics/</a:t>
            </a:r>
          </a:p>
        </p:txBody>
      </p:sp>
      <p:pic>
        <p:nvPicPr>
          <p:cNvPr id="6" name="Picture 5" descr="A screenshot of a web page&#10;&#10;AI-generated content may be incorrect.">
            <a:extLst>
              <a:ext uri="{FF2B5EF4-FFF2-40B4-BE49-F238E27FC236}">
                <a16:creationId xmlns:a16="http://schemas.microsoft.com/office/drawing/2014/main" id="{AA291904-9E76-8E08-98A1-64709E7CA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314" y="1295400"/>
            <a:ext cx="7772400" cy="440131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6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0" dirty="0"/>
              <a:t>Source</a:t>
            </a:r>
            <a:r>
              <a:rPr spc="-215" dirty="0"/>
              <a:t> </a:t>
            </a:r>
            <a:r>
              <a:rPr spc="-245" dirty="0"/>
              <a:t>and</a:t>
            </a:r>
            <a:r>
              <a:rPr spc="-215" dirty="0"/>
              <a:t> </a:t>
            </a:r>
            <a:r>
              <a:rPr spc="-180" dirty="0"/>
              <a:t>reference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spc="-85" dirty="0"/>
              <a:t>https://</a:t>
            </a:r>
            <a:r>
              <a:rPr spc="-85" dirty="0">
                <a:hlinkClick r:id="rId2"/>
              </a:rPr>
              <a:t>www.udemy.com/course/wordpress-</a:t>
            </a:r>
            <a:r>
              <a:rPr spc="-110" dirty="0">
                <a:hlinkClick r:id="rId2"/>
              </a:rPr>
              <a:t>security-</a:t>
            </a:r>
            <a:r>
              <a:rPr spc="-170" dirty="0">
                <a:hlinkClick r:id="rId2"/>
              </a:rPr>
              <a:t>secure-</a:t>
            </a:r>
            <a:r>
              <a:rPr spc="-110" dirty="0">
                <a:hlinkClick r:id="rId2"/>
              </a:rPr>
              <a:t>your-</a:t>
            </a:r>
            <a:r>
              <a:rPr spc="-10" dirty="0">
                <a:hlinkClick r:id="rId2"/>
              </a:rPr>
              <a:t>site-</a:t>
            </a:r>
            <a:r>
              <a:rPr u="none" spc="-10" dirty="0"/>
              <a:t> </a:t>
            </a:r>
            <a:r>
              <a:rPr spc="-155" dirty="0"/>
              <a:t>against-</a:t>
            </a:r>
            <a:r>
              <a:rPr spc="-10" dirty="0"/>
              <a:t>hackers/</a:t>
            </a:r>
          </a:p>
          <a:p>
            <a:pPr>
              <a:lnSpc>
                <a:spcPct val="100000"/>
              </a:lnSpc>
              <a:spcBef>
                <a:spcPts val="1864"/>
              </a:spcBef>
            </a:pPr>
            <a:endParaRPr spc="-10" dirty="0"/>
          </a:p>
          <a:p>
            <a:pPr marL="12700" marR="3823970">
              <a:lnSpc>
                <a:spcPts val="3000"/>
              </a:lnSpc>
            </a:pPr>
            <a:r>
              <a:rPr spc="-95" dirty="0"/>
              <a:t>https://developer.wordpress.org/advanced-</a:t>
            </a:r>
            <a:r>
              <a:rPr u="none" spc="-95" dirty="0"/>
              <a:t> </a:t>
            </a:r>
            <a:r>
              <a:rPr spc="-30" dirty="0"/>
              <a:t>administration/security/hardening/</a:t>
            </a:r>
          </a:p>
          <a:p>
            <a:pPr>
              <a:lnSpc>
                <a:spcPct val="100000"/>
              </a:lnSpc>
              <a:spcBef>
                <a:spcPts val="1395"/>
              </a:spcBef>
            </a:pPr>
            <a:endParaRPr spc="-30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65" dirty="0"/>
              <a:t>https://wordpress.org/plugins/wps-</a:t>
            </a:r>
            <a:r>
              <a:rPr spc="-100" dirty="0"/>
              <a:t>hide-</a:t>
            </a:r>
            <a:r>
              <a:rPr spc="-10" dirty="0"/>
              <a:t>login/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6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>
                <a:solidFill>
                  <a:srgbClr val="1F1F1F"/>
                </a:solidFill>
              </a:rPr>
              <a:t>Common</a:t>
            </a:r>
            <a:r>
              <a:rPr spc="-200" dirty="0">
                <a:solidFill>
                  <a:srgbClr val="1F1F1F"/>
                </a:solidFill>
              </a:rPr>
              <a:t> </a:t>
            </a:r>
            <a:r>
              <a:rPr spc="-125" dirty="0">
                <a:solidFill>
                  <a:srgbClr val="1F1F1F"/>
                </a:solidFill>
              </a:rPr>
              <a:t>Vulnerabilities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6155"/>
            <a:ext cx="8426450" cy="38292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ts val="3329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1" spc="-170" dirty="0">
                <a:solidFill>
                  <a:srgbClr val="1F1F1F"/>
                </a:solidFill>
                <a:latin typeface="Arial"/>
                <a:cs typeface="Arial"/>
              </a:rPr>
              <a:t>Outdated</a:t>
            </a:r>
            <a:r>
              <a:rPr sz="2800" b="1" spc="-12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b="1" spc="-55" dirty="0">
                <a:solidFill>
                  <a:srgbClr val="1F1F1F"/>
                </a:solidFill>
                <a:latin typeface="Arial"/>
                <a:cs typeface="Arial"/>
              </a:rPr>
              <a:t>software:</a:t>
            </a:r>
            <a:endParaRPr sz="2800" dirty="0">
              <a:latin typeface="Arial"/>
              <a:cs typeface="Arial"/>
            </a:endParaRPr>
          </a:p>
          <a:p>
            <a:pPr marL="755015" lvl="1" indent="-285115">
              <a:lnSpc>
                <a:spcPts val="2815"/>
              </a:lnSpc>
              <a:buChar char="•"/>
              <a:tabLst>
                <a:tab pos="755015" algn="l"/>
              </a:tabLst>
            </a:pP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Unupdated 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plugins, </a:t>
            </a:r>
            <a:r>
              <a:rPr sz="2400" spc="-95" dirty="0">
                <a:solidFill>
                  <a:srgbClr val="1F1F1F"/>
                </a:solidFill>
                <a:latin typeface="Arial"/>
                <a:cs typeface="Arial"/>
              </a:rPr>
              <a:t>themes,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25" dirty="0">
                <a:solidFill>
                  <a:srgbClr val="1F1F1F"/>
                </a:solidFill>
                <a:latin typeface="Arial"/>
                <a:cs typeface="Arial"/>
              </a:rPr>
              <a:t>and</a:t>
            </a: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1F1F1F"/>
                </a:solidFill>
                <a:latin typeface="Arial"/>
                <a:cs typeface="Arial"/>
              </a:rPr>
              <a:t>WordPress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Arial"/>
                <a:cs typeface="Arial"/>
              </a:rPr>
              <a:t>versions.</a:t>
            </a:r>
            <a:endParaRPr sz="2400" dirty="0">
              <a:latin typeface="Arial"/>
              <a:cs typeface="Arial"/>
            </a:endParaRPr>
          </a:p>
          <a:p>
            <a:pPr marL="755015" lvl="1" indent="-285115">
              <a:lnSpc>
                <a:spcPts val="2845"/>
              </a:lnSpc>
              <a:buChar char="•"/>
              <a:tabLst>
                <a:tab pos="755015" algn="l"/>
              </a:tabLst>
            </a:pPr>
            <a:r>
              <a:rPr sz="2400" spc="-254" dirty="0">
                <a:solidFill>
                  <a:srgbClr val="1F1F1F"/>
                </a:solidFill>
                <a:latin typeface="Arial"/>
                <a:cs typeface="Arial"/>
              </a:rPr>
              <a:t>Can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1F1F1F"/>
                </a:solidFill>
                <a:latin typeface="Arial"/>
                <a:cs typeface="Arial"/>
              </a:rPr>
              <a:t>contain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1F1F1F"/>
                </a:solidFill>
                <a:latin typeface="Arial"/>
                <a:cs typeface="Arial"/>
              </a:rPr>
              <a:t>security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holes</a:t>
            </a:r>
            <a:r>
              <a:rPr sz="2400" spc="-1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Arial"/>
                <a:cs typeface="Arial"/>
              </a:rPr>
              <a:t>that</a:t>
            </a:r>
            <a:r>
              <a:rPr sz="2400" spc="-1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1F1F1F"/>
                </a:solidFill>
                <a:latin typeface="Arial"/>
                <a:cs typeface="Arial"/>
              </a:rPr>
              <a:t>can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1F1F1F"/>
                </a:solidFill>
                <a:latin typeface="Arial"/>
                <a:cs typeface="Arial"/>
              </a:rPr>
              <a:t>be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Arial"/>
                <a:cs typeface="Arial"/>
              </a:rPr>
              <a:t>exploited.</a:t>
            </a:r>
            <a:endParaRPr sz="2400" dirty="0">
              <a:latin typeface="Arial"/>
              <a:cs typeface="Arial"/>
            </a:endParaRPr>
          </a:p>
          <a:p>
            <a:pPr marL="240665" indent="-227965">
              <a:lnSpc>
                <a:spcPts val="3329"/>
              </a:lnSpc>
              <a:spcBef>
                <a:spcPts val="320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1" spc="-210" dirty="0">
                <a:solidFill>
                  <a:srgbClr val="1F1F1F"/>
                </a:solidFill>
                <a:latin typeface="Arial"/>
                <a:cs typeface="Arial"/>
              </a:rPr>
              <a:t>Weak</a:t>
            </a:r>
            <a:r>
              <a:rPr sz="2800" b="1" spc="-1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b="1" spc="-280" dirty="0">
                <a:solidFill>
                  <a:srgbClr val="1F1F1F"/>
                </a:solidFill>
                <a:latin typeface="Arial"/>
                <a:cs typeface="Arial"/>
              </a:rPr>
              <a:t>passwords:</a:t>
            </a:r>
            <a:endParaRPr sz="2800" dirty="0">
              <a:latin typeface="Arial"/>
              <a:cs typeface="Arial"/>
            </a:endParaRPr>
          </a:p>
          <a:p>
            <a:pPr marL="755015" lvl="1" indent="-285115">
              <a:lnSpc>
                <a:spcPts val="2805"/>
              </a:lnSpc>
              <a:buChar char="•"/>
              <a:tabLst>
                <a:tab pos="755015" algn="l"/>
              </a:tabLst>
            </a:pPr>
            <a:r>
              <a:rPr sz="2400" spc="-250" dirty="0">
                <a:solidFill>
                  <a:srgbClr val="1F1F1F"/>
                </a:solidFill>
                <a:latin typeface="Arial"/>
                <a:cs typeface="Arial"/>
              </a:rPr>
              <a:t>Easy-</a:t>
            </a:r>
            <a:r>
              <a:rPr sz="2400" spc="-25" dirty="0">
                <a:solidFill>
                  <a:srgbClr val="1F1F1F"/>
                </a:solidFill>
                <a:latin typeface="Arial"/>
                <a:cs typeface="Arial"/>
              </a:rPr>
              <a:t>to-</a:t>
            </a:r>
            <a:r>
              <a:rPr sz="2400" spc="-195" dirty="0">
                <a:solidFill>
                  <a:srgbClr val="1F1F1F"/>
                </a:solidFill>
                <a:latin typeface="Arial"/>
                <a:cs typeface="Arial"/>
              </a:rPr>
              <a:t>guess</a:t>
            </a:r>
            <a:r>
              <a:rPr sz="2400" spc="-9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1F1F1F"/>
                </a:solidFill>
                <a:latin typeface="Arial"/>
                <a:cs typeface="Arial"/>
              </a:rPr>
              <a:t>passwords</a:t>
            </a:r>
            <a:r>
              <a:rPr sz="2400" spc="-9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1F1F1F"/>
                </a:solidFill>
                <a:latin typeface="Arial"/>
                <a:cs typeface="Arial"/>
              </a:rPr>
              <a:t>("123456",</a:t>
            </a:r>
            <a:r>
              <a:rPr sz="2400" spc="-9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Arial"/>
                <a:cs typeface="Arial"/>
              </a:rPr>
              <a:t>"password").</a:t>
            </a:r>
            <a:endParaRPr sz="2400" dirty="0">
              <a:latin typeface="Arial"/>
              <a:cs typeface="Arial"/>
            </a:endParaRPr>
          </a:p>
          <a:p>
            <a:pPr marL="755015" lvl="1" indent="-285115">
              <a:lnSpc>
                <a:spcPts val="2830"/>
              </a:lnSpc>
              <a:buChar char="•"/>
              <a:tabLst>
                <a:tab pos="755015" algn="l"/>
              </a:tabLst>
            </a:pPr>
            <a:r>
              <a:rPr sz="2400" spc="-170" dirty="0">
                <a:solidFill>
                  <a:srgbClr val="1F1F1F"/>
                </a:solidFill>
                <a:latin typeface="Arial"/>
                <a:cs typeface="Arial"/>
              </a:rPr>
              <a:t>Give</a:t>
            </a: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1F1F1F"/>
                </a:solidFill>
                <a:latin typeface="Arial"/>
                <a:cs typeface="Arial"/>
              </a:rPr>
              <a:t>hackers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215" dirty="0">
                <a:solidFill>
                  <a:srgbClr val="1F1F1F"/>
                </a:solidFill>
                <a:latin typeface="Arial"/>
                <a:cs typeface="Arial"/>
              </a:rPr>
              <a:t>access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F1F1F"/>
                </a:solidFill>
                <a:latin typeface="Arial"/>
                <a:cs typeface="Arial"/>
              </a:rPr>
              <a:t>to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1F1F1F"/>
                </a:solidFill>
                <a:latin typeface="Arial"/>
                <a:cs typeface="Arial"/>
              </a:rPr>
              <a:t>your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Arial"/>
                <a:cs typeface="Arial"/>
              </a:rPr>
              <a:t>website.</a:t>
            </a:r>
            <a:endParaRPr sz="2400" dirty="0">
              <a:latin typeface="Arial"/>
              <a:cs typeface="Arial"/>
            </a:endParaRPr>
          </a:p>
          <a:p>
            <a:pPr marL="240665" indent="-227965">
              <a:lnSpc>
                <a:spcPts val="3329"/>
              </a:lnSpc>
              <a:spcBef>
                <a:spcPts val="320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1" spc="-254" dirty="0">
                <a:solidFill>
                  <a:srgbClr val="1F1F1F"/>
                </a:solidFill>
                <a:latin typeface="Arial"/>
                <a:cs typeface="Arial"/>
              </a:rPr>
              <a:t>Unsecured</a:t>
            </a:r>
            <a:r>
              <a:rPr sz="2800" b="1" spc="-8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b="1" spc="-254" dirty="0">
                <a:solidFill>
                  <a:srgbClr val="1F1F1F"/>
                </a:solidFill>
                <a:latin typeface="Arial"/>
                <a:cs typeface="Arial"/>
              </a:rPr>
              <a:t>plugins</a:t>
            </a:r>
            <a:r>
              <a:rPr sz="2800" b="1" spc="-9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b="1" spc="-220" dirty="0">
                <a:solidFill>
                  <a:srgbClr val="1F1F1F"/>
                </a:solidFill>
                <a:latin typeface="Arial"/>
                <a:cs typeface="Arial"/>
              </a:rPr>
              <a:t>and</a:t>
            </a:r>
            <a:r>
              <a:rPr sz="2800" b="1" spc="-8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b="1" spc="-35" dirty="0">
                <a:solidFill>
                  <a:srgbClr val="1F1F1F"/>
                </a:solidFill>
                <a:latin typeface="Arial"/>
                <a:cs typeface="Arial"/>
              </a:rPr>
              <a:t>themes:</a:t>
            </a:r>
            <a:endParaRPr sz="2800" dirty="0">
              <a:latin typeface="Arial"/>
              <a:cs typeface="Arial"/>
            </a:endParaRPr>
          </a:p>
          <a:p>
            <a:pPr marL="755015" lvl="1" indent="-285115">
              <a:lnSpc>
                <a:spcPts val="2815"/>
              </a:lnSpc>
              <a:buChar char="•"/>
              <a:tabLst>
                <a:tab pos="755015" algn="l"/>
              </a:tabLst>
            </a:pPr>
            <a:r>
              <a:rPr sz="2400" spc="-150" dirty="0">
                <a:solidFill>
                  <a:srgbClr val="1F1F1F"/>
                </a:solidFill>
                <a:latin typeface="Arial"/>
                <a:cs typeface="Arial"/>
              </a:rPr>
              <a:t>From</a:t>
            </a:r>
            <a:r>
              <a:rPr sz="2400" spc="-1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1F1F1F"/>
                </a:solidFill>
                <a:latin typeface="Arial"/>
                <a:cs typeface="Arial"/>
              </a:rPr>
              <a:t>unofficial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50" dirty="0">
                <a:solidFill>
                  <a:srgbClr val="1F1F1F"/>
                </a:solidFill>
                <a:latin typeface="Arial"/>
                <a:cs typeface="Arial"/>
              </a:rPr>
              <a:t>sources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1F1F1F"/>
                </a:solidFill>
                <a:latin typeface="Arial"/>
                <a:cs typeface="Arial"/>
              </a:rPr>
              <a:t>or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F1F1F"/>
                </a:solidFill>
                <a:latin typeface="Arial"/>
                <a:cs typeface="Arial"/>
              </a:rPr>
              <a:t>with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1F1F1F"/>
                </a:solidFill>
                <a:latin typeface="Arial"/>
                <a:cs typeface="Arial"/>
              </a:rPr>
              <a:t>known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1F1F1F"/>
                </a:solidFill>
                <a:latin typeface="Arial"/>
                <a:cs typeface="Arial"/>
              </a:rPr>
              <a:t>security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1F1F1F"/>
                </a:solidFill>
                <a:latin typeface="Arial"/>
                <a:cs typeface="Arial"/>
              </a:rPr>
              <a:t>vulnerabilities.</a:t>
            </a:r>
            <a:endParaRPr sz="2400" dirty="0">
              <a:latin typeface="Arial"/>
              <a:cs typeface="Arial"/>
            </a:endParaRPr>
          </a:p>
          <a:p>
            <a:pPr marL="755015" lvl="1" indent="-285115">
              <a:lnSpc>
                <a:spcPts val="2845"/>
              </a:lnSpc>
              <a:buChar char="•"/>
              <a:tabLst>
                <a:tab pos="755015" algn="l"/>
              </a:tabLst>
            </a:pPr>
            <a:r>
              <a:rPr sz="2400" spc="-254" dirty="0">
                <a:solidFill>
                  <a:srgbClr val="1F1F1F"/>
                </a:solidFill>
                <a:latin typeface="Arial"/>
                <a:cs typeface="Arial"/>
              </a:rPr>
              <a:t>Can</a:t>
            </a: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1F1F1F"/>
                </a:solidFill>
                <a:latin typeface="Arial"/>
                <a:cs typeface="Arial"/>
              </a:rPr>
              <a:t>infect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1F1F1F"/>
                </a:solidFill>
                <a:latin typeface="Arial"/>
                <a:cs typeface="Arial"/>
              </a:rPr>
              <a:t>your</a:t>
            </a: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1F1F1F"/>
                </a:solidFill>
                <a:latin typeface="Arial"/>
                <a:cs typeface="Arial"/>
              </a:rPr>
              <a:t>website </a:t>
            </a:r>
            <a:r>
              <a:rPr sz="2400" dirty="0">
                <a:solidFill>
                  <a:srgbClr val="1F1F1F"/>
                </a:solidFill>
                <a:latin typeface="Arial"/>
                <a:cs typeface="Arial"/>
              </a:rPr>
              <a:t>with</a:t>
            </a: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Arial"/>
                <a:cs typeface="Arial"/>
              </a:rPr>
              <a:t>malware.</a:t>
            </a:r>
            <a:endParaRPr sz="2400" dirty="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320"/>
              </a:spcBef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EE9FCC-6480-ABAE-7338-86785ACEEFEE}"/>
              </a:ext>
            </a:extLst>
          </p:cNvPr>
          <p:cNvSpPr txBox="1"/>
          <p:nvPr/>
        </p:nvSpPr>
        <p:spPr>
          <a:xfrm>
            <a:off x="7924800" y="6492251"/>
            <a:ext cx="39536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spc="-140" dirty="0">
                <a:latin typeface="Arial"/>
                <a:cs typeface="Arial"/>
              </a:rPr>
              <a:t>source:</a:t>
            </a:r>
            <a:r>
              <a:rPr lang="en-GB" sz="1100" spc="310" dirty="0">
                <a:latin typeface="Arial"/>
                <a:cs typeface="Arial"/>
              </a:rPr>
              <a:t> </a:t>
            </a:r>
            <a:r>
              <a:rPr lang="en-GB" sz="1100" u="sng" spc="-5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https://</a:t>
            </a:r>
            <a:r>
              <a:rPr lang="en-GB" sz="1100" u="sng" spc="-50" dirty="0" err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blog.hubspot.com</a:t>
            </a:r>
            <a:r>
              <a:rPr lang="en-GB" sz="1100" u="sng" spc="-5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/website/</a:t>
            </a:r>
            <a:r>
              <a:rPr lang="en-GB" sz="1100" u="sng" spc="-50" dirty="0" err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wordpress</a:t>
            </a:r>
            <a:r>
              <a:rPr lang="en-GB" sz="1100" u="sng" spc="-5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-</a:t>
            </a:r>
            <a:r>
              <a:rPr lang="en-GB" sz="1100" u="sng" spc="-7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security-</a:t>
            </a:r>
            <a:r>
              <a:rPr lang="en-GB" sz="11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issues</a:t>
            </a:r>
            <a:endParaRPr lang="en-DK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6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0" dirty="0">
                <a:solidFill>
                  <a:srgbClr val="1F1F1F"/>
                </a:solidFill>
              </a:rPr>
              <a:t>Consequences</a:t>
            </a:r>
            <a:r>
              <a:rPr spc="-180" dirty="0">
                <a:solidFill>
                  <a:srgbClr val="1F1F1F"/>
                </a:solidFill>
              </a:rPr>
              <a:t> </a:t>
            </a:r>
            <a:r>
              <a:rPr dirty="0">
                <a:solidFill>
                  <a:srgbClr val="1F1F1F"/>
                </a:solidFill>
              </a:rPr>
              <a:t>of</a:t>
            </a:r>
            <a:r>
              <a:rPr spc="-190" dirty="0">
                <a:solidFill>
                  <a:srgbClr val="1F1F1F"/>
                </a:solidFill>
              </a:rPr>
              <a:t> </a:t>
            </a:r>
            <a:r>
              <a:rPr spc="-120" dirty="0">
                <a:solidFill>
                  <a:srgbClr val="1F1F1F"/>
                </a:solidFill>
              </a:rPr>
              <a:t>Vulnerabilities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7450455" cy="386587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1" spc="-120" dirty="0">
                <a:solidFill>
                  <a:srgbClr val="1F1F1F"/>
                </a:solidFill>
                <a:latin typeface="Arial"/>
                <a:cs typeface="Arial"/>
              </a:rPr>
              <a:t>Malware</a:t>
            </a:r>
            <a:r>
              <a:rPr sz="2800" b="1" spc="-8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b="1" spc="-105" dirty="0">
                <a:solidFill>
                  <a:srgbClr val="1F1F1F"/>
                </a:solidFill>
                <a:latin typeface="Arial"/>
                <a:cs typeface="Arial"/>
              </a:rPr>
              <a:t>infections:</a:t>
            </a:r>
            <a:endParaRPr sz="2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29"/>
              </a:spcBef>
              <a:buChar char="•"/>
              <a:tabLst>
                <a:tab pos="755015" algn="l"/>
              </a:tabLst>
            </a:pPr>
            <a:r>
              <a:rPr sz="2400" spc="-130" dirty="0">
                <a:solidFill>
                  <a:srgbClr val="1F1F1F"/>
                </a:solidFill>
                <a:latin typeface="Arial"/>
                <a:cs typeface="Arial"/>
              </a:rPr>
              <a:t>Viruses,</a:t>
            </a:r>
            <a:r>
              <a:rPr sz="2400" spc="-1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1F1F1F"/>
                </a:solidFill>
                <a:latin typeface="Arial"/>
                <a:cs typeface="Arial"/>
              </a:rPr>
              <a:t>trojan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1F1F1F"/>
                </a:solidFill>
                <a:latin typeface="Arial"/>
                <a:cs typeface="Arial"/>
              </a:rPr>
              <a:t>horses,</a:t>
            </a:r>
            <a:r>
              <a:rPr sz="2400" spc="-1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1F1F1F"/>
                </a:solidFill>
                <a:latin typeface="Arial"/>
                <a:cs typeface="Arial"/>
              </a:rPr>
              <a:t>ransomware.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15"/>
              </a:spcBef>
              <a:buChar char="•"/>
              <a:tabLst>
                <a:tab pos="755015" algn="l"/>
              </a:tabLst>
            </a:pPr>
            <a:r>
              <a:rPr sz="2400" spc="-250" dirty="0">
                <a:solidFill>
                  <a:srgbClr val="1F1F1F"/>
                </a:solidFill>
                <a:latin typeface="Arial"/>
                <a:cs typeface="Arial"/>
              </a:rPr>
              <a:t>Can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1F1F1F"/>
                </a:solidFill>
                <a:latin typeface="Arial"/>
                <a:cs typeface="Arial"/>
              </a:rPr>
              <a:t>damage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1F1F1F"/>
                </a:solidFill>
                <a:latin typeface="Arial"/>
                <a:cs typeface="Arial"/>
              </a:rPr>
              <a:t>files,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 steal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1F1F1F"/>
                </a:solidFill>
                <a:latin typeface="Arial"/>
                <a:cs typeface="Arial"/>
              </a:rPr>
              <a:t>data,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1F1F1F"/>
                </a:solidFill>
                <a:latin typeface="Arial"/>
                <a:cs typeface="Arial"/>
              </a:rPr>
              <a:t>and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1F1F1F"/>
                </a:solidFill>
                <a:latin typeface="Arial"/>
                <a:cs typeface="Arial"/>
              </a:rPr>
              <a:t>disrupt</a:t>
            </a:r>
            <a:r>
              <a:rPr sz="2400" spc="-114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1F1F1F"/>
                </a:solidFill>
                <a:latin typeface="Arial"/>
                <a:cs typeface="Arial"/>
              </a:rPr>
              <a:t>functionality.</a:t>
            </a:r>
            <a:endParaRPr sz="24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1" spc="-175" dirty="0">
                <a:solidFill>
                  <a:srgbClr val="1F1F1F"/>
                </a:solidFill>
                <a:latin typeface="Arial"/>
                <a:cs typeface="Arial"/>
              </a:rPr>
              <a:t>Data</a:t>
            </a:r>
            <a:r>
              <a:rPr sz="2800" b="1" spc="-1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1F1F1F"/>
                </a:solidFill>
                <a:latin typeface="Arial"/>
                <a:cs typeface="Arial"/>
              </a:rPr>
              <a:t>theft:</a:t>
            </a:r>
            <a:endParaRPr sz="2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29"/>
              </a:spcBef>
              <a:buChar char="•"/>
              <a:tabLst>
                <a:tab pos="755015" algn="l"/>
              </a:tabLst>
            </a:pPr>
            <a:r>
              <a:rPr sz="2400" spc="-175" dirty="0">
                <a:solidFill>
                  <a:srgbClr val="1F1F1F"/>
                </a:solidFill>
                <a:latin typeface="Arial"/>
                <a:cs typeface="Arial"/>
              </a:rPr>
              <a:t>Passwords,</a:t>
            </a:r>
            <a:r>
              <a:rPr sz="2400" spc="-9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customer</a:t>
            </a:r>
            <a:r>
              <a:rPr sz="2400" spc="-9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1F1F1F"/>
                </a:solidFill>
                <a:latin typeface="Arial"/>
                <a:cs typeface="Arial"/>
              </a:rPr>
              <a:t>information,</a:t>
            </a:r>
            <a:r>
              <a:rPr sz="2400" spc="-9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personal</a:t>
            </a:r>
            <a:r>
              <a:rPr sz="2400" spc="-9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15"/>
              </a:spcBef>
              <a:buChar char="•"/>
              <a:tabLst>
                <a:tab pos="755015" algn="l"/>
              </a:tabLst>
            </a:pPr>
            <a:r>
              <a:rPr sz="2400" spc="-250" dirty="0">
                <a:solidFill>
                  <a:srgbClr val="1F1F1F"/>
                </a:solidFill>
                <a:latin typeface="Arial"/>
                <a:cs typeface="Arial"/>
              </a:rPr>
              <a:t>Can</a:t>
            </a: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lead</a:t>
            </a:r>
            <a:r>
              <a:rPr sz="2400" spc="-9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F1F1F"/>
                </a:solidFill>
                <a:latin typeface="Arial"/>
                <a:cs typeface="Arial"/>
              </a:rPr>
              <a:t>to</a:t>
            </a: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1F1F1F"/>
                </a:solidFill>
                <a:latin typeface="Arial"/>
                <a:cs typeface="Arial"/>
              </a:rPr>
              <a:t>identity</a:t>
            </a:r>
            <a:r>
              <a:rPr sz="2400" spc="-9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F1F1F"/>
                </a:solidFill>
                <a:latin typeface="Arial"/>
                <a:cs typeface="Arial"/>
              </a:rPr>
              <a:t>theft</a:t>
            </a: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1F1F1F"/>
                </a:solidFill>
                <a:latin typeface="Arial"/>
                <a:cs typeface="Arial"/>
              </a:rPr>
              <a:t>and</a:t>
            </a: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1F1F1F"/>
                </a:solidFill>
                <a:latin typeface="Arial"/>
                <a:cs typeface="Arial"/>
              </a:rPr>
              <a:t>financial</a:t>
            </a:r>
            <a:r>
              <a:rPr sz="2400" spc="-9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Arial"/>
                <a:cs typeface="Arial"/>
              </a:rPr>
              <a:t>losses.</a:t>
            </a:r>
            <a:endParaRPr sz="24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1" spc="-195" dirty="0">
                <a:solidFill>
                  <a:srgbClr val="1F1F1F"/>
                </a:solidFill>
                <a:latin typeface="Arial"/>
                <a:cs typeface="Arial"/>
              </a:rPr>
              <a:t>Website</a:t>
            </a:r>
            <a:r>
              <a:rPr sz="2800" b="1" spc="-13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800" b="1" spc="-290" dirty="0">
                <a:solidFill>
                  <a:srgbClr val="1F1F1F"/>
                </a:solidFill>
                <a:latin typeface="Arial"/>
                <a:cs typeface="Arial"/>
              </a:rPr>
              <a:t>crashes:</a:t>
            </a:r>
            <a:endParaRPr sz="28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29"/>
              </a:spcBef>
              <a:buChar char="•"/>
              <a:tabLst>
                <a:tab pos="755015" algn="l"/>
              </a:tabLst>
            </a:pPr>
            <a:r>
              <a:rPr sz="2400" spc="-135" dirty="0">
                <a:solidFill>
                  <a:srgbClr val="1F1F1F"/>
                </a:solidFill>
                <a:latin typeface="Arial"/>
                <a:cs typeface="Arial"/>
              </a:rPr>
              <a:t>Unusable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Arial"/>
                <a:cs typeface="Arial"/>
              </a:rPr>
              <a:t>for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85" dirty="0">
                <a:solidFill>
                  <a:srgbClr val="1F1F1F"/>
                </a:solidFill>
                <a:latin typeface="Arial"/>
                <a:cs typeface="Arial"/>
              </a:rPr>
              <a:t>visitors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1F1F1F"/>
                </a:solidFill>
                <a:latin typeface="Arial"/>
                <a:cs typeface="Arial"/>
              </a:rPr>
              <a:t>and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75" dirty="0">
                <a:solidFill>
                  <a:srgbClr val="1F1F1F"/>
                </a:solidFill>
                <a:latin typeface="Arial"/>
                <a:cs typeface="Arial"/>
              </a:rPr>
              <a:t>can</a:t>
            </a:r>
            <a:r>
              <a:rPr sz="2400" spc="-11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1F1F1F"/>
                </a:solidFill>
                <a:latin typeface="Arial"/>
                <a:cs typeface="Arial"/>
              </a:rPr>
              <a:t>damage</a:t>
            </a:r>
            <a:r>
              <a:rPr sz="2400" spc="-10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Arial"/>
                <a:cs typeface="Arial"/>
              </a:rPr>
              <a:t>reputation.</a:t>
            </a:r>
            <a:endParaRPr sz="2400">
              <a:latin typeface="Arial"/>
              <a:cs typeface="Arial"/>
            </a:endParaRPr>
          </a:p>
          <a:p>
            <a:pPr marL="755015" lvl="1" indent="-285115">
              <a:lnSpc>
                <a:spcPct val="100000"/>
              </a:lnSpc>
              <a:spcBef>
                <a:spcPts val="215"/>
              </a:spcBef>
              <a:buChar char="•"/>
              <a:tabLst>
                <a:tab pos="755015" algn="l"/>
              </a:tabLst>
            </a:pPr>
            <a:r>
              <a:rPr sz="2400" spc="-235" dirty="0">
                <a:solidFill>
                  <a:srgbClr val="1F1F1F"/>
                </a:solidFill>
                <a:latin typeface="Arial"/>
                <a:cs typeface="Arial"/>
              </a:rPr>
              <a:t>Loss</a:t>
            </a:r>
            <a:r>
              <a:rPr sz="2400" spc="-13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1F1F1F"/>
                </a:solidFill>
                <a:latin typeface="Arial"/>
                <a:cs typeface="Arial"/>
              </a:rPr>
              <a:t>of</a:t>
            </a:r>
            <a:r>
              <a:rPr sz="2400" spc="-13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1F1F1F"/>
                </a:solidFill>
                <a:latin typeface="Arial"/>
                <a:cs typeface="Arial"/>
              </a:rPr>
              <a:t>income</a:t>
            </a:r>
            <a:r>
              <a:rPr sz="2400" spc="-120" dirty="0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1F1F1F"/>
                </a:solidFill>
                <a:latin typeface="Arial"/>
                <a:cs typeface="Arial"/>
              </a:rPr>
              <a:t>and </a:t>
            </a:r>
            <a:r>
              <a:rPr sz="2400" spc="-10" dirty="0">
                <a:solidFill>
                  <a:srgbClr val="1F1F1F"/>
                </a:solidFill>
                <a:latin typeface="Arial"/>
                <a:cs typeface="Arial"/>
              </a:rPr>
              <a:t>productivity.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04139"/>
            <a:ext cx="10184765" cy="1201867"/>
          </a:xfrm>
          <a:prstGeom prst="rect">
            <a:avLst/>
          </a:prstGeom>
        </p:spPr>
        <p:txBody>
          <a:bodyPr vert="horz" wrap="square" lIns="0" tIns="519684" rIns="0" bIns="0" rtlCol="0">
            <a:spAutoFit/>
          </a:bodyPr>
          <a:lstStyle/>
          <a:p>
            <a:r>
              <a:rPr lang="en-GB" b="1" dirty="0"/>
              <a:t>WordPress Security Threats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ED4E86-3268-8EE3-5FF4-A08D56B7BEB5}"/>
              </a:ext>
            </a:extLst>
          </p:cNvPr>
          <p:cNvSpPr txBox="1"/>
          <p:nvPr/>
        </p:nvSpPr>
        <p:spPr>
          <a:xfrm>
            <a:off x="3048000" y="172388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Malware infections.</a:t>
            </a:r>
            <a:r>
              <a:rPr lang="en-GB" dirty="0"/>
              <a:t> Attackers can infect your site with malware to gain control over user devices or steal sensitive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Structured Query Language (SQL) attacks.</a:t>
            </a:r>
            <a:r>
              <a:rPr lang="en-GB" dirty="0"/>
              <a:t> This type of attack uses SQL queries to try to gain access to the database and its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Cross-Site Scripting (XSS) attacks.</a:t>
            </a:r>
            <a:r>
              <a:rPr lang="en-GB" dirty="0"/>
              <a:t> XSS attacks try to “trick” the browser into executing scripts that enable them to hijack user sessions or gain access to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Brute force attacks.</a:t>
            </a:r>
            <a:r>
              <a:rPr lang="en-GB" dirty="0"/>
              <a:t> With this type of attack, malicious actors will try to gain access to the WordPress admin using different combinations of credentials.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AC50F0-A80F-3A46-F125-3CDC4DE00746}"/>
              </a:ext>
            </a:extLst>
          </p:cNvPr>
          <p:cNvSpPr txBox="1"/>
          <p:nvPr/>
        </p:nvSpPr>
        <p:spPr>
          <a:xfrm>
            <a:off x="3200400" y="6019800"/>
            <a:ext cx="907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blog.wpsec.com</a:t>
            </a:r>
            <a:r>
              <a:rPr lang="en-GB" dirty="0"/>
              <a:t>/4-most-common-wordpress-vulnerabilities-and-how-to-fix-them/</a:t>
            </a:r>
            <a:endParaRPr lang="en-D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A8F4-D71D-7DFD-2B31-EEBD26988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39" y="104139"/>
            <a:ext cx="10184765" cy="677108"/>
          </a:xfrm>
        </p:spPr>
        <p:txBody>
          <a:bodyPr/>
          <a:lstStyle/>
          <a:p>
            <a:r>
              <a:rPr lang="en-GB" b="1" dirty="0"/>
              <a:t>Cross-Site Scripting (XSS) attacks.</a:t>
            </a:r>
            <a:r>
              <a:rPr lang="en-GB" dirty="0"/>
              <a:t>  </a:t>
            </a:r>
            <a:endParaRPr lang="en-DK" dirty="0"/>
          </a:p>
        </p:txBody>
      </p:sp>
      <p:pic>
        <p:nvPicPr>
          <p:cNvPr id="2050" name="Picture 2" descr="How JavaScript works: 5 types of XSS attacks + tips on preventing them | by  Alexander Zlatkov | SessionStack Blog | Medium">
            <a:extLst>
              <a:ext uri="{FF2B5EF4-FFF2-40B4-BE49-F238E27FC236}">
                <a16:creationId xmlns:a16="http://schemas.microsoft.com/office/drawing/2014/main" id="{F1C9841C-4F80-C155-2A78-FFF9655E4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85800"/>
            <a:ext cx="7769225" cy="583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C3181C-EFF2-34F7-C7AB-C56D627758C2}"/>
              </a:ext>
            </a:extLst>
          </p:cNvPr>
          <p:cNvSpPr txBox="1"/>
          <p:nvPr/>
        </p:nvSpPr>
        <p:spPr>
          <a:xfrm>
            <a:off x="2514600" y="6211669"/>
            <a:ext cx="8392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Source: </a:t>
            </a:r>
          </a:p>
          <a:p>
            <a:r>
              <a:rPr lang="en-GB" dirty="0"/>
              <a:t>https://</a:t>
            </a:r>
            <a:r>
              <a:rPr lang="en-GB" dirty="0" err="1"/>
              <a:t>miro.medium.com</a:t>
            </a:r>
            <a:r>
              <a:rPr lang="en-GB" dirty="0"/>
              <a:t>/v2/resize:fit:1026/1*KGAppeqpUwv8OgPKkT0Ujw.jpeg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833776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A7AEE84-C015-5D07-B42C-EB68ECFF6F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765"/>
          <a:stretch/>
        </p:blipFill>
        <p:spPr bwMode="auto">
          <a:xfrm>
            <a:off x="6400800" y="1209304"/>
            <a:ext cx="297180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3078C6-B9EB-EE4B-6BD3-4DBE31CCC01B}"/>
              </a:ext>
            </a:extLst>
          </p:cNvPr>
          <p:cNvSpPr txBox="1"/>
          <p:nvPr/>
        </p:nvSpPr>
        <p:spPr>
          <a:xfrm>
            <a:off x="762000" y="1219200"/>
            <a:ext cx="28200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For security Reasons</a:t>
            </a:r>
          </a:p>
          <a:p>
            <a:r>
              <a:rPr lang="en-GB" dirty="0">
                <a:solidFill>
                  <a:schemeClr val="tx1"/>
                </a:solidFill>
              </a:rPr>
              <a:t>Disable Post-&gt; comments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C</a:t>
            </a:r>
            <a:r>
              <a:rPr lang="en-DK" dirty="0">
                <a:solidFill>
                  <a:schemeClr val="tx1"/>
                </a:solidFill>
              </a:rPr>
              <a:t>ustomrize –</a:t>
            </a:r>
          </a:p>
          <a:p>
            <a:r>
              <a:rPr lang="en-DK" dirty="0">
                <a:solidFill>
                  <a:schemeClr val="tx1"/>
                </a:solidFill>
              </a:rPr>
              <a:t>Single post</a:t>
            </a:r>
          </a:p>
          <a:p>
            <a:r>
              <a:rPr lang="en-GB" dirty="0">
                <a:solidFill>
                  <a:schemeClr val="tx1"/>
                </a:solidFill>
              </a:rPr>
              <a:t>D</a:t>
            </a:r>
            <a:r>
              <a:rPr lang="en-DK" dirty="0">
                <a:solidFill>
                  <a:schemeClr val="tx1"/>
                </a:solidFill>
              </a:rPr>
              <a:t>isable comments</a:t>
            </a:r>
          </a:p>
        </p:txBody>
      </p:sp>
    </p:spTree>
    <p:extLst>
      <p:ext uri="{BB962C8B-B14F-4D97-AF65-F5344CB8AC3E}">
        <p14:creationId xmlns:p14="http://schemas.microsoft.com/office/powerpoint/2010/main" val="3257665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1008</Words>
  <Application>Microsoft Macintosh PowerPoint</Application>
  <PresentationFormat>Widescreen</PresentationFormat>
  <Paragraphs>134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Helvetica</vt:lpstr>
      <vt:lpstr>Office Theme</vt:lpstr>
      <vt:lpstr>WP security and harding techniques XBI @eamv 09.04.2024</vt:lpstr>
      <vt:lpstr>Disclosure  </vt:lpstr>
      <vt:lpstr>Introduction to WordPress Security</vt:lpstr>
      <vt:lpstr>WordPress Vulnerability Statistics</vt:lpstr>
      <vt:lpstr>Common Vulnerabilities</vt:lpstr>
      <vt:lpstr>Consequences of Vulnerabilities</vt:lpstr>
      <vt:lpstr>WordPress Security Threats</vt:lpstr>
      <vt:lpstr>Cross-Site Scripting (XSS) attacks.  </vt:lpstr>
      <vt:lpstr>PowerPoint Presentation</vt:lpstr>
      <vt:lpstr>Security Measures</vt:lpstr>
      <vt:lpstr>Passwords-setup</vt:lpstr>
      <vt:lpstr>Backups</vt:lpstr>
      <vt:lpstr>Two-Factor Authentication (2FA)</vt:lpstr>
      <vt:lpstr>Security WP Plugins</vt:lpstr>
      <vt:lpstr>Responsibility and Ethics for your next assignment</vt:lpstr>
      <vt:lpstr>WP hardening techniques</vt:lpstr>
      <vt:lpstr>Remove WP version number</vt:lpstr>
      <vt:lpstr>Use code snippes</vt:lpstr>
      <vt:lpstr>Select a good password for admin user</vt:lpstr>
      <vt:lpstr>Double Check in DB your admin user name</vt:lpstr>
      <vt:lpstr>Change user display and nicename in DB</vt:lpstr>
      <vt:lpstr>PowerPoint Presentation</vt:lpstr>
      <vt:lpstr>WP Fence plugins</vt:lpstr>
      <vt:lpstr>Keep ur WP update</vt:lpstr>
      <vt:lpstr>Accessing your websites files</vt:lpstr>
      <vt:lpstr>Remove unnessary files</vt:lpstr>
      <vt:lpstr>Remember to save</vt:lpstr>
      <vt:lpstr>Edit in .htaccess files</vt:lpstr>
      <vt:lpstr>PowerPoint Presentation</vt:lpstr>
      <vt:lpstr>Choose a free licence</vt:lpstr>
      <vt:lpstr>Backups from host</vt:lpstr>
      <vt:lpstr>Demo, in xbi local</vt:lpstr>
      <vt:lpstr>Backup plugins</vt:lpstr>
      <vt:lpstr>PowerPoint Presentation</vt:lpstr>
      <vt:lpstr>How to Hide Warnings and Disable PHP Errors in WordPress</vt:lpstr>
      <vt:lpstr>Php warning- why we want to hide it?</vt:lpstr>
      <vt:lpstr>WP-config.php</vt:lpstr>
      <vt:lpstr>Disable editing in WP dashboard</vt:lpstr>
      <vt:lpstr>Protect the WP-config.php file</vt:lpstr>
      <vt:lpstr>Source and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Xiaolei Bi</cp:lastModifiedBy>
  <cp:revision>5</cp:revision>
  <dcterms:created xsi:type="dcterms:W3CDTF">2025-03-11T14:35:28Z</dcterms:created>
  <dcterms:modified xsi:type="dcterms:W3CDTF">2025-03-19T12:18:56Z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2024-04-09T00:00:00Z</vt:filetime>
  </property>
  <property fmtid="{D5CDD505-2E9C-101B-9397-08002B2CF9AE}" pid="3" name="LastSaved">
    <vt:filetime>2025-03-11T00:00:00Z</vt:filetime>
  </property>
  <property fmtid="{D5CDD505-2E9C-101B-9397-08002B2CF9AE}" pid="4" name="Producer">
    <vt:lpwstr>macOS Version 14.4.1 (Build 23E224) Quartz PDFContext</vt:lpwstr>
  </property>
</Properties>
</file>