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  <p:sldMasterId id="2147483674" r:id="rId3"/>
  </p:sldMasterIdLst>
  <p:notesMasterIdLst>
    <p:notesMasterId r:id="rId27"/>
  </p:notesMasterIdLst>
  <p:handoutMasterIdLst>
    <p:handoutMasterId r:id="rId28"/>
  </p:handoutMasterIdLst>
  <p:sldIdLst>
    <p:sldId id="256" r:id="rId4"/>
    <p:sldId id="370" r:id="rId5"/>
    <p:sldId id="296" r:id="rId6"/>
    <p:sldId id="299" r:id="rId7"/>
    <p:sldId id="297" r:id="rId8"/>
    <p:sldId id="301" r:id="rId9"/>
    <p:sldId id="307" r:id="rId10"/>
    <p:sldId id="368" r:id="rId11"/>
    <p:sldId id="371" r:id="rId12"/>
    <p:sldId id="308" r:id="rId13"/>
    <p:sldId id="358" r:id="rId14"/>
    <p:sldId id="309" r:id="rId15"/>
    <p:sldId id="312" r:id="rId16"/>
    <p:sldId id="313" r:id="rId17"/>
    <p:sldId id="316" r:id="rId18"/>
    <p:sldId id="318" r:id="rId19"/>
    <p:sldId id="319" r:id="rId20"/>
    <p:sldId id="330" r:id="rId21"/>
    <p:sldId id="331" r:id="rId22"/>
    <p:sldId id="332" r:id="rId23"/>
    <p:sldId id="320" r:id="rId24"/>
    <p:sldId id="321" r:id="rId25"/>
    <p:sldId id="362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E1D3"/>
    <a:srgbClr val="E6F0F5"/>
    <a:srgbClr val="7F6106"/>
    <a:srgbClr val="F3F2DF"/>
    <a:srgbClr val="985777"/>
    <a:srgbClr val="FEF4F8"/>
    <a:srgbClr val="E7E7FF"/>
    <a:srgbClr val="FBF0C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85" autoAdjust="0"/>
    <p:restoredTop sz="83411" autoAdjust="0"/>
  </p:normalViewPr>
  <p:slideViewPr>
    <p:cSldViewPr snapToGrid="0">
      <p:cViewPr varScale="1">
        <p:scale>
          <a:sx n="122" d="100"/>
          <a:sy n="122" d="100"/>
        </p:scale>
        <p:origin x="1168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11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52" d="100"/>
          <a:sy n="52" d="100"/>
        </p:scale>
        <p:origin x="239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B001AF8-C985-4905-BFCE-F9372584726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0AB333-44B5-4C3C-8ACA-D628282F0B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87A73-31F0-48EC-A8E8-5D7B334567DC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870138-B636-4D8D-8858-FC251EAC3F7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33AA1B-045C-4E3E-9F61-C52FE44C25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5B16B-00BA-4A97-B620-702CFA3172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4317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9e4af8306_2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c9e4af8306_2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DK" dirty="0"/>
              <a:t>emoaleet.html</a:t>
            </a:r>
          </a:p>
        </p:txBody>
      </p:sp>
    </p:spTree>
    <p:extLst>
      <p:ext uri="{BB962C8B-B14F-4D97-AF65-F5344CB8AC3E}">
        <p14:creationId xmlns:p14="http://schemas.microsoft.com/office/powerpoint/2010/main" val="807010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69536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add copyright">
  <p:cSld name="Title Slide-add copyrigh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0"/>
            <a:ext cx="9144000" cy="291465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85800" y="571500"/>
            <a:ext cx="7772400" cy="2128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674687" y="2971800"/>
            <a:ext cx="7794625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"/>
              <a:buFont typeface="Arial"/>
              <a:buNone/>
              <a:defRPr sz="9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14"/>
          <p:cNvSpPr>
            <a:spLocks noGrp="1"/>
          </p:cNvSpPr>
          <p:nvPr>
            <p:ph type="pic" idx="2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1836402" y="4800601"/>
            <a:ext cx="6908800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Opener-add copyright">
  <p:cSld name="Chapter Opener-add copyright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body" idx="1"/>
          </p:nvPr>
        </p:nvSpPr>
        <p:spPr>
          <a:xfrm>
            <a:off x="457200" y="612322"/>
            <a:ext cx="8229600" cy="3592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body" idx="2"/>
          </p:nvPr>
        </p:nvSpPr>
        <p:spPr>
          <a:xfrm>
            <a:off x="457200" y="1200150"/>
            <a:ext cx="4397375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3"/>
          </p:nvPr>
        </p:nvSpPr>
        <p:spPr>
          <a:xfrm>
            <a:off x="5029200" y="1200150"/>
            <a:ext cx="36576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4"/>
          </p:nvPr>
        </p:nvSpPr>
        <p:spPr>
          <a:xfrm>
            <a:off x="5029200" y="2439591"/>
            <a:ext cx="3657600" cy="215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2200"/>
              <a:buNone/>
              <a:defRPr sz="22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" name="Google Shape;71;p15"/>
          <p:cNvSpPr>
            <a:spLocks noGrp="1"/>
          </p:cNvSpPr>
          <p:nvPr>
            <p:ph type="pic" idx="5"/>
          </p:nvPr>
        </p:nvSpPr>
        <p:spPr>
          <a:xfrm>
            <a:off x="457200" y="4800601"/>
            <a:ext cx="1001713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6"/>
          </p:nvPr>
        </p:nvSpPr>
        <p:spPr>
          <a:xfrm>
            <a:off x="2097088" y="4800600"/>
            <a:ext cx="6589712" cy="17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200"/>
              <a:buNone/>
              <a:defRPr sz="1200">
                <a:latin typeface="Verdana"/>
                <a:ea typeface="Verdana"/>
                <a:cs typeface="Verdana"/>
                <a:sym typeface="Verdana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32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457200" y="1081088"/>
            <a:ext cx="8232775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1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ntent">
  <p:cSld name="Title and Two Conte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8229600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2"/>
          </p:nvPr>
        </p:nvSpPr>
        <p:spPr>
          <a:xfrm>
            <a:off x="457200" y="2978944"/>
            <a:ext cx="8229600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457201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2"/>
          </p:nvPr>
        </p:nvSpPr>
        <p:spPr>
          <a:xfrm>
            <a:off x="3274199" y="1164431"/>
            <a:ext cx="2595602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3"/>
          </p:nvPr>
        </p:nvSpPr>
        <p:spPr>
          <a:xfrm>
            <a:off x="6091197" y="1164431"/>
            <a:ext cx="2595603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ntent">
  <p:cSld name="Title and Four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457200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2"/>
          </p:nvPr>
        </p:nvSpPr>
        <p:spPr>
          <a:xfrm>
            <a:off x="2572593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3"/>
          </p:nvPr>
        </p:nvSpPr>
        <p:spPr>
          <a:xfrm>
            <a:off x="4687986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20"/>
          <p:cNvSpPr txBox="1">
            <a:spLocks noGrp="1"/>
          </p:cNvSpPr>
          <p:nvPr>
            <p:ph type="body" idx="4"/>
          </p:nvPr>
        </p:nvSpPr>
        <p:spPr>
          <a:xfrm>
            <a:off x="6803378" y="1164431"/>
            <a:ext cx="1885950" cy="3328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20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0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Figure + Caption">
  <p:cSld name="1_Figure + Caption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>
            <a:spLocks noGrp="1"/>
          </p:cNvSpPr>
          <p:nvPr>
            <p:ph type="title"/>
          </p:nvPr>
        </p:nvSpPr>
        <p:spPr>
          <a:xfrm>
            <a:off x="457200" y="171450"/>
            <a:ext cx="8229600" cy="80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8" name="Google Shape;108;p21"/>
          <p:cNvSpPr>
            <a:spLocks noGrp="1"/>
          </p:cNvSpPr>
          <p:nvPr>
            <p:ph type="pic" idx="2"/>
          </p:nvPr>
        </p:nvSpPr>
        <p:spPr>
          <a:xfrm>
            <a:off x="457200" y="1134666"/>
            <a:ext cx="8232775" cy="2563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457200" y="3788228"/>
            <a:ext cx="8229600" cy="763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1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Figure + Caption">
  <p:cSld name="2_Figure + Caption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457200" y="1110853"/>
            <a:ext cx="4484688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body" idx="2"/>
          </p:nvPr>
        </p:nvSpPr>
        <p:spPr>
          <a:xfrm>
            <a:off x="5048250" y="1110853"/>
            <a:ext cx="3638550" cy="2815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3"/>
          </p:nvPr>
        </p:nvSpPr>
        <p:spPr>
          <a:xfrm>
            <a:off x="457200" y="4007644"/>
            <a:ext cx="8229600" cy="400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2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1">
  <p:cSld name="Label Layout 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2982913" y="3269456"/>
            <a:ext cx="3482975" cy="450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>
            <a:spLocks noGrp="1"/>
          </p:cNvSpPr>
          <p:nvPr>
            <p:ph type="pic" idx="2"/>
          </p:nvPr>
        </p:nvSpPr>
        <p:spPr>
          <a:xfrm>
            <a:off x="2982912" y="1260872"/>
            <a:ext cx="3482975" cy="1919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3"/>
          </p:nvPr>
        </p:nvSpPr>
        <p:spPr>
          <a:xfrm>
            <a:off x="808109" y="1260872"/>
            <a:ext cx="1220716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4"/>
          </p:nvPr>
        </p:nvSpPr>
        <p:spPr>
          <a:xfrm>
            <a:off x="808109" y="1985368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5"/>
          </p:nvPr>
        </p:nvSpPr>
        <p:spPr>
          <a:xfrm>
            <a:off x="808109" y="2709863"/>
            <a:ext cx="1206500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6"/>
          </p:nvPr>
        </p:nvSpPr>
        <p:spPr>
          <a:xfrm>
            <a:off x="7381874" y="1260872"/>
            <a:ext cx="1304925" cy="4702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3"/>
          <p:cNvSpPr txBox="1">
            <a:spLocks noGrp="1"/>
          </p:cNvSpPr>
          <p:nvPr>
            <p:ph type="body" idx="7"/>
          </p:nvPr>
        </p:nvSpPr>
        <p:spPr>
          <a:xfrm>
            <a:off x="7381874" y="1988693"/>
            <a:ext cx="1304925" cy="46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3"/>
          <p:cNvSpPr txBox="1">
            <a:spLocks noGrp="1"/>
          </p:cNvSpPr>
          <p:nvPr>
            <p:ph type="body" idx="8"/>
          </p:nvPr>
        </p:nvSpPr>
        <p:spPr>
          <a:xfrm>
            <a:off x="7381874" y="2709863"/>
            <a:ext cx="1304925" cy="470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2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bel Layout 2">
  <p:cSld name="Label Layout 2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457201" y="3294460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>
            <a:spLocks noGrp="1"/>
          </p:cNvSpPr>
          <p:nvPr>
            <p:ph type="pic" idx="2"/>
          </p:nvPr>
        </p:nvSpPr>
        <p:spPr>
          <a:xfrm>
            <a:off x="457200" y="1363266"/>
            <a:ext cx="2107324" cy="1789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4"/>
          <p:cNvSpPr txBox="1">
            <a:spLocks noGrp="1"/>
          </p:cNvSpPr>
          <p:nvPr>
            <p:ph type="body" idx="3"/>
          </p:nvPr>
        </p:nvSpPr>
        <p:spPr>
          <a:xfrm>
            <a:off x="2774622" y="1346210"/>
            <a:ext cx="1534619" cy="443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body" idx="4"/>
          </p:nvPr>
        </p:nvSpPr>
        <p:spPr>
          <a:xfrm>
            <a:off x="2774622" y="2030611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24"/>
          <p:cNvSpPr txBox="1">
            <a:spLocks noGrp="1"/>
          </p:cNvSpPr>
          <p:nvPr>
            <p:ph type="body" idx="5"/>
          </p:nvPr>
        </p:nvSpPr>
        <p:spPr>
          <a:xfrm>
            <a:off x="2774622" y="2697956"/>
            <a:ext cx="1534619" cy="454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body" idx="6"/>
          </p:nvPr>
        </p:nvSpPr>
        <p:spPr>
          <a:xfrm>
            <a:off x="4931596" y="3260579"/>
            <a:ext cx="2107323" cy="378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>
            <a:spLocks noGrp="1"/>
          </p:cNvSpPr>
          <p:nvPr>
            <p:ph type="pic" idx="7"/>
          </p:nvPr>
        </p:nvSpPr>
        <p:spPr>
          <a:xfrm>
            <a:off x="4931596" y="1354903"/>
            <a:ext cx="2107323" cy="1797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body" idx="8"/>
          </p:nvPr>
        </p:nvSpPr>
        <p:spPr>
          <a:xfrm>
            <a:off x="7304580" y="1346210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24"/>
          <p:cNvSpPr txBox="1">
            <a:spLocks noGrp="1"/>
          </p:cNvSpPr>
          <p:nvPr>
            <p:ph type="body" idx="9"/>
          </p:nvPr>
        </p:nvSpPr>
        <p:spPr>
          <a:xfrm>
            <a:off x="7304579" y="2030611"/>
            <a:ext cx="1534619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3"/>
          </p:nvPr>
        </p:nvSpPr>
        <p:spPr>
          <a:xfrm>
            <a:off x="7304579" y="2684863"/>
            <a:ext cx="1534620" cy="456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600"/>
              <a:buNone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3" name="Google Shape;143;p24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4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ntent">
  <p:cSld name="Title and Three Content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7" name="Google Shape;147;p25"/>
          <p:cNvSpPr txBox="1">
            <a:spLocks noGrp="1"/>
          </p:cNvSpPr>
          <p:nvPr>
            <p:ph type="body" idx="1"/>
          </p:nvPr>
        </p:nvSpPr>
        <p:spPr>
          <a:xfrm>
            <a:off x="457200" y="1167245"/>
            <a:ext cx="3635375" cy="339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25"/>
          <p:cNvSpPr txBox="1">
            <a:spLocks noGrp="1"/>
          </p:cNvSpPr>
          <p:nvPr>
            <p:ph type="body" idx="2"/>
          </p:nvPr>
        </p:nvSpPr>
        <p:spPr>
          <a:xfrm>
            <a:off x="4234542" y="1167245"/>
            <a:ext cx="4452257" cy="1700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9" name="Google Shape;149;p25"/>
          <p:cNvSpPr txBox="1">
            <a:spLocks noGrp="1"/>
          </p:cNvSpPr>
          <p:nvPr>
            <p:ph type="body" idx="3"/>
          </p:nvPr>
        </p:nvSpPr>
        <p:spPr>
          <a:xfrm>
            <a:off x="4234542" y="2978944"/>
            <a:ext cx="4452258" cy="1578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5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1" name="Google Shape;151;p25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7"/>
          <p:cNvSpPr txBox="1">
            <a:spLocks noGrp="1"/>
          </p:cNvSpPr>
          <p:nvPr>
            <p:ph type="title"/>
          </p:nvPr>
        </p:nvSpPr>
        <p:spPr>
          <a:xfrm>
            <a:off x="685800" y="1085850"/>
            <a:ext cx="7772400" cy="1614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0" name="Google Shape;160;p27"/>
          <p:cNvSpPr txBox="1">
            <a:spLocks noGrp="1"/>
          </p:cNvSpPr>
          <p:nvPr>
            <p:ph type="body" idx="1"/>
          </p:nvPr>
        </p:nvSpPr>
        <p:spPr>
          <a:xfrm>
            <a:off x="674687" y="2971800"/>
            <a:ext cx="7794626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1" name="Google Shape;161;p27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2" name="Google Shape;162;p27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822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400"/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21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16"/>
          <p:cNvSpPr txBox="1">
            <a:spLocks noGrp="1"/>
          </p:cNvSpPr>
          <p:nvPr>
            <p:ph type="dt" idx="10"/>
          </p:nvPr>
        </p:nvSpPr>
        <p:spPr>
          <a:xfrm>
            <a:off x="6335712" y="84803"/>
            <a:ext cx="2133599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16"/>
          <p:cNvSpPr txBox="1">
            <a:spLocks noGrp="1"/>
          </p:cNvSpPr>
          <p:nvPr>
            <p:ph type="sldNum" idx="12"/>
          </p:nvPr>
        </p:nvSpPr>
        <p:spPr>
          <a:xfrm>
            <a:off x="8469311" y="84803"/>
            <a:ext cx="551783" cy="137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5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8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61528"/>
            <a:ext cx="8229600" cy="467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3600"/>
              <a:buFont typeface="Times New Roman"/>
              <a:buNone/>
            </a:pPr>
            <a:r>
              <a:rPr lang="en" dirty="0"/>
              <a:t>Fundamentals of Web Development</a:t>
            </a:r>
            <a:endParaRPr dirty="0"/>
          </a:p>
        </p:txBody>
      </p:sp>
      <p:sp>
        <p:nvSpPr>
          <p:cNvPr id="168" name="Google Shape;168;p28"/>
          <p:cNvSpPr txBox="1">
            <a:spLocks noGrp="1"/>
          </p:cNvSpPr>
          <p:nvPr>
            <p:ph type="body" idx="1"/>
          </p:nvPr>
        </p:nvSpPr>
        <p:spPr>
          <a:xfrm>
            <a:off x="457200" y="800098"/>
            <a:ext cx="8229600" cy="87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FA3"/>
              </a:buClr>
              <a:buSzPts val="2000"/>
              <a:buFont typeface="Arial"/>
              <a:buNone/>
            </a:pPr>
            <a:r>
              <a:rPr lang="da-DK" dirty="0"/>
              <a:t> </a:t>
            </a:r>
            <a:endParaRPr dirty="0"/>
          </a:p>
        </p:txBody>
      </p:sp>
      <p:sp>
        <p:nvSpPr>
          <p:cNvPr id="169" name="Google Shape;169;p28"/>
          <p:cNvSpPr txBox="1">
            <a:spLocks noGrp="1"/>
          </p:cNvSpPr>
          <p:nvPr>
            <p:ph type="body" idx="3"/>
          </p:nvPr>
        </p:nvSpPr>
        <p:spPr>
          <a:xfrm>
            <a:off x="4572000" y="1200150"/>
            <a:ext cx="4114800" cy="1119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1016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dirty="0"/>
              <a:t> </a:t>
            </a:r>
            <a:endParaRPr dirty="0"/>
          </a:p>
        </p:txBody>
      </p:sp>
      <p:sp>
        <p:nvSpPr>
          <p:cNvPr id="170" name="Google Shape;170;p28"/>
          <p:cNvSpPr txBox="1">
            <a:spLocks noGrp="1"/>
          </p:cNvSpPr>
          <p:nvPr>
            <p:ph type="body" idx="4"/>
          </p:nvPr>
        </p:nvSpPr>
        <p:spPr>
          <a:xfrm>
            <a:off x="4572000" y="2439592"/>
            <a:ext cx="4114800" cy="8246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JavaScript day 2:</a:t>
            </a:r>
          </a:p>
          <a:p>
            <a:pPr algn="ctr"/>
            <a:r>
              <a:rPr lang="en-US" sz="1800" b="0" i="0" u="none" strike="noStrike" baseline="0" dirty="0">
                <a:solidFill>
                  <a:schemeClr val="tx1"/>
                </a:solidFill>
                <a:latin typeface="+mj-lt"/>
              </a:rPr>
              <a:t>Data type</a:t>
            </a:r>
            <a:endParaRPr 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97EC0-054D-9184-9037-6BC622BB24D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r>
              <a:rPr lang="en-GB" dirty="0"/>
              <a:t>Version 2.0 X</a:t>
            </a:r>
            <a:r>
              <a:rPr lang="en-DK" dirty="0"/>
              <a:t>bi @2024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5EE30-8EE0-41CD-B2A4-D1DEA46E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Conditionals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6694A-9C10-4AFE-8BF0-965921ED0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JavaScript’s syntax for conditional statements is almost identical to that of PHP, Java, or C++. 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this syntax the condition to test is contained within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()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brackets with the body contained in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{}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blocks. Optional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if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statements can follow, with a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n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else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ending the branch.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JavaScript has all of the expected comparator </a:t>
            </a:r>
            <a:r>
              <a:rPr lang="en-US" sz="1800" dirty="0">
                <a:solidFill>
                  <a:srgbClr val="FF0000"/>
                </a:solidFill>
                <a:latin typeface="+mj-lt"/>
              </a:rPr>
              <a:t>operators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(&lt;, &gt;, ==, &lt;=, &gt;=, !=, !==, ===)  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602816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4F957-3E93-9EB6-0BB3-F1632BF33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1856" y="161528"/>
            <a:ext cx="3624943" cy="822959"/>
          </a:xfrm>
        </p:spPr>
        <p:txBody>
          <a:bodyPr/>
          <a:lstStyle/>
          <a:p>
            <a:r>
              <a:rPr lang="en-DK" dirty="0"/>
              <a:t>IF Else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7D501-1CD0-65C2-D4A9-04C3628B7F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pic>
        <p:nvPicPr>
          <p:cNvPr id="10242" name="Picture 2" descr="What Are if Else Flowcharts? Explained with Examples">
            <a:extLst>
              <a:ext uri="{FF2B5EF4-FFF2-40B4-BE49-F238E27FC236}">
                <a16:creationId xmlns:a16="http://schemas.microsoft.com/office/drawing/2014/main" id="{2C2E1091-BC38-9299-6506-FE57C88985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89960" y="-161528"/>
            <a:ext cx="7275513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1C2A9-6CD3-446C-BC61-C41C63867DB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491532" y="2978944"/>
            <a:ext cx="4195267" cy="1578769"/>
          </a:xfrm>
        </p:spPr>
        <p:txBody>
          <a:bodyPr/>
          <a:lstStyle/>
          <a:p>
            <a:r>
              <a:rPr lang="en-GB" dirty="0"/>
              <a:t>https://www.w3schools.com/</a:t>
            </a:r>
            <a:r>
              <a:rPr lang="en-GB" dirty="0" err="1"/>
              <a:t>js</a:t>
            </a:r>
            <a:r>
              <a:rPr lang="en-GB" dirty="0"/>
              <a:t>/</a:t>
            </a:r>
            <a:r>
              <a:rPr lang="en-GB" dirty="0" err="1"/>
              <a:t>tryit.asp?filename</a:t>
            </a:r>
            <a:r>
              <a:rPr lang="en-GB" dirty="0"/>
              <a:t>=</a:t>
            </a:r>
            <a:r>
              <a:rPr lang="en-GB" dirty="0" err="1"/>
              <a:t>tryjs_ifthen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06631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AEEF6-B52F-4F4D-BCEA-2FF604E4E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Switch statement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C343899F-F18D-4586-AD64-BA1D5DB3C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The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switch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statement is similar to a series of </a:t>
            </a:r>
            <a:r>
              <a:rPr lang="en-US" sz="1800" b="1" dirty="0">
                <a:solidFill>
                  <a:srgbClr val="000000"/>
                </a:solidFill>
                <a:latin typeface="+mj-lt"/>
              </a:rPr>
              <a:t>if...else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statements.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There is another way to make use of conditionals: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conditional operator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(also called the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ternary operator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CB4AB975-D9B0-4DDE-8976-EA3BEA635126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switch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"PT":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case "SC":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break;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default: 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equivalent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"PT")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"Painting";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if (</a:t>
            </a:r>
            <a:r>
              <a:rPr lang="en-CA" sz="12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artType</a:t>
            </a:r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== "SC")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"Sculpture";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else {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output = "Other";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0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A6213E-495C-4862-A0AE-2710636280A1}"/>
              </a:ext>
            </a:extLst>
          </p:cNvPr>
          <p:cNvSpPr txBox="1"/>
          <p:nvPr/>
        </p:nvSpPr>
        <p:spPr>
          <a:xfrm>
            <a:off x="4072271" y="4336565"/>
            <a:ext cx="45294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8.4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Conditional statement using switch and an equivalent if-else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5548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27989-7546-4FCA-9C12-52047E15B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and do . . . while Loops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59F228-EE78-46CA-B70E-1BD36DB3D5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latin typeface="+mj-lt"/>
              </a:rPr>
              <a:t>While</a:t>
            </a:r>
            <a:r>
              <a:rPr lang="en-US" sz="1800" b="0" i="0" u="none" strike="noStrike" baseline="0" dirty="0">
                <a:latin typeface="+mj-lt"/>
              </a:rPr>
              <a:t> and </a:t>
            </a:r>
            <a:r>
              <a:rPr lang="en-US" sz="1800" b="1" i="0" u="none" strike="noStrike" baseline="0" dirty="0">
                <a:latin typeface="+mj-lt"/>
              </a:rPr>
              <a:t>do…while </a:t>
            </a:r>
            <a:r>
              <a:rPr lang="en-US" sz="1800" b="0" i="0" u="none" strike="noStrike" baseline="0" dirty="0">
                <a:latin typeface="+mj-lt"/>
              </a:rPr>
              <a:t>loops execute nested statements repeatedly as long as the while expression evaluates to true.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As you can see from this example, while loops normally initialize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loop control variable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before the loop, use it in the condition, and modify it within the loop.</a:t>
            </a:r>
            <a:endParaRPr lang="en-CA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6E7EF814-02C8-48A9-81FD-A7B9636A5A4A}"/>
              </a:ext>
            </a:extLst>
          </p:cNvPr>
          <p:cNvSpPr txBox="1"/>
          <p:nvPr/>
        </p:nvSpPr>
        <p:spPr>
          <a:xfrm>
            <a:off x="4571997" y="984487"/>
            <a:ext cx="4114801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 </a:t>
            </a:r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algn="l"/>
            <a:endParaRPr lang="en-CA" sz="16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 = 0;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 {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do something</a:t>
            </a:r>
          </a:p>
          <a:p>
            <a:pPr algn="l"/>
            <a:r>
              <a:rPr lang="en-CA" sz="1600" b="0" i="1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// </a:t>
            </a:r>
            <a:r>
              <a:rPr lang="en-CA" sz="16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...</a:t>
            </a:r>
          </a:p>
          <a:p>
            <a:pPr algn="l"/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count++;</a:t>
            </a:r>
          </a:p>
          <a:p>
            <a:pPr algn="l"/>
            <a:r>
              <a:rPr lang="en-CA" sz="16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 while </a:t>
            </a:r>
            <a:r>
              <a:rPr lang="en-CA" sz="16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(count &lt; 10);</a:t>
            </a:r>
            <a:endParaRPr lang="en-CA" sz="9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EAD50C-C403-43A7-B200-72E7867305FD}"/>
              </a:ext>
            </a:extLst>
          </p:cNvPr>
          <p:cNvSpPr txBox="1"/>
          <p:nvPr/>
        </p:nvSpPr>
        <p:spPr>
          <a:xfrm>
            <a:off x="4562785" y="4336565"/>
            <a:ext cx="40389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8.5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While Loops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57062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86ACF-F821-4B25-B734-4BE8E1CCC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17BED8-259E-45D1-A6F7-2D03C52BC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8229599" cy="1546265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For loops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combine the common components of a loop—initialization, condition, and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+mj-lt"/>
              </a:rPr>
              <a:t>postloop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operation—into one statement. This statement begins with the 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+mj-lt"/>
              </a:rPr>
              <a:t>for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keyword and has the components placed within () brackets, and separated by semicolons (</a:t>
            </a:r>
            <a:r>
              <a:rPr lang="en-CA" sz="1800" b="0" i="0" u="none" strike="noStrike" baseline="0" dirty="0">
                <a:solidFill>
                  <a:srgbClr val="00A6A6"/>
                </a:solidFill>
                <a:latin typeface="+mj-lt"/>
              </a:rPr>
              <a:t>;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)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11 For loop">
            <a:extLst>
              <a:ext uri="{FF2B5EF4-FFF2-40B4-BE49-F238E27FC236}">
                <a16:creationId xmlns:a16="http://schemas.microsoft.com/office/drawing/2014/main" id="{94C210E9-4E32-438E-9BC2-622C4A3A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4990" y="2889089"/>
            <a:ext cx="4774019" cy="154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73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A1A2F-7312-36BD-41F7-37B6EF7F1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72D09-0F91-7861-DF4C-876DC90F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Arrays and for </a:t>
            </a:r>
            <a:r>
              <a:rPr lang="en-CA" dirty="0" err="1"/>
              <a:t>lpps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F6D42-F94A-AD90-8AF7-321EB5FCA1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Arrays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are one of the most commonly used data structures in programming.</a:t>
            </a:r>
          </a:p>
          <a:p>
            <a:pPr marL="114300" indent="0">
              <a:buNone/>
            </a:pPr>
            <a:r>
              <a:rPr lang="da-DK" sz="1800" b="0" i="0" u="none" strike="noStrike" baseline="0" dirty="0">
                <a:highlight>
                  <a:srgbClr val="000000"/>
                </a:highlight>
                <a:latin typeface="+mj-lt"/>
              </a:rPr>
              <a:t> 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let numbers = [10, 20, 30, 40, 50];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// Loop through the array and log each number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for (let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= 0;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&lt;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numbers.length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;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++)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 {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    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console.log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(numbers[</a:t>
            </a:r>
            <a:r>
              <a:rPr lang="en-GB" dirty="0" err="1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i</a:t>
            </a: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]);</a:t>
            </a:r>
          </a:p>
          <a:p>
            <a:pPr marL="114300" indent="0">
              <a:buNone/>
            </a:pPr>
            <a:r>
              <a:rPr lang="en-GB" dirty="0">
                <a:solidFill>
                  <a:schemeClr val="bg1"/>
                </a:solidFill>
                <a:effectLst/>
                <a:highlight>
                  <a:srgbClr val="000000"/>
                </a:highlight>
                <a:latin typeface=".AppleSystemUIFontMonospaced"/>
              </a:rPr>
              <a:t>}</a:t>
            </a:r>
          </a:p>
          <a:p>
            <a:pPr marL="114300" indent="0" algn="l">
              <a:buNone/>
            </a:pPr>
            <a:endParaRPr lang="en-CA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5674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0B9F-5E04-4092-8FB7-2E6D21D18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29936"/>
            <a:ext cx="8229600" cy="822959"/>
          </a:xfrm>
        </p:spPr>
        <p:txBody>
          <a:bodyPr/>
          <a:lstStyle/>
          <a:p>
            <a:r>
              <a:rPr lang="en-US" dirty="0"/>
              <a:t>Syntax sugar</a:t>
            </a:r>
            <a:br>
              <a:rPr lang="en-US" dirty="0"/>
            </a:br>
            <a:r>
              <a:rPr lang="en-US" dirty="0"/>
              <a:t>Iterating an array using for . . . of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99997-0C4E-455C-A1BB-E63AA4C4C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numCol="2"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ES6 introduced an alternate way to iterate through an array, known as the for...of loop, which looks as follows.</a:t>
            </a:r>
          </a:p>
          <a:p>
            <a:pPr marL="571500" lvl="1" indent="0">
              <a:buNone/>
            </a:pPr>
            <a:r>
              <a:rPr lang="en-CA" sz="1800" b="0" i="0" u="none" strike="noStrike" baseline="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iterating through an array</a:t>
            </a:r>
          </a:p>
          <a:p>
            <a:pPr marL="571500" lvl="1" indent="0">
              <a:buNone/>
            </a:pP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</a:t>
            </a:r>
            <a:r>
              <a:rPr lang="en-US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US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of years) {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CA" sz="1800" b="1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571500" lvl="1" indent="0">
              <a:buNone/>
            </a:pPr>
            <a:endParaRPr lang="en-CA" sz="1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en-CA" sz="18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endParaRPr lang="nn-NO" sz="18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71500" lvl="1" indent="0">
              <a:buNone/>
            </a:pPr>
            <a:r>
              <a:rPr lang="nn-NO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US" sz="1800" dirty="0">
                <a:solidFill>
                  <a:srgbClr val="00206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functionally equivalent to</a:t>
            </a:r>
            <a:b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nn-NO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(let i = 0; i &lt; years.length; i++) {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let 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years[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console.log(</a:t>
            </a:r>
            <a:r>
              <a:rPr lang="en-CA" sz="18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yr</a:t>
            </a: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571500" lvl="1" indent="0">
              <a:buNone/>
            </a:pPr>
            <a:r>
              <a:rPr lang="en-CA" sz="1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39534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078-BAF0-4703-AE32-28D71CB57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Array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7F62B-3EAF-4BFB-A32A-96002225E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da-DK" dirty="0">
                <a:latin typeface="+mj-lt"/>
              </a:rPr>
              <a:t> </a:t>
            </a:r>
            <a:r>
              <a:rPr lang="da-DK" dirty="0" err="1">
                <a:latin typeface="+mj-lt"/>
              </a:rPr>
              <a:t>https</a:t>
            </a:r>
            <a:r>
              <a:rPr lang="da-DK" dirty="0">
                <a:latin typeface="+mj-lt"/>
              </a:rPr>
              <a:t>://www.w3schools.com/js/</a:t>
            </a:r>
            <a:r>
              <a:rPr lang="da-DK" dirty="0" err="1">
                <a:latin typeface="+mj-lt"/>
              </a:rPr>
              <a:t>js_array_methods.asp</a:t>
            </a:r>
            <a:endParaRPr lang="en-CA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48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1195E-E5B0-48E7-9B70-B2B11C432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27BEF-1C34-4764-A969-7879DCF36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US" sz="1800" b="1" dirty="0">
                <a:solidFill>
                  <a:srgbClr val="009A9A"/>
                </a:solidFill>
                <a:latin typeface="+mj-lt"/>
              </a:rPr>
              <a:t>Functions</a:t>
            </a:r>
            <a:r>
              <a:rPr lang="en-US" sz="1800" dirty="0"/>
              <a:t> are defined by using the reserved word </a:t>
            </a:r>
            <a:r>
              <a:rPr lang="en-US" sz="1800" b="1" dirty="0"/>
              <a:t>function</a:t>
            </a:r>
            <a:r>
              <a:rPr lang="en-US" sz="1800" dirty="0"/>
              <a:t> and then the function name and (optional) parameters. </a:t>
            </a:r>
          </a:p>
          <a:p>
            <a:pPr marL="114300" indent="0">
              <a:buNone/>
            </a:pPr>
            <a:r>
              <a:rPr lang="en-US" sz="1800" dirty="0"/>
              <a:t>Functions do not require a return type, nor do the parameters require type specifications.</a:t>
            </a:r>
          </a:p>
        </p:txBody>
      </p:sp>
    </p:spTree>
    <p:extLst>
      <p:ext uri="{BB962C8B-B14F-4D97-AF65-F5344CB8AC3E}">
        <p14:creationId xmlns:p14="http://schemas.microsoft.com/office/powerpoint/2010/main" val="3152640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AF57E-FE9C-4D59-B34D-0B2717C69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Declaring and calling functions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C19D0-4FB1-4B30-841A-1D41218766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CA" sz="1800" b="0" i="0" u="none" strike="noStrike" baseline="0" dirty="0">
                <a:latin typeface="+mj-lt"/>
              </a:rPr>
              <a:t>A function to calculate a subtotal </a:t>
            </a:r>
            <a:r>
              <a:rPr lang="en-US" sz="1800" b="0" i="0" u="none" strike="noStrike" baseline="0" dirty="0">
                <a:latin typeface="+mj-lt"/>
              </a:rPr>
              <a:t>as the price of a product multiplied by the quantity might be defined as follows: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function subtotal(</a:t>
            </a:r>
            <a:r>
              <a:rPr lang="en-CA" sz="1800" b="1" i="0" u="none" strike="noStrike" baseline="0" dirty="0" err="1">
                <a:latin typeface="Calibri" panose="020F0502020204030204" pitchFamily="34" charset="0"/>
                <a:cs typeface="Calibri" panose="020F0502020204030204" pitchFamily="34" charset="0"/>
              </a:rPr>
              <a:t>price,quantity</a:t>
            </a: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	return price * quantity;</a:t>
            </a:r>
          </a:p>
          <a:p>
            <a:pPr marL="571500" lvl="1" indent="0">
              <a:buNone/>
            </a:pPr>
            <a:r>
              <a:rPr lang="en-CA" sz="1800" b="1" i="0" u="none" strike="noStrike" baseline="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endParaRPr lang="en-CA" sz="18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 above is formally called a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function declaration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. Such a declared function can be called or </a:t>
            </a:r>
            <a:r>
              <a:rPr lang="en-US" sz="1800" b="0" i="1" u="none" strike="noStrike" baseline="0" dirty="0">
                <a:solidFill>
                  <a:srgbClr val="000000"/>
                </a:solidFill>
                <a:latin typeface="+mj-lt"/>
              </a:rPr>
              <a:t>invoked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by using the </a:t>
            </a:r>
            <a:r>
              <a:rPr lang="en-US" sz="1800" b="0" i="0" u="none" strike="noStrike" baseline="0" dirty="0">
                <a:solidFill>
                  <a:srgbClr val="FF0000"/>
                </a:solidFill>
                <a:latin typeface="+mj-lt"/>
              </a:rPr>
              <a:t>()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 operator.</a:t>
            </a:r>
          </a:p>
          <a:p>
            <a:pPr marL="571500" lvl="1" indent="0">
              <a:buNone/>
            </a:pPr>
            <a:r>
              <a:rPr lang="en-CA" sz="1800" b="1" dirty="0">
                <a:latin typeface="Calibri" panose="020F0502020204030204" pitchFamily="34" charset="0"/>
                <a:cs typeface="Calibri" panose="020F0502020204030204" pitchFamily="34" charset="0"/>
              </a:rPr>
              <a:t>let result = subtotal(10,2);</a:t>
            </a:r>
          </a:p>
        </p:txBody>
      </p:sp>
    </p:spTree>
    <p:extLst>
      <p:ext uri="{BB962C8B-B14F-4D97-AF65-F5344CB8AC3E}">
        <p14:creationId xmlns:p14="http://schemas.microsoft.com/office/powerpoint/2010/main" val="48112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90B1-FA28-EE4D-A1D9-E8A5FEA51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Go through solutions from last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3C7A8-E762-DABA-9598-E3AB6F26B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EAEEEE-1842-C01C-039F-CF58A000165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2BC6F-4300-3DC6-F77D-70475060E89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A777704-8BD2-59B1-493B-516CB378EFE5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A9DB79EF-BF36-E640-6B85-0AE48BC76217}"/>
              </a:ext>
            </a:extLst>
          </p:cNvPr>
          <p:cNvSpPr>
            <a:spLocks noGrp="1"/>
          </p:cNvSpPr>
          <p:nvPr>
            <p:ph type="pic" idx="5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8817A56-B502-6609-1819-F25C5F1DBB7F}"/>
              </a:ext>
            </a:extLst>
          </p:cNvPr>
          <p:cNvSpPr>
            <a:spLocks noGrp="1"/>
          </p:cNvSpPr>
          <p:nvPr>
            <p:ph type="body" idx="6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863700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C09DD-F244-49C3-B8CA-895DB3BB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Function 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90E4E0-8E74-40E7-A3C4-092B6475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3338944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The object nature of functions can be further seen in the next example, which creates a function using a </a:t>
            </a: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function expression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.</a:t>
            </a:r>
          </a:p>
          <a:p>
            <a:pPr marL="114300" indent="0" algn="l">
              <a:buNone/>
            </a:pPr>
            <a:r>
              <a:rPr lang="da-DK" dirty="0">
                <a:solidFill>
                  <a:srgbClr val="000000"/>
                </a:solidFill>
                <a:latin typeface="+mj-lt"/>
              </a:rPr>
              <a:t> </a:t>
            </a:r>
            <a:endParaRPr lang="en-CA" sz="1400" dirty="0">
              <a:latin typeface="+mj-lt"/>
            </a:endParaRPr>
          </a:p>
        </p:txBody>
      </p:sp>
      <p:sp>
        <p:nvSpPr>
          <p:cNvPr id="4" name="TextBox 3" descr="LISTING 4.2 Embedded styles example">
            <a:extLst>
              <a:ext uri="{FF2B5EF4-FFF2-40B4-BE49-F238E27FC236}">
                <a16:creationId xmlns:a16="http://schemas.microsoft.com/office/drawing/2014/main" id="{210D9829-80CE-47F6-AE89-43594570E1AA}"/>
              </a:ext>
            </a:extLst>
          </p:cNvPr>
          <p:cNvSpPr txBox="1"/>
          <p:nvPr/>
        </p:nvSpPr>
        <p:spPr>
          <a:xfrm>
            <a:off x="3796145" y="1081087"/>
            <a:ext cx="4890656" cy="2981325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US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defines a function using an anonymous function expression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</a:t>
            </a:r>
            <a:r>
              <a:rPr lang="en-CA" b="0" i="0" u="none" strike="noStrike" baseline="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calculateSubtotal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= function (</a:t>
            </a:r>
            <a:r>
              <a:rPr lang="en-CA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price,quantity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return price * quantity;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};</a:t>
            </a:r>
          </a:p>
          <a:p>
            <a:pPr algn="l"/>
            <a:endParaRPr lang="en-CA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invokes the function</a:t>
            </a:r>
          </a:p>
          <a:p>
            <a:pPr algn="l"/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result = </a:t>
            </a:r>
            <a:r>
              <a:rPr lang="en-CA" b="0" i="0" u="none" strike="noStrike" baseline="0" dirty="0" err="1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calculateSubtota</a:t>
            </a:r>
            <a:r>
              <a:rPr lang="en-CA" b="0" i="0" u="none" strike="noStrike" baseline="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CA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(10,2);</a:t>
            </a:r>
          </a:p>
          <a:p>
            <a:pPr algn="l"/>
            <a:endParaRPr lang="en-CA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define another function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warn = function(msg) { alert(msg); };</a:t>
            </a:r>
          </a:p>
          <a:p>
            <a:pPr algn="l"/>
            <a:endParaRPr lang="en-CA" b="0" i="1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b="0" i="1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now invoke that function</a:t>
            </a:r>
          </a:p>
          <a:p>
            <a:pPr algn="l"/>
            <a:r>
              <a:rPr lang="en-US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warn("This doesn't return anything");</a:t>
            </a:r>
            <a:endParaRPr lang="en-CA" sz="5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03AB96-E712-426B-897C-8B2CB331A36F}"/>
              </a:ext>
            </a:extLst>
          </p:cNvPr>
          <p:cNvSpPr txBox="1"/>
          <p:nvPr/>
        </p:nvSpPr>
        <p:spPr>
          <a:xfrm>
            <a:off x="3796145" y="4159012"/>
            <a:ext cx="4818929" cy="276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8.11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Sample function expressions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779036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5C9A-E8E3-457A-88CA-0170A1053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Objects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D3C225-A771-45AA-8A2D-F73C7C9C9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CA" sz="1800" b="0" i="0" u="none" strike="noStrike" baseline="0" dirty="0">
                <a:latin typeface="+mj-lt"/>
              </a:rPr>
              <a:t>We have already </a:t>
            </a:r>
            <a:r>
              <a:rPr lang="en-US" sz="1800" b="0" i="0" u="none" strike="noStrike" baseline="0" dirty="0">
                <a:latin typeface="+mj-lt"/>
              </a:rPr>
              <a:t>encountered a few of the built-in objects in JavaScript, namely, arrays along with the Math, Date, and document objects.</a:t>
            </a: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In th</a:t>
            </a:r>
            <a:r>
              <a:rPr lang="en-US" sz="1800" b="0" i="0" u="none" strike="noStrike" baseline="0" dirty="0">
                <a:latin typeface="+mj-lt"/>
              </a:rPr>
              <a:t>is section, we will learn how to create our</a:t>
            </a:r>
            <a:r>
              <a:rPr lang="en-US" sz="1800" dirty="0">
                <a:latin typeface="+mj-lt"/>
              </a:rPr>
              <a:t> o</a:t>
            </a:r>
            <a:r>
              <a:rPr lang="en-US" sz="1800" b="0" i="0" u="none" strike="noStrike" baseline="0" dirty="0">
                <a:latin typeface="+mj-lt"/>
              </a:rPr>
              <a:t>wn objects and examine some of the unique features of objects within JavaScript.</a:t>
            </a:r>
          </a:p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In JavaScript,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objects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are a collection of named values (which are called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properties </a:t>
            </a: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in JavaScript).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Unlike languages such as C++ or Java, objects in JavaScript are </a:t>
            </a:r>
            <a:r>
              <a:rPr lang="en-US" sz="1800" i="1" dirty="0">
                <a:solidFill>
                  <a:srgbClr val="000000"/>
                </a:solidFill>
                <a:latin typeface="+mj-lt"/>
              </a:rPr>
              <a:t>not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 created from classes. JavaScript is a prototype based language, in that new objects are created from already existing prototype objects.</a:t>
            </a:r>
            <a:endParaRPr lang="en-CA" sz="1800" dirty="0">
              <a:solidFill>
                <a:srgbClr val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850305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01379-9333-4F7C-B9DD-71B65299C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Object Creation Using Object Literal Notation</a:t>
            </a:r>
            <a:endParaRPr lang="en-CA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07E97-6655-4BB8-B3C8-1414A80C8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The most common way is to use </a:t>
            </a:r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object literal notation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(which we also saw earlier with arrays)</a:t>
            </a:r>
          </a:p>
          <a:p>
            <a:pPr marL="114300" indent="0" algn="l">
              <a:buNone/>
            </a:pPr>
            <a:r>
              <a:rPr lang="en-CA" sz="1800" b="0" i="0" u="none" strike="noStrike" baseline="0" dirty="0">
                <a:solidFill>
                  <a:srgbClr val="000000"/>
                </a:solidFill>
                <a:latin typeface="+mj-lt"/>
              </a:rPr>
              <a:t>An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object is represented by a list of key-value pairs with colons between the key and value, with commas separating </a:t>
            </a:r>
            <a:r>
              <a:rPr lang="en-US" sz="1800" dirty="0">
                <a:solidFill>
                  <a:srgbClr val="000000"/>
                </a:solidFill>
                <a:latin typeface="+mj-lt"/>
              </a:rPr>
              <a:t>key-value pairs. </a:t>
            </a:r>
          </a:p>
          <a:p>
            <a:pPr marL="114300" indent="0" algn="l">
              <a:buNone/>
            </a:pPr>
            <a:r>
              <a:rPr lang="en-US" sz="1800" dirty="0">
                <a:solidFill>
                  <a:srgbClr val="000000"/>
                </a:solidFill>
                <a:latin typeface="+mj-lt"/>
              </a:rPr>
              <a:t>To reference this object’s properties, we can use either dot notation or square </a:t>
            </a:r>
            <a:r>
              <a:rPr lang="en-CA" sz="1800" dirty="0">
                <a:solidFill>
                  <a:srgbClr val="000000"/>
                </a:solidFill>
                <a:latin typeface="+mj-lt"/>
              </a:rPr>
              <a:t>bracket notation.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None/>
            </a:pPr>
            <a:endParaRPr lang="en-CA" sz="1200" dirty="0">
              <a:latin typeface="+mj-lt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147DEA1-F8F7-458C-8A56-1D2EC2594484}"/>
              </a:ext>
            </a:extLst>
          </p:cNvPr>
          <p:cNvSpPr txBox="1">
            <a:spLocks/>
          </p:cNvSpPr>
          <p:nvPr/>
        </p:nvSpPr>
        <p:spPr>
          <a:xfrm>
            <a:off x="4572000" y="1053812"/>
            <a:ext cx="4114800" cy="3532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Noto Sans Symbols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7FA3"/>
              </a:buClr>
              <a:buSzPts val="18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lvl="1" indent="0">
              <a:spcBef>
                <a:spcPts val="100"/>
              </a:spcBef>
              <a:buFont typeface="Arial"/>
              <a:buNone/>
            </a:pPr>
            <a:endParaRPr lang="en-CA" sz="14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const </a:t>
            </a:r>
            <a:r>
              <a:rPr lang="en-CA" sz="1400" dirty="0" err="1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 = </a:t>
            </a:r>
            <a:r>
              <a:rPr lang="en-CA" sz="1400" dirty="0">
                <a:solidFill>
                  <a:srgbClr val="7030A0"/>
                </a:solidFill>
                <a:latin typeface="+mj-lt"/>
              </a:rPr>
              <a:t>{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name1: </a:t>
            </a:r>
            <a:r>
              <a:rPr lang="en-CA" sz="1400" i="1" dirty="0">
                <a:solidFill>
                  <a:srgbClr val="000000"/>
                </a:solidFill>
                <a:latin typeface="+mj-lt"/>
              </a:rPr>
              <a:t>value1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name2: </a:t>
            </a:r>
            <a:r>
              <a:rPr lang="en-CA" sz="1400" i="1" dirty="0">
                <a:solidFill>
                  <a:srgbClr val="000000"/>
                </a:solidFill>
                <a:latin typeface="+mj-lt"/>
              </a:rPr>
              <a:t>value2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,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A6A6"/>
                </a:solidFill>
                <a:latin typeface="+mj-lt"/>
              </a:rPr>
              <a:t>	// ...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	</a:t>
            </a:r>
            <a:r>
              <a:rPr lang="en-CA" sz="1400" dirty="0" err="1">
                <a:solidFill>
                  <a:srgbClr val="000000"/>
                </a:solidFill>
                <a:latin typeface="+mj-lt"/>
              </a:rPr>
              <a:t>nameN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: </a:t>
            </a:r>
            <a:r>
              <a:rPr lang="en-CA" sz="1400" i="1" dirty="0" err="1">
                <a:solidFill>
                  <a:srgbClr val="000000"/>
                </a:solidFill>
                <a:latin typeface="+mj-lt"/>
              </a:rPr>
              <a:t>valueN</a:t>
            </a:r>
            <a:endParaRPr lang="en-CA" sz="1400" i="1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7030A0"/>
                </a:solidFill>
                <a:latin typeface="+mj-lt"/>
              </a:rPr>
              <a:t>}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;</a:t>
            </a:r>
            <a:br>
              <a:rPr lang="en-CA" sz="1400" dirty="0">
                <a:solidFill>
                  <a:srgbClr val="000000"/>
                </a:solidFill>
                <a:latin typeface="+mj-lt"/>
              </a:rPr>
            </a:br>
            <a:br>
              <a:rPr lang="en-CA" sz="1400" dirty="0">
                <a:solidFill>
                  <a:srgbClr val="000000"/>
                </a:solidFill>
                <a:latin typeface="+mj-lt"/>
              </a:rPr>
            </a:br>
            <a:endParaRPr lang="en-CA" sz="1400" dirty="0">
              <a:solidFill>
                <a:srgbClr val="000000"/>
              </a:solidFill>
              <a:latin typeface="+mj-lt"/>
            </a:endParaRP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6000" dirty="0">
                <a:solidFill>
                  <a:schemeClr val="tx2"/>
                </a:solidFill>
                <a:latin typeface="+mj-lt"/>
              </a:rPr>
              <a:t>.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name1</a:t>
            </a:r>
          </a:p>
          <a:p>
            <a:pPr marL="571500" lvl="1" indent="0">
              <a:spcBef>
                <a:spcPts val="100"/>
              </a:spcBef>
              <a:buFont typeface="Arial"/>
              <a:buNone/>
            </a:pPr>
            <a:r>
              <a:rPr lang="en-CA" sz="1400" dirty="0" err="1">
                <a:solidFill>
                  <a:srgbClr val="000000"/>
                </a:solidFill>
                <a:latin typeface="+mj-lt"/>
              </a:rPr>
              <a:t>objName</a:t>
            </a:r>
            <a:r>
              <a:rPr lang="en-CA" sz="1400" dirty="0">
                <a:solidFill>
                  <a:srgbClr val="000000"/>
                </a:solidFill>
                <a:latin typeface="+mj-lt"/>
              </a:rPr>
              <a:t>["name1"]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4172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2B65-79CC-1674-4ABE-3EED7FFA2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Workshop del II og 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61335-370B-0B25-22A3-ECA58B86C2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en-DK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99C3-CEF8-E2EE-7BA2-95A24273701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91753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92DC9-EF84-455E-AE4C-3D52BA323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Variables and 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4DE67-213F-4DC7-96DC-59A93C54D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1" y="1081088"/>
            <a:ext cx="4114800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Variables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in JavaScript are </a:t>
            </a: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dynamically typed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, meaning that you do not have to declare the type of a variable before you use it.</a:t>
            </a:r>
          </a:p>
          <a:p>
            <a:pPr marL="114300" indent="0" algn="l">
              <a:buNone/>
            </a:pPr>
            <a:r>
              <a:rPr lang="en-US" dirty="0">
                <a:latin typeface="+mj-lt"/>
              </a:rPr>
              <a:t>To declare a variable in JavaScript, use either the </a:t>
            </a:r>
            <a:r>
              <a:rPr lang="en-US" b="1" dirty="0">
                <a:latin typeface="+mj-lt"/>
              </a:rPr>
              <a:t>var</a:t>
            </a:r>
            <a:r>
              <a:rPr lang="en-US" dirty="0">
                <a:latin typeface="+mj-lt"/>
              </a:rPr>
              <a:t>, </a:t>
            </a:r>
            <a:r>
              <a:rPr lang="en-US" b="1" dirty="0">
                <a:latin typeface="+mj-lt"/>
              </a:rPr>
              <a:t>const</a:t>
            </a:r>
            <a:r>
              <a:rPr lang="en-US" dirty="0">
                <a:latin typeface="+mj-lt"/>
              </a:rPr>
              <a:t>, or </a:t>
            </a:r>
            <a:r>
              <a:rPr lang="en-US" b="1" dirty="0">
                <a:latin typeface="+mj-lt"/>
              </a:rPr>
              <a:t>let</a:t>
            </a:r>
            <a:r>
              <a:rPr lang="en-US" dirty="0">
                <a:latin typeface="+mj-lt"/>
              </a:rPr>
              <a:t> keywords (see Table 8.1)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solidFill>
                  <a:srgbClr val="009A9A"/>
                </a:solidFill>
                <a:latin typeface="+mj-lt"/>
              </a:rPr>
              <a:t>Assignment </a:t>
            </a:r>
            <a:r>
              <a:rPr lang="en-US" b="0" i="0" u="none" strike="noStrike" baseline="0" dirty="0">
                <a:solidFill>
                  <a:srgbClr val="000000"/>
                </a:solidFill>
                <a:latin typeface="+mj-lt"/>
              </a:rPr>
              <a:t>can happen at declaration time by appending the value to the declaration, or at runtime with a simple right-to-left assignment</a:t>
            </a:r>
            <a:endParaRPr lang="en-CA" dirty="0">
              <a:latin typeface="+mj-lt"/>
            </a:endParaRPr>
          </a:p>
        </p:txBody>
      </p:sp>
      <p:pic>
        <p:nvPicPr>
          <p:cNvPr id="5" name="Picture 4" descr="FIGURE 8.5 Variable declaration and assignment">
            <a:extLst>
              <a:ext uri="{FF2B5EF4-FFF2-40B4-BE49-F238E27FC236}">
                <a16:creationId xmlns:a16="http://schemas.microsoft.com/office/drawing/2014/main" id="{1AB75106-6696-454D-B5FC-03573F30C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91994"/>
            <a:ext cx="3853402" cy="2910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109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2955851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alert() </a:t>
            </a:r>
            <a:r>
              <a:rPr lang="en-US" b="0" i="0" u="none" strike="noStrike" baseline="0" dirty="0">
                <a:latin typeface="+mj-lt"/>
              </a:rPr>
              <a:t>Displays content within a browser-controlled pop-up/modal </a:t>
            </a:r>
            <a:r>
              <a:rPr lang="en-CA" b="0" i="0" u="none" strike="noStrike" baseline="0" dirty="0">
                <a:latin typeface="+mj-lt"/>
              </a:rPr>
              <a:t>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prompt() </a:t>
            </a:r>
            <a:r>
              <a:rPr lang="en-US" b="0" i="0" u="none" strike="noStrike" baseline="0" dirty="0">
                <a:latin typeface="+mj-lt"/>
              </a:rPr>
              <a:t>Displays a message and an input field within a modal window.</a:t>
            </a:r>
          </a:p>
          <a:p>
            <a:pPr marL="114300" indent="0" algn="l">
              <a:buNone/>
            </a:pPr>
            <a:r>
              <a:rPr lang="en-US" b="1" i="0" u="none" strike="noStrike" baseline="0" dirty="0">
                <a:latin typeface="+mj-lt"/>
              </a:rPr>
              <a:t>confirm()</a:t>
            </a:r>
            <a:r>
              <a:rPr lang="en-US" b="0" i="0" u="none" strike="noStrike" baseline="0" dirty="0">
                <a:latin typeface="+mj-lt"/>
              </a:rPr>
              <a:t> Displays a question in a modal window with ok and cancel </a:t>
            </a:r>
            <a:r>
              <a:rPr lang="en-CA" b="0" i="0" u="none" strike="noStrike" baseline="0" dirty="0">
                <a:latin typeface="+mj-lt"/>
              </a:rPr>
              <a:t>buttons.</a:t>
            </a:r>
            <a:endParaRPr lang="en-CA" sz="1400" dirty="0">
              <a:latin typeface="+mj-lt"/>
            </a:endParaRPr>
          </a:p>
        </p:txBody>
      </p:sp>
      <p:pic>
        <p:nvPicPr>
          <p:cNvPr id="4" name="Picture 3" descr="FIGURE 8.6 JavaScript output options">
            <a:extLst>
              <a:ext uri="{FF2B5EF4-FFF2-40B4-BE49-F238E27FC236}">
                <a16:creationId xmlns:a16="http://schemas.microsoft.com/office/drawing/2014/main" id="{2670AFCE-2F09-4B8E-92F0-4148907791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536" y="1075053"/>
            <a:ext cx="4823263" cy="353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59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FIGURE 8.7 Chrome JavaScript console">
            <a:extLst>
              <a:ext uri="{FF2B5EF4-FFF2-40B4-BE49-F238E27FC236}">
                <a16:creationId xmlns:a16="http://schemas.microsoft.com/office/drawing/2014/main" id="{BDD556C8-B30B-4484-85BD-F28128ABA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JavaScript Output (ii)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FD104-2419-47CF-84D1-B30804BF0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r>
              <a:rPr lang="en-US" sz="1800" b="1" i="0" u="none" strike="noStrike" baseline="0" dirty="0" err="1">
                <a:latin typeface="+mj-lt"/>
              </a:rPr>
              <a:t>document.write</a:t>
            </a:r>
            <a:r>
              <a:rPr lang="en-US" sz="1800" b="1" i="0" u="none" strike="noStrike" baseline="0" dirty="0">
                <a:latin typeface="+mj-lt"/>
              </a:rPr>
              <a:t>() </a:t>
            </a:r>
            <a:r>
              <a:rPr lang="en-US" sz="1800" b="0" i="0" u="none" strike="noStrike" baseline="0" dirty="0">
                <a:latin typeface="+mj-lt"/>
              </a:rPr>
              <a:t>Outputs the content (as markup) directly to the HTML </a:t>
            </a:r>
            <a:r>
              <a:rPr lang="en-CA" sz="1800" b="0" i="0" u="none" strike="noStrike" baseline="0" dirty="0">
                <a:latin typeface="+mj-lt"/>
              </a:rPr>
              <a:t>document.</a:t>
            </a:r>
          </a:p>
          <a:p>
            <a:endParaRPr lang="en-CA" sz="1800" b="0" i="0" u="none" strike="noStrike" baseline="0" dirty="0">
              <a:latin typeface="+mj-lt"/>
            </a:endParaRPr>
          </a:p>
          <a:p>
            <a:pPr algn="l"/>
            <a:r>
              <a:rPr lang="en-US" sz="1800" b="1" i="0" u="none" strike="noStrike" baseline="0" dirty="0">
                <a:latin typeface="+mj-lt"/>
              </a:rPr>
              <a:t>console.log() </a:t>
            </a:r>
            <a:r>
              <a:rPr lang="en-US" sz="1800" b="0" i="0" u="none" strike="noStrike" baseline="0" dirty="0">
                <a:latin typeface="+mj-lt"/>
              </a:rPr>
              <a:t>Displays content in the browser’s JavaScript console.</a:t>
            </a:r>
          </a:p>
        </p:txBody>
      </p:sp>
      <p:pic>
        <p:nvPicPr>
          <p:cNvPr id="7" name="Picture 6" descr="FIGURE 8.7 Chrome JavaScript console">
            <a:extLst>
              <a:ext uri="{FF2B5EF4-FFF2-40B4-BE49-F238E27FC236}">
                <a16:creationId xmlns:a16="http://schemas.microsoft.com/office/drawing/2014/main" id="{8982E558-B958-42CF-8FF7-5452564FEF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7016" y="1184659"/>
            <a:ext cx="4399784" cy="332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031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CFEE-3C47-4217-9A14-877C910C2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Data Types-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7809E-8890-4A3E-B75D-64FBEA95BA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 algn="l">
              <a:buNone/>
            </a:pP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JavaScript has two basic data types: 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reference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(usually referred to as objects)</a:t>
            </a:r>
          </a:p>
          <a:p>
            <a:r>
              <a:rPr lang="en-US" sz="1800" b="1" i="0" u="none" strike="noStrike" baseline="0" dirty="0">
                <a:solidFill>
                  <a:srgbClr val="009A9A"/>
                </a:solidFill>
                <a:latin typeface="+mj-lt"/>
              </a:rPr>
              <a:t>primitive types 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+mj-lt"/>
              </a:rPr>
              <a:t>(i.e., nonobject, simple types).</a:t>
            </a:r>
            <a:endParaRPr lang="en-US" sz="1800" dirty="0">
              <a:solidFill>
                <a:srgbClr val="000000"/>
              </a:solidFill>
              <a:latin typeface="+mj-lt"/>
            </a:endParaRPr>
          </a:p>
          <a:p>
            <a:pPr lvl="1"/>
            <a:r>
              <a:rPr lang="en-US" sz="1800" b="0" i="0" u="none" strike="noStrike" baseline="0" dirty="0">
                <a:latin typeface="+mj-lt"/>
              </a:rPr>
              <a:t>What makes things a bit confusing for new JavaScript developers is that the language lets you use primitive types as if they are objects. 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0898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F160D-2111-4637-86BB-26E3E4E4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Concatenation – string type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1CFDB206-8F94-4B2C-A92E-1911A0E4E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81088"/>
            <a:ext cx="3296093" cy="3532476"/>
          </a:xfrm>
        </p:spPr>
        <p:txBody>
          <a:bodyPr/>
          <a:lstStyle/>
          <a:p>
            <a:pPr marL="114300" indent="0" algn="l">
              <a:buNone/>
            </a:pPr>
            <a:r>
              <a:rPr lang="en-US" sz="1800" dirty="0">
                <a:latin typeface="+mj-lt"/>
              </a:rPr>
              <a:t>T</a:t>
            </a:r>
            <a:r>
              <a:rPr lang="en-US" sz="1800" b="0" i="0" u="none" strike="noStrike" baseline="0" dirty="0">
                <a:latin typeface="+mj-lt"/>
              </a:rPr>
              <a:t>o combine string literals together with other variables. Use the concatenate operator </a:t>
            </a:r>
            <a:r>
              <a:rPr lang="en-CA" sz="1800" b="0" i="0" u="none" strike="noStrike" baseline="0" dirty="0">
                <a:latin typeface="+mj-lt"/>
              </a:rPr>
              <a:t>(+).</a:t>
            </a:r>
          </a:p>
          <a:p>
            <a:pPr marL="114300" indent="0" algn="l">
              <a:buNone/>
            </a:pPr>
            <a:endParaRPr lang="en-CA" sz="1800" dirty="0">
              <a:latin typeface="+mj-lt"/>
            </a:endParaRPr>
          </a:p>
          <a:p>
            <a:pPr marL="114300" indent="0" algn="l">
              <a:buNone/>
            </a:pPr>
            <a:r>
              <a:rPr lang="en-US" sz="1800" dirty="0">
                <a:latin typeface="+mj-lt"/>
              </a:rPr>
              <a:t>A</a:t>
            </a:r>
            <a:r>
              <a:rPr lang="en-US" sz="1800" b="0" i="0" u="none" strike="noStrike" baseline="0" dirty="0">
                <a:latin typeface="+mj-lt"/>
              </a:rPr>
              <a:t>lternative technique for concatenation is </a:t>
            </a:r>
            <a:r>
              <a:rPr lang="en-US" sz="1800" b="1" dirty="0">
                <a:solidFill>
                  <a:srgbClr val="009A9A"/>
                </a:solidFill>
                <a:latin typeface="+mj-lt"/>
              </a:rPr>
              <a:t>template literals </a:t>
            </a:r>
            <a:r>
              <a:rPr lang="en-US" sz="1800" dirty="0">
                <a:latin typeface="+mj-lt"/>
              </a:rPr>
              <a:t>(listing 8.2)</a:t>
            </a:r>
          </a:p>
          <a:p>
            <a:pPr marL="114300" indent="0" algn="l">
              <a:buNone/>
            </a:pPr>
            <a:endParaRPr lang="en-US" sz="1800" dirty="0">
              <a:latin typeface="+mj-lt"/>
            </a:endParaRPr>
          </a:p>
        </p:txBody>
      </p:sp>
      <p:sp>
        <p:nvSpPr>
          <p:cNvPr id="5" name="TextBox 4" descr="LISTING 4.2 Embedded styles example">
            <a:extLst>
              <a:ext uri="{FF2B5EF4-FFF2-40B4-BE49-F238E27FC236}">
                <a16:creationId xmlns:a16="http://schemas.microsoft.com/office/drawing/2014/main" id="{5B35CFA6-CEB0-4CFE-9113-6BEAA65F4B7F}"/>
              </a:ext>
            </a:extLst>
          </p:cNvPr>
          <p:cNvSpPr txBox="1"/>
          <p:nvPr/>
        </p:nvSpPr>
        <p:spPr>
          <a:xfrm>
            <a:off x="4072271" y="984487"/>
            <a:ext cx="4614528" cy="3352078"/>
          </a:xfrm>
          <a:prstGeom prst="rect">
            <a:avLst/>
          </a:prstGeom>
          <a:solidFill>
            <a:srgbClr val="E6F0F5"/>
          </a:solidFill>
        </p:spPr>
        <p:txBody>
          <a:bodyPr wrap="square" numCol="1" rtlCol="0">
            <a:noAutofit/>
          </a:bodyPr>
          <a:lstStyle/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country = "France";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city = "Paris";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population = 67;</a:t>
            </a: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const count = 2;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 = city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is the capital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country;</a:t>
            </a:r>
          </a:p>
          <a:p>
            <a:pPr algn="l"/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msg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+=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 Population of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country + " is " </a:t>
            </a:r>
            <a:r>
              <a:rPr lang="en-US" sz="1200" b="0" i="0" u="none" strike="noStrike" baseline="0" dirty="0">
                <a:solidFill>
                  <a:srgbClr val="9A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population;</a:t>
            </a: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let msg2 = population + count;</a:t>
            </a:r>
          </a:p>
          <a:p>
            <a:pPr algn="l"/>
            <a:endParaRPr lang="en-US" sz="1200" b="0" i="0" u="none" strike="noStrike" baseline="0" dirty="0">
              <a:solidFill>
                <a:srgbClr val="00A6A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what is displayed in the console?</a:t>
            </a:r>
          </a:p>
          <a:p>
            <a:pPr algn="l"/>
            <a:endParaRPr lang="en-US" sz="1200" b="0" i="0" u="none" strike="noStrike" baseline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console.log(msg);</a:t>
            </a:r>
          </a:p>
          <a:p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//Paris is the capital of </a:t>
            </a:r>
            <a:r>
              <a:rPr lang="en-CA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France Population of France is 67</a:t>
            </a:r>
            <a:endParaRPr lang="en-US" sz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endParaRPr lang="en-CA" sz="1200" b="0" i="0" u="none" strike="noStrike" baseline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CA" sz="12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console.log(msg2);</a:t>
            </a:r>
          </a:p>
          <a:p>
            <a:r>
              <a:rPr lang="en-CA" sz="10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 69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6EAD1-CD4A-4AF1-892D-1696575A6E18}"/>
              </a:ext>
            </a:extLst>
          </p:cNvPr>
          <p:cNvSpPr txBox="1"/>
          <p:nvPr/>
        </p:nvSpPr>
        <p:spPr>
          <a:xfrm>
            <a:off x="4072271" y="4336565"/>
            <a:ext cx="45294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0" u="none" strike="noStrike" baseline="0" dirty="0">
                <a:solidFill>
                  <a:srgbClr val="009A9A"/>
                </a:solidFill>
                <a:latin typeface="+mj-lt"/>
              </a:rPr>
              <a:t>LISTING 8.1 </a:t>
            </a:r>
            <a:r>
              <a:rPr lang="en-US" sz="1200" b="0" i="0" u="none" strike="noStrike" baseline="0" dirty="0">
                <a:solidFill>
                  <a:srgbClr val="000000"/>
                </a:solidFill>
                <a:latin typeface="+mj-lt"/>
              </a:rPr>
              <a:t>Using the concatenate operator</a:t>
            </a:r>
            <a:endParaRPr lang="en-CA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03362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C2DD0-8877-68B4-B02A-B2CBE908C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exercise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9C6D6-D3D4-D5FB-734D-70736369F7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JavaScript Reference and Primitive Types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 marL="114300" indent="0">
              <a:buNone/>
            </a:pP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Objective: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Research and provide examples of JavaScript reference types (objects) and primitive types (simple types).</a:t>
            </a:r>
          </a:p>
          <a:p>
            <a:pPr marL="114300" indent="0">
              <a:buNone/>
            </a:pPr>
            <a:br>
              <a:rPr lang="en-GB" dirty="0">
                <a:solidFill>
                  <a:srgbClr val="0E0E0E"/>
                </a:solidFill>
                <a:effectLst/>
                <a:latin typeface=".AppleSystemUIFont"/>
              </a:rPr>
            </a:b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31503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78DA-1FDF-E8D4-E732-215EA51E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Instructions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2891B-6598-EF39-39BB-4AAAA4E29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7314" y="871104"/>
            <a:ext cx="8229600" cy="1700646"/>
          </a:xfrm>
        </p:spPr>
        <p:txBody>
          <a:bodyPr/>
          <a:lstStyle/>
          <a:p>
            <a:pPr marL="114300" indent="0">
              <a:buNone/>
            </a:pP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1.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Divide the class into 7 groups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of two students each.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2.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Research Task: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Each group will research JavaScript’s primitive and reference types. They will find an example of each type and be prepared to explain it to the class.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Primitive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String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Number int, Number float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Boolean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 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Reference Types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include: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Object**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Array**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Function**</a:t>
            </a:r>
            <a:r>
              <a:rPr lang="en-GB" dirty="0">
                <a:solidFill>
                  <a:srgbClr val="FF0000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FF0000"/>
                </a:solidFill>
                <a:effectLst/>
                <a:latin typeface=".AppleSystemUIFontMonospaced"/>
              </a:rPr>
              <a:t>Date**</a:t>
            </a:r>
            <a:endParaRPr lang="en-GB" dirty="0">
              <a:solidFill>
                <a:srgbClr val="FF0000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3.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Time Limit: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You have 30 minutes to complete the task.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4.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Deliverables:</a:t>
            </a:r>
            <a:endParaRPr lang="en-GB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A short written explanation for each type (primitive and reference) you researched.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• Example code demonstrating how each type works in JavaScript.</a:t>
            </a: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5. </a:t>
            </a:r>
            <a:r>
              <a:rPr lang="en-GB" b="1" dirty="0">
                <a:solidFill>
                  <a:srgbClr val="0E0E0E"/>
                </a:solidFill>
                <a:effectLst/>
                <a:latin typeface=".AppleSystemUIFont"/>
              </a:rPr>
              <a:t>Presentation: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After the 30 minutes, each group will present their findings and code examples to the class.</a:t>
            </a:r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699244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SH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11616</TotalTime>
  <Words>1507</Words>
  <Application>Microsoft Macintosh PowerPoint</Application>
  <PresentationFormat>On-screen Show (16:9)</PresentationFormat>
  <Paragraphs>182</Paragraphs>
  <Slides>23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.AppleSystemUIFont</vt:lpstr>
      <vt:lpstr>.AppleSystemUIFontMonospaced</vt:lpstr>
      <vt:lpstr>Noto Sans Symbols</vt:lpstr>
      <vt:lpstr>Arial</vt:lpstr>
      <vt:lpstr>Calibri</vt:lpstr>
      <vt:lpstr>Times New Roman</vt:lpstr>
      <vt:lpstr>Verdana</vt:lpstr>
      <vt:lpstr>Simple Light</vt:lpstr>
      <vt:lpstr>USHE</vt:lpstr>
      <vt:lpstr>USHE_slide options</vt:lpstr>
      <vt:lpstr>Fundamentals of Web Development</vt:lpstr>
      <vt:lpstr>Go through solutions from last week</vt:lpstr>
      <vt:lpstr>Variables and Data Types</vt:lpstr>
      <vt:lpstr>JavaScript Output</vt:lpstr>
      <vt:lpstr>JavaScript Output (ii)</vt:lpstr>
      <vt:lpstr>Data Types-</vt:lpstr>
      <vt:lpstr>Concatenation – string type</vt:lpstr>
      <vt:lpstr>exercise</vt:lpstr>
      <vt:lpstr>Instructions</vt:lpstr>
      <vt:lpstr>Conditionals</vt:lpstr>
      <vt:lpstr>IF Else</vt:lpstr>
      <vt:lpstr>Switch statement</vt:lpstr>
      <vt:lpstr>While and do . . . while Loops</vt:lpstr>
      <vt:lpstr>For Loops</vt:lpstr>
      <vt:lpstr>Arrays and for lpps</vt:lpstr>
      <vt:lpstr>Syntax sugar Iterating an array using for . . . of</vt:lpstr>
      <vt:lpstr>Array Methods</vt:lpstr>
      <vt:lpstr>Functions</vt:lpstr>
      <vt:lpstr>Declaring and calling functions</vt:lpstr>
      <vt:lpstr>Function expressions</vt:lpstr>
      <vt:lpstr>Objects</vt:lpstr>
      <vt:lpstr>Object Creation Using Object Literal Notation</vt:lpstr>
      <vt:lpstr>Workshop del II og 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Fundamentals of Web Development</dc:title>
  <cp:lastModifiedBy>Xiaolei Bi</cp:lastModifiedBy>
  <cp:revision>1030</cp:revision>
  <cp:lastPrinted>2024-02-12T11:42:37Z</cp:lastPrinted>
  <dcterms:modified xsi:type="dcterms:W3CDTF">2025-02-14T12:46:31Z</dcterms:modified>
</cp:coreProperties>
</file>