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78" r:id="rId7"/>
    <p:sldId id="268" r:id="rId8"/>
    <p:sldId id="262" r:id="rId9"/>
    <p:sldId id="267" r:id="rId10"/>
    <p:sldId id="263" r:id="rId11"/>
    <p:sldId id="273" r:id="rId12"/>
    <p:sldId id="271" r:id="rId13"/>
    <p:sldId id="269" r:id="rId14"/>
    <p:sldId id="270" r:id="rId15"/>
    <p:sldId id="274" r:id="rId16"/>
    <p:sldId id="276" r:id="rId17"/>
    <p:sldId id="275" r:id="rId18"/>
    <p:sldId id="264" r:id="rId19"/>
    <p:sldId id="266" r:id="rId20"/>
    <p:sldId id="265" r:id="rId21"/>
    <p:sldId id="277" r:id="rId22"/>
    <p:sldId id="272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A9B94-2B3C-43B3-9087-3705989F626C}" v="42" dt="2025-01-20T13:09:17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2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lei Bi" userId="S::xbi@eamv.dk::4defdd0b-eb6b-464a-acc0-49fc44ef47a7" providerId="AD" clId="Web-{2C1A9B94-2B3C-43B3-9087-3705989F626C}"/>
    <pc:docChg chg="addSld modSld">
      <pc:chgData name="Xiaolei Bi" userId="S::xbi@eamv.dk::4defdd0b-eb6b-464a-acc0-49fc44ef47a7" providerId="AD" clId="Web-{2C1A9B94-2B3C-43B3-9087-3705989F626C}" dt="2025-01-20T13:09:17.126" v="40" actId="20577"/>
      <pc:docMkLst>
        <pc:docMk/>
      </pc:docMkLst>
      <pc:sldChg chg="addSp delSp modSp new">
        <pc:chgData name="Xiaolei Bi" userId="S::xbi@eamv.dk::4defdd0b-eb6b-464a-acc0-49fc44ef47a7" providerId="AD" clId="Web-{2C1A9B94-2B3C-43B3-9087-3705989F626C}" dt="2025-01-20T13:09:17.126" v="40" actId="20577"/>
        <pc:sldMkLst>
          <pc:docMk/>
          <pc:sldMk cId="3996406610" sldId="277"/>
        </pc:sldMkLst>
        <pc:spChg chg="del">
          <ac:chgData name="Xiaolei Bi" userId="S::xbi@eamv.dk::4defdd0b-eb6b-464a-acc0-49fc44ef47a7" providerId="AD" clId="Web-{2C1A9B94-2B3C-43B3-9087-3705989F626C}" dt="2025-01-20T13:05:14.617" v="6"/>
          <ac:spMkLst>
            <pc:docMk/>
            <pc:sldMk cId="3996406610" sldId="277"/>
            <ac:spMk id="2" creationId="{5B0F509B-C5F4-93B1-FD22-79B6D14E7AEE}"/>
          </ac:spMkLst>
        </pc:spChg>
        <pc:spChg chg="mod">
          <ac:chgData name="Xiaolei Bi" userId="S::xbi@eamv.dk::4defdd0b-eb6b-464a-acc0-49fc44ef47a7" providerId="AD" clId="Web-{2C1A9B94-2B3C-43B3-9087-3705989F626C}" dt="2025-01-20T13:09:17.126" v="40" actId="20577"/>
          <ac:spMkLst>
            <pc:docMk/>
            <pc:sldMk cId="3996406610" sldId="277"/>
            <ac:spMk id="3" creationId="{3C2A901B-732D-2E09-482E-506B6F484064}"/>
          </ac:spMkLst>
        </pc:spChg>
        <pc:spChg chg="add del mod">
          <ac:chgData name="Xiaolei Bi" userId="S::xbi@eamv.dk::4defdd0b-eb6b-464a-acc0-49fc44ef47a7" providerId="AD" clId="Web-{2C1A9B94-2B3C-43B3-9087-3705989F626C}" dt="2025-01-20T13:07:36.841" v="35" actId="20577"/>
          <ac:spMkLst>
            <pc:docMk/>
            <pc:sldMk cId="3996406610" sldId="277"/>
            <ac:spMk id="5" creationId="{D3CB5355-EB8E-3370-D755-2036F680DB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862B2-EBC9-9B45-99E8-0432EF92AA06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8A42C-C032-3843-9CFB-5D2D8F5E320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7735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8A42C-C032-3843-9CFB-5D2D8F5E320B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5633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978-3-031-35708-4_1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mv.dk/Files/Files/uddannelser/videregaaende/multimediedesigner/National%20studieordning%20-%20Multimediedesigner%202024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4400" dirty="0" err="1">
                <a:latin typeface="Raleway" pitchFamily="2" charset="77"/>
              </a:rPr>
              <a:t>Skriftlige</a:t>
            </a:r>
            <a:r>
              <a:rPr sz="4400" dirty="0">
                <a:latin typeface="Raleway" pitchFamily="2" charset="77"/>
              </a:rPr>
              <a:t> </a:t>
            </a:r>
            <a:r>
              <a:rPr sz="4400" dirty="0" err="1">
                <a:latin typeface="Raleway" pitchFamily="2" charset="77"/>
              </a:rPr>
              <a:t>og</a:t>
            </a:r>
            <a:r>
              <a:rPr sz="4400" dirty="0">
                <a:latin typeface="Raleway" pitchFamily="2" charset="77"/>
              </a:rPr>
              <a:t> </a:t>
            </a:r>
            <a:r>
              <a:rPr sz="4400" dirty="0" err="1">
                <a:latin typeface="Raleway" pitchFamily="2" charset="77"/>
              </a:rPr>
              <a:t>mundtlige</a:t>
            </a:r>
            <a:r>
              <a:rPr sz="4400" dirty="0">
                <a:latin typeface="Raleway" pitchFamily="2" charset="77"/>
              </a:rPr>
              <a:t> </a:t>
            </a:r>
            <a:r>
              <a:rPr sz="4400" dirty="0" err="1">
                <a:latin typeface="Raleway" pitchFamily="2" charset="77"/>
              </a:rPr>
              <a:t>kompetencer</a:t>
            </a:r>
            <a:r>
              <a:rPr lang="da-DK" sz="4400" dirty="0">
                <a:latin typeface="Raleway" pitchFamily="2" charset="77"/>
              </a:rPr>
              <a:t> i </a:t>
            </a:r>
            <a:r>
              <a:rPr lang="en-GB" sz="4400" b="0" i="0" dirty="0" err="1">
                <a:solidFill>
                  <a:srgbClr val="292929"/>
                </a:solidFill>
                <a:effectLst/>
                <a:latin typeface="Raleway" pitchFamily="2" charset="77"/>
              </a:rPr>
              <a:t>Programmering</a:t>
            </a:r>
            <a:endParaRPr sz="4400" dirty="0">
              <a:latin typeface="Raleway" pitchFamily="2" charset="77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D4647A-9816-8E7C-181D-02000B76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824" y="4983163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X</a:t>
            </a:r>
            <a:r>
              <a:rPr lang="en-DK" sz="3200" dirty="0"/>
              <a:t>bi @eamv 2025</a:t>
            </a:r>
            <a:br>
              <a:rPr lang="en-DK" sz="3200" dirty="0"/>
            </a:br>
            <a:r>
              <a:rPr lang="en-DK" sz="3200"/>
              <a:t>version 1.2</a:t>
            </a:r>
            <a:endParaRPr lang="en-DK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4B70-CEC5-FC19-841A-ED213467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i="0" dirty="0" err="1">
                <a:solidFill>
                  <a:srgbClr val="333333"/>
                </a:solidFill>
                <a:effectLst/>
                <a:latin typeface="Raleway" pitchFamily="2" charset="77"/>
              </a:rPr>
              <a:t>Dokumentation</a:t>
            </a:r>
            <a:r>
              <a:rPr lang="en-GB" b="0" i="0" dirty="0">
                <a:solidFill>
                  <a:srgbClr val="333333"/>
                </a:solidFill>
                <a:effectLst/>
                <a:latin typeface="Raleway" pitchFamily="2" charset="77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Raleway" pitchFamily="2" charset="77"/>
              </a:rPr>
              <a:t>af</a:t>
            </a:r>
            <a:r>
              <a:rPr lang="en-GB" b="0" i="0" dirty="0">
                <a:solidFill>
                  <a:srgbClr val="333333"/>
                </a:solidFill>
                <a:effectLst/>
                <a:latin typeface="Raleway" pitchFamily="2" charset="77"/>
              </a:rPr>
              <a:t> et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Raleway" pitchFamily="2" charset="77"/>
              </a:rPr>
              <a:t>programmeringsprojekt</a:t>
            </a: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BD6A-A5EF-8285-531D-121F457FF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                                 I R</a:t>
            </a:r>
            <a:r>
              <a:rPr lang="en-DK"/>
              <a:t>apport</a:t>
            </a:r>
          </a:p>
          <a:p>
            <a:pPr marL="0" indent="0">
              <a:buNone/>
            </a:pPr>
            <a:endParaRPr lang="en-DK"/>
          </a:p>
          <a:p>
            <a:pPr marL="0" indent="0">
              <a:buNone/>
            </a:pPr>
            <a:endParaRPr lang="en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6FA5A-A7E3-C606-9B9F-CC3A2F952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948" y="2598166"/>
            <a:ext cx="6131162" cy="409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9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9241-55D6-0171-9C33-94CBC96E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" pitchFamily="2" charset="77"/>
              </a:rPr>
              <a:t>I</a:t>
            </a:r>
            <a:r>
              <a:rPr lang="en-DK" dirty="0">
                <a:latin typeface="Raleway" pitchFamily="2" charset="77"/>
              </a:rPr>
              <a:t> Rapport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4135-AB69-DE7D-7BBF-DEFD118E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ts val="2706"/>
              </a:lnSpc>
              <a:buNone/>
            </a:pPr>
            <a:r>
              <a:rPr lang="en-GB" b="1" i="0" dirty="0" err="1">
                <a:solidFill>
                  <a:srgbClr val="333333"/>
                </a:solidFill>
                <a:effectLst/>
                <a:latin typeface="var(--font-title)"/>
              </a:rPr>
              <a:t>Udvalgt</a:t>
            </a:r>
            <a:r>
              <a:rPr lang="en-GB" b="1" i="0" dirty="0">
                <a:solidFill>
                  <a:srgbClr val="333333"/>
                </a:solidFill>
                <a:effectLst/>
                <a:latin typeface="var(--font-title)"/>
              </a:rPr>
              <a:t> </a:t>
            </a:r>
            <a:r>
              <a:rPr lang="en-GB" b="1" i="0" dirty="0" err="1">
                <a:solidFill>
                  <a:srgbClr val="333333"/>
                </a:solidFill>
                <a:effectLst/>
                <a:latin typeface="var(--font-title)"/>
              </a:rPr>
              <a:t>kode</a:t>
            </a:r>
            <a:endParaRPr lang="en-GB" b="1" i="0" dirty="0">
              <a:solidFill>
                <a:srgbClr val="333333"/>
              </a:solidFill>
              <a:effectLst/>
              <a:latin typeface="var(--font-title)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I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koden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herunder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kan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man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vælge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at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forklare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koden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e.g.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funktionen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clickCanvas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.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Forlaringen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kunne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være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:</a:t>
            </a:r>
          </a:p>
          <a:p>
            <a:pPr marL="400050" lvl="1" indent="0">
              <a:buNone/>
            </a:pP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Funktionen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clickCanvas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bliver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kaldt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,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når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brugeren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klikker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inden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for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websidens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ramme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.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Funktionen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tilføjer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først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et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afkrydsningsfelt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(html input) med information om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koordinatsættet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for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klikket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.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Derefter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kalder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den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funktionen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drawTriangle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til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at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tegne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en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trekant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i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samme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5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koordinatsæt</a:t>
            </a:r>
            <a:r>
              <a:rPr lang="en-GB" sz="15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.</a:t>
            </a:r>
            <a:endParaRPr lang="en-GB" sz="1500" b="0" i="0" dirty="0">
              <a:solidFill>
                <a:srgbClr val="333333"/>
              </a:solidFill>
              <a:effectLst/>
              <a:highlight>
                <a:srgbClr val="C0C0C0"/>
              </a:highlight>
              <a:latin typeface="var(--font-content)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Derudover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kan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man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supplere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med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en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forklaring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som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ovenfor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056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9C7A-ED24-C5B3-A6C1-22E24625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Raleway" pitchFamily="2" charset="77"/>
              </a:rPr>
              <a:t>I</a:t>
            </a:r>
            <a:r>
              <a:rPr lang="en-DK" dirty="0">
                <a:latin typeface="Raleway" pitchFamily="2" charset="77"/>
              </a:rPr>
              <a:t> Rapport-</a:t>
            </a:r>
            <a:r>
              <a:rPr lang="en-GB" dirty="0" err="1">
                <a:latin typeface="Raleway" pitchFamily="2" charset="77"/>
              </a:rPr>
              <a:t>realisering</a:t>
            </a:r>
            <a:r>
              <a:rPr lang="en-GB" dirty="0">
                <a:latin typeface="Raleway" pitchFamily="2" charset="77"/>
              </a:rPr>
              <a:t> </a:t>
            </a:r>
            <a:r>
              <a:rPr lang="en-GB" dirty="0" err="1">
                <a:latin typeface="Raleway" pitchFamily="2" charset="77"/>
              </a:rPr>
              <a:t>og</a:t>
            </a:r>
            <a:br>
              <a:rPr lang="en-GB" dirty="0">
                <a:latin typeface="Raleway" pitchFamily="2" charset="77"/>
              </a:rPr>
            </a:br>
            <a:r>
              <a:rPr lang="en-GB" dirty="0" err="1">
                <a:latin typeface="Raleway" pitchFamily="2" charset="77"/>
              </a:rPr>
              <a:t>vedligeholdelse</a:t>
            </a: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227C8-8CE2-0D9C-2976-E7481B6D4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E.g.  </a:t>
            </a:r>
            <a:r>
              <a:rPr lang="en-GB" dirty="0" err="1"/>
              <a:t>Skrive</a:t>
            </a:r>
            <a:r>
              <a:rPr lang="en-GB" dirty="0"/>
              <a:t> </a:t>
            </a:r>
            <a:r>
              <a:rPr lang="en-GB" dirty="0" err="1"/>
              <a:t>jeres</a:t>
            </a:r>
            <a:r>
              <a:rPr lang="en-GB" dirty="0"/>
              <a:t> technology </a:t>
            </a:r>
            <a:r>
              <a:rPr lang="en-GB" dirty="0" err="1"/>
              <a:t>valg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l">
              <a:buNone/>
            </a:pPr>
            <a:r>
              <a:rPr lang="en-GB" sz="1600" b="1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Argument for </a:t>
            </a: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Valg</a:t>
            </a:r>
            <a:r>
              <a:rPr lang="en-GB" sz="1600" b="1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af</a:t>
            </a:r>
            <a:r>
              <a:rPr lang="en-GB" sz="1600" b="1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Flexbox CSS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Forenklet</a:t>
            </a:r>
            <a:r>
              <a:rPr lang="en-GB" sz="1600" b="1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Layoutstyring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: Flexbox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gør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det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nemt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at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håndtere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komplekse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layouts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og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justere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elementer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Responsivt</a:t>
            </a:r>
            <a:r>
              <a:rPr lang="en-GB" sz="1600" b="1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Design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: Flexbox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tilpasser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sig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forskellige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skærmstørrelser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og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enheder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,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hvilket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forbedrer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brugeroplevelsen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.</a:t>
            </a:r>
          </a:p>
          <a:p>
            <a:pPr marL="0" indent="0" algn="l">
              <a:buNone/>
            </a:pP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Ulemper</a:t>
            </a:r>
            <a:r>
              <a:rPr lang="en-GB" sz="1600" b="1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ved</a:t>
            </a:r>
            <a:r>
              <a:rPr lang="en-GB" sz="1600" b="1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Flexbox CSS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Browserkompatibilitet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: Der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kan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være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kompatibilitetsproblemer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med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ældre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browsere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,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hvilket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kræver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omhyggelig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overvejelse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Ydeevne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: Brug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af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Flexbox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til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meget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komplekse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layouts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kan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føre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til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ydeevneproblemer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,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hvis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det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ikke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optimeres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korrekt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……..</a:t>
            </a:r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52197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F87B-0394-3585-2CCD-4A0773A3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Raleway" pitchFamily="2" charset="77"/>
              </a:rPr>
              <a:t>I</a:t>
            </a:r>
            <a:r>
              <a:rPr lang="en-DK" dirty="0">
                <a:latin typeface="Raleway" pitchFamily="2" charset="77"/>
              </a:rPr>
              <a:t> Rapport-</a:t>
            </a:r>
            <a:r>
              <a:rPr lang="en-GB" dirty="0">
                <a:latin typeface="Raleway" pitchFamily="2" charset="77"/>
              </a:rPr>
              <a:t> test </a:t>
            </a:r>
            <a:r>
              <a:rPr lang="en-GB" dirty="0" err="1">
                <a:latin typeface="Raleway" pitchFamily="2" charset="77"/>
              </a:rPr>
              <a:t>og</a:t>
            </a:r>
            <a:r>
              <a:rPr lang="en-GB" dirty="0">
                <a:latin typeface="Raleway" pitchFamily="2" charset="77"/>
              </a:rPr>
              <a:t> </a:t>
            </a:r>
            <a:r>
              <a:rPr lang="en-GB" dirty="0" err="1">
                <a:latin typeface="Raleway" pitchFamily="2" charset="77"/>
              </a:rPr>
              <a:t>vedligeholdelse</a:t>
            </a:r>
            <a:r>
              <a:rPr lang="en-GB" dirty="0">
                <a:latin typeface="Raleway" pitchFamily="2" charset="77"/>
              </a:rPr>
              <a:t> </a:t>
            </a:r>
            <a:endParaRPr lang="en-DK" dirty="0">
              <a:latin typeface="Rockwell" panose="02060603020205020403" pitchFamily="18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578F-8999-B9FA-9DC6-9F39151D8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RWD test</a:t>
            </a:r>
          </a:p>
          <a:p>
            <a:r>
              <a:rPr lang="en-GB" dirty="0"/>
              <a:t>V</a:t>
            </a:r>
            <a:r>
              <a:rPr lang="en-DK" dirty="0"/>
              <a:t>alidering test</a:t>
            </a:r>
          </a:p>
          <a:p>
            <a:r>
              <a:rPr lang="en-GB" dirty="0"/>
              <a:t>B</a:t>
            </a:r>
            <a:r>
              <a:rPr lang="en-DK" dirty="0"/>
              <a:t>rowser test –A11y test…</a:t>
            </a:r>
          </a:p>
        </p:txBody>
      </p:sp>
    </p:spTree>
    <p:extLst>
      <p:ext uri="{BB962C8B-B14F-4D97-AF65-F5344CB8AC3E}">
        <p14:creationId xmlns:p14="http://schemas.microsoft.com/office/powerpoint/2010/main" val="383483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FE64-1491-4F08-5374-2014BC3E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Raleway" pitchFamily="2" charset="77"/>
              </a:rPr>
              <a:t>Discussion:technology</a:t>
            </a:r>
            <a:r>
              <a:rPr lang="en-GB" dirty="0">
                <a:latin typeface="Raleway" pitchFamily="2" charset="77"/>
              </a:rPr>
              <a:t> </a:t>
            </a:r>
            <a:r>
              <a:rPr lang="en-GB" dirty="0" err="1">
                <a:latin typeface="Raleway" pitchFamily="2" charset="77"/>
              </a:rPr>
              <a:t>valg</a:t>
            </a: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D371-FE7F-8AE4-3D9B-D3DB64FB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Hvilke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udfordringer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stødte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I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på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?</a:t>
            </a:r>
            <a:endParaRPr lang="en-GB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Beskriv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eventuelle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vanskeligheder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I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oplevede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under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projekt</a:t>
            </a:r>
            <a:endParaRPr lang="en-GB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Hvordan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kan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1" dirty="0">
                <a:solidFill>
                  <a:srgbClr val="242424"/>
                </a:solidFill>
                <a:latin typeface="Segoe UI" panose="020B0502040204020203" pitchFamily="34" charset="0"/>
              </a:rPr>
              <a:t>I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anvende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det, I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har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lært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?</a:t>
            </a:r>
            <a:endParaRPr lang="en-GB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Overvej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hvordan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dirty="0">
                <a:solidFill>
                  <a:srgbClr val="242424"/>
                </a:solidFill>
                <a:latin typeface="Segoe UI" panose="020B0502040204020203" pitchFamily="34" charset="0"/>
              </a:rPr>
              <a:t>I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kan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bruge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jeres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læring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fremtiden</a:t>
            </a:r>
            <a:endParaRPr lang="en-GB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3732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solidFill>
                  <a:srgbClr val="00B050"/>
                </a:solidFill>
                <a:latin typeface="Raleway" pitchFamily="2" charset="77"/>
              </a:rPr>
              <a:t> </a:t>
            </a:r>
            <a:r>
              <a:rPr lang="en-GB" dirty="0" err="1">
                <a:solidFill>
                  <a:srgbClr val="00B050"/>
                </a:solidFill>
                <a:latin typeface="Raleway" pitchFamily="2" charset="77"/>
              </a:rPr>
              <a:t>Mundtlighed</a:t>
            </a:r>
            <a:r>
              <a:rPr lang="en-GB" dirty="0">
                <a:solidFill>
                  <a:srgbClr val="00B050"/>
                </a:solidFill>
                <a:latin typeface="Raleway" pitchFamily="2" charset="77"/>
              </a:rPr>
              <a:t> -- </a:t>
            </a:r>
            <a:r>
              <a:rPr dirty="0" err="1">
                <a:solidFill>
                  <a:srgbClr val="00B050"/>
                </a:solidFill>
                <a:latin typeface="Raleway" pitchFamily="2" charset="77"/>
              </a:rPr>
              <a:t>oplæg</a:t>
            </a:r>
            <a:endParaRPr dirty="0">
              <a:solidFill>
                <a:srgbClr val="00B050"/>
              </a:solidFill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styrke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forhold </a:t>
            </a:r>
            <a:r>
              <a:rPr dirty="0" err="1"/>
              <a:t>til</a:t>
            </a:r>
            <a:r>
              <a:rPr dirty="0"/>
              <a:t> </a:t>
            </a:r>
            <a:r>
              <a:rPr dirty="0" err="1"/>
              <a:t>mundtlighed</a:t>
            </a:r>
            <a:r>
              <a:rPr dirty="0"/>
              <a:t> er </a:t>
            </a:r>
            <a:r>
              <a:rPr lang="da-DK" dirty="0"/>
              <a:t>lave oplæg</a:t>
            </a:r>
            <a:endParaRPr dirty="0"/>
          </a:p>
          <a:p>
            <a:r>
              <a:rPr lang="da-DK" dirty="0"/>
              <a:t>I kan lave </a:t>
            </a:r>
            <a:r>
              <a:rPr dirty="0" err="1"/>
              <a:t>konkret</a:t>
            </a:r>
            <a:r>
              <a:rPr dirty="0"/>
              <a:t> </a:t>
            </a:r>
            <a:r>
              <a:rPr dirty="0" err="1"/>
              <a:t>Powerpoint</a:t>
            </a:r>
            <a:r>
              <a:rPr dirty="0"/>
              <a:t>.</a:t>
            </a:r>
          </a:p>
          <a:p>
            <a:r>
              <a:rPr dirty="0" err="1"/>
              <a:t>Oplægget</a:t>
            </a:r>
            <a:r>
              <a:rPr dirty="0"/>
              <a:t> </a:t>
            </a:r>
            <a:r>
              <a:rPr lang="da-DK" dirty="0"/>
              <a:t>kan</a:t>
            </a:r>
            <a:r>
              <a:rPr dirty="0"/>
              <a:t> </a:t>
            </a:r>
            <a:r>
              <a:rPr dirty="0" err="1"/>
              <a:t>vare</a:t>
            </a:r>
            <a:r>
              <a:rPr dirty="0"/>
              <a:t> 5-10 </a:t>
            </a:r>
            <a:r>
              <a:rPr dirty="0" err="1"/>
              <a:t>minutter</a:t>
            </a:r>
            <a:r>
              <a:rPr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1B645-4675-FBCE-AE6C-DE5EEE4F5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78" y="3591436"/>
            <a:ext cx="5379974" cy="333272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FD26-A6D4-88DC-D12A-96D602F1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solidFill>
                  <a:srgbClr val="00B050"/>
                </a:solidFill>
                <a:latin typeface="Raleway" pitchFamily="2" charset="77"/>
              </a:rPr>
              <a:t>Oplæg -Kilder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C8D9-2771-442F-CC65-17A1344E1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Inkludering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af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mindst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to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referencer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en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præsentation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er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vigtig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fordi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det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øger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troværdigheden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viser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at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emnet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er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grundigt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undersøgt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4578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50"/>
                </a:solidFill>
                <a:latin typeface="Raleway" pitchFamily="2" charset="77"/>
              </a:rPr>
              <a:t>Matrix-</a:t>
            </a:r>
            <a:r>
              <a:rPr dirty="0" err="1">
                <a:solidFill>
                  <a:srgbClr val="00B050"/>
                </a:solidFill>
                <a:latin typeface="Raleway" pitchFamily="2" charset="77"/>
              </a:rPr>
              <a:t>undervisning</a:t>
            </a:r>
            <a:endParaRPr dirty="0">
              <a:solidFill>
                <a:srgbClr val="00B050"/>
              </a:solidFill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Den </a:t>
            </a:r>
            <a:r>
              <a:rPr dirty="0" err="1"/>
              <a:t>mundtlige</a:t>
            </a:r>
            <a:r>
              <a:rPr dirty="0"/>
              <a:t> </a:t>
            </a:r>
            <a:r>
              <a:rPr dirty="0" err="1"/>
              <a:t>kompetence</a:t>
            </a:r>
            <a:r>
              <a:rPr dirty="0"/>
              <a:t> </a:t>
            </a:r>
            <a:r>
              <a:rPr dirty="0" err="1"/>
              <a:t>kan</a:t>
            </a:r>
            <a:r>
              <a:rPr lang="da-DK" dirty="0"/>
              <a:t> også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dirty="0" err="1"/>
              <a:t>trænes</a:t>
            </a:r>
            <a:r>
              <a:rPr dirty="0"/>
              <a:t> </a:t>
            </a:r>
            <a:r>
              <a:rPr dirty="0" err="1"/>
              <a:t>ved</a:t>
            </a:r>
            <a:r>
              <a:rPr dirty="0"/>
              <a:t> matrix-</a:t>
            </a:r>
            <a:r>
              <a:rPr dirty="0" err="1"/>
              <a:t>undervisning</a:t>
            </a:r>
            <a:r>
              <a:rPr dirty="0"/>
              <a:t>.</a:t>
            </a:r>
          </a:p>
          <a:p>
            <a:r>
              <a:rPr lang="da-DK" dirty="0"/>
              <a:t>I </a:t>
            </a:r>
            <a:r>
              <a:rPr dirty="0" err="1"/>
              <a:t>inddeles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grupper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får</a:t>
            </a:r>
            <a:r>
              <a:rPr dirty="0"/>
              <a:t> </a:t>
            </a:r>
            <a:r>
              <a:rPr dirty="0" err="1"/>
              <a:t>tildelt</a:t>
            </a:r>
            <a:r>
              <a:rPr dirty="0"/>
              <a:t> et </a:t>
            </a:r>
            <a:r>
              <a:rPr dirty="0" err="1"/>
              <a:t>fagområde</a:t>
            </a:r>
            <a:r>
              <a:rPr dirty="0"/>
              <a:t>.</a:t>
            </a:r>
          </a:p>
          <a:p>
            <a:r>
              <a:rPr lang="da-DK" dirty="0"/>
              <a:t>I kan </a:t>
            </a:r>
            <a:r>
              <a:rPr dirty="0"/>
              <a:t>lave </a:t>
            </a:r>
            <a:r>
              <a:rPr dirty="0" err="1"/>
              <a:t>præsentation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grupper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901B-732D-2E09-482E-506B6F484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Hvis</a:t>
            </a:r>
            <a:r>
              <a:rPr lang="en-US" dirty="0">
                <a:ea typeface="+mn-lt"/>
                <a:cs typeface="+mn-lt"/>
              </a:rPr>
              <a:t> I </a:t>
            </a:r>
            <a:r>
              <a:rPr lang="en-US" dirty="0" err="1">
                <a:ea typeface="+mn-lt"/>
                <a:cs typeface="+mn-lt"/>
              </a:rPr>
              <a:t>ønsker</a:t>
            </a:r>
            <a:r>
              <a:rPr lang="en-US" dirty="0">
                <a:ea typeface="+mn-lt"/>
                <a:cs typeface="+mn-lt"/>
              </a:rPr>
              <a:t> at </a:t>
            </a:r>
            <a:r>
              <a:rPr lang="en-US" dirty="0" err="1">
                <a:ea typeface="+mn-lt"/>
                <a:cs typeface="+mn-lt"/>
              </a:rPr>
              <a:t>vælge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frontend-</a:t>
            </a:r>
            <a:r>
              <a:rPr lang="en-US" b="1" dirty="0" err="1">
                <a:ea typeface="+mn-lt"/>
                <a:cs typeface="+mn-lt"/>
              </a:rPr>
              <a:t>linjen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semester 3, </a:t>
            </a:r>
            <a:r>
              <a:rPr lang="en-US" dirty="0" err="1">
                <a:ea typeface="+mn-lt"/>
                <a:cs typeface="+mn-lt"/>
              </a:rPr>
              <a:t>skal</a:t>
            </a:r>
            <a:r>
              <a:rPr lang="en-US" dirty="0">
                <a:ea typeface="+mn-lt"/>
                <a:cs typeface="+mn-lt"/>
              </a:rPr>
              <a:t> I </a:t>
            </a:r>
            <a:r>
              <a:rPr lang="en-US" dirty="0" err="1">
                <a:ea typeface="+mn-lt"/>
                <a:cs typeface="+mn-lt"/>
              </a:rPr>
              <a:t>gennemføre</a:t>
            </a:r>
            <a:r>
              <a:rPr lang="en-US" dirty="0">
                <a:ea typeface="+mn-lt"/>
                <a:cs typeface="+mn-lt"/>
              </a:rPr>
              <a:t> alle de </a:t>
            </a:r>
            <a:r>
              <a:rPr lang="en-US" dirty="0" err="1">
                <a:ea typeface="+mn-lt"/>
                <a:cs typeface="+mn-lt"/>
              </a:rPr>
              <a:t>øvelser</a:t>
            </a:r>
            <a:r>
              <a:rPr lang="en-US" dirty="0">
                <a:ea typeface="+mn-lt"/>
                <a:cs typeface="+mn-lt"/>
              </a:rPr>
              <a:t>, der er </a:t>
            </a:r>
            <a:r>
              <a:rPr lang="en-US" dirty="0" err="1">
                <a:ea typeface="+mn-lt"/>
                <a:cs typeface="+mn-lt"/>
              </a:rPr>
              <a:t>blevet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givet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klassen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Ellers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kan</a:t>
            </a:r>
            <a:r>
              <a:rPr lang="en-US" dirty="0">
                <a:ea typeface="+mn-lt"/>
                <a:cs typeface="+mn-lt"/>
              </a:rPr>
              <a:t> det </a:t>
            </a:r>
            <a:r>
              <a:rPr lang="en-US" dirty="0" err="1">
                <a:ea typeface="+mn-lt"/>
                <a:cs typeface="+mn-lt"/>
              </a:rPr>
              <a:t>være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svært</a:t>
            </a:r>
            <a:r>
              <a:rPr lang="en-US" dirty="0">
                <a:ea typeface="+mn-lt"/>
                <a:cs typeface="+mn-lt"/>
              </a:rPr>
              <a:t> at </a:t>
            </a:r>
            <a:r>
              <a:rPr lang="en-US" dirty="0" err="1">
                <a:ea typeface="+mn-lt"/>
                <a:cs typeface="+mn-lt"/>
              </a:rPr>
              <a:t>følge</a:t>
            </a:r>
            <a:r>
              <a:rPr lang="en-US" dirty="0">
                <a:ea typeface="+mn-lt"/>
                <a:cs typeface="+mn-lt"/>
              </a:rPr>
              <a:t> med   </a:t>
            </a:r>
            <a:r>
              <a:rPr lang="en-US" dirty="0" err="1">
                <a:ea typeface="+mn-lt"/>
                <a:cs typeface="+mn-lt"/>
              </a:rPr>
              <a:t>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forstå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principper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teknologier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programmering</a:t>
            </a:r>
            <a:r>
              <a:rPr lang="en-US" dirty="0">
                <a:ea typeface="+mn-lt"/>
                <a:cs typeface="+mn-lt"/>
              </a:rPr>
              <a:t>,.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CB5355-EB8E-3370-D755-2036F680DB50}"/>
              </a:ext>
            </a:extLst>
          </p:cNvPr>
          <p:cNvSpPr txBox="1">
            <a:spLocks/>
          </p:cNvSpPr>
          <p:nvPr/>
        </p:nvSpPr>
        <p:spPr>
          <a:xfrm>
            <a:off x="311426" y="13549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00B050"/>
                </a:solidFill>
                <a:latin typeface="Raleway" pitchFamily="2" charset="77"/>
                <a:ea typeface="+mj-lt"/>
                <a:cs typeface="+mj-lt"/>
              </a:rPr>
              <a:t>Vigtig</a:t>
            </a:r>
            <a:r>
              <a:rPr lang="en-US" dirty="0">
                <a:solidFill>
                  <a:srgbClr val="00B050"/>
                </a:solidFill>
                <a:latin typeface="Raleway" pitchFamily="2" charset="77"/>
                <a:ea typeface="+mj-lt"/>
                <a:cs typeface="+mj-lt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aleway" pitchFamily="2" charset="77"/>
                <a:ea typeface="+mj-lt"/>
                <a:cs typeface="+mj-lt"/>
              </a:rPr>
              <a:t>meddelelse</a:t>
            </a:r>
            <a:r>
              <a:rPr lang="en-US" dirty="0">
                <a:solidFill>
                  <a:srgbClr val="00B050"/>
                </a:solidFill>
                <a:latin typeface="Raleway" pitchFamily="2" charset="77"/>
                <a:ea typeface="+mj-lt"/>
                <a:cs typeface="+mj-lt"/>
              </a:rPr>
              <a:t>:</a:t>
            </a:r>
            <a:endParaRPr lang="en-US" dirty="0">
              <a:latin typeface="Raleway" pitchFamily="2" charset="77"/>
            </a:endParaRPr>
          </a:p>
          <a:p>
            <a:endParaRPr lang="en-US" dirty="0">
              <a:solidFill>
                <a:srgbClr val="00B050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996406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667B-1CE6-5C6F-D942-2DDC7699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solidFill>
                  <a:schemeClr val="accent1"/>
                </a:solidFill>
                <a:latin typeface="Raleway" pitchFamily="2" charset="77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DFF0-13F7-32AC-266E-DE9211DF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Husum, E. (2021). </a:t>
            </a:r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Skriftlighed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 </a:t>
            </a:r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og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 </a:t>
            </a:r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mundtlighed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. Retrieved from https://</a:t>
            </a:r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emu.dk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/sites/default/files/2021-06/FIP_Skriftlighed%20og%20mundtlighed.pdf</a:t>
            </a:r>
          </a:p>
          <a:p>
            <a:endParaRPr lang="en-GB" sz="1400" i="1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Perry, A. (2019). How to write better Git commit messages. </a:t>
            </a:r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freeCodeCamp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. Retrieved from https://</a:t>
            </a:r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www.freecodecamp.org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/news/how-to-write-better-git-commit-messages/</a:t>
            </a:r>
          </a:p>
          <a:p>
            <a:endParaRPr lang="en-DK" sz="1400" i="1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Nees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, J.P., Bi, X. (2023). Pair-Teamwork Effect on First Semester IT Students to Achieve Collaborative Learning Through Social Relations. In: Marcus, A., Rosenzweig, E., Soares, M.M. (eds) Design, User Experience, and Usability. HCII 2023. Lecture Notes in Computer Science, vol 14033. Springer, Cham. 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  <a:hlinkClick r:id="rId2"/>
              </a:rPr>
              <a:t>https://doi.org/10.1007/978-3-031-35708-4_12</a:t>
            </a:r>
            <a:endParaRPr lang="en-GB" sz="1400" i="1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endParaRPr lang="en-GB" sz="1400" i="1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pPr algn="l"/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 Jesper Buch(2025). </a:t>
            </a:r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Programmering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. </a:t>
            </a:r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Systime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. https://</a:t>
            </a:r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programmering.systime.dk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/?id=1</a:t>
            </a:r>
          </a:p>
          <a:p>
            <a:pPr marL="0" indent="0">
              <a:buNone/>
            </a:pPr>
            <a:br>
              <a:rPr lang="en-GB" sz="1000" dirty="0"/>
            </a:br>
            <a:endParaRPr lang="en-DK" sz="1400" i="1" dirty="0">
              <a:solidFill>
                <a:srgbClr val="242424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0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Raleway" pitchFamily="2" charset="77"/>
              </a:rPr>
              <a:t>Introduktion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r>
              <a:rPr lang="da-DK" dirty="0"/>
              <a:t>Vigtigheden og relevansen af Skriftlighed og mundtlighed i semester 2- Multimedieproduktion2</a:t>
            </a:r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EAEE08D-A745-4391-9073-9E99767E0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8404" y="266074"/>
            <a:ext cx="5617246" cy="625218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E862DF0-097D-4BBD-A1A1-35B522C5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4560" y="339746"/>
            <a:ext cx="5402849" cy="6030364"/>
          </a:xfrm>
          <a:custGeom>
            <a:avLst/>
            <a:gdLst>
              <a:gd name="connsiteX0" fmla="*/ 4090459 w 7203799"/>
              <a:gd name="connsiteY0" fmla="*/ 146611 h 6030364"/>
              <a:gd name="connsiteX1" fmla="*/ 2634463 w 7203799"/>
              <a:gd name="connsiteY1" fmla="*/ 392518 h 6030364"/>
              <a:gd name="connsiteX2" fmla="*/ 1340972 w 7203799"/>
              <a:gd name="connsiteY2" fmla="*/ 1068045 h 6030364"/>
              <a:gd name="connsiteX3" fmla="*/ 446301 w 7203799"/>
              <a:gd name="connsiteY3" fmla="*/ 2042135 h 6030364"/>
              <a:gd name="connsiteX4" fmla="*/ 121886 w 7203799"/>
              <a:gd name="connsiteY4" fmla="*/ 3175764 h 6030364"/>
              <a:gd name="connsiteX5" fmla="*/ 658808 w 7203799"/>
              <a:gd name="connsiteY5" fmla="*/ 4228382 h 6030364"/>
              <a:gd name="connsiteX6" fmla="*/ 929352 w 7203799"/>
              <a:gd name="connsiteY6" fmla="*/ 4562487 h 6030364"/>
              <a:gd name="connsiteX7" fmla="*/ 3467971 w 7203799"/>
              <a:gd name="connsiteY7" fmla="*/ 5868460 h 6030364"/>
              <a:gd name="connsiteX8" fmla="*/ 5395115 w 7203799"/>
              <a:gd name="connsiteY8" fmla="*/ 5065016 h 6030364"/>
              <a:gd name="connsiteX9" fmla="*/ 5629645 w 7203799"/>
              <a:gd name="connsiteY9" fmla="*/ 4905476 h 6030364"/>
              <a:gd name="connsiteX10" fmla="*/ 6696345 w 7203799"/>
              <a:gd name="connsiteY10" fmla="*/ 4071455 h 6030364"/>
              <a:gd name="connsiteX11" fmla="*/ 7056622 w 7203799"/>
              <a:gd name="connsiteY11" fmla="*/ 3175764 h 6030364"/>
              <a:gd name="connsiteX12" fmla="*/ 6247816 w 7203799"/>
              <a:gd name="connsiteY12" fmla="*/ 991737 h 6030364"/>
              <a:gd name="connsiteX13" fmla="*/ 5337969 w 7203799"/>
              <a:gd name="connsiteY13" fmla="*/ 375142 h 6030364"/>
              <a:gd name="connsiteX14" fmla="*/ 4090459 w 7203799"/>
              <a:gd name="connsiteY14" fmla="*/ 146611 h 6030364"/>
              <a:gd name="connsiteX15" fmla="*/ 4122552 w 7203799"/>
              <a:gd name="connsiteY15" fmla="*/ 0 h 6030364"/>
              <a:gd name="connsiteX16" fmla="*/ 5418463 w 7203799"/>
              <a:gd name="connsiteY16" fmla="*/ 240852 h 6030364"/>
              <a:gd name="connsiteX17" fmla="*/ 6363612 w 7203799"/>
              <a:gd name="connsiteY17" fmla="*/ 890695 h 6030364"/>
              <a:gd name="connsiteX18" fmla="*/ 7203799 w 7203799"/>
              <a:gd name="connsiteY18" fmla="*/ 3192481 h 6030364"/>
              <a:gd name="connsiteX19" fmla="*/ 6829541 w 7203799"/>
              <a:gd name="connsiteY19" fmla="*/ 4136467 h 6030364"/>
              <a:gd name="connsiteX20" fmla="*/ 5721456 w 7203799"/>
              <a:gd name="connsiteY20" fmla="*/ 5015457 h 6030364"/>
              <a:gd name="connsiteX21" fmla="*/ 5477826 w 7203799"/>
              <a:gd name="connsiteY21" fmla="*/ 5183599 h 6030364"/>
              <a:gd name="connsiteX22" fmla="*/ 3475911 w 7203799"/>
              <a:gd name="connsiteY22" fmla="*/ 6030364 h 6030364"/>
              <a:gd name="connsiteX23" fmla="*/ 838794 w 7203799"/>
              <a:gd name="connsiteY23" fmla="*/ 4653974 h 6030364"/>
              <a:gd name="connsiteX24" fmla="*/ 557754 w 7203799"/>
              <a:gd name="connsiteY24" fmla="*/ 4301854 h 6030364"/>
              <a:gd name="connsiteX25" fmla="*/ 0 w 7203799"/>
              <a:gd name="connsiteY25" fmla="*/ 3192481 h 6030364"/>
              <a:gd name="connsiteX26" fmla="*/ 337002 w 7203799"/>
              <a:gd name="connsiteY26" fmla="*/ 1997729 h 6030364"/>
              <a:gd name="connsiteX27" fmla="*/ 1266386 w 7203799"/>
              <a:gd name="connsiteY27" fmla="*/ 971116 h 6030364"/>
              <a:gd name="connsiteX28" fmla="*/ 2610064 w 7203799"/>
              <a:gd name="connsiteY28" fmla="*/ 259166 h 6030364"/>
              <a:gd name="connsiteX29" fmla="*/ 4122552 w 7203799"/>
              <a:gd name="connsiteY29" fmla="*/ 0 h 603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203799" h="6030364">
                <a:moveTo>
                  <a:pt x="4090459" y="146611"/>
                </a:moveTo>
                <a:cubicBezTo>
                  <a:pt x="3606963" y="146611"/>
                  <a:pt x="3116919" y="229322"/>
                  <a:pt x="2634463" y="392518"/>
                </a:cubicBezTo>
                <a:cubicBezTo>
                  <a:pt x="2164657" y="551144"/>
                  <a:pt x="1717473" y="784767"/>
                  <a:pt x="1340972" y="1068045"/>
                </a:cubicBezTo>
                <a:cubicBezTo>
                  <a:pt x="957924" y="1356158"/>
                  <a:pt x="656874" y="1683987"/>
                  <a:pt x="446301" y="2042135"/>
                </a:cubicBezTo>
                <a:cubicBezTo>
                  <a:pt x="231114" y="2408251"/>
                  <a:pt x="121886" y="2789658"/>
                  <a:pt x="121886" y="3175764"/>
                </a:cubicBezTo>
                <a:cubicBezTo>
                  <a:pt x="121886" y="3564616"/>
                  <a:pt x="296147" y="3791707"/>
                  <a:pt x="658808" y="4228382"/>
                </a:cubicBezTo>
                <a:cubicBezTo>
                  <a:pt x="746310" y="4333697"/>
                  <a:pt x="836791" y="4442668"/>
                  <a:pt x="929352" y="4562487"/>
                </a:cubicBezTo>
                <a:cubicBezTo>
                  <a:pt x="1636666" y="5477909"/>
                  <a:pt x="2395913" y="5868460"/>
                  <a:pt x="3467971" y="5868460"/>
                </a:cubicBezTo>
                <a:cubicBezTo>
                  <a:pt x="4171563" y="5868460"/>
                  <a:pt x="4687799" y="5550298"/>
                  <a:pt x="5395115" y="5065016"/>
                </a:cubicBezTo>
                <a:cubicBezTo>
                  <a:pt x="5474133" y="5010792"/>
                  <a:pt x="5553154" y="4957219"/>
                  <a:pt x="5629645" y="4905476"/>
                </a:cubicBezTo>
                <a:cubicBezTo>
                  <a:pt x="6044240" y="4624684"/>
                  <a:pt x="6435769" y="4359438"/>
                  <a:pt x="6696345" y="4071455"/>
                </a:cubicBezTo>
                <a:cubicBezTo>
                  <a:pt x="6945459" y="3796151"/>
                  <a:pt x="7056622" y="3519931"/>
                  <a:pt x="7056622" y="3175764"/>
                </a:cubicBezTo>
                <a:cubicBezTo>
                  <a:pt x="7056622" y="2313128"/>
                  <a:pt x="6769413" y="1537514"/>
                  <a:pt x="6247816" y="991737"/>
                </a:cubicBezTo>
                <a:cubicBezTo>
                  <a:pt x="5992603" y="724794"/>
                  <a:pt x="5686492" y="517301"/>
                  <a:pt x="5337969" y="375142"/>
                </a:cubicBezTo>
                <a:cubicBezTo>
                  <a:pt x="4966082" y="223571"/>
                  <a:pt x="4546427" y="146611"/>
                  <a:pt x="4090459" y="146611"/>
                </a:cubicBezTo>
                <a:close/>
                <a:moveTo>
                  <a:pt x="4122552" y="0"/>
                </a:moveTo>
                <a:cubicBezTo>
                  <a:pt x="4596209" y="0"/>
                  <a:pt x="5032147" y="81110"/>
                  <a:pt x="5418463" y="240852"/>
                </a:cubicBezTo>
                <a:cubicBezTo>
                  <a:pt x="5780509" y="390677"/>
                  <a:pt x="6098496" y="609358"/>
                  <a:pt x="6363612" y="890695"/>
                </a:cubicBezTo>
                <a:cubicBezTo>
                  <a:pt x="6905445" y="1465899"/>
                  <a:pt x="7203799" y="2283333"/>
                  <a:pt x="7203799" y="3192481"/>
                </a:cubicBezTo>
                <a:cubicBezTo>
                  <a:pt x="7203799" y="3555204"/>
                  <a:pt x="7088321" y="3846319"/>
                  <a:pt x="6829541" y="4136467"/>
                </a:cubicBezTo>
                <a:cubicBezTo>
                  <a:pt x="6558859" y="4439977"/>
                  <a:pt x="6152137" y="4719524"/>
                  <a:pt x="5721456" y="5015457"/>
                </a:cubicBezTo>
                <a:cubicBezTo>
                  <a:pt x="5641997" y="5069990"/>
                  <a:pt x="5559911" y="5126451"/>
                  <a:pt x="5477826" y="5183599"/>
                </a:cubicBezTo>
                <a:cubicBezTo>
                  <a:pt x="4743067" y="5695047"/>
                  <a:pt x="4206801" y="6030364"/>
                  <a:pt x="3475911" y="6030364"/>
                </a:cubicBezTo>
                <a:cubicBezTo>
                  <a:pt x="2362258" y="6030364"/>
                  <a:pt x="1573553" y="5618755"/>
                  <a:pt x="838794" y="4653974"/>
                </a:cubicBezTo>
                <a:cubicBezTo>
                  <a:pt x="742641" y="4527696"/>
                  <a:pt x="648651" y="4412849"/>
                  <a:pt x="557754" y="4301854"/>
                </a:cubicBezTo>
                <a:cubicBezTo>
                  <a:pt x="181022" y="3841635"/>
                  <a:pt x="0" y="3602300"/>
                  <a:pt x="0" y="3192481"/>
                </a:cubicBezTo>
                <a:cubicBezTo>
                  <a:pt x="0" y="2785556"/>
                  <a:pt x="113467" y="2383584"/>
                  <a:pt x="337002" y="1997729"/>
                </a:cubicBezTo>
                <a:cubicBezTo>
                  <a:pt x="555744" y="1620270"/>
                  <a:pt x="868475" y="1274763"/>
                  <a:pt x="1266386" y="971116"/>
                </a:cubicBezTo>
                <a:cubicBezTo>
                  <a:pt x="1657494" y="672565"/>
                  <a:pt x="2122028" y="426344"/>
                  <a:pt x="2610064" y="259166"/>
                </a:cubicBezTo>
                <a:cubicBezTo>
                  <a:pt x="3111237" y="87171"/>
                  <a:pt x="3620296" y="0"/>
                  <a:pt x="4122552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DF812D-6D1D-A553-18B2-D23378A78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9356" b="6021"/>
          <a:stretch/>
        </p:blipFill>
        <p:spPr>
          <a:xfrm>
            <a:off x="1994560" y="339746"/>
            <a:ext cx="5402849" cy="6030364"/>
          </a:xfrm>
          <a:custGeom>
            <a:avLst/>
            <a:gdLst/>
            <a:ahLst/>
            <a:cxnLst/>
            <a:rect l="l" t="t" r="r" b="b"/>
            <a:pathLst>
              <a:path w="7203799" h="6030364">
                <a:moveTo>
                  <a:pt x="4122552" y="0"/>
                </a:moveTo>
                <a:cubicBezTo>
                  <a:pt x="4596210" y="0"/>
                  <a:pt x="5032147" y="81110"/>
                  <a:pt x="5418463" y="240852"/>
                </a:cubicBezTo>
                <a:cubicBezTo>
                  <a:pt x="5780509" y="390677"/>
                  <a:pt x="6098496" y="609358"/>
                  <a:pt x="6363612" y="890695"/>
                </a:cubicBezTo>
                <a:cubicBezTo>
                  <a:pt x="6905445" y="1465899"/>
                  <a:pt x="7203799" y="2283333"/>
                  <a:pt x="7203799" y="3192481"/>
                </a:cubicBezTo>
                <a:cubicBezTo>
                  <a:pt x="7203799" y="3555204"/>
                  <a:pt x="7088321" y="3846319"/>
                  <a:pt x="6829541" y="4136467"/>
                </a:cubicBezTo>
                <a:cubicBezTo>
                  <a:pt x="6558859" y="4439977"/>
                  <a:pt x="6152137" y="4719524"/>
                  <a:pt x="5721456" y="5015457"/>
                </a:cubicBezTo>
                <a:cubicBezTo>
                  <a:pt x="5641997" y="5069990"/>
                  <a:pt x="5559911" y="5126451"/>
                  <a:pt x="5477826" y="5183599"/>
                </a:cubicBezTo>
                <a:cubicBezTo>
                  <a:pt x="4743068" y="5695047"/>
                  <a:pt x="4206802" y="6030364"/>
                  <a:pt x="3475911" y="6030364"/>
                </a:cubicBezTo>
                <a:cubicBezTo>
                  <a:pt x="2362258" y="6030364"/>
                  <a:pt x="1573553" y="5618755"/>
                  <a:pt x="838794" y="4653974"/>
                </a:cubicBezTo>
                <a:cubicBezTo>
                  <a:pt x="742642" y="4527696"/>
                  <a:pt x="648651" y="4412849"/>
                  <a:pt x="557754" y="4301854"/>
                </a:cubicBezTo>
                <a:cubicBezTo>
                  <a:pt x="181022" y="3841635"/>
                  <a:pt x="0" y="3602300"/>
                  <a:pt x="0" y="3192481"/>
                </a:cubicBezTo>
                <a:cubicBezTo>
                  <a:pt x="0" y="2785556"/>
                  <a:pt x="113467" y="2383585"/>
                  <a:pt x="337003" y="1997729"/>
                </a:cubicBezTo>
                <a:cubicBezTo>
                  <a:pt x="555745" y="1620270"/>
                  <a:pt x="868475" y="1274763"/>
                  <a:pt x="1266386" y="971116"/>
                </a:cubicBezTo>
                <a:cubicBezTo>
                  <a:pt x="1657494" y="672565"/>
                  <a:pt x="2122028" y="426344"/>
                  <a:pt x="2610064" y="259166"/>
                </a:cubicBezTo>
                <a:cubicBezTo>
                  <a:pt x="3111238" y="87171"/>
                  <a:pt x="3620296" y="0"/>
                  <a:pt x="4122552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8621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B8E7-D2CF-DA4E-6EA9-99A0332E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latin typeface="Raleway" pitchFamily="2" charset="77"/>
              </a:rPr>
              <a:t>øvelse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C9DD-1164-42E9-D2B3-9588C4808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</a:t>
            </a:r>
            <a:r>
              <a:rPr lang="en-DK" dirty="0"/>
              <a:t>ilder: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https://www.eamv.dk/Files/Files/uddannelser/videregaaende/multimediedesigner/National%20studieordning%20-%20Multimediedesigner%202024.pdf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02347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A5AD-A968-726D-3EFE-D352A65F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Raleway" pitchFamily="2" charset="77"/>
              </a:rPr>
              <a:t>Skriftlighed</a:t>
            </a:r>
            <a:r>
              <a:rPr lang="en-GB" dirty="0">
                <a:latin typeface="Raleway" pitchFamily="2" charset="77"/>
              </a:rPr>
              <a:t> </a:t>
            </a:r>
            <a:endParaRPr lang="en-DK" dirty="0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8B2D-025F-4228-95E4-F6133B7D6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Arbejdsmetode</a:t>
            </a:r>
            <a:r>
              <a:rPr lang="en-GB" dirty="0"/>
              <a:t>  </a:t>
            </a:r>
            <a:r>
              <a:rPr lang="en-GB" dirty="0" err="1"/>
              <a:t>og</a:t>
            </a:r>
            <a:r>
              <a:rPr lang="en-GB" dirty="0"/>
              <a:t> documentation</a:t>
            </a:r>
          </a:p>
          <a:p>
            <a:r>
              <a:rPr lang="en-GB" dirty="0" err="1"/>
              <a:t>logbogen</a:t>
            </a:r>
            <a:endParaRPr lang="en-GB" dirty="0"/>
          </a:p>
          <a:p>
            <a:r>
              <a:rPr lang="en-GB" dirty="0" err="1"/>
              <a:t>Kommentarer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programmer</a:t>
            </a:r>
            <a:endParaRPr lang="en-GB" b="1" i="0" dirty="0">
              <a:solidFill>
                <a:srgbClr val="333333"/>
              </a:solidFill>
              <a:effectLst/>
              <a:latin typeface="Volkhov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78260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Logbogen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Den </a:t>
            </a:r>
            <a:r>
              <a:rPr dirty="0" err="1"/>
              <a:t>logbog</a:t>
            </a:r>
            <a:r>
              <a:rPr dirty="0"/>
              <a:t> er det </a:t>
            </a:r>
            <a:r>
              <a:rPr dirty="0" err="1"/>
              <a:t>oplagte</a:t>
            </a:r>
            <a:r>
              <a:rPr dirty="0"/>
              <a:t> </a:t>
            </a:r>
            <a:r>
              <a:rPr dirty="0" err="1"/>
              <a:t>valg</a:t>
            </a:r>
            <a:r>
              <a:rPr dirty="0"/>
              <a:t> </a:t>
            </a:r>
            <a:r>
              <a:rPr dirty="0" err="1"/>
              <a:t>når</a:t>
            </a:r>
            <a:r>
              <a:rPr dirty="0"/>
              <a:t> der </a:t>
            </a:r>
            <a:r>
              <a:rPr dirty="0" err="1"/>
              <a:t>trænes</a:t>
            </a:r>
            <a:r>
              <a:rPr dirty="0"/>
              <a:t> </a:t>
            </a:r>
            <a:r>
              <a:rPr b="1" dirty="0" err="1"/>
              <a:t>skriftlig</a:t>
            </a:r>
            <a:r>
              <a:rPr dirty="0"/>
              <a:t> </a:t>
            </a:r>
            <a:r>
              <a:rPr dirty="0" err="1"/>
              <a:t>kompetence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r>
              <a:rPr dirty="0" err="1"/>
              <a:t>Logbogen</a:t>
            </a:r>
            <a:r>
              <a:rPr dirty="0"/>
              <a:t> er et </a:t>
            </a:r>
            <a:r>
              <a:rPr dirty="0" err="1"/>
              <a:t>procespapir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forbindelse</a:t>
            </a:r>
            <a:r>
              <a:rPr dirty="0"/>
              <a:t> med </a:t>
            </a:r>
            <a:r>
              <a:rPr dirty="0" err="1"/>
              <a:t>projektarbejde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F495-DE76-53BD-2FAE-8BDB02AD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latin typeface="Raleway" pitchFamily="2" charset="77"/>
              </a:rPr>
              <a:t>Github commit som logbogen</a:t>
            </a:r>
          </a:p>
        </p:txBody>
      </p:sp>
      <p:pic>
        <p:nvPicPr>
          <p:cNvPr id="1026" name="Picture 2" descr="GitHub - olegbakhirev/github-commits-widget: GitHub commits widget ...">
            <a:extLst>
              <a:ext uri="{FF2B5EF4-FFF2-40B4-BE49-F238E27FC236}">
                <a16:creationId xmlns:a16="http://schemas.microsoft.com/office/drawing/2014/main" id="{2DEE8D13-7AE9-71E9-69EA-505FC62CC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336" y="1368571"/>
            <a:ext cx="7522464" cy="52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79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aleway" pitchFamily="2" charset="77"/>
              </a:rPr>
              <a:t>Kommentarer</a:t>
            </a:r>
            <a:r>
              <a:rPr dirty="0">
                <a:latin typeface="Raleway" pitchFamily="2" charset="77"/>
              </a:rPr>
              <a:t> </a:t>
            </a:r>
            <a:r>
              <a:rPr dirty="0" err="1">
                <a:latin typeface="Raleway" pitchFamily="2" charset="77"/>
              </a:rPr>
              <a:t>i</a:t>
            </a:r>
            <a:r>
              <a:rPr dirty="0">
                <a:latin typeface="Raleway" pitchFamily="2" charset="77"/>
              </a:rPr>
              <a:t> </a:t>
            </a:r>
            <a:r>
              <a:rPr lang="da-DK" dirty="0">
                <a:latin typeface="Raleway" pitchFamily="2" charset="77"/>
              </a:rPr>
              <a:t>kode</a:t>
            </a:r>
            <a:endParaRPr dirty="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</a:t>
            </a:r>
            <a:r>
              <a:rPr dirty="0"/>
              <a:t> </a:t>
            </a:r>
            <a:r>
              <a:rPr dirty="0" err="1"/>
              <a:t>skal</a:t>
            </a:r>
            <a:r>
              <a:rPr dirty="0"/>
              <a:t> </a:t>
            </a:r>
            <a:r>
              <a:rPr dirty="0" err="1"/>
              <a:t>arbejde</a:t>
            </a:r>
            <a:r>
              <a:rPr dirty="0"/>
              <a:t> med digital </a:t>
            </a:r>
            <a:r>
              <a:rPr dirty="0" err="1"/>
              <a:t>dokumentation</a:t>
            </a:r>
            <a:r>
              <a:rPr dirty="0"/>
              <a:t>.</a:t>
            </a:r>
          </a:p>
          <a:p>
            <a:r>
              <a:rPr dirty="0" err="1"/>
              <a:t>Kommentering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programmer </a:t>
            </a:r>
            <a:r>
              <a:rPr dirty="0" err="1"/>
              <a:t>træner</a:t>
            </a:r>
            <a:r>
              <a:rPr dirty="0"/>
              <a:t> </a:t>
            </a:r>
            <a:r>
              <a:rPr dirty="0" err="1"/>
              <a:t>skriftlighed</a:t>
            </a:r>
            <a:r>
              <a:rPr dirty="0"/>
              <a:t>.</a:t>
            </a:r>
          </a:p>
          <a:p>
            <a:r>
              <a:rPr dirty="0" err="1"/>
              <a:t>Formålet</a:t>
            </a:r>
            <a:r>
              <a:rPr dirty="0"/>
              <a:t> er at </a:t>
            </a:r>
            <a:r>
              <a:rPr dirty="0" err="1"/>
              <a:t>formidle</a:t>
            </a:r>
            <a:r>
              <a:rPr dirty="0"/>
              <a:t> </a:t>
            </a:r>
            <a:r>
              <a:rPr dirty="0" err="1"/>
              <a:t>hvad</a:t>
            </a:r>
            <a:r>
              <a:rPr dirty="0"/>
              <a:t> der </a:t>
            </a:r>
            <a:r>
              <a:rPr dirty="0" err="1"/>
              <a:t>sker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koden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71AA-0486-FEEB-A71A-EA36EA05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2050" name="Picture 2" descr="Unable to see comments in commits file view · Issue #2688 · microsoft ...">
            <a:extLst>
              <a:ext uri="{FF2B5EF4-FFF2-40B4-BE49-F238E27FC236}">
                <a16:creationId xmlns:a16="http://schemas.microsoft.com/office/drawing/2014/main" id="{6D7BA30D-EE15-882B-6A00-15F311034E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223500"/>
            <a:ext cx="8405819" cy="63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25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CDF1-15CD-643D-68E1-26242624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aleway" pitchFamily="2" charset="77"/>
              </a:rPr>
              <a:t>O</a:t>
            </a:r>
            <a:r>
              <a:rPr lang="en-DK" dirty="0">
                <a:latin typeface="Raleway" pitchFamily="2" charset="77"/>
              </a:rPr>
              <a:t>pret Readme.md (Github)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D840-B8F2-DCF4-C84B-E6EEA44C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README.md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et GitHub-repository er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vigtig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fordi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den giver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en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klar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introduktion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oversigt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over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projektet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tilbyder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installations-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brugsanvisninger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fungerer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som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central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dokumentation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0016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81A6B64-065D-C64E-8CDC-37BCA8C9E30E}">
  <we:reference id="wa104379997" version="2.0.0.0" store="en-US" storeType="OMEX"/>
  <we:alternateReferences>
    <we:reference id="WA104379997" version="2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c126e83-0491-4b46-81a3-240225fc1988">
      <Terms xmlns="http://schemas.microsoft.com/office/infopath/2007/PartnerControls"/>
    </lcf76f155ced4ddcb4097134ff3c332f>
    <TaxCatchAll xmlns="25eae86a-633e-4d13-980a-a3432448f98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D9EE7FF432E94D9BB858C90A6A0E8A" ma:contentTypeVersion="12" ma:contentTypeDescription="Create a new document." ma:contentTypeScope="" ma:versionID="9c4e654fd01cdf2a13b9a23dc9bb7c28">
  <xsd:schema xmlns:xsd="http://www.w3.org/2001/XMLSchema" xmlns:xs="http://www.w3.org/2001/XMLSchema" xmlns:p="http://schemas.microsoft.com/office/2006/metadata/properties" xmlns:ns2="ec126e83-0491-4b46-81a3-240225fc1988" xmlns:ns3="25eae86a-633e-4d13-980a-a3432448f981" targetNamespace="http://schemas.microsoft.com/office/2006/metadata/properties" ma:root="true" ma:fieldsID="9abc214a4c3d3645184ddef4aaa92ef7" ns2:_="" ns3:_="">
    <xsd:import namespace="ec126e83-0491-4b46-81a3-240225fc1988"/>
    <xsd:import namespace="25eae86a-633e-4d13-980a-a3432448f9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126e83-0491-4b46-81a3-240225fc19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ae86a-633e-4d13-980a-a3432448f98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96b84a2-3d8b-4355-a699-209914e54a6b}" ma:internalName="TaxCatchAll" ma:showField="CatchAllData" ma:web="25eae86a-633e-4d13-980a-a3432448f9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9685AC-B04A-4C22-B89A-D9431ED684D4}">
  <ds:schemaRefs>
    <ds:schemaRef ds:uri="http://schemas.microsoft.com/office/2006/metadata/properties"/>
    <ds:schemaRef ds:uri="http://schemas.microsoft.com/office/infopath/2007/PartnerControls"/>
    <ds:schemaRef ds:uri="ec126e83-0491-4b46-81a3-240225fc1988"/>
    <ds:schemaRef ds:uri="25eae86a-633e-4d13-980a-a3432448f981"/>
  </ds:schemaRefs>
</ds:datastoreItem>
</file>

<file path=customXml/itemProps2.xml><?xml version="1.0" encoding="utf-8"?>
<ds:datastoreItem xmlns:ds="http://schemas.openxmlformats.org/officeDocument/2006/customXml" ds:itemID="{E5AE050A-527D-4AF9-ADF9-AB9D7042D2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126e83-0491-4b46-81a3-240225fc1988"/>
    <ds:schemaRef ds:uri="25eae86a-633e-4d13-980a-a3432448f9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51E793-4BCF-48CA-813A-81FE92B5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682</Words>
  <Application>Microsoft Macintosh PowerPoint</Application>
  <PresentationFormat>On-screen Show (4:3)</PresentationFormat>
  <Paragraphs>74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Meiryo</vt:lpstr>
      <vt:lpstr>var(--font-content)</vt:lpstr>
      <vt:lpstr>var(--font-title)</vt:lpstr>
      <vt:lpstr>Volkhov</vt:lpstr>
      <vt:lpstr>Aptos</vt:lpstr>
      <vt:lpstr>Arial</vt:lpstr>
      <vt:lpstr>Calibri</vt:lpstr>
      <vt:lpstr>Raleway</vt:lpstr>
      <vt:lpstr>Rockwell</vt:lpstr>
      <vt:lpstr>Segoe UI</vt:lpstr>
      <vt:lpstr>Office Theme</vt:lpstr>
      <vt:lpstr>Xbi @eamv 2025 version 1.2</vt:lpstr>
      <vt:lpstr>Introduktion</vt:lpstr>
      <vt:lpstr>øvelse</vt:lpstr>
      <vt:lpstr>Skriftlighed </vt:lpstr>
      <vt:lpstr>Logbogen</vt:lpstr>
      <vt:lpstr>Github commit som logbogen</vt:lpstr>
      <vt:lpstr>Kommentarer i kode</vt:lpstr>
      <vt:lpstr>PowerPoint Presentation</vt:lpstr>
      <vt:lpstr>Opret Readme.md (Github)</vt:lpstr>
      <vt:lpstr>Dokumentation af et programmeringsprojekt</vt:lpstr>
      <vt:lpstr>I Rapport</vt:lpstr>
      <vt:lpstr>I Rapport-realisering og vedligeholdelse</vt:lpstr>
      <vt:lpstr>I Rapport- test og vedligeholdelse </vt:lpstr>
      <vt:lpstr>Discussion:technology valg</vt:lpstr>
      <vt:lpstr> Mundtlighed -- oplæg</vt:lpstr>
      <vt:lpstr>Oplæg -Kilder reference</vt:lpstr>
      <vt:lpstr>Matrix-undervisning</vt:lpstr>
      <vt:lpstr>PowerPoint Presentation</vt:lpstr>
      <vt:lpstr>Reference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Xiaolei Bi</cp:lastModifiedBy>
  <cp:revision>28</cp:revision>
  <dcterms:created xsi:type="dcterms:W3CDTF">2013-01-27T09:14:16Z</dcterms:created>
  <dcterms:modified xsi:type="dcterms:W3CDTF">2025-01-27T08:53:45Z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0x010100AAD9EE7FF432E94D9BB858C90A6A0E8A</vt:lpwstr>
  </property>
  <property fmtid="{D5CDD505-2E9C-101B-9397-08002B2CF9AE}" pid="3" name="MediaServiceImageTags">
    <vt:lpwstr/>
  </property>
</Properties>
</file>