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7" r:id="rId5"/>
    <p:sldId id="261" r:id="rId6"/>
    <p:sldId id="272" r:id="rId7"/>
    <p:sldId id="279" r:id="rId8"/>
    <p:sldId id="358" r:id="rId9"/>
    <p:sldId id="287" r:id="rId10"/>
    <p:sldId id="288" r:id="rId11"/>
    <p:sldId id="289" r:id="rId12"/>
    <p:sldId id="290" r:id="rId13"/>
    <p:sldId id="354" r:id="rId14"/>
    <p:sldId id="291" r:id="rId15"/>
    <p:sldId id="292" r:id="rId16"/>
    <p:sldId id="293" r:id="rId17"/>
    <p:sldId id="294" r:id="rId18"/>
    <p:sldId id="357" r:id="rId19"/>
    <p:sldId id="359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92CC0-1571-44C1-B684-251475DE4DF5}" v="24" dt="2025-01-20T15:56:4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6"/>
    <p:restoredTop sz="94626"/>
  </p:normalViewPr>
  <p:slideViewPr>
    <p:cSldViewPr snapToGrid="0">
      <p:cViewPr>
        <p:scale>
          <a:sx n="71" d="100"/>
          <a:sy n="71" d="100"/>
        </p:scale>
        <p:origin x="-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49A92CC0-1571-44C1-B684-251475DE4DF5}"/>
    <pc:docChg chg="addSld modSld">
      <pc:chgData name="Xiaolei Bi" userId="S::xbi@eamv.dk::4defdd0b-eb6b-464a-acc0-49fc44ef47a7" providerId="AD" clId="Web-{49A92CC0-1571-44C1-B684-251475DE4DF5}" dt="2025-01-20T15:56:44.880" v="23" actId="1076"/>
      <pc:docMkLst>
        <pc:docMk/>
      </pc:docMkLst>
      <pc:sldChg chg="modSp">
        <pc:chgData name="Xiaolei Bi" userId="S::xbi@eamv.dk::4defdd0b-eb6b-464a-acc0-49fc44ef47a7" providerId="AD" clId="Web-{49A92CC0-1571-44C1-B684-251475DE4DF5}" dt="2025-01-20T15:55:26.734" v="2" actId="20577"/>
        <pc:sldMkLst>
          <pc:docMk/>
          <pc:sldMk cId="871279458" sldId="290"/>
        </pc:sldMkLst>
        <pc:spChg chg="mod">
          <ac:chgData name="Xiaolei Bi" userId="S::xbi@eamv.dk::4defdd0b-eb6b-464a-acc0-49fc44ef47a7" providerId="AD" clId="Web-{49A92CC0-1571-44C1-B684-251475DE4DF5}" dt="2025-01-20T15:55:26.734" v="2" actId="20577"/>
          <ac:spMkLst>
            <pc:docMk/>
            <pc:sldMk cId="871279458" sldId="290"/>
            <ac:spMk id="3" creationId="{1520F2A2-C17A-4EC2-98B3-A966542AFC4E}"/>
          </ac:spMkLst>
        </pc:spChg>
      </pc:sldChg>
      <pc:sldChg chg="delSp modSp new">
        <pc:chgData name="Xiaolei Bi" userId="S::xbi@eamv.dk::4defdd0b-eb6b-464a-acc0-49fc44ef47a7" providerId="AD" clId="Web-{49A92CC0-1571-44C1-B684-251475DE4DF5}" dt="2025-01-20T15:56:44.880" v="23" actId="1076"/>
        <pc:sldMkLst>
          <pc:docMk/>
          <pc:sldMk cId="1470036689" sldId="359"/>
        </pc:sldMkLst>
        <pc:spChg chg="mod">
          <ac:chgData name="Xiaolei Bi" userId="S::xbi@eamv.dk::4defdd0b-eb6b-464a-acc0-49fc44ef47a7" providerId="AD" clId="Web-{49A92CC0-1571-44C1-B684-251475DE4DF5}" dt="2025-01-20T15:55:56.923" v="8" actId="20577"/>
          <ac:spMkLst>
            <pc:docMk/>
            <pc:sldMk cId="1470036689" sldId="359"/>
            <ac:spMk id="2" creationId="{7FE9AD79-EF44-D700-C950-06E345552EEC}"/>
          </ac:spMkLst>
        </pc:spChg>
        <pc:spChg chg="mod">
          <ac:chgData name="Xiaolei Bi" userId="S::xbi@eamv.dk::4defdd0b-eb6b-464a-acc0-49fc44ef47a7" providerId="AD" clId="Web-{49A92CC0-1571-44C1-B684-251475DE4DF5}" dt="2025-01-20T15:56:44.880" v="23" actId="1076"/>
          <ac:spMkLst>
            <pc:docMk/>
            <pc:sldMk cId="1470036689" sldId="359"/>
            <ac:spMk id="3" creationId="{FA1E9AF0-4ECB-3C44-F804-C1E994513633}"/>
          </ac:spMkLst>
        </pc:spChg>
        <pc:spChg chg="del">
          <ac:chgData name="Xiaolei Bi" userId="S::xbi@eamv.dk::4defdd0b-eb6b-464a-acc0-49fc44ef47a7" providerId="AD" clId="Web-{49A92CC0-1571-44C1-B684-251475DE4DF5}" dt="2025-01-20T15:56:11.284" v="14"/>
          <ac:spMkLst>
            <pc:docMk/>
            <pc:sldMk cId="1470036689" sldId="359"/>
            <ac:spMk id="4" creationId="{08A57CD3-223A-580E-46E3-CE4BB8925F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C6DF-EAC0-AF42-A5C7-6981AEB4EA82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4E59-147C-514B-9C0A-716B8F4BE84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064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9491108-D001-32A8-85B7-1DDC2A050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EF67BE3-E03C-1B4A-B51E-B3D51A4328D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DDFE2EE-5D46-1FA0-3AA9-4622246B9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B99ACED-C2F3-20D5-6D35-AACA6BD09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92E2794-F6DB-102D-53E7-A084FDF03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698019C-2C42-9B4D-9DDD-814BD906BD09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2DAA171-F791-29A4-54E7-F402DCA43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6556A62-E248-E01D-AEAC-52A9D361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F293BE7-5C3C-751C-8FE2-87D3E03FA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275C4F9-CD8E-0A46-8F0B-ABAE2547BF03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5265E8-0B98-669E-34E7-D1E87E251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2F33CD8-1C6A-9E49-4529-7A8E3C377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</a:t>
            </a:r>
            <a:r>
              <a:rPr lang="en-DK" dirty="0"/>
              <a:t> demo code</a:t>
            </a:r>
          </a:p>
        </p:txBody>
      </p:sp>
    </p:spTree>
    <p:extLst>
      <p:ext uri="{BB962C8B-B14F-4D97-AF65-F5344CB8AC3E}">
        <p14:creationId xmlns:p14="http://schemas.microsoft.com/office/powerpoint/2010/main" val="253394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1FF8-161E-B0BE-0BBF-4DCAD0D27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8C97-6FF2-1FE9-B060-F41EECC9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C370-8295-FFE9-F85E-181B72A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F318-757A-ADE3-049A-CE8859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A205-8ED5-BE26-5B2F-9695469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54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67D2-B3F4-E60E-3BDF-4BE61D8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5E0B-1883-30D7-4B46-F1C310CC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DD4D-D5CC-6990-BD2A-27016A84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F05F-2BAD-BE87-C69A-93FDFDF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40FC-C477-D8D6-31BD-B67D9D3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95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4AB4-D4F8-A928-F056-0098F07C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43F04-A577-968D-C1B3-5AC50AD54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6D1F-353A-5FDF-02C7-5E9386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E132-87E0-0E70-A3A6-FA01FA6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433C-A489-D5D4-A695-BDF39AD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620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609601" y="1600200"/>
            <a:ext cx="586316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6705600" y="1600200"/>
            <a:ext cx="48768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  <a:defRPr sz="4000"/>
            </a:lvl1pPr>
            <a:lvl2pPr marL="1219170" lvl="1" indent="-30479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6705600" y="3252789"/>
            <a:ext cx="4876800" cy="287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  <a:defRPr sz="2933"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609601" y="6400801"/>
            <a:ext cx="133561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796117" y="6400800"/>
            <a:ext cx="878628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2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550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09601" y="1441451"/>
            <a:ext cx="10977033" cy="47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58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09600" y="1556327"/>
            <a:ext cx="10972800" cy="22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09600" y="3971926"/>
            <a:ext cx="1097280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7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654C-96B8-81D4-DCFA-19A1A6C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3B15-1A56-7C32-FD87-C703762B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B15A-6273-8768-053A-448F075E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2E9B-D41D-E1A1-4B0F-7F97ACC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671C-2AB2-1D2B-9CA4-F1C2DCA1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3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D6E5-6819-BEA3-783B-EB236D65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E736-B203-9219-B5A6-C650D1CB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3C93-E1EC-BE8F-3D01-A64F536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247D-BC41-3504-EFED-47C701B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23B-C7C2-01B3-5A5D-E1CF6881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89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394-E212-F29D-1520-988BC86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6468-CF41-4C94-CDF2-D61D02C0D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7D18-7D01-A686-8DF6-A370CDC1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075F-9A0F-144D-D20F-1670FA9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D65B-7999-2F87-2676-5EC6A2A1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3CCA-1D2C-B6DA-6ECD-229A38B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664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715B-3F94-81CC-860D-CDFF8798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1EBF-4CA7-F43D-5DCE-AE1BA708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BF7B-F636-0225-CE52-CC5F76DC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AB67-85AF-95A2-E2F7-B7A16B24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F98E-843A-99B1-189E-585A8451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4F2F-17F0-E215-ACA7-7F97CF14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A7B78-DC47-94F6-7EF2-A07D61B8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0FF0-558F-1A88-E4F8-C649622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45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46D4-F38F-6BB5-79DA-482B7B0E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2ECE2-1315-59CE-ECF3-DB479896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6819D-A6C2-FD9F-C8DC-34F769B0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10E6-20AB-74CB-F719-DF3139A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44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96E0-3942-644C-1355-0DC3203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BAAE6-C61F-2940-6340-360F0BF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FB868-D699-8A8B-F333-D0E82695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75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6D9F-756F-CCAA-0517-17B2521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5B66-8223-5C77-C79F-E46B229E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935F-F0AD-4F8A-FF4B-766BCD13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106B-8B91-AA4D-E7B5-E3B9BCAB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A0A4-FCCD-2006-2CF5-2DF73D4D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9D26-BC6F-7129-A18C-BB55CCAB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9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3889-58AF-43C6-DBD4-BF45702E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D41E-6130-B0E9-3FED-2B74AF3D4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1D6F8-441A-24B0-1A2B-1C2DE707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819F-5CC2-0FEA-7D60-8EDE644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A9E0-2673-7334-8387-EC2BCDF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1E76-65BD-5D91-CCA8-823F002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0B6E8-8C0F-6BF8-1C8A-9D4B793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ACC4-2BA8-01ED-4787-871EC21F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0186-8256-512B-F033-DB9E936D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8D42D-A7D3-854B-8B41-8FACF9AD153C}" type="datetimeFigureOut">
              <a:rPr lang="en-DK" smtClean="0"/>
              <a:t>01/20/2025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9085-79CA-F379-88A9-80691B48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6EB6-6A60-FB5B-1B8D-3C6B034A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89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ingjs.com" TargetMode="External"/><Relationship Id="rId2" Type="http://schemas.openxmlformats.org/officeDocument/2006/relationships/hyperlink" Target="https://eloquentjavascript.ne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n-US/docs/Web/JavaScri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/>
            <a:r>
              <a:rPr lang="en-GB" b="1" dirty="0" err="1">
                <a:effectLst/>
              </a:rPr>
              <a:t>Grundlæggende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Webudvikling</a:t>
            </a:r>
            <a:endParaRPr lang="en-GB" b="1" dirty="0">
              <a:effectLst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609600" y="1066798"/>
            <a:ext cx="10972800" cy="1166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da-DK" dirty="0"/>
              <a:t> 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6096000" y="1600200"/>
            <a:ext cx="54864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135463" indent="0" algn="ctr">
              <a:spcBef>
                <a:spcPts val="0"/>
              </a:spcBef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6096000" y="3252789"/>
            <a:ext cx="5486400" cy="1099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2400" dirty="0">
                <a:latin typeface="+mj-lt"/>
              </a:rPr>
              <a:t>JavaScript 1:</a:t>
            </a:r>
          </a:p>
          <a:p>
            <a:pPr algn="ctr"/>
            <a:r>
              <a:rPr lang="en-US" sz="2400" dirty="0">
                <a:latin typeface="+mj-lt"/>
              </a:rPr>
              <a:t>Language Fundamentals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EC0-054D-9184-9037-6BC622BB24D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GB" dirty="0"/>
              <a:t>Version 2.0 X</a:t>
            </a:r>
            <a:r>
              <a:rPr lang="en-DK" dirty="0"/>
              <a:t>bi @2024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124C-921C-DD53-7AC4-AF214EA0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øvelse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574A5-BDE9-27AD-F976-23A2D8E78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Tjek</a:t>
            </a:r>
            <a:r>
              <a:rPr lang="en-GB" dirty="0"/>
              <a:t> JavaScript-version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browserunderstøttelse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https://www.w3schools.com/js/js_versions.asp</a:t>
            </a:r>
            <a:endParaRPr lang="en-GB" dirty="0"/>
          </a:p>
          <a:p>
            <a:r>
              <a:rPr lang="en-GB" dirty="0" err="1"/>
              <a:t>Tjek</a:t>
            </a:r>
            <a:r>
              <a:rPr lang="en-GB" dirty="0"/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ECMAScript 2022 </a:t>
            </a:r>
            <a:r>
              <a:rPr lang="en-GB" dirty="0">
                <a:hlinkClick r:id="rId3"/>
              </a:rPr>
              <a:t>https://caniuse.com/</a:t>
            </a:r>
            <a:endParaRPr lang="en-GB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GB" dirty="0"/>
          </a:p>
          <a:p>
            <a:pPr marL="152396" indent="0">
              <a:buNone/>
            </a:pPr>
            <a:r>
              <a:rPr lang="en-D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7156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34A0-CF95-445B-8BA7-871F377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and Web 2.0</a:t>
            </a:r>
          </a:p>
        </p:txBody>
      </p:sp>
      <p:pic>
        <p:nvPicPr>
          <p:cNvPr id="5" name="Picture 4" descr="FIGURE 8.2 Contemporary JavaScript coding">
            <a:extLst>
              <a:ext uri="{FF2B5EF4-FFF2-40B4-BE49-F238E27FC236}">
                <a16:creationId xmlns:a16="http://schemas.microsoft.com/office/drawing/2014/main" id="{E5B2B499-0E4F-445F-BA82-EB6CA17A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632" y="1312650"/>
            <a:ext cx="5982737" cy="5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D567-EA73-48FF-8725-29CE427E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JavaScript in Contemporary Software Development</a:t>
            </a:r>
            <a:endParaRPr lang="en-CA" sz="3200" dirty="0"/>
          </a:p>
        </p:txBody>
      </p:sp>
      <p:pic>
        <p:nvPicPr>
          <p:cNvPr id="5" name="Picture 4" descr="FIGURE 8.3 Contemporary JavaScript coding">
            <a:extLst>
              <a:ext uri="{FF2B5EF4-FFF2-40B4-BE49-F238E27FC236}">
                <a16:creationId xmlns:a16="http://schemas.microsoft.com/office/drawing/2014/main" id="{C44D8D75-E3E0-4E80-B04B-FB973CE0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312650"/>
            <a:ext cx="5307129" cy="50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3800-98EC-481C-99D6-151BF9EC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Hvor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går</a:t>
            </a:r>
            <a:r>
              <a:rPr lang="en-GB" b="1" dirty="0">
                <a:effectLst/>
              </a:rPr>
              <a:t> JavaScript hen?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0BF4-E63B-470F-980E-6E32DC07B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err="1"/>
              <a:t>Ligesom</a:t>
            </a:r>
            <a:r>
              <a:rPr lang="en-GB" sz="2400" dirty="0"/>
              <a:t> CSS-</a:t>
            </a:r>
            <a:r>
              <a:rPr lang="en-GB" sz="2400" dirty="0" err="1"/>
              <a:t>stilarter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være</a:t>
            </a:r>
            <a:r>
              <a:rPr lang="en-GB" sz="2400" dirty="0"/>
              <a:t> inline, </a:t>
            </a:r>
            <a:r>
              <a:rPr lang="en-GB" sz="2400" dirty="0" err="1"/>
              <a:t>indlejret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eksterne</a:t>
            </a:r>
            <a:r>
              <a:rPr lang="en-GB" sz="2400" dirty="0"/>
              <a:t>, </a:t>
            </a:r>
            <a:r>
              <a:rPr lang="en-GB" sz="2400" dirty="0" err="1"/>
              <a:t>kan</a:t>
            </a:r>
            <a:r>
              <a:rPr lang="en-GB" sz="2400" dirty="0"/>
              <a:t> JavaScript </a:t>
            </a:r>
            <a:r>
              <a:rPr lang="en-GB" sz="2400" dirty="0" err="1"/>
              <a:t>inkluderes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flere</a:t>
            </a:r>
            <a:r>
              <a:rPr lang="en-GB" sz="2400" dirty="0"/>
              <a:t> </a:t>
            </a:r>
            <a:r>
              <a:rPr lang="en-GB" sz="2400" dirty="0" err="1"/>
              <a:t>måder</a:t>
            </a:r>
            <a:r>
              <a:rPr lang="en-GB" sz="2400" dirty="0"/>
              <a:t>. </a:t>
            </a:r>
          </a:p>
          <a:p>
            <a:pPr algn="l"/>
            <a:r>
              <a:rPr lang="en-CA" b="1" dirty="0">
                <a:latin typeface="+mj-lt"/>
              </a:rPr>
              <a:t>Inline JavaScript </a:t>
            </a:r>
            <a:r>
              <a:rPr lang="en-US" sz="2400" dirty="0">
                <a:latin typeface="SabonLTPro-Roman"/>
              </a:rPr>
              <a:t>refers to the practice of including JavaScript code directly within </a:t>
            </a:r>
            <a:r>
              <a:rPr lang="en-CA" sz="2400" dirty="0">
                <a:latin typeface="SabonLTPro-Roman"/>
              </a:rPr>
              <a:t>some HTML element attributes.</a:t>
            </a:r>
          </a:p>
          <a:p>
            <a:pPr algn="l"/>
            <a:r>
              <a:rPr lang="en-US" dirty="0">
                <a:latin typeface="+mj-lt"/>
              </a:rPr>
              <a:t>Embedded JavaScript refers to the practice of placing JavaScript code within a &lt;script&gt; element</a:t>
            </a:r>
          </a:p>
          <a:p>
            <a:pPr algn="l"/>
            <a:r>
              <a:rPr lang="en-US" dirty="0">
                <a:latin typeface="+mj-lt"/>
              </a:rPr>
              <a:t>The recommended way to use JavaScript is to place it in an external file. You do this via the &lt;script&gt; tag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42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B80F-8A89-4AD3-AB30-E838C4B3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Tilføjelse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af</a:t>
            </a:r>
            <a:r>
              <a:rPr lang="en-GB" b="1" dirty="0">
                <a:effectLst/>
              </a:rPr>
              <a:t> JavaScript </a:t>
            </a:r>
            <a:r>
              <a:rPr lang="en-GB" b="1" dirty="0" err="1">
                <a:effectLst/>
              </a:rPr>
              <a:t>til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en</a:t>
            </a:r>
            <a:r>
              <a:rPr lang="en-GB" b="1" dirty="0">
                <a:effectLst/>
              </a:rPr>
              <a:t> side</a:t>
            </a:r>
            <a:endParaRPr lang="en-GB" dirty="0"/>
          </a:p>
        </p:txBody>
      </p:sp>
      <p:pic>
        <p:nvPicPr>
          <p:cNvPr id="5" name="Picture 4" descr="FIGURE 8.4 Adding JavaScript to a page">
            <a:extLst>
              <a:ext uri="{FF2B5EF4-FFF2-40B4-BE49-F238E27FC236}">
                <a16:creationId xmlns:a16="http://schemas.microsoft.com/office/drawing/2014/main" id="{1165861B-8FF1-4617-9218-F94688869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47"/>
          <a:stretch/>
        </p:blipFill>
        <p:spPr>
          <a:xfrm>
            <a:off x="2693582" y="1312650"/>
            <a:ext cx="6804837" cy="46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73E-EEC7-04ED-AECC-D09F79FE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Slut </a:t>
            </a:r>
            <a:r>
              <a:rPr lang="en-GB" b="1" dirty="0" err="1">
                <a:effectLst/>
              </a:rPr>
              <a:t>på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dag</a:t>
            </a:r>
            <a:r>
              <a:rPr lang="en-GB" b="1" dirty="0">
                <a:effectLst/>
              </a:rPr>
              <a:t>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9D53-813A-3815-CFE2-3A01A34FE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Øvelse</a:t>
            </a:r>
            <a:r>
              <a:rPr lang="en-GB" dirty="0"/>
              <a:t>: </a:t>
            </a:r>
            <a:r>
              <a:rPr lang="en-GB" dirty="0" err="1"/>
              <a:t>Løs</a:t>
            </a:r>
            <a:r>
              <a:rPr lang="en-GB" dirty="0"/>
              <a:t> '</a:t>
            </a:r>
            <a:r>
              <a:rPr lang="en-GB" dirty="0" err="1"/>
              <a:t>opgave</a:t>
            </a:r>
            <a:r>
              <a:rPr lang="en-GB" dirty="0"/>
              <a:t>' </a:t>
            </a:r>
            <a:r>
              <a:rPr lang="en-GB" dirty="0" err="1"/>
              <a:t>uge</a:t>
            </a:r>
            <a:r>
              <a:rPr lang="en-GB" dirty="0"/>
              <a:t> 8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2118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D79-EF44-D700-C950-06E34555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9AF0-4ECB-3C44-F804-C1E99451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47" y="1317269"/>
            <a:ext cx="10972800" cy="2267528"/>
          </a:xfrm>
        </p:spPr>
        <p:txBody>
          <a:bodyPr/>
          <a:lstStyle/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Eloquent JavaScript by Marijn </a:t>
            </a:r>
            <a:r>
              <a:rPr lang="en-US" i="1" dirty="0" err="1">
                <a:ea typeface="+mn-lt"/>
                <a:cs typeface="+mn-lt"/>
              </a:rPr>
              <a:t>Haverbeke</a:t>
            </a:r>
            <a:endParaRPr lang="en-US" dirty="0" err="1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overview of JavaScript, now in its 4th edition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2"/>
              </a:rPr>
              <a:t>https://eloquentjavascript.net</a:t>
            </a:r>
            <a:endParaRPr lang="en-US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Many books by Axel </a:t>
            </a:r>
            <a:r>
              <a:rPr lang="en-US" i="1" dirty="0" err="1">
                <a:ea typeface="+mn-lt"/>
                <a:cs typeface="+mn-lt"/>
              </a:rPr>
              <a:t>Rauschmeyer</a:t>
            </a:r>
            <a:endParaRPr lang="en-US" dirty="0" err="1"/>
          </a:p>
          <a:p>
            <a:pPr marL="152400" indent="0">
              <a:buNone/>
            </a:pPr>
            <a:r>
              <a:rPr lang="en-US" i="1">
                <a:ea typeface="+mn-lt"/>
                <a:cs typeface="+mn-lt"/>
              </a:rPr>
              <a:t>All of Dr. </a:t>
            </a:r>
            <a:r>
              <a:rPr lang="en-US" i="1" err="1">
                <a:ea typeface="+mn-lt"/>
                <a:cs typeface="+mn-lt"/>
              </a:rPr>
              <a:t>Rauschmeyer’s</a:t>
            </a:r>
            <a:r>
              <a:rPr lang="en-US" i="1">
                <a:ea typeface="+mn-lt"/>
                <a:cs typeface="+mn-lt"/>
              </a:rPr>
              <a:t> books are highly detailed and can make excellent references.</a:t>
            </a:r>
            <a:endParaRPr lang="en-US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3"/>
              </a:rPr>
              <a:t>https://exploringjs.com</a:t>
            </a:r>
            <a:endParaRPr lang="en-US"/>
          </a:p>
          <a:p>
            <a:pPr marL="152400" indent="0">
              <a:buNone/>
            </a:pPr>
            <a:r>
              <a:rPr lang="en-US" i="1">
                <a:ea typeface="+mn-lt"/>
                <a:cs typeface="+mn-lt"/>
              </a:rPr>
              <a:t>Mozilla Developer Network</a:t>
            </a:r>
            <a:endParaRPr lang="en-US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4"/>
              </a:rPr>
              <a:t>https://developer.mozilla.org/en-US/docs/Web/JavaScript</a:t>
            </a:r>
            <a:endParaRPr lang="en-US"/>
          </a:p>
          <a:p>
            <a:pPr marL="608965" indent="-4565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3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B4AF6A49-556E-69F5-B6BA-892BB208C1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858C2D98-BF2F-E9DE-8E74-2772CC1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FF400EE-5421-6A49-8822-9156638BC7C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E6C83FB-587C-76F3-3F43-01E4B74D5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"/>
            <a:ext cx="10972800" cy="1097279"/>
          </a:xfrm>
        </p:spPr>
        <p:txBody>
          <a:bodyPr/>
          <a:lstStyle/>
          <a:p>
            <a:r>
              <a:rPr lang="en-GB" dirty="0" err="1"/>
              <a:t>Programmeringsdomæner</a:t>
            </a:r>
            <a:endParaRPr lang="en-GB" dirty="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43C5DF2-9307-60C0-69F0-E9DB0FE3D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2397" y="1097279"/>
            <a:ext cx="7772400" cy="4495800"/>
          </a:xfrm>
        </p:spPr>
        <p:txBody>
          <a:bodyPr/>
          <a:lstStyle/>
          <a:p>
            <a:pPr marL="169329" indent="0">
              <a:lnSpc>
                <a:spcPct val="80000"/>
              </a:lnSpc>
              <a:buNone/>
            </a:pPr>
            <a:endParaRPr lang="en-US" altLang="en-US" sz="1800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Forretningsapplikationer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Microsoft Power App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Systemprogrammering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 (Windows)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Web Frontend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markup (</a:t>
            </a:r>
            <a:r>
              <a:rPr lang="en-GB" dirty="0" err="1">
                <a:effectLst/>
              </a:rPr>
              <a:t>f.eks</a:t>
            </a:r>
            <a:r>
              <a:rPr lang="en-GB" dirty="0">
                <a:effectLst/>
              </a:rPr>
              <a:t>. HTML), scripting (</a:t>
            </a:r>
            <a:r>
              <a:rPr lang="en-GB" dirty="0" err="1">
                <a:effectLst/>
              </a:rPr>
              <a:t>f.eks</a:t>
            </a:r>
            <a:r>
              <a:rPr lang="en-GB" dirty="0">
                <a:effectLst/>
              </a:rPr>
              <a:t>. JavaScript) Framework React Vue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20166ABB-8663-38F2-8C32-EF33E1049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92471532-366C-C30A-2666-73A3E7EBD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713CDC9-DF01-454E-9707-85077BB7A15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5FAB6CA-6AB4-5354-3242-608BCD5A9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2164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 system and language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F8EB06ED-BDFC-8833-E33E-E0529238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295401"/>
            <a:ext cx="4729163" cy="50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5">
            <a:extLst>
              <a:ext uri="{FF2B5EF4-FFF2-40B4-BE49-F238E27FC236}">
                <a16:creationId xmlns:a16="http://schemas.microsoft.com/office/drawing/2014/main" id="{5A796AE7-32E4-F3AE-3B8A-F67AFBD62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336676"/>
            <a:ext cx="3216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7" name="Text Box 6">
            <a:extLst>
              <a:ext uri="{FF2B5EF4-FFF2-40B4-BE49-F238E27FC236}">
                <a16:creationId xmlns:a16="http://schemas.microsoft.com/office/drawing/2014/main" id="{5BB33252-881E-B2E3-065D-71C3D9B2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6"/>
            <a:ext cx="3140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8" name="Text Box 7">
            <a:extLst>
              <a:ext uri="{FF2B5EF4-FFF2-40B4-BE49-F238E27FC236}">
                <a16:creationId xmlns:a16="http://schemas.microsoft.com/office/drawing/2014/main" id="{881AD021-2C67-3A3F-8905-3794AA4B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7176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9" name="Text Box 8">
            <a:extLst>
              <a:ext uri="{FF2B5EF4-FFF2-40B4-BE49-F238E27FC236}">
                <a16:creationId xmlns:a16="http://schemas.microsoft.com/office/drawing/2014/main" id="{A9A8220E-11C5-3F0A-12C6-3DE43166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260477"/>
            <a:ext cx="3216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BAC03B86-7733-A38D-96D4-DC04F2EEB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9A26DC71-A22E-4D21-05B2-88A67F846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C900EF-53B2-704B-BD3A-A04875F5BAA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D078BAA3-FAB8-1761-82A5-5F0C8C2E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Programmeringsmiljøer</a:t>
            </a:r>
            <a:endParaRPr lang="en-GB" dirty="0"/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26825794-3310-53AE-E3F3-9A01F339A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153400" cy="4876800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Microsoft Visual Studio Code</a:t>
            </a:r>
            <a:r>
              <a:rPr lang="en-GB" dirty="0">
                <a:effectLst/>
              </a:rPr>
              <a:t>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Almindeligvis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kendt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VS Code, er </a:t>
            </a:r>
            <a:r>
              <a:rPr lang="en-GB" dirty="0" err="1">
                <a:effectLst/>
              </a:rPr>
              <a:t>en</a:t>
            </a:r>
            <a:r>
              <a:rPr lang="en-GB" dirty="0">
                <a:effectLst/>
              </a:rPr>
              <a:t> gratis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open-source </a:t>
            </a:r>
            <a:r>
              <a:rPr lang="en-GB" dirty="0" err="1">
                <a:effectLst/>
              </a:rPr>
              <a:t>kodeeditor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</a:t>
            </a:r>
            <a:r>
              <a:rPr lang="en-GB" dirty="0">
                <a:effectLst/>
              </a:rPr>
              <a:t> Microsoft.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terminal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Ofte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betragtet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et </a:t>
            </a:r>
            <a:r>
              <a:rPr lang="en-GB" dirty="0" err="1">
                <a:effectLst/>
              </a:rPr>
              <a:t>ideelt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Udviklingsmiljø</a:t>
            </a:r>
            <a:r>
              <a:rPr lang="en-GB" dirty="0">
                <a:effectLst/>
              </a:rPr>
              <a:t> (IDE) </a:t>
            </a:r>
            <a:r>
              <a:rPr lang="en-GB" dirty="0" err="1">
                <a:effectLst/>
              </a:rPr>
              <a:t>til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webudvikling</a:t>
            </a:r>
            <a:endParaRPr lang="en-GB" dirty="0">
              <a:effectLst/>
            </a:endParaRP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2C81-29D4-5C5B-A8D1-70307AC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Øvelse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A657-8F67-1713-5AD6-767C6588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Forklar</a:t>
            </a:r>
            <a:r>
              <a:rPr lang="en-GB" dirty="0"/>
              <a:t> </a:t>
            </a:r>
            <a:r>
              <a:rPr lang="en-GB" dirty="0" err="1"/>
              <a:t>hvorfor</a:t>
            </a:r>
            <a:r>
              <a:rPr lang="en-GB" dirty="0"/>
              <a:t> VS Code </a:t>
            </a:r>
            <a:r>
              <a:rPr lang="en-GB" dirty="0" err="1"/>
              <a:t>betragtes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et </a:t>
            </a:r>
            <a:r>
              <a:rPr lang="en-GB" dirty="0" err="1"/>
              <a:t>ideelt</a:t>
            </a:r>
            <a:r>
              <a:rPr lang="en-GB" dirty="0"/>
              <a:t> </a:t>
            </a:r>
            <a:r>
              <a:rPr lang="en-GB" dirty="0" err="1"/>
              <a:t>Integreret</a:t>
            </a:r>
            <a:r>
              <a:rPr lang="en-GB" dirty="0"/>
              <a:t> </a:t>
            </a:r>
            <a:r>
              <a:rPr lang="en-GB" dirty="0" err="1"/>
              <a:t>Udviklingsmiljø</a:t>
            </a:r>
            <a:r>
              <a:rPr lang="en-GB" dirty="0"/>
              <a:t> (IDE)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webudvikling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grund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dets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nøglefunktioner</a:t>
            </a:r>
            <a:r>
              <a:rPr lang="en-GB" dirty="0"/>
              <a:t>? </a:t>
            </a:r>
          </a:p>
          <a:p>
            <a:r>
              <a:rPr lang="en-GB" dirty="0" err="1"/>
              <a:t>Forklar</a:t>
            </a:r>
            <a:r>
              <a:rPr lang="en-GB" dirty="0"/>
              <a:t> </a:t>
            </a:r>
            <a:r>
              <a:rPr lang="en-GB" dirty="0" err="1"/>
              <a:t>forskellene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VS Code </a:t>
            </a:r>
            <a:r>
              <a:rPr lang="en-GB" dirty="0" err="1"/>
              <a:t>og</a:t>
            </a:r>
            <a:r>
              <a:rPr lang="en-GB" dirty="0"/>
              <a:t> Cursor.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8930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Client-Side Scripting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441451"/>
            <a:ext cx="4649972" cy="4709968"/>
          </a:xfrm>
        </p:spPr>
        <p:txBody>
          <a:bodyPr/>
          <a:lstStyle/>
          <a:p>
            <a:r>
              <a:rPr lang="en-GB" sz="2400" dirty="0" err="1"/>
              <a:t>Klientside</a:t>
            </a:r>
            <a:r>
              <a:rPr lang="en-GB" sz="2400" dirty="0"/>
              <a:t> scripting </a:t>
            </a:r>
            <a:r>
              <a:rPr lang="en-GB" sz="2400" dirty="0" err="1"/>
              <a:t>refererer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, at </a:t>
            </a:r>
            <a:r>
              <a:rPr lang="en-GB" sz="2400" dirty="0" err="1"/>
              <a:t>klientmaskinen</a:t>
            </a:r>
            <a:r>
              <a:rPr lang="en-GB" sz="2400" dirty="0"/>
              <a:t> (</a:t>
            </a:r>
            <a:r>
              <a:rPr lang="en-GB" sz="2400" dirty="0" err="1"/>
              <a:t>dvs</a:t>
            </a:r>
            <a:r>
              <a:rPr lang="en-GB" sz="2400" dirty="0"/>
              <a:t>. </a:t>
            </a:r>
            <a:r>
              <a:rPr lang="en-GB" sz="2400" dirty="0" err="1"/>
              <a:t>browseren</a:t>
            </a:r>
            <a:r>
              <a:rPr lang="en-GB" sz="2400" dirty="0"/>
              <a:t>) </a:t>
            </a:r>
            <a:r>
              <a:rPr lang="en-GB" sz="2400" dirty="0" err="1"/>
              <a:t>kører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lokalt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stedet</a:t>
            </a:r>
            <a:r>
              <a:rPr lang="en-GB" sz="2400" dirty="0"/>
              <a:t> for at stole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at </a:t>
            </a:r>
            <a:r>
              <a:rPr lang="en-GB" sz="2400" dirty="0" err="1"/>
              <a:t>udføre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returnere</a:t>
            </a:r>
            <a:r>
              <a:rPr lang="en-GB" sz="2400" dirty="0"/>
              <a:t> </a:t>
            </a:r>
            <a:r>
              <a:rPr lang="en-GB" sz="2400" dirty="0" err="1"/>
              <a:t>resultatet</a:t>
            </a:r>
            <a:r>
              <a:rPr lang="en-GB" sz="2400" dirty="0"/>
              <a:t>. </a:t>
            </a:r>
          </a:p>
          <a:p>
            <a:r>
              <a:rPr lang="en-GB" sz="2400" dirty="0"/>
              <a:t>En </a:t>
            </a:r>
            <a:r>
              <a:rPr lang="en-GB" sz="2400" dirty="0" err="1"/>
              <a:t>klientmaskine</a:t>
            </a:r>
            <a:r>
              <a:rPr lang="en-GB" sz="2400" dirty="0"/>
              <a:t> downloader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udfører</a:t>
            </a:r>
            <a:r>
              <a:rPr lang="en-GB" sz="2400" dirty="0"/>
              <a:t> JavaScript-</a:t>
            </a:r>
            <a:r>
              <a:rPr lang="en-GB" sz="2400" dirty="0" err="1"/>
              <a:t>kode</a:t>
            </a:r>
            <a:r>
              <a:rPr lang="en-GB" sz="2400" dirty="0"/>
              <a:t>.</a:t>
            </a:r>
          </a:p>
        </p:txBody>
      </p:sp>
      <p:pic>
        <p:nvPicPr>
          <p:cNvPr id="5" name="Picture 4" descr="FIGURE 8.1 Downloading and executing a client-side JavaScript script">
            <a:extLst>
              <a:ext uri="{FF2B5EF4-FFF2-40B4-BE49-F238E27FC236}">
                <a16:creationId xmlns:a16="http://schemas.microsoft.com/office/drawing/2014/main" id="{219B84E5-DB98-4A39-99A6-CEB6DF68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9" y="1596145"/>
            <a:ext cx="6219532" cy="44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Fordele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ved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klientside</a:t>
            </a:r>
            <a:r>
              <a:rPr lang="en-GB" b="1" dirty="0">
                <a:effectLst/>
              </a:rPr>
              <a:t> scripting</a:t>
            </a:r>
            <a:r>
              <a:rPr lang="en-GB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 algn="l"/>
            <a:r>
              <a:rPr lang="en-GB" sz="2400" dirty="0"/>
              <a:t>JavaScript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interagere</a:t>
            </a:r>
            <a:r>
              <a:rPr lang="en-GB" sz="2400" dirty="0"/>
              <a:t> med den </a:t>
            </a:r>
            <a:r>
              <a:rPr lang="en-GB" sz="2400" dirty="0" err="1"/>
              <a:t>downloadede</a:t>
            </a:r>
            <a:r>
              <a:rPr lang="en-GB" sz="2400" dirty="0"/>
              <a:t> HTML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måde</a:t>
            </a:r>
            <a:r>
              <a:rPr lang="en-GB" sz="2400" dirty="0"/>
              <a:t>,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, </a:t>
            </a:r>
            <a:r>
              <a:rPr lang="en-GB" sz="2400" dirty="0" err="1"/>
              <a:t>hvilket</a:t>
            </a:r>
            <a:r>
              <a:rPr lang="en-GB" sz="2400" dirty="0"/>
              <a:t> </a:t>
            </a:r>
            <a:r>
              <a:rPr lang="en-GB" sz="2400" dirty="0" err="1"/>
              <a:t>skaber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brugeroplevelse</a:t>
            </a:r>
            <a:r>
              <a:rPr lang="en-GB" sz="2400" dirty="0"/>
              <a:t> mere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desktopsoftware</a:t>
            </a:r>
            <a:r>
              <a:rPr lang="en-GB" sz="2400" dirty="0"/>
              <a:t> end </a:t>
            </a:r>
            <a:r>
              <a:rPr lang="en-GB" sz="2400" dirty="0" err="1"/>
              <a:t>simpel</a:t>
            </a:r>
            <a:r>
              <a:rPr lang="en-GB" sz="2400" dirty="0"/>
              <a:t> HTML </a:t>
            </a:r>
            <a:r>
              <a:rPr lang="en-GB" sz="2400" dirty="0" err="1"/>
              <a:t>nogensinde</a:t>
            </a:r>
            <a:r>
              <a:rPr lang="en-GB" sz="2400" dirty="0"/>
              <a:t> </a:t>
            </a:r>
            <a:r>
              <a:rPr lang="en-GB" sz="2400" dirty="0" err="1"/>
              <a:t>kunne</a:t>
            </a:r>
            <a:r>
              <a:rPr lang="en-GB" sz="2400" dirty="0"/>
              <a:t>.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90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effectLst/>
              </a:rPr>
              <a:t>Ulemper ved klientside </a:t>
            </a:r>
            <a:r>
              <a:rPr lang="da-DK" b="1" dirty="0" err="1">
                <a:effectLst/>
              </a:rPr>
              <a:t>scripting</a:t>
            </a:r>
            <a:r>
              <a:rPr lang="da-DK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Der er ingen garanti for, at klienten har JavaScript aktiveret, hvilket betyder, at enhver nødvendig funktionalitet skal implementeres redundant på serveren.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JavaScript-tunge webapplikationer kan være komplicerede at fejlfinde og vedligeholde.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JavaScript er ikke fejltolerant. Browsere kan håndtere ugyldig HTML eller CSS, men hvis din side har ugyldig JavaScript, vil den simpelthen </a:t>
            </a:r>
            <a:r>
              <a:rPr lang="da-DK" sz="2000" dirty="0">
                <a:solidFill>
                  <a:srgbClr val="FF0000"/>
                </a:solidFill>
                <a:effectLst/>
              </a:rPr>
              <a:t>stoppe</a:t>
            </a:r>
            <a:r>
              <a:rPr lang="da-DK" sz="2000" dirty="0">
                <a:effectLst/>
              </a:rPr>
              <a:t> udførelsen ved den ugyldige linje.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Mens JavaScript er universelt understøttet i alle moderne browsere, udvides sproget (og dets </a:t>
            </a:r>
            <a:r>
              <a:rPr lang="da-DK" sz="2000" dirty="0" err="1">
                <a:effectLst/>
              </a:rPr>
              <a:t>API'er</a:t>
            </a:r>
            <a:r>
              <a:rPr lang="da-DK" sz="2000" dirty="0">
                <a:effectLst/>
              </a:rPr>
              <a:t>) kontinuerligt. Nyere funktioner i sproget understøttes muligvis ikke i alle browsere.</a:t>
            </a:r>
          </a:p>
          <a:p>
            <a:r>
              <a:rPr lang="da-DK" sz="2000" b="1" dirty="0">
                <a:effectLst/>
              </a:rPr>
              <a:t> 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41489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9270-9588-43BB-B888-F281F6C8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JavaScripts</a:t>
            </a:r>
            <a:r>
              <a:rPr lang="en-GB" dirty="0"/>
              <a:t> </a:t>
            </a:r>
            <a:r>
              <a:rPr lang="en-GB" dirty="0" err="1"/>
              <a:t>Historie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F2A2-C17A-4EC2-98B3-A966542A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GB" sz="2400" dirty="0"/>
              <a:t>JavaScript </a:t>
            </a:r>
            <a:r>
              <a:rPr lang="en-GB" sz="2400" dirty="0" err="1"/>
              <a:t>blev</a:t>
            </a:r>
            <a:r>
              <a:rPr lang="en-GB" sz="2400" dirty="0"/>
              <a:t> </a:t>
            </a:r>
            <a:r>
              <a:rPr lang="en-GB" sz="2400" dirty="0" err="1"/>
              <a:t>introduceret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Netscape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deres</a:t>
            </a:r>
            <a:r>
              <a:rPr lang="en-GB" sz="2400" dirty="0"/>
              <a:t> Navigator-browser </a:t>
            </a:r>
            <a:r>
              <a:rPr lang="en-GB" sz="2400" dirty="0" err="1"/>
              <a:t>tilbage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1996. </a:t>
            </a:r>
            <a:endParaRPr lang="en-US"/>
          </a:p>
          <a:p>
            <a:pPr marL="608965" indent="-456565"/>
            <a:r>
              <a:rPr lang="en-GB" sz="2400" dirty="0"/>
              <a:t>Netscape </a:t>
            </a:r>
            <a:r>
              <a:rPr lang="en-GB" sz="2400" dirty="0" err="1"/>
              <a:t>indsendte</a:t>
            </a:r>
            <a:r>
              <a:rPr lang="en-GB" sz="2400" dirty="0"/>
              <a:t> JavaScript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Ecma</a:t>
            </a:r>
            <a:r>
              <a:rPr lang="en-GB" sz="2400" dirty="0"/>
              <a:t> International </a:t>
            </a:r>
            <a:r>
              <a:rPr lang="en-GB" sz="2400" dirty="0" err="1"/>
              <a:t>i</a:t>
            </a:r>
            <a:r>
              <a:rPr lang="en-GB" sz="2400" dirty="0"/>
              <a:t> 1997, ECMAScript er </a:t>
            </a:r>
            <a:r>
              <a:rPr lang="en-GB" sz="2400" dirty="0" err="1"/>
              <a:t>samtidig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over-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undergruppe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JavaScript-</a:t>
            </a:r>
            <a:r>
              <a:rPr lang="en-GB" sz="2400" dirty="0" err="1"/>
              <a:t>programmeringssproget</a:t>
            </a:r>
            <a:r>
              <a:rPr lang="en-GB" sz="2400" dirty="0"/>
              <a:t>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sjette</a:t>
            </a:r>
            <a:r>
              <a:rPr lang="en-GB" sz="2400" dirty="0"/>
              <a:t> </a:t>
            </a:r>
            <a:r>
              <a:rPr lang="en-GB" sz="2400" dirty="0" err="1"/>
              <a:t>udgave</a:t>
            </a:r>
            <a:r>
              <a:rPr lang="en-GB" sz="2400" dirty="0"/>
              <a:t> (</a:t>
            </a:r>
            <a:r>
              <a:rPr lang="en-GB" sz="2400" dirty="0" err="1"/>
              <a:t>eller</a:t>
            </a:r>
            <a:r>
              <a:rPr lang="en-GB" sz="2400" dirty="0"/>
              <a:t> ES6) var den, der </a:t>
            </a:r>
            <a:r>
              <a:rPr lang="en-GB" sz="2400" dirty="0" err="1"/>
              <a:t>introducerede</a:t>
            </a:r>
            <a:r>
              <a:rPr lang="en-GB" sz="2400" dirty="0"/>
              <a:t> mange </a:t>
            </a:r>
            <a:r>
              <a:rPr lang="en-GB" sz="2400" dirty="0" err="1"/>
              <a:t>bemærkelsesværdige</a:t>
            </a:r>
            <a:r>
              <a:rPr lang="en-GB" sz="2400" dirty="0"/>
              <a:t> nye </a:t>
            </a:r>
            <a:r>
              <a:rPr lang="en-GB" sz="2400" dirty="0" err="1"/>
              <a:t>tilføjelser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sproget</a:t>
            </a:r>
            <a:r>
              <a:rPr lang="en-GB" sz="2400" dirty="0"/>
              <a:t> (</a:t>
            </a:r>
            <a:r>
              <a:rPr lang="en-GB" sz="2400" dirty="0" err="1"/>
              <a:t>såsom</a:t>
            </a:r>
            <a:r>
              <a:rPr lang="en-GB" sz="2400" dirty="0"/>
              <a:t> </a:t>
            </a:r>
            <a:r>
              <a:rPr lang="en-GB" sz="2400" dirty="0" err="1"/>
              <a:t>klasser</a:t>
            </a:r>
            <a:r>
              <a:rPr lang="en-GB" sz="2400" dirty="0"/>
              <a:t>, </a:t>
            </a:r>
            <a:r>
              <a:rPr lang="en-GB" sz="2400" dirty="0" err="1"/>
              <a:t>iteratorer</a:t>
            </a:r>
            <a:r>
              <a:rPr lang="en-GB" sz="2400" dirty="0"/>
              <a:t>, </a:t>
            </a:r>
            <a:r>
              <a:rPr lang="en-GB" sz="2400" dirty="0" err="1"/>
              <a:t>pilfunktioner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løfter</a:t>
            </a:r>
            <a:r>
              <a:rPr lang="en-GB" sz="2400" dirty="0"/>
              <a:t>).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nyeste</a:t>
            </a:r>
            <a:r>
              <a:rPr lang="en-GB" sz="2400" dirty="0"/>
              <a:t> version </a:t>
            </a:r>
            <a:r>
              <a:rPr lang="en-GB" sz="2400" dirty="0" err="1"/>
              <a:t>af</a:t>
            </a:r>
            <a:r>
              <a:rPr lang="en-GB" sz="2400" dirty="0"/>
              <a:t> ECMAScript </a:t>
            </a:r>
            <a:r>
              <a:rPr lang="en-GB" sz="2400" b="1" dirty="0" err="1">
                <a:solidFill>
                  <a:srgbClr val="0E0E0E"/>
                </a:solidFill>
                <a:effectLst/>
                <a:latin typeface=".AppleSystemUIFont"/>
              </a:rPr>
              <a:t>ECMAScript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b="1" dirty="0">
                <a:solidFill>
                  <a:srgbClr val="0E0E0E"/>
                </a:solidFill>
                <a:latin typeface=".AppleSystemUIFont"/>
              </a:rPr>
              <a:t>2024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endParaRPr lang="en-GB" sz="2400" b="1" dirty="0">
              <a:solidFill>
                <a:srgbClr val="0E0E0E"/>
              </a:solidFill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87127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B2093C-504F-4C4C-A2F2-CC4CAB623C30}">
  <ds:schemaRefs>
    <ds:schemaRef ds:uri="http://schemas.microsoft.com/office/2006/metadata/properties"/>
    <ds:schemaRef ds:uri="http://schemas.microsoft.com/office/infopath/2007/PartnerControls"/>
    <ds:schemaRef ds:uri="ec126e83-0491-4b46-81a3-240225fc1988"/>
    <ds:schemaRef ds:uri="25eae86a-633e-4d13-980a-a3432448f981"/>
  </ds:schemaRefs>
</ds:datastoreItem>
</file>

<file path=customXml/itemProps2.xml><?xml version="1.0" encoding="utf-8"?>
<ds:datastoreItem xmlns:ds="http://schemas.openxmlformats.org/officeDocument/2006/customXml" ds:itemID="{8EC0EAE0-9238-4913-BBB6-CA3585A1D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29A523-8F43-43CA-9271-0EE1CF481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555</Words>
  <Application>Microsoft Office PowerPoint</Application>
  <PresentationFormat>Widescreen</PresentationFormat>
  <Paragraphs>68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Grundlæggende Webudvikling</vt:lpstr>
      <vt:lpstr>Programmeringsdomæner</vt:lpstr>
      <vt:lpstr>Operation system and language</vt:lpstr>
      <vt:lpstr>Programmeringsmiljøer</vt:lpstr>
      <vt:lpstr>Øvelse</vt:lpstr>
      <vt:lpstr>Client-Side Scripting</vt:lpstr>
      <vt:lpstr>Fordele ved klientside scripting:</vt:lpstr>
      <vt:lpstr>Ulemper ved klientside scripting:</vt:lpstr>
      <vt:lpstr>JavaScripts Historie</vt:lpstr>
      <vt:lpstr>øvelse</vt:lpstr>
      <vt:lpstr>JavaScript and Web 2.0</vt:lpstr>
      <vt:lpstr>JavaScript in Contemporary Software Development</vt:lpstr>
      <vt:lpstr>Hvor går JavaScript hen?</vt:lpstr>
      <vt:lpstr>Tilføjelse af JavaScript til en side</vt:lpstr>
      <vt:lpstr>Slut på dag 1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Xiaolei Bi</dc:creator>
  <cp:lastModifiedBy>Xiaolei Bi</cp:lastModifiedBy>
  <cp:revision>12</cp:revision>
  <dcterms:created xsi:type="dcterms:W3CDTF">2025-01-20T12:44:39Z</dcterms:created>
  <dcterms:modified xsi:type="dcterms:W3CDTF">2025-01-20T15:56:47Z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