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2" r:id="rId5"/>
    <p:sldId id="267" r:id="rId6"/>
    <p:sldId id="263" r:id="rId7"/>
    <p:sldId id="273" r:id="rId8"/>
    <p:sldId id="269" r:id="rId9"/>
    <p:sldId id="270" r:id="rId10"/>
    <p:sldId id="274" r:id="rId11"/>
    <p:sldId id="276" r:id="rId12"/>
    <p:sldId id="275" r:id="rId13"/>
    <p:sldId id="271" r:id="rId14"/>
    <p:sldId id="264" r:id="rId15"/>
    <p:sldId id="266" r:id="rId16"/>
    <p:sldId id="265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16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978-3-031-35708-4_1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4400" dirty="0" err="1">
                <a:latin typeface="Rockwell" panose="02060603020205020403" pitchFamily="18" charset="77"/>
              </a:rPr>
              <a:t>Skriftlige</a:t>
            </a:r>
            <a:r>
              <a:rPr sz="4400" dirty="0">
                <a:latin typeface="Rockwell" panose="02060603020205020403" pitchFamily="18" charset="77"/>
              </a:rPr>
              <a:t> </a:t>
            </a:r>
            <a:r>
              <a:rPr sz="4400" dirty="0" err="1">
                <a:latin typeface="Rockwell" panose="02060603020205020403" pitchFamily="18" charset="77"/>
              </a:rPr>
              <a:t>og</a:t>
            </a:r>
            <a:r>
              <a:rPr sz="4400" dirty="0">
                <a:latin typeface="Rockwell" panose="02060603020205020403" pitchFamily="18" charset="77"/>
              </a:rPr>
              <a:t> </a:t>
            </a:r>
            <a:r>
              <a:rPr sz="4400" dirty="0" err="1">
                <a:latin typeface="Rockwell" panose="02060603020205020403" pitchFamily="18" charset="77"/>
              </a:rPr>
              <a:t>mundtlige</a:t>
            </a:r>
            <a:r>
              <a:rPr sz="4400" dirty="0">
                <a:latin typeface="Rockwell" panose="02060603020205020403" pitchFamily="18" charset="77"/>
              </a:rPr>
              <a:t> </a:t>
            </a:r>
            <a:r>
              <a:rPr sz="4400" dirty="0" err="1">
                <a:latin typeface="Rockwell" panose="02060603020205020403" pitchFamily="18" charset="77"/>
              </a:rPr>
              <a:t>kompetencer</a:t>
            </a:r>
            <a:r>
              <a:rPr lang="da-DK" sz="4400" dirty="0">
                <a:latin typeface="Rockwell" panose="02060603020205020403" pitchFamily="18" charset="77"/>
              </a:rPr>
              <a:t> i </a:t>
            </a:r>
            <a:r>
              <a:rPr lang="en-GB" sz="4400" b="0" i="0" dirty="0" err="1">
                <a:solidFill>
                  <a:srgbClr val="292929"/>
                </a:solidFill>
                <a:effectLst/>
                <a:latin typeface="Rockwell" panose="02060603020205020403" pitchFamily="18" charset="77"/>
              </a:rPr>
              <a:t>Programmering</a:t>
            </a:r>
            <a:endParaRPr sz="4400" dirty="0">
              <a:latin typeface="Rockwell" panose="02060603020205020403" pitchFamily="18" charset="77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D4647A-9816-8E7C-181D-02000B76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824" y="4983163"/>
            <a:ext cx="822960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X</a:t>
            </a:r>
            <a:r>
              <a:rPr lang="en-DK" sz="3200" dirty="0"/>
              <a:t>bi @eamv 2025</a:t>
            </a:r>
            <a:br>
              <a:rPr lang="en-DK" sz="3200" dirty="0"/>
            </a:br>
            <a:r>
              <a:rPr lang="en-DK" sz="3200" dirty="0"/>
              <a:t>version 1.1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9C7A-ED24-C5B3-A6C1-22E24625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ckwell" panose="02060603020205020403" pitchFamily="18" charset="77"/>
              </a:rPr>
              <a:t>I</a:t>
            </a:r>
            <a:r>
              <a:rPr lang="en-DK" dirty="0">
                <a:latin typeface="Rockwell" panose="02060603020205020403" pitchFamily="18" charset="77"/>
              </a:rPr>
              <a:t> Rapport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227C8-8CE2-0D9C-2976-E7481B6D4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E.g. technology </a:t>
            </a:r>
            <a:r>
              <a:rPr lang="en-GB" dirty="0" err="1"/>
              <a:t>valg</a:t>
            </a:r>
            <a:endParaRPr lang="en-GB" dirty="0"/>
          </a:p>
          <a:p>
            <a:pPr marL="0" indent="0" algn="l">
              <a:buNone/>
            </a:pPr>
            <a:r>
              <a:rPr lang="en-GB" sz="1600" b="1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Argument for </a:t>
            </a: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Valg</a:t>
            </a:r>
            <a:r>
              <a:rPr lang="en-GB" sz="1600" b="1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af</a:t>
            </a:r>
            <a:r>
              <a:rPr lang="en-GB" sz="1600" b="1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Flexbox CSS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Forenklet</a:t>
            </a:r>
            <a:r>
              <a:rPr lang="en-GB" sz="1600" b="1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Layoutstyring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: Flexbox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gør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det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nemt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at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håndtere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komplekse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layouts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og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justere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elementer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Responsivt</a:t>
            </a:r>
            <a:r>
              <a:rPr lang="en-GB" sz="1600" b="1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Design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: Flexbox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tilpasser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sig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forskellige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skærmstørrelser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og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enheder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,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hvilket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forbedrer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brugeroplevelsen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.</a:t>
            </a:r>
          </a:p>
          <a:p>
            <a:pPr marL="0" indent="0" algn="l">
              <a:buNone/>
            </a:pP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Ulemper</a:t>
            </a:r>
            <a:r>
              <a:rPr lang="en-GB" sz="1600" b="1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ved</a:t>
            </a:r>
            <a:r>
              <a:rPr lang="en-GB" sz="1600" b="1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Flexbox CSS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Browserkompatibilitet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: Der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kan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være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kompatibilitetsproblemer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med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ældre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browsere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,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hvilket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kræver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omhyggelig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overvejelse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Ydeevne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: Brug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af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Flexbox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til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meget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komplekse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layouts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kan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føre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til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ydeevneproblemer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,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hvis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det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ikke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optimeres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 </a:t>
            </a:r>
            <a:r>
              <a:rPr lang="en-GB" sz="1600" b="0" i="0" dirty="0" err="1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korrekt</a:t>
            </a:r>
            <a:r>
              <a:rPr lang="en-GB" sz="1600" b="0" i="0" dirty="0">
                <a:solidFill>
                  <a:srgbClr val="242424"/>
                </a:solidFill>
                <a:effectLst/>
                <a:highlight>
                  <a:srgbClr val="C0C0C0"/>
                </a:highlight>
                <a:latin typeface="Segoe UI" panose="020B0502040204020203" pitchFamily="34" charset="0"/>
              </a:rPr>
              <a:t>……..</a:t>
            </a:r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52197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F87B-0394-3585-2CCD-4A0773A3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ckwell" panose="02060603020205020403" pitchFamily="18" charset="77"/>
              </a:rPr>
              <a:t>R</a:t>
            </a:r>
            <a:r>
              <a:rPr lang="en-DK" dirty="0">
                <a:latin typeface="Rockwell" panose="02060603020205020403" pitchFamily="18" charset="77"/>
              </a:rPr>
              <a:t>apport-</a:t>
            </a:r>
            <a:r>
              <a:rPr lang="en-GB" i="0" dirty="0">
                <a:solidFill>
                  <a:srgbClr val="333333"/>
                </a:solidFill>
                <a:effectLst/>
                <a:latin typeface="Rockwell" panose="02060603020205020403" pitchFamily="18" charset="77"/>
              </a:rPr>
              <a:t> Test </a:t>
            </a:r>
            <a:r>
              <a:rPr lang="en-GB" i="0" dirty="0" err="1">
                <a:solidFill>
                  <a:srgbClr val="333333"/>
                </a:solidFill>
                <a:effectLst/>
                <a:latin typeface="Rockwell" panose="02060603020205020403" pitchFamily="18" charset="77"/>
              </a:rPr>
              <a:t>af</a:t>
            </a:r>
            <a:r>
              <a:rPr lang="en-GB" i="0" dirty="0">
                <a:solidFill>
                  <a:srgbClr val="333333"/>
                </a:solidFill>
                <a:effectLst/>
                <a:latin typeface="Rockwell" panose="02060603020205020403" pitchFamily="18" charset="77"/>
              </a:rPr>
              <a:t> </a:t>
            </a:r>
            <a:r>
              <a:rPr lang="en-GB" i="0" dirty="0" err="1">
                <a:solidFill>
                  <a:srgbClr val="333333"/>
                </a:solidFill>
                <a:effectLst/>
                <a:latin typeface="Rockwell" panose="02060603020205020403" pitchFamily="18" charset="77"/>
              </a:rPr>
              <a:t>programmet</a:t>
            </a:r>
            <a:endParaRPr lang="en-DK" dirty="0">
              <a:latin typeface="Rockwell" panose="02060603020205020403" pitchFamily="18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8578F-8999-B9FA-9DC6-9F39151D8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RWD test</a:t>
            </a:r>
          </a:p>
          <a:p>
            <a:r>
              <a:rPr lang="en-GB" dirty="0"/>
              <a:t>V</a:t>
            </a:r>
            <a:r>
              <a:rPr lang="en-DK" dirty="0"/>
              <a:t>alidering test</a:t>
            </a:r>
          </a:p>
          <a:p>
            <a:r>
              <a:rPr lang="en-GB" dirty="0"/>
              <a:t>B</a:t>
            </a:r>
            <a:r>
              <a:rPr lang="en-DK" dirty="0"/>
              <a:t>rowser test –A11y test…</a:t>
            </a:r>
          </a:p>
        </p:txBody>
      </p:sp>
    </p:spTree>
    <p:extLst>
      <p:ext uri="{BB962C8B-B14F-4D97-AF65-F5344CB8AC3E}">
        <p14:creationId xmlns:p14="http://schemas.microsoft.com/office/powerpoint/2010/main" val="383483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EFE64-1491-4F08-5374-2014BC3E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Rockwell" panose="02060603020205020403" pitchFamily="18" charset="77"/>
              </a:rPr>
              <a:t>Discussion:technology</a:t>
            </a:r>
            <a:r>
              <a:rPr lang="en-GB" dirty="0">
                <a:latin typeface="Rockwell" panose="02060603020205020403" pitchFamily="18" charset="77"/>
              </a:rPr>
              <a:t> </a:t>
            </a:r>
            <a:r>
              <a:rPr lang="en-GB" dirty="0" err="1">
                <a:latin typeface="Rockwell" panose="02060603020205020403" pitchFamily="18" charset="77"/>
              </a:rPr>
              <a:t>valg</a:t>
            </a:r>
            <a:endParaRPr lang="en-DK" dirty="0">
              <a:latin typeface="Rockwell" panose="02060603020205020403" pitchFamily="18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D371-FE7F-8AE4-3D9B-D3DB64FB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Hvilke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udfordringer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stødte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du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på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?</a:t>
            </a:r>
            <a:endParaRPr lang="en-GB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Beskriv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eventuelle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vanskeligheder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du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oplevede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under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projekt</a:t>
            </a:r>
            <a:endParaRPr lang="en-GB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Hvordan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kan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du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anvende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det, du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har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lært</a:t>
            </a:r>
            <a:r>
              <a:rPr lang="en-GB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?</a:t>
            </a:r>
            <a:endParaRPr lang="en-GB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algn="l">
              <a:spcBef>
                <a:spcPts val="75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Overvej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hvordan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du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kan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bruge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dagens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læring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fremtidige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opgaver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skriving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37322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CDF1-15CD-643D-68E1-26242624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ckwell" panose="02060603020205020403" pitchFamily="18" charset="77"/>
              </a:rPr>
              <a:t>O</a:t>
            </a:r>
            <a:r>
              <a:rPr lang="en-DK" dirty="0">
                <a:latin typeface="Rockwell" panose="02060603020205020403" pitchFamily="18" charset="77"/>
              </a:rPr>
              <a:t>pret Readme.md (Github)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D840-B8F2-DCF4-C84B-E6EEA44C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README.md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et GitHub-repository er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vigtig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fordi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den giver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en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klar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introduktion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oversigt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over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projektet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tilbyder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installations-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brugsanvisninger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fungerer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som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central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dokumentation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54907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>
                <a:solidFill>
                  <a:srgbClr val="00B050"/>
                </a:solidFill>
                <a:latin typeface="Rockwell" panose="02060603020205020403" pitchFamily="18" charset="77"/>
              </a:rPr>
              <a:t> </a:t>
            </a:r>
            <a:r>
              <a:rPr lang="en-GB" dirty="0" err="1">
                <a:solidFill>
                  <a:srgbClr val="00B050"/>
                </a:solidFill>
                <a:latin typeface="Rockwell" panose="02060603020205020403" pitchFamily="18" charset="77"/>
              </a:rPr>
              <a:t>mundtlighed</a:t>
            </a:r>
            <a:r>
              <a:rPr lang="en-GB" dirty="0">
                <a:solidFill>
                  <a:srgbClr val="00B050"/>
                </a:solidFill>
                <a:latin typeface="Rockwell" panose="02060603020205020403" pitchFamily="18" charset="77"/>
              </a:rPr>
              <a:t> --</a:t>
            </a:r>
            <a:r>
              <a:rPr lang="en-GB" dirty="0" err="1">
                <a:solidFill>
                  <a:srgbClr val="00B050"/>
                </a:solidFill>
                <a:latin typeface="Rockwell" panose="02060603020205020403" pitchFamily="18" charset="77"/>
              </a:rPr>
              <a:t>mundtlig</a:t>
            </a:r>
            <a:r>
              <a:rPr lang="en-GB" dirty="0">
                <a:solidFill>
                  <a:srgbClr val="00B050"/>
                </a:solidFill>
                <a:latin typeface="Rockwell" panose="02060603020205020403" pitchFamily="18" charset="77"/>
              </a:rPr>
              <a:t> </a:t>
            </a:r>
            <a:r>
              <a:rPr dirty="0" err="1">
                <a:solidFill>
                  <a:srgbClr val="00B050"/>
                </a:solidFill>
                <a:latin typeface="Rockwell" panose="02060603020205020403" pitchFamily="18" charset="77"/>
              </a:rPr>
              <a:t>oplæg</a:t>
            </a:r>
            <a:endParaRPr dirty="0">
              <a:solidFill>
                <a:srgbClr val="00B050"/>
              </a:solidFill>
              <a:latin typeface="Rockwell" panose="02060603020205020403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Elevoplæggets</a:t>
            </a:r>
            <a:r>
              <a:rPr dirty="0"/>
              <a:t> </a:t>
            </a:r>
            <a:r>
              <a:rPr dirty="0" err="1"/>
              <a:t>styrke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forhold </a:t>
            </a:r>
            <a:r>
              <a:rPr dirty="0" err="1"/>
              <a:t>til</a:t>
            </a:r>
            <a:r>
              <a:rPr dirty="0"/>
              <a:t> </a:t>
            </a:r>
            <a:r>
              <a:rPr dirty="0" err="1"/>
              <a:t>mundtlighed</a:t>
            </a:r>
            <a:r>
              <a:rPr dirty="0"/>
              <a:t> er </a:t>
            </a:r>
            <a:r>
              <a:rPr lang="da-DK" dirty="0"/>
              <a:t>lave oplæg</a:t>
            </a:r>
            <a:endParaRPr dirty="0"/>
          </a:p>
          <a:p>
            <a:r>
              <a:rPr dirty="0" err="1"/>
              <a:t>Produktet</a:t>
            </a:r>
            <a:r>
              <a:rPr dirty="0"/>
              <a:t> </a:t>
            </a:r>
            <a:r>
              <a:rPr dirty="0" err="1"/>
              <a:t>skal</a:t>
            </a:r>
            <a:r>
              <a:rPr dirty="0"/>
              <a:t> </a:t>
            </a:r>
            <a:r>
              <a:rPr dirty="0" err="1"/>
              <a:t>være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konkret</a:t>
            </a:r>
            <a:r>
              <a:rPr dirty="0"/>
              <a:t> </a:t>
            </a:r>
            <a:r>
              <a:rPr dirty="0" err="1"/>
              <a:t>Powerpoint</a:t>
            </a:r>
            <a:r>
              <a:rPr dirty="0"/>
              <a:t>.</a:t>
            </a:r>
          </a:p>
          <a:p>
            <a:r>
              <a:rPr dirty="0" err="1"/>
              <a:t>Oplægget</a:t>
            </a:r>
            <a:r>
              <a:rPr dirty="0"/>
              <a:t> </a:t>
            </a:r>
            <a:r>
              <a:rPr lang="da-DK" dirty="0"/>
              <a:t>kan</a:t>
            </a:r>
            <a:r>
              <a:rPr dirty="0"/>
              <a:t> </a:t>
            </a:r>
            <a:r>
              <a:rPr dirty="0" err="1"/>
              <a:t>vare</a:t>
            </a:r>
            <a:r>
              <a:rPr dirty="0"/>
              <a:t> 5-10 </a:t>
            </a:r>
            <a:r>
              <a:rPr dirty="0" err="1"/>
              <a:t>minutter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FD26-A6D4-88DC-D12A-96D602F1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solidFill>
                  <a:srgbClr val="00B050"/>
                </a:solidFill>
                <a:latin typeface="Rockwell" panose="02060603020205020403" pitchFamily="18" charset="77"/>
              </a:rPr>
              <a:t>Oplæg -Kilder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C8D9-2771-442F-CC65-17A1344E1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Inkludering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af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mindst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to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referencer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en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præsentation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er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vigtig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fordi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det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øger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troværdigheden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og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viser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at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emnet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er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grundigt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undersøgt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45780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50"/>
                </a:solidFill>
                <a:latin typeface="Rockwell" panose="02060603020205020403" pitchFamily="18" charset="77"/>
              </a:rPr>
              <a:t>Matrix-</a:t>
            </a:r>
            <a:r>
              <a:rPr dirty="0" err="1">
                <a:solidFill>
                  <a:srgbClr val="00B050"/>
                </a:solidFill>
                <a:latin typeface="Rockwell" panose="02060603020205020403" pitchFamily="18" charset="77"/>
              </a:rPr>
              <a:t>undervisning</a:t>
            </a:r>
            <a:endParaRPr dirty="0">
              <a:solidFill>
                <a:srgbClr val="00B050"/>
              </a:solidFill>
              <a:latin typeface="Rockwell" panose="02060603020205020403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Den </a:t>
            </a:r>
            <a:r>
              <a:rPr dirty="0" err="1"/>
              <a:t>mundtlige</a:t>
            </a:r>
            <a:r>
              <a:rPr dirty="0"/>
              <a:t> </a:t>
            </a:r>
            <a:r>
              <a:rPr dirty="0" err="1"/>
              <a:t>kompetence</a:t>
            </a:r>
            <a:r>
              <a:rPr dirty="0"/>
              <a:t> </a:t>
            </a:r>
            <a:r>
              <a:rPr dirty="0" err="1"/>
              <a:t>kan</a:t>
            </a:r>
            <a:r>
              <a:rPr lang="da-DK" dirty="0"/>
              <a:t> også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dirty="0" err="1"/>
              <a:t>trænes</a:t>
            </a:r>
            <a:r>
              <a:rPr dirty="0"/>
              <a:t> </a:t>
            </a:r>
            <a:r>
              <a:rPr dirty="0" err="1"/>
              <a:t>ved</a:t>
            </a:r>
            <a:r>
              <a:rPr dirty="0"/>
              <a:t> matrix-</a:t>
            </a:r>
            <a:r>
              <a:rPr dirty="0" err="1"/>
              <a:t>undervisning</a:t>
            </a:r>
            <a:r>
              <a:rPr dirty="0"/>
              <a:t>.</a:t>
            </a:r>
          </a:p>
          <a:p>
            <a:r>
              <a:rPr lang="da-DK" dirty="0"/>
              <a:t>I </a:t>
            </a:r>
            <a:r>
              <a:rPr dirty="0" err="1"/>
              <a:t>inddeles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grupper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får</a:t>
            </a:r>
            <a:r>
              <a:rPr dirty="0"/>
              <a:t> </a:t>
            </a:r>
            <a:r>
              <a:rPr dirty="0" err="1"/>
              <a:t>tildelt</a:t>
            </a:r>
            <a:r>
              <a:rPr dirty="0"/>
              <a:t> et </a:t>
            </a:r>
            <a:r>
              <a:rPr dirty="0" err="1"/>
              <a:t>fagområde</a:t>
            </a:r>
            <a:r>
              <a:rPr dirty="0"/>
              <a:t>.</a:t>
            </a:r>
          </a:p>
          <a:p>
            <a:r>
              <a:rPr lang="da-DK" dirty="0"/>
              <a:t>I kan </a:t>
            </a:r>
            <a:r>
              <a:rPr dirty="0"/>
              <a:t>lave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præsentation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grupper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667B-1CE6-5C6F-D942-2DDC7699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solidFill>
                  <a:schemeClr val="accent1"/>
                </a:solidFill>
                <a:latin typeface="Rockwell" panose="02060603020205020403" pitchFamily="18" charset="77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6DFF0-13F7-32AC-266E-DE9211DF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Husum, E. (2021). 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Skriftlighed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 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og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 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mundtlighed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. Retrieved from https://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emu.dk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/sites/default/files/2021-06/FIP_Skriftlighed%20og%20mundtlighed.pdf</a:t>
            </a:r>
          </a:p>
          <a:p>
            <a:endParaRPr lang="en-GB" sz="1400" i="1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Perry, A. (2019). How to write better Git commit messages. 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freeCodeCamp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. Retrieved from https://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www.freecodecamp.org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/news/how-to-write-better-git-commit-messages/</a:t>
            </a:r>
          </a:p>
          <a:p>
            <a:endParaRPr lang="en-DK" sz="1400" i="1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Nees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, J.P., Bi, X. (2023). Pair-Teamwork Effect on First Semester IT Students to Achieve Collaborative Learning Through Social Relations. In: Marcus, A., Rosenzweig, E., Soares, M.M. (eds) Design, User Experience, and Usability. HCII 2023. Lecture Notes in Computer Science, vol 14033. Springer, Cham. 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  <a:hlinkClick r:id="rId2"/>
              </a:rPr>
              <a:t>https://doi.org/10.1007/978-3-031-35708-4_12</a:t>
            </a:r>
            <a:endParaRPr lang="en-GB" sz="1400" i="1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endParaRPr lang="en-GB" sz="1400" i="1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pPr algn="l"/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 Jesper Buch(2025). 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Programmering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. 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Systime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. https://</a:t>
            </a:r>
            <a:r>
              <a:rPr lang="en-GB" sz="1400" i="1" dirty="0" err="1">
                <a:solidFill>
                  <a:srgbClr val="242424"/>
                </a:solidFill>
                <a:latin typeface="Segoe UI" panose="020B0502040204020203" pitchFamily="34" charset="0"/>
              </a:rPr>
              <a:t>programmering.systime.dk</a:t>
            </a:r>
            <a:r>
              <a:rPr lang="en-GB" sz="1400" i="1" dirty="0">
                <a:solidFill>
                  <a:srgbClr val="242424"/>
                </a:solidFill>
                <a:latin typeface="Segoe UI" panose="020B0502040204020203" pitchFamily="34" charset="0"/>
              </a:rPr>
              <a:t>/?id=1</a:t>
            </a:r>
          </a:p>
          <a:p>
            <a:pPr marL="0" indent="0">
              <a:buNone/>
            </a:pPr>
            <a:br>
              <a:rPr lang="en-GB" sz="1000" dirty="0"/>
            </a:br>
            <a:endParaRPr lang="en-DK" sz="1400" i="1" dirty="0">
              <a:solidFill>
                <a:srgbClr val="242424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0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ockwell" panose="02060603020205020403" pitchFamily="18" charset="77"/>
              </a:rPr>
              <a:t>Introduktion</a:t>
            </a:r>
            <a:endParaRPr dirty="0">
              <a:latin typeface="Rockwell" panose="02060603020205020403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 err="1"/>
              <a:t>Vigtigheden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relevansen</a:t>
            </a:r>
            <a:r>
              <a:rPr dirty="0"/>
              <a:t> </a:t>
            </a:r>
            <a:r>
              <a:rPr dirty="0" err="1"/>
              <a:t>af</a:t>
            </a:r>
            <a:r>
              <a:rPr dirty="0"/>
              <a:t> </a:t>
            </a:r>
            <a:r>
              <a:rPr lang="en-GB" dirty="0" err="1"/>
              <a:t>Skriftlighed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mundtlighed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lang="da-DK" dirty="0"/>
              <a:t>semester 2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A5AD-A968-726D-3EFE-D352A65F8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Rockwell" panose="02060603020205020403" pitchFamily="18" charset="77"/>
              </a:rPr>
              <a:t>Skriftlighed</a:t>
            </a:r>
            <a:r>
              <a:rPr lang="en-GB" dirty="0">
                <a:latin typeface="Rockwell" panose="02060603020205020403" pitchFamily="18" charset="77"/>
              </a:rPr>
              <a:t> </a:t>
            </a:r>
            <a:endParaRPr lang="en-DK" dirty="0">
              <a:latin typeface="Rockwell" panose="02060603020205020403" pitchFamily="18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28B2D-025F-4228-95E4-F6133B7D6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i="0" dirty="0" err="1">
                <a:solidFill>
                  <a:srgbClr val="333333"/>
                </a:solidFill>
                <a:effectLst/>
                <a:latin typeface="Volkhov"/>
              </a:rPr>
              <a:t>Arbejdsgange</a:t>
            </a:r>
            <a:r>
              <a:rPr lang="en-GB" b="1" i="0" dirty="0">
                <a:solidFill>
                  <a:srgbClr val="333333"/>
                </a:solidFill>
                <a:effectLst/>
                <a:latin typeface="Volkhov"/>
              </a:rPr>
              <a:t> </a:t>
            </a:r>
            <a:r>
              <a:rPr lang="en-GB" b="1" i="0" dirty="0" err="1">
                <a:solidFill>
                  <a:srgbClr val="333333"/>
                </a:solidFill>
                <a:effectLst/>
                <a:latin typeface="Volkhov"/>
              </a:rPr>
              <a:t>og</a:t>
            </a:r>
            <a:r>
              <a:rPr lang="en-GB" b="1" i="0" dirty="0">
                <a:solidFill>
                  <a:srgbClr val="333333"/>
                </a:solidFill>
                <a:effectLst/>
                <a:latin typeface="Volkhov"/>
              </a:rPr>
              <a:t> documentation</a:t>
            </a:r>
          </a:p>
          <a:p>
            <a:r>
              <a:rPr lang="en-GB" dirty="0" err="1"/>
              <a:t>logbogen</a:t>
            </a:r>
            <a:endParaRPr lang="en-GB" dirty="0"/>
          </a:p>
          <a:p>
            <a:r>
              <a:rPr lang="en-GB" dirty="0" err="1"/>
              <a:t>Kommentarer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programmer</a:t>
            </a:r>
            <a:endParaRPr lang="en-GB" b="1" i="0" dirty="0">
              <a:solidFill>
                <a:srgbClr val="333333"/>
              </a:solidFill>
              <a:effectLst/>
              <a:latin typeface="Volkhov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78260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ockwell" panose="02060603020205020403" pitchFamily="18" charset="77"/>
              </a:rPr>
              <a:t>Logbogen</a:t>
            </a:r>
            <a:endParaRPr dirty="0">
              <a:latin typeface="Rockwell" panose="02060603020205020403" pitchFamily="18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Den </a:t>
            </a:r>
            <a:r>
              <a:rPr dirty="0" err="1"/>
              <a:t>logbog</a:t>
            </a:r>
            <a:r>
              <a:rPr dirty="0"/>
              <a:t> er det </a:t>
            </a:r>
            <a:r>
              <a:rPr dirty="0" err="1"/>
              <a:t>oplagte</a:t>
            </a:r>
            <a:r>
              <a:rPr dirty="0"/>
              <a:t> </a:t>
            </a:r>
            <a:r>
              <a:rPr dirty="0" err="1"/>
              <a:t>valg</a:t>
            </a:r>
            <a:r>
              <a:rPr dirty="0"/>
              <a:t> </a:t>
            </a:r>
            <a:r>
              <a:rPr dirty="0" err="1"/>
              <a:t>når</a:t>
            </a:r>
            <a:r>
              <a:rPr dirty="0"/>
              <a:t> der </a:t>
            </a:r>
            <a:r>
              <a:rPr dirty="0" err="1"/>
              <a:t>trænes</a:t>
            </a:r>
            <a:r>
              <a:rPr dirty="0"/>
              <a:t> </a:t>
            </a:r>
            <a:r>
              <a:rPr b="1" dirty="0" err="1"/>
              <a:t>skriftlig</a:t>
            </a:r>
            <a:r>
              <a:rPr dirty="0"/>
              <a:t> </a:t>
            </a:r>
            <a:r>
              <a:rPr dirty="0" err="1"/>
              <a:t>kompetence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r>
              <a:rPr dirty="0" err="1"/>
              <a:t>Logbogen</a:t>
            </a:r>
            <a:r>
              <a:rPr dirty="0"/>
              <a:t> er et </a:t>
            </a:r>
            <a:r>
              <a:rPr dirty="0" err="1"/>
              <a:t>procespapir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forbindelse</a:t>
            </a:r>
            <a:r>
              <a:rPr dirty="0"/>
              <a:t> med </a:t>
            </a:r>
            <a:r>
              <a:rPr dirty="0" err="1"/>
              <a:t>projektarbejde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F495-DE76-53BD-2FAE-8BDB02AD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>
                <a:latin typeface="Rockwell" panose="02060603020205020403" pitchFamily="18" charset="77"/>
              </a:rPr>
              <a:t>Github commit som logbogen</a:t>
            </a:r>
          </a:p>
        </p:txBody>
      </p:sp>
      <p:pic>
        <p:nvPicPr>
          <p:cNvPr id="1026" name="Picture 2" descr="GitHub - olegbakhirev/github-commits-widget: GitHub commits widget ...">
            <a:extLst>
              <a:ext uri="{FF2B5EF4-FFF2-40B4-BE49-F238E27FC236}">
                <a16:creationId xmlns:a16="http://schemas.microsoft.com/office/drawing/2014/main" id="{2DEE8D13-7AE9-71E9-69EA-505FC62CC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36" y="1368571"/>
            <a:ext cx="7522464" cy="52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79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Rockwell" panose="02060603020205020403" pitchFamily="18" charset="77"/>
              </a:rPr>
              <a:t>Kommentarer</a:t>
            </a:r>
            <a:r>
              <a:rPr dirty="0">
                <a:latin typeface="Rockwell" panose="02060603020205020403" pitchFamily="18" charset="77"/>
              </a:rPr>
              <a:t> </a:t>
            </a:r>
            <a:r>
              <a:rPr dirty="0" err="1">
                <a:latin typeface="Rockwell" panose="02060603020205020403" pitchFamily="18" charset="77"/>
              </a:rPr>
              <a:t>i</a:t>
            </a:r>
            <a:r>
              <a:rPr dirty="0">
                <a:latin typeface="Rockwell" panose="02060603020205020403" pitchFamily="18" charset="77"/>
              </a:rPr>
              <a:t> programmer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Eleverne skal arbejde med digital dokumentation.</a:t>
            </a:r>
          </a:p>
          <a:p>
            <a:r>
              <a:t>Kommentering i programmer træner skriftlighed.</a:t>
            </a:r>
          </a:p>
          <a:p>
            <a:r>
              <a:t>Formålet er at formidle hvad der sker i koden.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71AA-0486-FEEB-A71A-EA36EA05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2050" name="Picture 2" descr="Unable to see comments in commits file view · Issue #2688 · microsoft ...">
            <a:extLst>
              <a:ext uri="{FF2B5EF4-FFF2-40B4-BE49-F238E27FC236}">
                <a16:creationId xmlns:a16="http://schemas.microsoft.com/office/drawing/2014/main" id="{6D7BA30D-EE15-882B-6A00-15F311034E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-223500"/>
            <a:ext cx="8405819" cy="634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25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4B70-CEC5-FC19-841A-ED2134672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i="0" dirty="0" err="1">
                <a:solidFill>
                  <a:srgbClr val="333333"/>
                </a:solidFill>
                <a:effectLst/>
                <a:latin typeface="Rockwell" panose="02060603020205020403" pitchFamily="18" charset="77"/>
              </a:rPr>
              <a:t>Dokumentation</a:t>
            </a:r>
            <a:r>
              <a:rPr lang="en-GB" b="0" i="0" dirty="0">
                <a:solidFill>
                  <a:srgbClr val="333333"/>
                </a:solidFill>
                <a:effectLst/>
                <a:latin typeface="Rockwell" panose="02060603020205020403" pitchFamily="18" charset="77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Rockwell" panose="02060603020205020403" pitchFamily="18" charset="77"/>
              </a:rPr>
              <a:t>af</a:t>
            </a:r>
            <a:r>
              <a:rPr lang="en-GB" b="0" i="0" dirty="0">
                <a:solidFill>
                  <a:srgbClr val="333333"/>
                </a:solidFill>
                <a:effectLst/>
                <a:latin typeface="Rockwell" panose="02060603020205020403" pitchFamily="18" charset="77"/>
              </a:rPr>
              <a:t> et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Rockwell" panose="02060603020205020403" pitchFamily="18" charset="77"/>
              </a:rPr>
              <a:t>programmeringsprojekt</a:t>
            </a:r>
            <a:endParaRPr lang="en-DK" dirty="0">
              <a:latin typeface="Rockwell" panose="02060603020205020403" pitchFamily="18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BD6A-A5EF-8285-531D-121F457FF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R</a:t>
            </a:r>
            <a:r>
              <a:rPr lang="en-DK" dirty="0"/>
              <a:t>apport</a:t>
            </a:r>
          </a:p>
          <a:p>
            <a:r>
              <a:rPr lang="en-GB" dirty="0"/>
              <a:t>E</a:t>
            </a:r>
            <a:r>
              <a:rPr lang="en-DK" dirty="0"/>
              <a:t>ller Readme.md (Github)</a:t>
            </a:r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5139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9241-55D6-0171-9C33-94CBC96E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Rockwell" panose="02060603020205020403" pitchFamily="18" charset="77"/>
              </a:rPr>
              <a:t>I</a:t>
            </a:r>
            <a:r>
              <a:rPr lang="en-DK" dirty="0">
                <a:latin typeface="Rockwell" panose="02060603020205020403" pitchFamily="18" charset="77"/>
              </a:rPr>
              <a:t> Rapport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34135-AB69-DE7D-7BBF-DEFD118E3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ts val="2706"/>
              </a:lnSpc>
              <a:buNone/>
            </a:pPr>
            <a:r>
              <a:rPr lang="en-GB" b="1" i="0" dirty="0" err="1">
                <a:solidFill>
                  <a:srgbClr val="333333"/>
                </a:solidFill>
                <a:effectLst/>
                <a:latin typeface="var(--font-title)"/>
              </a:rPr>
              <a:t>Udvalgt</a:t>
            </a:r>
            <a:r>
              <a:rPr lang="en-GB" b="1" i="0" dirty="0">
                <a:solidFill>
                  <a:srgbClr val="333333"/>
                </a:solidFill>
                <a:effectLst/>
                <a:latin typeface="var(--font-title)"/>
              </a:rPr>
              <a:t> </a:t>
            </a:r>
            <a:r>
              <a:rPr lang="en-GB" b="1" i="0" dirty="0" err="1">
                <a:solidFill>
                  <a:srgbClr val="333333"/>
                </a:solidFill>
                <a:effectLst/>
                <a:latin typeface="var(--font-title)"/>
              </a:rPr>
              <a:t>kode</a:t>
            </a:r>
            <a:endParaRPr lang="en-GB" b="1" i="0" dirty="0">
              <a:solidFill>
                <a:srgbClr val="333333"/>
              </a:solidFill>
              <a:effectLst/>
              <a:latin typeface="var(--font-title)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I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koden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herunder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kan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man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vælge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at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forklare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koden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e.g.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funktionen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 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clickCanvas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.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Forlaringen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kunne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være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:</a:t>
            </a:r>
          </a:p>
          <a:p>
            <a:pPr marL="0" indent="0" algn="l">
              <a:buNone/>
            </a:pP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Funktionen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clickCanvas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bliver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kaldt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,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når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brugeren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klikker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inden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for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websidens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ramme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.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Funktionen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tilføjer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først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et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afkrydsningsfelt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(html input) med information om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koordinatsættet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for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klikket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.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Derefter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kalder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den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funktionen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drawTriangle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til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at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tegne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en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trekant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i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samme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 </a:t>
            </a:r>
            <a:r>
              <a:rPr lang="en-GB" sz="1900" b="0" i="1" dirty="0" err="1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koordinatsæt</a:t>
            </a:r>
            <a:r>
              <a:rPr lang="en-GB" sz="1900" b="0" i="1" dirty="0">
                <a:solidFill>
                  <a:srgbClr val="333333"/>
                </a:solidFill>
                <a:effectLst/>
                <a:highlight>
                  <a:srgbClr val="C0C0C0"/>
                </a:highlight>
                <a:latin typeface="var(--font-content)"/>
              </a:rPr>
              <a:t>.</a:t>
            </a:r>
            <a:endParaRPr lang="en-GB" sz="1900" b="0" i="0" dirty="0">
              <a:solidFill>
                <a:srgbClr val="333333"/>
              </a:solidFill>
              <a:effectLst/>
              <a:highlight>
                <a:srgbClr val="C0C0C0"/>
              </a:highlight>
              <a:latin typeface="var(--font-content)"/>
            </a:endParaRPr>
          </a:p>
          <a:p>
            <a:pPr algn="l"/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Derudover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kan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man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supplere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med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en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forklaring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som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var(--font-content)"/>
              </a:rPr>
              <a:t>ovenfor</a:t>
            </a:r>
            <a:r>
              <a:rPr lang="en-GB" b="0" i="0" dirty="0">
                <a:solidFill>
                  <a:srgbClr val="333333"/>
                </a:solidFill>
                <a:effectLst/>
                <a:latin typeface="var(--font-content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056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612</Words>
  <Application>Microsoft Macintosh PowerPoint</Application>
  <PresentationFormat>On-screen Show (4:3)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var(--font-content)</vt:lpstr>
      <vt:lpstr>var(--font-title)</vt:lpstr>
      <vt:lpstr>Volkhov</vt:lpstr>
      <vt:lpstr>Arial</vt:lpstr>
      <vt:lpstr>Calibri</vt:lpstr>
      <vt:lpstr>Rockwell</vt:lpstr>
      <vt:lpstr>Segoe UI</vt:lpstr>
      <vt:lpstr>Office Theme</vt:lpstr>
      <vt:lpstr>Xbi @eamv 2025 version 1.1</vt:lpstr>
      <vt:lpstr>Introduktion</vt:lpstr>
      <vt:lpstr>Skriftlighed </vt:lpstr>
      <vt:lpstr>Logbogen</vt:lpstr>
      <vt:lpstr>Github commit som logbogen</vt:lpstr>
      <vt:lpstr>Kommentarer i programmer</vt:lpstr>
      <vt:lpstr>PowerPoint Presentation</vt:lpstr>
      <vt:lpstr>Dokumentation af et programmeringsprojekt</vt:lpstr>
      <vt:lpstr>I Rapport</vt:lpstr>
      <vt:lpstr>I Rapport</vt:lpstr>
      <vt:lpstr>Rapport- Test af programmet</vt:lpstr>
      <vt:lpstr>Discussion:technology valg</vt:lpstr>
      <vt:lpstr>Opret Readme.md (Github)</vt:lpstr>
      <vt:lpstr> mundtlighed --mundtlig oplæg</vt:lpstr>
      <vt:lpstr>Oplæg -Kilder reference</vt:lpstr>
      <vt:lpstr>Matrix-undervisning</vt:lpstr>
      <vt:lpstr>Reference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Xiaolei Bi</cp:lastModifiedBy>
  <cp:revision>7</cp:revision>
  <dcterms:created xsi:type="dcterms:W3CDTF">2013-01-27T09:14:16Z</dcterms:created>
  <dcterms:modified xsi:type="dcterms:W3CDTF">2025-01-13T13:48:51Z</dcterms:modified>
  <cp:category/>
</cp:coreProperties>
</file>