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332" r:id="rId4"/>
    <p:sldId id="307" r:id="rId5"/>
    <p:sldId id="308" r:id="rId6"/>
    <p:sldId id="309" r:id="rId7"/>
    <p:sldId id="333" r:id="rId8"/>
    <p:sldId id="310" r:id="rId9"/>
    <p:sldId id="334" r:id="rId10"/>
    <p:sldId id="355" r:id="rId11"/>
    <p:sldId id="259" r:id="rId12"/>
    <p:sldId id="262" r:id="rId13"/>
    <p:sldId id="264" r:id="rId14"/>
    <p:sldId id="265" r:id="rId15"/>
    <p:sldId id="266" r:id="rId16"/>
    <p:sldId id="356" r:id="rId17"/>
    <p:sldId id="272" r:id="rId18"/>
    <p:sldId id="275" r:id="rId19"/>
    <p:sldId id="276" r:id="rId20"/>
    <p:sldId id="278" r:id="rId21"/>
    <p:sldId id="283" r:id="rId22"/>
    <p:sldId id="284" r:id="rId23"/>
    <p:sldId id="285" r:id="rId24"/>
    <p:sldId id="288" r:id="rId25"/>
    <p:sldId id="289" r:id="rId26"/>
    <p:sldId id="290" r:id="rId27"/>
    <p:sldId id="292" r:id="rId28"/>
    <p:sldId id="294" r:id="rId29"/>
    <p:sldId id="295" r:id="rId30"/>
    <p:sldId id="296" r:id="rId31"/>
    <p:sldId id="297" r:id="rId32"/>
    <p:sldId id="298" r:id="rId33"/>
    <p:sldId id="303" r:id="rId34"/>
    <p:sldId id="343" r:id="rId35"/>
    <p:sldId id="357" r:id="rId36"/>
    <p:sldId id="306" r:id="rId37"/>
  </p:sldIdLst>
  <p:sldSz cx="9144000" cy="5143500" type="screen16x9"/>
  <p:notesSz cx="6858000" cy="9144000"/>
  <p:embeddedFontLst>
    <p:embeddedFont>
      <p:font typeface="Inconsolata" pitchFamily="49" charset="77"/>
      <p:regular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Nunito" pitchFamily="2" charset="77"/>
      <p:regular r:id="rId44"/>
      <p:bold r:id="rId45"/>
      <p:italic r:id="rId46"/>
      <p:boldItalic r:id="rId47"/>
    </p:embeddedFont>
    <p:embeddedFont>
      <p:font typeface="PT Sans" panose="020B0503020203020204" pitchFamily="34" charset="77"/>
      <p:regular r:id=""/>
      <p:bold r:id=""/>
      <p:italic r:id=""/>
      <p:boldItalic r:id=""/>
    </p:embeddedFont>
    <p:embeddedFont>
      <p:font typeface="Raleway" pitchFamily="2" charset="77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>
      <p:cViewPr varScale="1">
        <p:scale>
          <a:sx n="132" d="100"/>
          <a:sy n="132" d="100"/>
        </p:scale>
        <p:origin x="10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9a3a3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9a3a3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5a514f6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5a514f6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c4dab3e3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c4dab3e3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7b47f37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7b47f37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c4dab3e3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c4dab3e3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7b47f37b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7b47f37b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7b47f37b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7b47f37b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eddfeaf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eddfeaf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eddfeaf1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eddfeaf1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eddfeaf1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eddfeaf1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c4dab3e3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c4dab3e3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0a5e4657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0a5e4657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7b47f37b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7b47f37b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7b47f37b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7b47f37b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7b47f37b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7b47f37b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7b47f37b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7b47f37b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898d8d7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0898d8d7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07b47f37b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07b47f37b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</a:t>
            </a:r>
            <a:r>
              <a:rPr lang="en-GB" err="1"/>
              <a:t>design.homeoffice.gov.uk</a:t>
            </a:r>
            <a:r>
              <a:rPr lang="en-GB"/>
              <a:t>/accessibility/keyboard/focus</a:t>
            </a:r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BA25-E899-7D4E-9A80-21091E4628C2}" type="slidenum">
              <a:rPr lang="en-DK" smtClean="0"/>
              <a:t>35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7776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3dab32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3dab32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https://www.a11ymatters.com/pattern/checkbox/ use h2 as label for the </a:t>
            </a:r>
            <a:r>
              <a:rPr lang="en-GB"/>
              <a:t>checkbox group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494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2b50b3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2b50b3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e2b50b31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e2b50b31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2b50b3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e2b50b3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3217a4c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03217a4c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7b47f3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7b47f3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e2b50b3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e2b50b3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74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T Sans"/>
              <a:buNone/>
              <a:defRPr sz="4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08600" y="415575"/>
            <a:ext cx="8313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97575" y="4740000"/>
            <a:ext cx="832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08497" y="159577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4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PT Sans"/>
              <a:buNone/>
              <a:defRPr sz="3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mozilla.org/en-US/docs/Web/HTML/Global_attributes/tabindex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6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"/>
                <a:ea typeface="PT Sans"/>
                <a:cs typeface="PT Sans"/>
                <a:sym typeface="PT Sans"/>
              </a:rPr>
              <a:t>HTML &amp; CSS Tiny Tips:  making websites accessible</a:t>
            </a:r>
            <a:endParaRPr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xbi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21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jan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, 2025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59D9F-E79D-5B74-2BA2-723DE3E25FF0}"/>
              </a:ext>
            </a:extLst>
          </p:cNvPr>
          <p:cNvSpPr txBox="1"/>
          <p:nvPr/>
        </p:nvSpPr>
        <p:spPr>
          <a:xfrm>
            <a:off x="2286000" y="2065101"/>
            <a:ext cx="4572000" cy="105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4344" lvl="1" indent="-178594">
              <a:lnSpc>
                <a:spcPct val="115000"/>
              </a:lnSpc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○"/>
            </a:pPr>
            <a:r>
              <a:rPr lang="en-US" sz="766" dirty="0">
                <a:solidFill>
                  <a:schemeClr val="tx2"/>
                </a:solidFill>
                <a:latin typeface="PT Sans" panose="020B0503020203020204" pitchFamily="34" charset="77"/>
                <a:ea typeface="Fira Sans" pitchFamily="34" charset="-122"/>
                <a:cs typeface="Fira Sans" pitchFamily="34" charset="-120"/>
              </a:rPr>
              <a:t> </a:t>
            </a:r>
            <a:r>
              <a:rPr lang="en-DK" sz="1125" dirty="0">
                <a:solidFill>
                  <a:schemeClr val="tx2"/>
                </a:solidFill>
                <a:latin typeface="PT Sans" panose="020B0503020203020204" pitchFamily="34" charset="77"/>
                <a:ea typeface="Segoe UI" panose="020B0502040204020203" pitchFamily="34" charset="0"/>
              </a:rPr>
              <a:t>Use ARIA roles only when necessary.</a:t>
            </a:r>
          </a:p>
          <a:p>
            <a:pPr marL="464344" lvl="1" indent="-178594">
              <a:lnSpc>
                <a:spcPct val="115000"/>
              </a:lnSpc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○"/>
            </a:pPr>
            <a:r>
              <a:rPr lang="en-DK" sz="1125" dirty="0">
                <a:solidFill>
                  <a:schemeClr val="tx2"/>
                </a:solidFill>
                <a:latin typeface="PT Sans" panose="020B0503020203020204" pitchFamily="34" charset="77"/>
                <a:ea typeface="Segoe UI" panose="020B0502040204020203" pitchFamily="34" charset="0"/>
              </a:rPr>
              <a:t>Use native HTML elements whenever possible.</a:t>
            </a:r>
          </a:p>
          <a:p>
            <a:pPr marL="464344" lvl="1" indent="-178594">
              <a:lnSpc>
                <a:spcPct val="115000"/>
              </a:lnSpc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○"/>
            </a:pPr>
            <a:r>
              <a:rPr lang="en-DK" sz="1125" dirty="0">
                <a:solidFill>
                  <a:schemeClr val="tx2"/>
                </a:solidFill>
                <a:latin typeface="PT Sans" panose="020B0503020203020204" pitchFamily="34" charset="77"/>
                <a:ea typeface="Segoe UI" panose="020B0502040204020203" pitchFamily="34" charset="0"/>
              </a:rPr>
              <a:t>Use ARIA attributes to supplement, not replace, native HTML semantics.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A58ABA1-E0BA-97CC-6603-2794254B3C4E}"/>
              </a:ext>
            </a:extLst>
          </p:cNvPr>
          <p:cNvSpPr/>
          <p:nvPr/>
        </p:nvSpPr>
        <p:spPr>
          <a:xfrm>
            <a:off x="1273745" y="1484487"/>
            <a:ext cx="3348038" cy="433983"/>
          </a:xfrm>
          <a:prstGeom prst="rect">
            <a:avLst/>
          </a:prstGeom>
          <a:noFill/>
          <a:ln/>
        </p:spPr>
        <p:txBody>
          <a:bodyPr wrap="none" lIns="57150" tIns="28575" rIns="57150" bIns="28575" rtlCol="0" anchor="t"/>
          <a:lstStyle/>
          <a:p>
            <a:pPr>
              <a:lnSpc>
                <a:spcPts val="2392"/>
              </a:lnSpc>
            </a:pPr>
            <a:r>
              <a:rPr lang="en-US" sz="2375" b="1" dirty="0">
                <a:solidFill>
                  <a:schemeClr val="accent1"/>
                </a:solidFill>
                <a:latin typeface="PT Sans" panose="020B0503020203020204" pitchFamily="34" charset="77"/>
                <a:ea typeface="Inconsolata"/>
              </a:rPr>
              <a:t>"no aria is better than bad </a:t>
            </a:r>
            <a:r>
              <a:rPr lang="da-DK" sz="2375" b="1" dirty="0" err="1">
                <a:solidFill>
                  <a:schemeClr val="accent1"/>
                </a:solidFill>
                <a:latin typeface="PT Sans" panose="020B0503020203020204" pitchFamily="34" charset="77"/>
                <a:ea typeface="Inconsolata"/>
              </a:rPr>
              <a:t>aria</a:t>
            </a:r>
            <a:r>
              <a:rPr lang="da-DK" sz="2375" b="1" dirty="0">
                <a:solidFill>
                  <a:schemeClr val="accent1"/>
                </a:solidFill>
                <a:latin typeface="PT Sans" panose="020B0503020203020204" pitchFamily="34" charset="77"/>
                <a:ea typeface="Inconsolata"/>
              </a:rPr>
              <a:t>"</a:t>
            </a:r>
            <a:endParaRPr lang="en-DK" sz="2375" b="1" dirty="0">
              <a:solidFill>
                <a:schemeClr val="accent1"/>
              </a:solidFill>
              <a:latin typeface="PT Sans" panose="020B0503020203020204" pitchFamily="34" charset="77"/>
              <a:ea typeface="Inconsolata"/>
            </a:endParaRPr>
          </a:p>
          <a:p>
            <a:pPr>
              <a:lnSpc>
                <a:spcPts val="3417"/>
              </a:lnSpc>
            </a:pPr>
            <a:endParaRPr lang="en-US" sz="2734" dirty="0"/>
          </a:p>
        </p:txBody>
      </p:sp>
    </p:spTree>
    <p:extLst>
      <p:ext uri="{BB962C8B-B14F-4D97-AF65-F5344CB8AC3E}">
        <p14:creationId xmlns:p14="http://schemas.microsoft.com/office/powerpoint/2010/main" val="67858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Basics &amp; Overrides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belongs in stylesheet, not inline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 of inline CSS:</a:t>
            </a:r>
            <a:br>
              <a:rPr lang="en" sz="1600"/>
            </a:br>
            <a:r>
              <a:rPr lang="en" sz="1600"/>
              <a:t>&lt;span style=“color:blue”&gt;Blue text&lt;/span&gt;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 of done in stylesheet:</a:t>
            </a:r>
            <a:br>
              <a:rPr lang="en" sz="1600"/>
            </a:br>
            <a:r>
              <a:rPr lang="en" sz="1600"/>
              <a:t>&lt;span class=“blue-text”&gt;Blue text&lt;/span&gt;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reason: A company changed their primary color. You can update a line of CSS or hundreds of inline styles.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Name it based on what people can remember. “Primary-color” for devs, “blue-text” for clients.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are your friends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Variables allow you to update once, not a long search &amp; replace.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:root {</a:t>
            </a:r>
            <a:br>
              <a:rPr lang="en" sz="1600"/>
            </a:br>
            <a:r>
              <a:rPr lang="en" sz="1600"/>
              <a:t>	--link-color: #0000ff; /* blue */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.blue-text {</a:t>
            </a:r>
            <a:br>
              <a:rPr lang="en" sz="1600"/>
            </a:br>
            <a:r>
              <a:rPr lang="en" sz="1600"/>
              <a:t>	color: var(--link-color);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color spaces: absolute values</a:t>
            </a:r>
            <a:endParaRPr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#0000ff; // hex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rgb(0,0,255); // Red, Green, Blue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hsl(240,100%,50%) // Hue, Saturation, Lightness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Avoid alpha/opacity changes.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color spaces: relative values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#0000ff; /* hex */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hsl(from #0000ff h s l); /* same blue color */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hsl(from #0000ff calc(h + 30) s l)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hsl(from #0000ff calc(h - 30) s l)</a:t>
            </a:r>
            <a:endParaRPr sz="16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00" y="2372275"/>
            <a:ext cx="34099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800" y="1566934"/>
            <a:ext cx="3409951" cy="674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800" y="3272835"/>
            <a:ext cx="3409951" cy="681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326-17DA-DE48-5911-591C5A76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CSS :hover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86E0-AE9B-3B3F-2564-FA1346C1E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https://</a:t>
            </a:r>
            <a:r>
              <a:rPr lang="en-GB" dirty="0" err="1"/>
              <a:t>codepen.io</a:t>
            </a:r>
            <a:r>
              <a:rPr lang="en-GB" dirty="0"/>
              <a:t>/CS80012/pen/</a:t>
            </a:r>
            <a:r>
              <a:rPr lang="en-GB" dirty="0" err="1"/>
              <a:t>PoKPKmW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7597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!important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!important is the override of last resort.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body .wp-block-</a:t>
            </a:r>
            <a:r>
              <a:rPr lang="en" sz="1600" dirty="0" err="1"/>
              <a:t>button__link</a:t>
            </a:r>
            <a:r>
              <a:rPr lang="en" sz="1600" dirty="0"/>
              <a:t>, body .wp-block-button__</a:t>
            </a:r>
            <a:r>
              <a:rPr lang="en" sz="1600" dirty="0" err="1"/>
              <a:t>link:visited</a:t>
            </a:r>
            <a:r>
              <a:rPr lang="en" sz="1600" dirty="0"/>
              <a:t> {</a:t>
            </a:r>
            <a:br>
              <a:rPr lang="en" sz="1600" dirty="0"/>
            </a:br>
            <a:r>
              <a:rPr lang="en" sz="1600" dirty="0"/>
              <a:t>	color: blue !important; </a:t>
            </a:r>
            <a:br>
              <a:rPr lang="en" sz="1600" dirty="0"/>
            </a:br>
            <a:r>
              <a:rPr lang="en" sz="1600" dirty="0"/>
              <a:t>}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Don’t use unless you need to.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HTML is less CSS work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Semantic HTML is easier to write CSS for since elements already have a number of properties set &amp; handled by the browser.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&lt;div&gt;s are not &lt;button&gt;s.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&lt;div&gt;s are not &lt;fieldset&gt;s either.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&lt;div&gt; is the most generic HTML element, while very useful, make sure something else isn’t more appropriate.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HTML is good SEO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Tips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71150"/>
            <a:ext cx="3837000" cy="4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lang="en"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HTML 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Aria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CSS Basics &amp; Overrides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WordPress &amp; browser defaults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Making text easier to read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Making links easier to see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Helper classes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items in their containers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Make sure embeds and iframes fit their containers.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embed,</a:t>
            </a:r>
            <a:br>
              <a:rPr lang="en" sz="1600"/>
            </a:br>
            <a:r>
              <a:rPr lang="en" sz="1600"/>
              <a:t>iframe,</a:t>
            </a:r>
            <a:br>
              <a:rPr lang="en" sz="1600"/>
            </a:br>
            <a:r>
              <a:rPr lang="en" sz="1600"/>
              <a:t>object {</a:t>
            </a:r>
            <a:br>
              <a:rPr lang="en" sz="1600"/>
            </a:br>
            <a:r>
              <a:rPr lang="en" sz="1600"/>
              <a:t>	max-width: 100%;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text easier to read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your fonts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Respect the user’s font preferences. Use rems, not pixels.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html {</a:t>
            </a:r>
            <a:br>
              <a:rPr lang="en" sz="1600"/>
            </a:br>
            <a:r>
              <a:rPr lang="en" sz="1600"/>
              <a:t>	font-size: 100%;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body {</a:t>
            </a:r>
            <a:br>
              <a:rPr lang="en" sz="1600"/>
            </a:br>
            <a:r>
              <a:rPr lang="en" sz="1600"/>
              <a:t>	font-size: 1rem;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your line-height</a:t>
            </a:r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Set reasonable relative line height. Do </a:t>
            </a:r>
            <a:r>
              <a:rPr lang="en" sz="1600" b="1"/>
              <a:t>not</a:t>
            </a:r>
            <a:r>
              <a:rPr lang="en" sz="1600"/>
              <a:t> use pixels.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body,</a:t>
            </a:r>
            <a:br>
              <a:rPr lang="en" sz="1600"/>
            </a:br>
            <a:r>
              <a:rPr lang="en" sz="1600"/>
              <a:t>button,</a:t>
            </a:r>
            <a:br>
              <a:rPr lang="en" sz="1600"/>
            </a:br>
            <a:r>
              <a:rPr lang="en" sz="1600"/>
              <a:t>input,</a:t>
            </a:r>
            <a:br>
              <a:rPr lang="en" sz="1600"/>
            </a:br>
            <a:r>
              <a:rPr lang="en" sz="1600"/>
              <a:t>select,</a:t>
            </a:r>
            <a:br>
              <a:rPr lang="en" sz="1600"/>
            </a:br>
            <a:r>
              <a:rPr lang="en" sz="1600"/>
              <a:t>textarea {</a:t>
            </a:r>
            <a:br>
              <a:rPr lang="en" sz="1600"/>
            </a:br>
            <a:r>
              <a:rPr lang="en" sz="1600"/>
              <a:t>	line-height: 1.5;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wider body fonts</a:t>
            </a:r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Arial vs Verdana</a:t>
            </a:r>
            <a:endParaRPr sz="1600"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0" y="2094700"/>
            <a:ext cx="3234451" cy="20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500" y="2092950"/>
            <a:ext cx="3474650" cy="19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Fallback fonts</a:t>
            </a:r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Set fallback fonts to include web safe fonts &amp; either serif or sans-serif.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Someday you will have a loading error on your fonts, this falls back gracefully.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body {</a:t>
            </a:r>
            <a:br>
              <a:rPr lang="en" sz="1600"/>
            </a:br>
            <a:r>
              <a:rPr lang="en" sz="1600"/>
              <a:t>	font-family: Lato, Verdana, sans-serif;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 spacing is your friend</a:t>
            </a:r>
            <a:endParaRPr/>
          </a:p>
        </p:txBody>
      </p:sp>
      <p:sp>
        <p:nvSpPr>
          <p:cNvPr id="311" name="Google Shape;311;p47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Letter-spacing: 0.015em; /* or 0.2px; */</a:t>
            </a:r>
            <a:endParaRPr sz="1600"/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50" y="2236175"/>
            <a:ext cx="3511699" cy="19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625" y="2212775"/>
            <a:ext cx="3234451" cy="20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links easier to see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underline offset</a:t>
            </a:r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Push the underline down so it doesn’t get broken.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Optionally, add a different color to it.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{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text-underline-offset: 4px;</a:t>
            </a:r>
            <a:br>
              <a:rPr lang="en" sz="1600"/>
            </a:br>
            <a:r>
              <a:rPr lang="en" sz="1600"/>
              <a:t>	text-decoration-color: blueviolet;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700" y="2613500"/>
            <a:ext cx="19812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700" y="1845029"/>
            <a:ext cx="1981200" cy="553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588" y="3415688"/>
            <a:ext cx="2109311" cy="5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Checkboxes &amp; Radios</a:t>
            </a:r>
            <a:endParaRPr/>
          </a:p>
        </p:txBody>
      </p:sp>
      <p:sp>
        <p:nvSpPr>
          <p:cNvPr id="351" name="Google Shape;351;p5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Set the size of checkboxes &amp; radios.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input[type=checkbox],</a:t>
            </a:r>
            <a:br>
              <a:rPr lang="en" sz="1600" dirty="0"/>
            </a:br>
            <a:r>
              <a:rPr lang="en" sz="1600" dirty="0"/>
              <a:t>input[type=radio] {</a:t>
            </a:r>
            <a:br>
              <a:rPr lang="en" sz="1600" dirty="0"/>
            </a:br>
            <a:r>
              <a:rPr lang="en" sz="1600" dirty="0"/>
              <a:t>	min-width: 24px;</a:t>
            </a:r>
            <a:br>
              <a:rPr lang="en" sz="1600" dirty="0"/>
            </a:br>
            <a:r>
              <a:rPr lang="en" sz="1600" dirty="0"/>
              <a:t>	min-height: 24px;</a:t>
            </a:r>
            <a:br>
              <a:rPr lang="en" sz="1600" dirty="0"/>
            </a:br>
            <a:r>
              <a:rPr lang="en" sz="1600" dirty="0"/>
              <a:t>	width: 1.5rem;</a:t>
            </a:r>
            <a:br>
              <a:rPr lang="en" sz="1600" dirty="0"/>
            </a:br>
            <a:r>
              <a:rPr lang="en" sz="1600" dirty="0"/>
              <a:t>	height: 1.5rem;</a:t>
            </a:r>
            <a:br>
              <a:rPr lang="en" sz="1600" dirty="0"/>
            </a:br>
            <a:r>
              <a:rPr lang="en" sz="1600" dirty="0"/>
              <a:t>}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id="{0105F5B0-0400-B17C-150F-22AF0F16EBB8}"/>
              </a:ext>
            </a:extLst>
          </p:cNvPr>
          <p:cNvSpPr/>
          <p:nvPr/>
        </p:nvSpPr>
        <p:spPr>
          <a:xfrm>
            <a:off x="1026610" y="351559"/>
            <a:ext cx="1885950" cy="216991"/>
          </a:xfrm>
          <a:prstGeom prst="rect">
            <a:avLst/>
          </a:prstGeom>
          <a:noFill/>
          <a:ln/>
        </p:spPr>
        <p:txBody>
          <a:bodyPr wrap="none" lIns="57150" tIns="28575" rIns="57150" bIns="28575" rtlCol="0" anchor="t"/>
          <a:lstStyle/>
          <a:p>
            <a:r>
              <a:rPr lang="en-US" sz="2375" b="1" dirty="0">
                <a:solidFill>
                  <a:schemeClr val="accent1"/>
                </a:solidFill>
                <a:ea typeface="+mn-lt"/>
                <a:cs typeface="+mn-lt"/>
              </a:rPr>
              <a:t>Accessible html:</a:t>
            </a:r>
            <a:endParaRPr lang="en-US" sz="2375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lnSpc>
                <a:spcPts val="1709"/>
              </a:lnSpc>
            </a:pPr>
            <a:r>
              <a:rPr lang="en-US" sz="2375" b="1" dirty="0">
                <a:solidFill>
                  <a:schemeClr val="accent1"/>
                </a:solidFill>
                <a:latin typeface="Inconsolata"/>
                <a:ea typeface="Inconsolata"/>
                <a:cs typeface="Inconsolata" pitchFamily="34" charset="-120"/>
              </a:rPr>
              <a:t>Semantic HTML Elements</a:t>
            </a:r>
            <a:endParaRPr lang="en-US" sz="2375" dirty="0">
              <a:solidFill>
                <a:schemeClr val="accent1"/>
              </a:solidFill>
              <a:latin typeface="Inconsolata"/>
              <a:ea typeface="Inconsolata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F72BA-DC1D-F933-FD68-1996E3ECD4B6}"/>
              </a:ext>
            </a:extLst>
          </p:cNvPr>
          <p:cNvSpPr txBox="1"/>
          <p:nvPr/>
        </p:nvSpPr>
        <p:spPr>
          <a:xfrm>
            <a:off x="1089938" y="1122338"/>
            <a:ext cx="544984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tags</a:t>
            </a:r>
            <a:r>
              <a:rPr lang="en-US" sz="1125" spc="-7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125" spc="-7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&lt;header&gt;,</a:t>
            </a:r>
            <a:r>
              <a:rPr lang="en-US" sz="1125" b="1" spc="-22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&lt;nav&gt;,</a:t>
            </a:r>
            <a:r>
              <a:rPr lang="en-US" sz="1125" b="1" spc="-3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&lt;main&gt;,</a:t>
            </a:r>
            <a:r>
              <a:rPr lang="en-US" sz="1125" b="1" spc="-53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125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ar­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ticle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&gt;, &lt;section&gt;, &lt;aside&gt;, </a:t>
            </a:r>
            <a:r>
              <a:rPr lang="en-US" sz="1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25" spc="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&lt;footer&gt; in stead of &lt;div&gt;</a:t>
            </a:r>
            <a:r>
              <a:rPr lang="en-DK" sz="875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8A4BA6-4BC9-9649-1A8E-A42473E1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83" y="1646087"/>
            <a:ext cx="4953000" cy="36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9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:visited</a:t>
            </a:r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a,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a:visited {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/* your styles */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state: 2 colors</a:t>
            </a:r>
            <a:endParaRPr/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603699" y="1566925"/>
            <a:ext cx="5425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two colors to handle different background &amp; foreground combos.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66" name="Google Shape;3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75" y="2272063"/>
            <a:ext cx="26491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575" y="3295225"/>
            <a:ext cx="2446925" cy="86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300" y="2372525"/>
            <a:ext cx="1454360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1375" y="3418250"/>
            <a:ext cx="1596190" cy="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0900" y="1257875"/>
            <a:ext cx="2005225" cy="1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6576" y="2824350"/>
            <a:ext cx="2375348" cy="14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state: dashed</a:t>
            </a:r>
            <a:endParaRPr/>
          </a:p>
        </p:txBody>
      </p:sp>
      <p:sp>
        <p:nvSpPr>
          <p:cNvPr id="378" name="Google Shape;378;p55"/>
          <p:cNvSpPr txBox="1">
            <a:spLocks noGrp="1"/>
          </p:cNvSpPr>
          <p:nvPr>
            <p:ph type="body" idx="1"/>
          </p:nvPr>
        </p:nvSpPr>
        <p:spPr>
          <a:xfrm>
            <a:off x="603699" y="1566925"/>
            <a:ext cx="5425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Dashed border is visible regardless of background.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body a:focus,</a:t>
            </a:r>
            <a:br>
              <a:rPr lang="en" sz="1600"/>
            </a:br>
            <a:r>
              <a:rPr lang="en" sz="1600"/>
              <a:t>body a:visited:focus,</a:t>
            </a:r>
            <a:br>
              <a:rPr lang="en" sz="1600"/>
            </a:br>
            <a:r>
              <a:rPr lang="en" sz="1600"/>
              <a:t>body button:focus {</a:t>
            </a:r>
            <a:br>
              <a:rPr lang="en" sz="1600"/>
            </a:br>
            <a:r>
              <a:rPr lang="en" sz="1600"/>
              <a:t>	outline: 2px solid var(--kaya-focus-color);</a:t>
            </a:r>
            <a:br>
              <a:rPr lang="en" sz="1600"/>
            </a:br>
            <a:r>
              <a:rPr lang="en" sz="1600"/>
              <a:t>	border: 2px dashed white !important;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79" name="Google Shape;3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050" y="1168825"/>
            <a:ext cx="23145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188" y="2864600"/>
            <a:ext cx="2242300" cy="9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 index</a:t>
            </a:r>
            <a:endParaRPr dirty="0"/>
          </a:p>
        </p:txBody>
      </p:sp>
      <p:sp>
        <p:nvSpPr>
          <p:cNvPr id="413" name="Google Shape;413;p60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 index requires a position to be set.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position:relative; // most common.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.z0 {z-index: 0}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.z1 {z-index: 1}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.z10 {z-index: 10}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4697-905E-5A58-0098-57D17571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156279" cy="3263504"/>
          </a:xfrm>
        </p:spPr>
        <p:txBody>
          <a:bodyPr>
            <a:normAutofit/>
          </a:bodyPr>
          <a:lstStyle/>
          <a:p>
            <a:r>
              <a:rPr lang="en-GB" sz="1375" dirty="0" err="1"/>
              <a:t>tabindex</a:t>
            </a:r>
            <a:r>
              <a:rPr lang="en-GB" sz="1375" dirty="0"/>
              <a:t>="0"</a:t>
            </a:r>
            <a:r>
              <a:rPr lang="en-GB" sz="1375" dirty="0">
                <a:solidFill>
                  <a:srgbClr val="D2D0CE"/>
                </a:solidFill>
                <a:latin typeface="-apple-system"/>
              </a:rPr>
              <a:t> attribute makes the link focusable using the “Tab” key and actionable using the “Enter” key. </a:t>
            </a:r>
          </a:p>
          <a:p>
            <a:endParaRPr lang="en-GB" sz="1375" dirty="0">
              <a:solidFill>
                <a:srgbClr val="D2D0CE"/>
              </a:solidFill>
              <a:latin typeface="-apple-system"/>
            </a:endParaRPr>
          </a:p>
          <a:p>
            <a:r>
              <a:rPr lang="en-GB" sz="1375" dirty="0">
                <a:hlinkClick r:id="rId2"/>
              </a:rPr>
              <a:t>tabindex - HTML: HyperText Markup Language | MDN (mozilla.org)</a:t>
            </a:r>
            <a:endParaRPr lang="en-DK" sz="1375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4EC9DBB-0173-0EAE-1C20-CCE49A628D94}"/>
              </a:ext>
            </a:extLst>
          </p:cNvPr>
          <p:cNvSpPr/>
          <p:nvPr/>
        </p:nvSpPr>
        <p:spPr>
          <a:xfrm>
            <a:off x="557103" y="731558"/>
            <a:ext cx="3348038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92"/>
              </a:lnSpc>
            </a:pPr>
            <a:r>
              <a:rPr lang="en-US" sz="3000" b="1" dirty="0">
                <a:solidFill>
                  <a:schemeClr val="bg2"/>
                </a:solidFill>
                <a:latin typeface="PT Sans" panose="020B0503020203020204" pitchFamily="34" charset="77"/>
                <a:ea typeface="Inconsolata" pitchFamily="34" charset="-122"/>
              </a:rPr>
              <a:t> Keyboard </a:t>
            </a:r>
            <a:r>
              <a:rPr lang="da-DK" sz="3000" b="1" dirty="0" err="1">
                <a:solidFill>
                  <a:schemeClr val="bg2"/>
                </a:solidFill>
                <a:latin typeface="PT Sans" panose="020B0503020203020204" pitchFamily="34" charset="77"/>
                <a:ea typeface="Inconsolata" pitchFamily="34" charset="-122"/>
              </a:rPr>
              <a:t>tabindex</a:t>
            </a:r>
            <a:r>
              <a:rPr lang="da-DK" sz="3000" b="1" dirty="0">
                <a:solidFill>
                  <a:schemeClr val="bg2"/>
                </a:solidFill>
                <a:latin typeface="PT Sans" panose="020B0503020203020204" pitchFamily="34" charset="77"/>
                <a:ea typeface="Inconsolata" pitchFamily="34" charset="-122"/>
              </a:rPr>
              <a:t>=0</a:t>
            </a:r>
            <a:endParaRPr lang="en-DK" sz="3000" b="1" dirty="0">
              <a:solidFill>
                <a:schemeClr val="bg2"/>
              </a:solidFill>
              <a:latin typeface="PT Sans" panose="020B0503020203020204" pitchFamily="34" charset="77"/>
              <a:ea typeface="Inconsolata" pitchFamily="34" charset="-122"/>
            </a:endParaRPr>
          </a:p>
          <a:p>
            <a:pPr>
              <a:lnSpc>
                <a:spcPts val="3417"/>
              </a:lnSpc>
            </a:pPr>
            <a:endParaRPr lang="en-US" sz="2734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5E9A1B-0F15-2717-2659-B4FD169C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0" y="1369219"/>
            <a:ext cx="4857750" cy="34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5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of website with good tab order">
            <a:extLst>
              <a:ext uri="{FF2B5EF4-FFF2-40B4-BE49-F238E27FC236}">
                <a16:creationId xmlns:a16="http://schemas.microsoft.com/office/drawing/2014/main" id="{FC125A78-FC93-CF3E-1E25-C76CC8A0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05" y="0"/>
            <a:ext cx="621863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95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000" dirty="0"/>
              <a:t>Source</a:t>
            </a:r>
            <a:r>
              <a:rPr lang="en" sz="3000" dirty="0"/>
              <a:t>:</a:t>
            </a:r>
            <a:br>
              <a:rPr lang="en" sz="3000" dirty="0"/>
            </a:br>
            <a:r>
              <a:rPr lang="en-GB" sz="3200" b="0" i="1" dirty="0">
                <a:solidFill>
                  <a:schemeClr val="bg1"/>
                </a:solidFill>
                <a:effectLst/>
                <a:latin typeface="Google Sans Text"/>
              </a:rPr>
              <a:t>Mastering HTML and CSS: Chapter 8: Web Accessibility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  <a:t>. [Course document]</a:t>
            </a:r>
            <a:b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</a:br>
            <a: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  <a:t>https://www.a11yproject.com/checklist/</a:t>
            </a:r>
            <a:b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</a:b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Web Accessibility with 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Making Web Applications Inclusive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38" y="301630"/>
            <a:ext cx="6321600" cy="635400"/>
          </a:xfrm>
        </p:spPr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Introduction to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ARIA stands for Accessible Rich Internet Applications.</a:t>
            </a:r>
          </a:p>
          <a:p>
            <a:r>
              <a:rPr dirty="0"/>
              <a:t>It is a set of attributes that can be added to HTML elements to convey additional information to </a:t>
            </a:r>
            <a:r>
              <a:rPr dirty="0">
                <a:solidFill>
                  <a:schemeClr val="accent1"/>
                </a:solidFill>
              </a:rPr>
              <a:t>assistive technologies.</a:t>
            </a:r>
          </a:p>
          <a:p>
            <a:r>
              <a:rPr dirty="0"/>
              <a:t>This additional information is invaluable for screen readers and other assistive technologies.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ARIA Roles for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Roles define the purpose of an element.</a:t>
            </a:r>
          </a:p>
          <a:p>
            <a:r>
              <a:rPr dirty="0"/>
              <a:t>ARIA roles provide context about an element's function.</a:t>
            </a:r>
          </a:p>
          <a:p>
            <a:r>
              <a:rPr dirty="0"/>
              <a:t>ARIA roles are especially useful when dealing with non-standard or custom UI components.</a:t>
            </a: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302EBE-8992-C873-8DEC-56B4B551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943839"/>
            <a:ext cx="5029057" cy="2700116"/>
          </a:xfrm>
          <a:prstGeom prst="rect">
            <a:avLst/>
          </a:prstGeom>
        </p:spPr>
      </p:pic>
      <p:pic>
        <p:nvPicPr>
          <p:cNvPr id="8" name="Picture 7" descr="A screenshot of a content&#10;&#10;AI-generated content may be incorrect.">
            <a:extLst>
              <a:ext uri="{FF2B5EF4-FFF2-40B4-BE49-F238E27FC236}">
                <a16:creationId xmlns:a16="http://schemas.microsoft.com/office/drawing/2014/main" id="{931819D9-21A4-219E-47AB-1061E26A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92" y="578078"/>
            <a:ext cx="3354621" cy="41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ARIA Attributes for Interactive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ARIA attributes convey crucial information about an element's behavior, state, or properties.</a:t>
            </a: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57E0-B6EE-7971-0691-B763C73E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FCCBD1F-6152-4835-38D1-5BA280912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60" y="1980825"/>
            <a:ext cx="2697581" cy="1097441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D30F77-7198-9E9E-2D4B-D5B77894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10" y="893650"/>
            <a:ext cx="5613990" cy="28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8657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Macintosh PowerPoint</Application>
  <PresentationFormat>On-screen Show (16:9)</PresentationFormat>
  <Paragraphs>117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Nunito</vt:lpstr>
      <vt:lpstr>Raleway</vt:lpstr>
      <vt:lpstr>PT Sans</vt:lpstr>
      <vt:lpstr>Google Sans Text</vt:lpstr>
      <vt:lpstr>Arial</vt:lpstr>
      <vt:lpstr>-apple-system</vt:lpstr>
      <vt:lpstr>Times New Roman</vt:lpstr>
      <vt:lpstr>Inconsolata</vt:lpstr>
      <vt:lpstr>Lato</vt:lpstr>
      <vt:lpstr>Swiss</vt:lpstr>
      <vt:lpstr>HTML &amp; CSS Tiny Tips:  making websites accessible</vt:lpstr>
      <vt:lpstr>Tiny Tips</vt:lpstr>
      <vt:lpstr>PowerPoint Presentation</vt:lpstr>
      <vt:lpstr>Enhancing Web Accessibility with ARIA</vt:lpstr>
      <vt:lpstr>Introduction to ARIA</vt:lpstr>
      <vt:lpstr>ARIA Roles for Document Structure</vt:lpstr>
      <vt:lpstr>PowerPoint Presentation</vt:lpstr>
      <vt:lpstr>ARIA Attributes for Interactive Elements</vt:lpstr>
      <vt:lpstr>PowerPoint Presentation</vt:lpstr>
      <vt:lpstr>PowerPoint Presentation</vt:lpstr>
      <vt:lpstr>CSS Basics &amp; Overrides</vt:lpstr>
      <vt:lpstr>CSS belongs in stylesheet, not inline</vt:lpstr>
      <vt:lpstr>CSS variables are your friends</vt:lpstr>
      <vt:lpstr>CSS color spaces: absolute values</vt:lpstr>
      <vt:lpstr>CSS color spaces: relative values</vt:lpstr>
      <vt:lpstr>CSS :hover</vt:lpstr>
      <vt:lpstr>CSS !important</vt:lpstr>
      <vt:lpstr>Semantic HTML is less CSS work</vt:lpstr>
      <vt:lpstr>Semantic HTML is good SEO</vt:lpstr>
      <vt:lpstr>Keep items in their containers</vt:lpstr>
      <vt:lpstr>Making text easier to read</vt:lpstr>
      <vt:lpstr>Setting your fonts</vt:lpstr>
      <vt:lpstr>Setting your line-height</vt:lpstr>
      <vt:lpstr>Slightly wider body fonts</vt:lpstr>
      <vt:lpstr>Fallback fonts</vt:lpstr>
      <vt:lpstr>Letter spacing is your friend</vt:lpstr>
      <vt:lpstr>Making links easier to see</vt:lpstr>
      <vt:lpstr>Add underline offset</vt:lpstr>
      <vt:lpstr>Checkboxes &amp; Radios</vt:lpstr>
      <vt:lpstr>Don’t forget :visited</vt:lpstr>
      <vt:lpstr>Focus state: 2 colors</vt:lpstr>
      <vt:lpstr>Focus state: dashed</vt:lpstr>
      <vt:lpstr>Z index</vt:lpstr>
      <vt:lpstr>PowerPoint Presentation</vt:lpstr>
      <vt:lpstr>PowerPoint Presentation</vt:lpstr>
      <vt:lpstr>Source: Mastering HTML and CSS: Chapter 8: Web Accessibility. [Course document] https://www.a11yproject.com/checklist/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Xiaolei Bi</cp:lastModifiedBy>
  <cp:revision>1</cp:revision>
  <dcterms:modified xsi:type="dcterms:W3CDTF">2025-01-21T10:09:19Z</dcterms:modified>
</cp:coreProperties>
</file>