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27"/>
  </p:notesMasterIdLst>
  <p:handoutMasterIdLst>
    <p:handoutMasterId r:id="rId28"/>
  </p:handoutMasterIdLst>
  <p:sldIdLst>
    <p:sldId id="256" r:id="rId4"/>
    <p:sldId id="257" r:id="rId5"/>
    <p:sldId id="339" r:id="rId6"/>
    <p:sldId id="337" r:id="rId7"/>
    <p:sldId id="309" r:id="rId8"/>
    <p:sldId id="311" r:id="rId9"/>
    <p:sldId id="338" r:id="rId10"/>
    <p:sldId id="323" r:id="rId11"/>
    <p:sldId id="324" r:id="rId12"/>
    <p:sldId id="340" r:id="rId13"/>
    <p:sldId id="347" r:id="rId14"/>
    <p:sldId id="341" r:id="rId15"/>
    <p:sldId id="332" r:id="rId16"/>
    <p:sldId id="342" r:id="rId17"/>
    <p:sldId id="343" r:id="rId18"/>
    <p:sldId id="344" r:id="rId19"/>
    <p:sldId id="345" r:id="rId20"/>
    <p:sldId id="287" r:id="rId21"/>
    <p:sldId id="288" r:id="rId22"/>
    <p:sldId id="289" r:id="rId23"/>
    <p:sldId id="290" r:id="rId24"/>
    <p:sldId id="291" r:id="rId25"/>
    <p:sldId id="346"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D3"/>
    <a:srgbClr val="E6F0F5"/>
    <a:srgbClr val="7F6106"/>
    <a:srgbClr val="F3F2DF"/>
    <a:srgbClr val="985777"/>
    <a:srgbClr val="FEF4F8"/>
    <a:srgbClr val="E7E7FF"/>
    <a:srgbClr val="FBF0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3" autoAdjust="0"/>
    <p:restoredTop sz="94237" autoAdjust="0"/>
  </p:normalViewPr>
  <p:slideViewPr>
    <p:cSldViewPr snapToGrid="0">
      <p:cViewPr varScale="1">
        <p:scale>
          <a:sx n="119" d="100"/>
          <a:sy n="119" d="100"/>
        </p:scale>
        <p:origin x="200" y="504"/>
      </p:cViewPr>
      <p:guideLst>
        <p:guide orient="horz" pos="1620"/>
        <p:guide pos="2880"/>
      </p:guideLst>
    </p:cSldViewPr>
  </p:slideViewPr>
  <p:outlineViewPr>
    <p:cViewPr>
      <p:scale>
        <a:sx n="33" d="100"/>
        <a:sy n="33" d="100"/>
      </p:scale>
      <p:origin x="0" y="-6114"/>
    </p:cViewPr>
  </p:outlineViewPr>
  <p:notesTextViewPr>
    <p:cViewPr>
      <p:scale>
        <a:sx n="1" d="1"/>
        <a:sy n="1" d="1"/>
      </p:scale>
      <p:origin x="0" y="0"/>
    </p:cViewPr>
  </p:notesTextViewPr>
  <p:notesViewPr>
    <p:cSldViewPr snapToGrid="0" showGuides="1">
      <p:cViewPr varScale="1">
        <p:scale>
          <a:sx n="52" d="100"/>
          <a:sy n="52" d="100"/>
        </p:scale>
        <p:origin x="23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01AF8-C985-4905-BFCE-F937258472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90AB333-44B5-4C3C-8ACA-D628282F0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7A73-31F0-48EC-A8E8-5D7B334567DC}" type="datetimeFigureOut">
              <a:rPr lang="en-CA" smtClean="0"/>
              <a:t>2025-02-28</a:t>
            </a:fld>
            <a:endParaRPr lang="en-CA"/>
          </a:p>
        </p:txBody>
      </p:sp>
      <p:sp>
        <p:nvSpPr>
          <p:cNvPr id="4" name="Footer Placeholder 3">
            <a:extLst>
              <a:ext uri="{FF2B5EF4-FFF2-40B4-BE49-F238E27FC236}">
                <a16:creationId xmlns:a16="http://schemas.microsoft.com/office/drawing/2014/main" id="{0A870138-B636-4D8D-8858-FC251EAC3F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A33AA1B-045C-4E3E-9F61-C52FE44C2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A5B16B-00BA-4A97-B620-702CFA3172E0}" type="slidenum">
              <a:rPr lang="en-CA" smtClean="0"/>
              <a:t>‹#›</a:t>
            </a:fld>
            <a:endParaRPr lang="en-CA"/>
          </a:p>
        </p:txBody>
      </p:sp>
    </p:spTree>
    <p:extLst>
      <p:ext uri="{BB962C8B-B14F-4D97-AF65-F5344CB8AC3E}">
        <p14:creationId xmlns:p14="http://schemas.microsoft.com/office/powerpoint/2010/main" val="11643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9e4af8306_2_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c9e4af830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9e4af8306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9e4af8306_2_12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p:txBody>
      </p:sp>
      <p:sp>
        <p:nvSpPr>
          <p:cNvPr id="177" name="Google Shape;177;gc9e4af8306_2_12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add copyright">
  <p:cSld name="Title Slide-add copyright">
    <p:spTree>
      <p:nvGrpSpPr>
        <p:cNvPr id="1" name="Shape 55"/>
        <p:cNvGrpSpPr/>
        <p:nvPr/>
      </p:nvGrpSpPr>
      <p:grpSpPr>
        <a:xfrm>
          <a:off x="0" y="0"/>
          <a:ext cx="0" cy="0"/>
          <a:chOff x="0" y="0"/>
          <a:chExt cx="0" cy="0"/>
        </a:xfrm>
      </p:grpSpPr>
      <p:sp>
        <p:nvSpPr>
          <p:cNvPr id="56" name="Google Shape;56;p14"/>
          <p:cNvSpPr/>
          <p:nvPr/>
        </p:nvSpPr>
        <p:spPr>
          <a:xfrm>
            <a:off x="0" y="0"/>
            <a:ext cx="9144000" cy="291465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14"/>
          <p:cNvSpPr txBox="1">
            <a:spLocks noGrp="1"/>
          </p:cNvSpPr>
          <p:nvPr>
            <p:ph type="ctrTitle"/>
          </p:nvPr>
        </p:nvSpPr>
        <p:spPr>
          <a:xfrm>
            <a:off x="685800" y="571500"/>
            <a:ext cx="7772400" cy="21288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600"/>
              <a:buFont typeface="Times New Roman"/>
              <a:buNone/>
              <a:defRPr sz="3600" b="1" i="0" u="none" strike="noStrike" cap="non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8" name="Google Shape;58;p14"/>
          <p:cNvSpPr txBox="1">
            <a:spLocks noGrp="1"/>
          </p:cNvSpPr>
          <p:nvPr>
            <p:ph type="subTitle" idx="1"/>
          </p:nvPr>
        </p:nvSpPr>
        <p:spPr>
          <a:xfrm>
            <a:off x="674687" y="2971800"/>
            <a:ext cx="7794625" cy="13144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a:spLocks noGrp="1"/>
          </p:cNvSpPr>
          <p:nvPr>
            <p:ph type="pic" idx="2"/>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body" idx="3"/>
          </p:nvPr>
        </p:nvSpPr>
        <p:spPr>
          <a:xfrm>
            <a:off x="1836402" y="4800601"/>
            <a:ext cx="6908800"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Opener-add copyright">
  <p:cSld name="Chapter Opener-add copyrigh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5" name="Google Shape;65;p15"/>
          <p:cNvSpPr txBox="1">
            <a:spLocks noGrp="1"/>
          </p:cNvSpPr>
          <p:nvPr>
            <p:ph type="body" idx="1"/>
          </p:nvPr>
        </p:nvSpPr>
        <p:spPr>
          <a:xfrm>
            <a:off x="457200" y="612322"/>
            <a:ext cx="8229600" cy="35922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66" name="Google Shape;66;p15"/>
          <p:cNvSpPr txBox="1">
            <a:spLocks noGrp="1"/>
          </p:cNvSpPr>
          <p:nvPr>
            <p:ph type="body" idx="2"/>
          </p:nvPr>
        </p:nvSpPr>
        <p:spPr>
          <a:xfrm>
            <a:off x="457200" y="1200150"/>
            <a:ext cx="4397375" cy="3394472"/>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7" name="Google Shape;67;p15"/>
          <p:cNvSpPr txBox="1">
            <a:spLocks noGrp="1"/>
          </p:cNvSpPr>
          <p:nvPr>
            <p:ph type="body" idx="3"/>
          </p:nvPr>
        </p:nvSpPr>
        <p:spPr>
          <a:xfrm>
            <a:off x="5029200" y="1200150"/>
            <a:ext cx="3657600" cy="1119188"/>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1500"/>
              </a:spcBef>
              <a:spcAft>
                <a:spcPts val="0"/>
              </a:spcAft>
              <a:buSzPts val="3000"/>
              <a:buNone/>
              <a:defRPr sz="3000"/>
            </a:lvl1pPr>
            <a:lvl2pPr marL="914400" lvl="1" indent="-228600" algn="l">
              <a:lnSpc>
                <a:spcPct val="100000"/>
              </a:lnSpc>
              <a:spcBef>
                <a:spcPts val="600"/>
              </a:spcBef>
              <a:spcAft>
                <a:spcPts val="0"/>
              </a:spcAft>
              <a:buSzPts val="16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8" name="Google Shape;68;p15"/>
          <p:cNvSpPr txBox="1">
            <a:spLocks noGrp="1"/>
          </p:cNvSpPr>
          <p:nvPr>
            <p:ph type="body" idx="4"/>
          </p:nvPr>
        </p:nvSpPr>
        <p:spPr>
          <a:xfrm>
            <a:off x="5029200" y="2439591"/>
            <a:ext cx="3657600" cy="215503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2200"/>
              <a:buNone/>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9" name="Google Shape;69;p1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1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5"/>
          <p:cNvSpPr>
            <a:spLocks noGrp="1"/>
          </p:cNvSpPr>
          <p:nvPr>
            <p:ph type="pic" idx="5"/>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2" name="Google Shape;72;p15"/>
          <p:cNvSpPr txBox="1">
            <a:spLocks noGrp="1"/>
          </p:cNvSpPr>
          <p:nvPr>
            <p:ph type="body" idx="6"/>
          </p:nvPr>
        </p:nvSpPr>
        <p:spPr>
          <a:xfrm>
            <a:off x="2097088" y="4800600"/>
            <a:ext cx="6589712"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132">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7" name="Google Shape;87;p18"/>
          <p:cNvSpPr txBox="1">
            <a:spLocks noGrp="1"/>
          </p:cNvSpPr>
          <p:nvPr>
            <p:ph type="body" idx="1"/>
          </p:nvPr>
        </p:nvSpPr>
        <p:spPr>
          <a:xfrm>
            <a:off x="457200" y="1167245"/>
            <a:ext cx="8229600"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8" name="Google Shape;88;p18"/>
          <p:cNvSpPr txBox="1">
            <a:spLocks noGrp="1"/>
          </p:cNvSpPr>
          <p:nvPr>
            <p:ph type="body" idx="2"/>
          </p:nvPr>
        </p:nvSpPr>
        <p:spPr>
          <a:xfrm>
            <a:off x="457200" y="2978944"/>
            <a:ext cx="8229600"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9" name="Google Shape;89;p18"/>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18"/>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3" name="Google Shape;93;p19"/>
          <p:cNvSpPr txBox="1">
            <a:spLocks noGrp="1"/>
          </p:cNvSpPr>
          <p:nvPr>
            <p:ph type="body" idx="1"/>
          </p:nvPr>
        </p:nvSpPr>
        <p:spPr>
          <a:xfrm>
            <a:off x="457201"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9"/>
          <p:cNvSpPr txBox="1">
            <a:spLocks noGrp="1"/>
          </p:cNvSpPr>
          <p:nvPr>
            <p:ph type="body" idx="2"/>
          </p:nvPr>
        </p:nvSpPr>
        <p:spPr>
          <a:xfrm>
            <a:off x="3274199" y="1164431"/>
            <a:ext cx="2595602"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9"/>
          <p:cNvSpPr txBox="1">
            <a:spLocks noGrp="1"/>
          </p:cNvSpPr>
          <p:nvPr>
            <p:ph type="body" idx="3"/>
          </p:nvPr>
        </p:nvSpPr>
        <p:spPr>
          <a:xfrm>
            <a:off x="6091197"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9"/>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Google Shape;97;p19"/>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ntent">
  <p:cSld name="Title and Four Conte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0" name="Google Shape;100;p20"/>
          <p:cNvSpPr txBox="1">
            <a:spLocks noGrp="1"/>
          </p:cNvSpPr>
          <p:nvPr>
            <p:ph type="body" idx="1"/>
          </p:nvPr>
        </p:nvSpPr>
        <p:spPr>
          <a:xfrm>
            <a:off x="457200" y="1164431"/>
            <a:ext cx="1885950"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20"/>
          <p:cNvSpPr txBox="1">
            <a:spLocks noGrp="1"/>
          </p:cNvSpPr>
          <p:nvPr>
            <p:ph type="body" idx="2"/>
          </p:nvPr>
        </p:nvSpPr>
        <p:spPr>
          <a:xfrm>
            <a:off x="2572593"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2" name="Google Shape;102;p20"/>
          <p:cNvSpPr txBox="1">
            <a:spLocks noGrp="1"/>
          </p:cNvSpPr>
          <p:nvPr>
            <p:ph type="body" idx="3"/>
          </p:nvPr>
        </p:nvSpPr>
        <p:spPr>
          <a:xfrm>
            <a:off x="4687986"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20"/>
          <p:cNvSpPr txBox="1">
            <a:spLocks noGrp="1"/>
          </p:cNvSpPr>
          <p:nvPr>
            <p:ph type="body" idx="4"/>
          </p:nvPr>
        </p:nvSpPr>
        <p:spPr>
          <a:xfrm>
            <a:off x="6803378"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20"/>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20"/>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Figure + Caption">
  <p:cSld name="2_Figure + Caption">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4" name="Google Shape;114;p22"/>
          <p:cNvSpPr txBox="1">
            <a:spLocks noGrp="1"/>
          </p:cNvSpPr>
          <p:nvPr>
            <p:ph type="body" idx="1"/>
          </p:nvPr>
        </p:nvSpPr>
        <p:spPr>
          <a:xfrm>
            <a:off x="457200" y="1110853"/>
            <a:ext cx="4484688" cy="281582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22"/>
          <p:cNvSpPr txBox="1">
            <a:spLocks noGrp="1"/>
          </p:cNvSpPr>
          <p:nvPr>
            <p:ph type="body" idx="2"/>
          </p:nvPr>
        </p:nvSpPr>
        <p:spPr>
          <a:xfrm>
            <a:off x="5048250" y="1110853"/>
            <a:ext cx="3638550" cy="281582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22"/>
          <p:cNvSpPr txBox="1">
            <a:spLocks noGrp="1"/>
          </p:cNvSpPr>
          <p:nvPr>
            <p:ph type="body" idx="3"/>
          </p:nvPr>
        </p:nvSpPr>
        <p:spPr>
          <a:xfrm>
            <a:off x="457200" y="4007644"/>
            <a:ext cx="8229600" cy="40005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22"/>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2"/>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bel Layout 1">
  <p:cSld name="Label Layout 1">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21" name="Google Shape;121;p23"/>
          <p:cNvSpPr txBox="1">
            <a:spLocks noGrp="1"/>
          </p:cNvSpPr>
          <p:nvPr>
            <p:ph type="body" idx="1"/>
          </p:nvPr>
        </p:nvSpPr>
        <p:spPr>
          <a:xfrm>
            <a:off x="2982913" y="3269456"/>
            <a:ext cx="3482975" cy="45005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2" name="Google Shape;122;p23"/>
          <p:cNvSpPr>
            <a:spLocks noGrp="1"/>
          </p:cNvSpPr>
          <p:nvPr>
            <p:ph type="pic" idx="2"/>
          </p:nvPr>
        </p:nvSpPr>
        <p:spPr>
          <a:xfrm>
            <a:off x="2982912" y="1260872"/>
            <a:ext cx="3482975" cy="19192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3" name="Google Shape;123;p23"/>
          <p:cNvSpPr txBox="1">
            <a:spLocks noGrp="1"/>
          </p:cNvSpPr>
          <p:nvPr>
            <p:ph type="body" idx="3"/>
          </p:nvPr>
        </p:nvSpPr>
        <p:spPr>
          <a:xfrm>
            <a:off x="808109" y="1260872"/>
            <a:ext cx="1220716"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4" name="Google Shape;124;p23"/>
          <p:cNvSpPr txBox="1">
            <a:spLocks noGrp="1"/>
          </p:cNvSpPr>
          <p:nvPr>
            <p:ph type="body" idx="4"/>
          </p:nvPr>
        </p:nvSpPr>
        <p:spPr>
          <a:xfrm>
            <a:off x="808109" y="1985368"/>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5" name="Google Shape;125;p23"/>
          <p:cNvSpPr txBox="1">
            <a:spLocks noGrp="1"/>
          </p:cNvSpPr>
          <p:nvPr>
            <p:ph type="body" idx="5"/>
          </p:nvPr>
        </p:nvSpPr>
        <p:spPr>
          <a:xfrm>
            <a:off x="808109" y="2709863"/>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6" name="Google Shape;126;p23"/>
          <p:cNvSpPr txBox="1">
            <a:spLocks noGrp="1"/>
          </p:cNvSpPr>
          <p:nvPr>
            <p:ph type="body" idx="6"/>
          </p:nvPr>
        </p:nvSpPr>
        <p:spPr>
          <a:xfrm>
            <a:off x="7381874" y="1260872"/>
            <a:ext cx="1304925"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7" name="Google Shape;127;p23"/>
          <p:cNvSpPr txBox="1">
            <a:spLocks noGrp="1"/>
          </p:cNvSpPr>
          <p:nvPr>
            <p:ph type="body" idx="7"/>
          </p:nvPr>
        </p:nvSpPr>
        <p:spPr>
          <a:xfrm>
            <a:off x="7381874" y="1988693"/>
            <a:ext cx="1304925" cy="46364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8" name="Google Shape;128;p23"/>
          <p:cNvSpPr txBox="1">
            <a:spLocks noGrp="1"/>
          </p:cNvSpPr>
          <p:nvPr>
            <p:ph type="body" idx="8"/>
          </p:nvPr>
        </p:nvSpPr>
        <p:spPr>
          <a:xfrm>
            <a:off x="7381874" y="2709863"/>
            <a:ext cx="1304925" cy="47029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2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2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bel Layout 2">
  <p:cSld name="Label Layout 2">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3" name="Google Shape;133;p24"/>
          <p:cNvSpPr txBox="1">
            <a:spLocks noGrp="1"/>
          </p:cNvSpPr>
          <p:nvPr>
            <p:ph type="body" idx="1"/>
          </p:nvPr>
        </p:nvSpPr>
        <p:spPr>
          <a:xfrm>
            <a:off x="457201" y="3294460"/>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4" name="Google Shape;134;p24"/>
          <p:cNvSpPr>
            <a:spLocks noGrp="1"/>
          </p:cNvSpPr>
          <p:nvPr>
            <p:ph type="pic" idx="2"/>
          </p:nvPr>
        </p:nvSpPr>
        <p:spPr>
          <a:xfrm>
            <a:off x="457200" y="1363266"/>
            <a:ext cx="2107324" cy="178950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5" name="Google Shape;135;p24"/>
          <p:cNvSpPr txBox="1">
            <a:spLocks noGrp="1"/>
          </p:cNvSpPr>
          <p:nvPr>
            <p:ph type="body" idx="3"/>
          </p:nvPr>
        </p:nvSpPr>
        <p:spPr>
          <a:xfrm>
            <a:off x="2774622" y="1346210"/>
            <a:ext cx="1534619" cy="44389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24"/>
          <p:cNvSpPr txBox="1">
            <a:spLocks noGrp="1"/>
          </p:cNvSpPr>
          <p:nvPr>
            <p:ph type="body" idx="4"/>
          </p:nvPr>
        </p:nvSpPr>
        <p:spPr>
          <a:xfrm>
            <a:off x="2774622" y="2030611"/>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7" name="Google Shape;137;p24"/>
          <p:cNvSpPr txBox="1">
            <a:spLocks noGrp="1"/>
          </p:cNvSpPr>
          <p:nvPr>
            <p:ph type="body" idx="5"/>
          </p:nvPr>
        </p:nvSpPr>
        <p:spPr>
          <a:xfrm>
            <a:off x="2774622" y="2697956"/>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24"/>
          <p:cNvSpPr txBox="1">
            <a:spLocks noGrp="1"/>
          </p:cNvSpPr>
          <p:nvPr>
            <p:ph type="body" idx="6"/>
          </p:nvPr>
        </p:nvSpPr>
        <p:spPr>
          <a:xfrm>
            <a:off x="4931596" y="3260579"/>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9" name="Google Shape;139;p24"/>
          <p:cNvSpPr>
            <a:spLocks noGrp="1"/>
          </p:cNvSpPr>
          <p:nvPr>
            <p:ph type="pic" idx="7"/>
          </p:nvPr>
        </p:nvSpPr>
        <p:spPr>
          <a:xfrm>
            <a:off x="4931596" y="1354903"/>
            <a:ext cx="2107323" cy="179787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0" name="Google Shape;140;p24"/>
          <p:cNvSpPr txBox="1">
            <a:spLocks noGrp="1"/>
          </p:cNvSpPr>
          <p:nvPr>
            <p:ph type="body" idx="8"/>
          </p:nvPr>
        </p:nvSpPr>
        <p:spPr>
          <a:xfrm>
            <a:off x="7304580" y="1346210"/>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1" name="Google Shape;141;p24"/>
          <p:cNvSpPr txBox="1">
            <a:spLocks noGrp="1"/>
          </p:cNvSpPr>
          <p:nvPr>
            <p:ph type="body" idx="9"/>
          </p:nvPr>
        </p:nvSpPr>
        <p:spPr>
          <a:xfrm>
            <a:off x="7304579" y="2030611"/>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2" name="Google Shape;142;p24"/>
          <p:cNvSpPr txBox="1">
            <a:spLocks noGrp="1"/>
          </p:cNvSpPr>
          <p:nvPr>
            <p:ph type="body" idx="13"/>
          </p:nvPr>
        </p:nvSpPr>
        <p:spPr>
          <a:xfrm>
            <a:off x="7304579" y="2684863"/>
            <a:ext cx="1534620"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3" name="Google Shape;143;p2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4" name="Google Shape;144;p2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ntent">
  <p:cSld name="Title and Three Conten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7" name="Google Shape;147;p25"/>
          <p:cNvSpPr txBox="1">
            <a:spLocks noGrp="1"/>
          </p:cNvSpPr>
          <p:nvPr>
            <p:ph type="body" idx="1"/>
          </p:nvPr>
        </p:nvSpPr>
        <p:spPr>
          <a:xfrm>
            <a:off x="457200" y="1167245"/>
            <a:ext cx="3635375" cy="3390467"/>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8" name="Google Shape;148;p25"/>
          <p:cNvSpPr txBox="1">
            <a:spLocks noGrp="1"/>
          </p:cNvSpPr>
          <p:nvPr>
            <p:ph type="body" idx="2"/>
          </p:nvPr>
        </p:nvSpPr>
        <p:spPr>
          <a:xfrm>
            <a:off x="4234542" y="1167245"/>
            <a:ext cx="4452257"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9" name="Google Shape;149;p25"/>
          <p:cNvSpPr txBox="1">
            <a:spLocks noGrp="1"/>
          </p:cNvSpPr>
          <p:nvPr>
            <p:ph type="body" idx="3"/>
          </p:nvPr>
        </p:nvSpPr>
        <p:spPr>
          <a:xfrm>
            <a:off x="4234542" y="2978944"/>
            <a:ext cx="4452258"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0" name="Google Shape;150;p2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85800" y="1085850"/>
            <a:ext cx="7772400" cy="161448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27"/>
          <p:cNvSpPr txBox="1">
            <a:spLocks noGrp="1"/>
          </p:cNvSpPr>
          <p:nvPr>
            <p:ph type="body" idx="1"/>
          </p:nvPr>
        </p:nvSpPr>
        <p:spPr>
          <a:xfrm>
            <a:off x="674687" y="2971800"/>
            <a:ext cx="7794626" cy="131445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1" name="Google Shape;161;p2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52" name="Google Shape;52;p13"/>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75" name="Google Shape;75;p16"/>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8" name="Google Shape;78;p16"/>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koder.systime.dk/?id=138&amp;L=1#c571"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codepen.io/mercuryworks/pen/EyQaBO"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codepen.io/franverona/pen/yPZzjy"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codepen.io/Sestri4kina/pen/peNayz"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a:extLst>
              <a:ext uri="{C183D7F6-B498-43B3-948B-1728B52AA6E4}">
                <adec:decorative xmlns:adec="http://schemas.microsoft.com/office/drawing/2017/decorative" val="0"/>
              </a:ext>
            </a:extLst>
          </p:cNvPr>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Fundamentals of Web Development</a:t>
            </a:r>
            <a:br>
              <a:rPr lang="en" dirty="0"/>
            </a:br>
            <a:endParaRPr dirty="0"/>
          </a:p>
        </p:txBody>
      </p:sp>
      <p:sp>
        <p:nvSpPr>
          <p:cNvPr id="170" name="Google Shape;170;p28"/>
          <p:cNvSpPr txBox="1">
            <a:spLocks noGrp="1"/>
          </p:cNvSpPr>
          <p:nvPr>
            <p:ph type="body" idx="4"/>
          </p:nvPr>
        </p:nvSpPr>
        <p:spPr>
          <a:xfrm>
            <a:off x="4572000" y="2439592"/>
            <a:ext cx="4114800" cy="824604"/>
          </a:xfrm>
          <a:prstGeom prst="rect">
            <a:avLst/>
          </a:prstGeom>
          <a:noFill/>
          <a:ln>
            <a:noFill/>
          </a:ln>
        </p:spPr>
        <p:txBody>
          <a:bodyPr spcFirstLastPara="1" wrap="square" lIns="91425" tIns="91425" rIns="91425" bIns="91425" anchor="t" anchorCtr="0">
            <a:noAutofit/>
          </a:bodyPr>
          <a:lstStyle/>
          <a:p>
            <a:pPr algn="ctr"/>
            <a:r>
              <a:rPr lang="en-US" sz="1800" b="0" i="0" u="none" strike="noStrike" baseline="0" dirty="0">
                <a:solidFill>
                  <a:schemeClr val="tx1"/>
                </a:solidFill>
                <a:latin typeface="+mj-lt"/>
              </a:rPr>
              <a:t>JavaScript  Day III</a:t>
            </a:r>
          </a:p>
          <a:p>
            <a:pPr algn="ctr"/>
            <a:r>
              <a:rPr lang="en-US" sz="1800" b="0" i="0" u="none" strike="noStrike" baseline="0" dirty="0">
                <a:solidFill>
                  <a:schemeClr val="tx1"/>
                </a:solidFill>
                <a:latin typeface="+mj-lt"/>
              </a:rPr>
              <a:t>Additional Features and frameworks</a:t>
            </a:r>
            <a:endParaRPr lang="en-US" dirty="0">
              <a:solidFill>
                <a:schemeClr val="tx1"/>
              </a:solidFill>
              <a:latin typeface="+mj-lt"/>
            </a:endParaRPr>
          </a:p>
        </p:txBody>
      </p:sp>
      <p:sp>
        <p:nvSpPr>
          <p:cNvPr id="7" name="Text Placeholder 6">
            <a:extLst>
              <a:ext uri="{FF2B5EF4-FFF2-40B4-BE49-F238E27FC236}">
                <a16:creationId xmlns:a16="http://schemas.microsoft.com/office/drawing/2014/main" id="{590892D8-8F50-B228-4894-076E09F94C6E}"/>
              </a:ext>
            </a:extLst>
          </p:cNvPr>
          <p:cNvSpPr>
            <a:spLocks noGrp="1"/>
          </p:cNvSpPr>
          <p:nvPr>
            <p:ph type="body" idx="6"/>
          </p:nvPr>
        </p:nvSpPr>
        <p:spPr/>
        <p:txBody>
          <a:bodyPr/>
          <a:lstStyle/>
          <a:p>
            <a:endParaRPr lang="en-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66C6-D150-6442-F5B4-7D1F42FE1292}"/>
              </a:ext>
            </a:extLst>
          </p:cNvPr>
          <p:cNvSpPr>
            <a:spLocks noGrp="1"/>
          </p:cNvSpPr>
          <p:nvPr>
            <p:ph type="title"/>
          </p:nvPr>
        </p:nvSpPr>
        <p:spPr/>
        <p:txBody>
          <a:bodyPr/>
          <a:lstStyle/>
          <a:p>
            <a:r>
              <a:rPr lang="en-DK" dirty="0"/>
              <a:t>Dark mode with local storage</a:t>
            </a:r>
          </a:p>
        </p:txBody>
      </p:sp>
      <p:sp>
        <p:nvSpPr>
          <p:cNvPr id="3" name="Text Placeholder 2">
            <a:extLst>
              <a:ext uri="{FF2B5EF4-FFF2-40B4-BE49-F238E27FC236}">
                <a16:creationId xmlns:a16="http://schemas.microsoft.com/office/drawing/2014/main" id="{1D1F7312-5D88-BBF0-9256-73C59934940D}"/>
              </a:ext>
            </a:extLst>
          </p:cNvPr>
          <p:cNvSpPr>
            <a:spLocks noGrp="1"/>
          </p:cNvSpPr>
          <p:nvPr>
            <p:ph type="body" idx="1"/>
          </p:nvPr>
        </p:nvSpPr>
        <p:spPr/>
        <p:txBody>
          <a:bodyPr/>
          <a:lstStyle/>
          <a:p>
            <a:r>
              <a:rPr lang="en-DK" dirty="0"/>
              <a:t>demo</a:t>
            </a:r>
          </a:p>
        </p:txBody>
      </p:sp>
      <p:pic>
        <p:nvPicPr>
          <p:cNvPr id="5" name="Picture 4" descr="A screenshot of a computer&#10;&#10;AI-generated content may be incorrect.">
            <a:extLst>
              <a:ext uri="{FF2B5EF4-FFF2-40B4-BE49-F238E27FC236}">
                <a16:creationId xmlns:a16="http://schemas.microsoft.com/office/drawing/2014/main" id="{C44E84A1-BBAD-A4CA-9169-081C7A1A98CD}"/>
              </a:ext>
            </a:extLst>
          </p:cNvPr>
          <p:cNvPicPr>
            <a:picLocks noChangeAspect="1"/>
          </p:cNvPicPr>
          <p:nvPr/>
        </p:nvPicPr>
        <p:blipFill>
          <a:blip r:embed="rId2"/>
          <a:stretch>
            <a:fillRect/>
          </a:stretch>
        </p:blipFill>
        <p:spPr>
          <a:xfrm>
            <a:off x="1777621" y="984487"/>
            <a:ext cx="6269099" cy="3638454"/>
          </a:xfrm>
          <a:prstGeom prst="rect">
            <a:avLst/>
          </a:prstGeom>
        </p:spPr>
      </p:pic>
    </p:spTree>
    <p:extLst>
      <p:ext uri="{BB962C8B-B14F-4D97-AF65-F5344CB8AC3E}">
        <p14:creationId xmlns:p14="http://schemas.microsoft.com/office/powerpoint/2010/main" val="316781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BF05-24E6-5020-B1A9-B202FB8269B0}"/>
              </a:ext>
            </a:extLst>
          </p:cNvPr>
          <p:cNvSpPr>
            <a:spLocks noGrp="1"/>
          </p:cNvSpPr>
          <p:nvPr>
            <p:ph type="title"/>
          </p:nvPr>
        </p:nvSpPr>
        <p:spPr/>
        <p:txBody>
          <a:bodyPr/>
          <a:lstStyle/>
          <a:p>
            <a:r>
              <a:rPr lang="en-DK" dirty="0"/>
              <a:t>JS library</a:t>
            </a:r>
          </a:p>
        </p:txBody>
      </p:sp>
      <p:sp>
        <p:nvSpPr>
          <p:cNvPr id="3" name="Text Placeholder 2">
            <a:extLst>
              <a:ext uri="{FF2B5EF4-FFF2-40B4-BE49-F238E27FC236}">
                <a16:creationId xmlns:a16="http://schemas.microsoft.com/office/drawing/2014/main" id="{525A2B91-924B-9593-31E4-1ECB9016B630}"/>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5FEB7F42-C268-C138-21D8-1E4E6410E131}"/>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179509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A1A9-BCCB-DDAA-EA91-586F369EE600}"/>
              </a:ext>
            </a:extLst>
          </p:cNvPr>
          <p:cNvSpPr>
            <a:spLocks noGrp="1"/>
          </p:cNvSpPr>
          <p:nvPr>
            <p:ph type="title"/>
          </p:nvPr>
        </p:nvSpPr>
        <p:spPr/>
        <p:txBody>
          <a:bodyPr/>
          <a:lstStyle/>
          <a:p>
            <a:r>
              <a:rPr lang="en-DK" dirty="0"/>
              <a:t>Google Chart library</a:t>
            </a:r>
          </a:p>
        </p:txBody>
      </p:sp>
      <p:sp>
        <p:nvSpPr>
          <p:cNvPr id="3" name="Text Placeholder 2">
            <a:extLst>
              <a:ext uri="{FF2B5EF4-FFF2-40B4-BE49-F238E27FC236}">
                <a16:creationId xmlns:a16="http://schemas.microsoft.com/office/drawing/2014/main" id="{DC089B74-F706-BC4A-04AE-91D6AFF1632A}"/>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8F11F87E-F6AC-5757-7E7B-CDA29972804C}"/>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31075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84FC-A407-4F64-B325-A265E2550424}"/>
              </a:ext>
            </a:extLst>
          </p:cNvPr>
          <p:cNvSpPr>
            <a:spLocks noGrp="1"/>
          </p:cNvSpPr>
          <p:nvPr>
            <p:ph type="title"/>
          </p:nvPr>
        </p:nvSpPr>
        <p:spPr/>
        <p:txBody>
          <a:bodyPr/>
          <a:lstStyle/>
          <a:p>
            <a:r>
              <a:rPr lang="en-CA" dirty="0"/>
              <a:t>Charting with Google  </a:t>
            </a:r>
          </a:p>
        </p:txBody>
      </p:sp>
      <p:sp>
        <p:nvSpPr>
          <p:cNvPr id="3" name="Text Placeholder 2">
            <a:extLst>
              <a:ext uri="{FF2B5EF4-FFF2-40B4-BE49-F238E27FC236}">
                <a16:creationId xmlns:a16="http://schemas.microsoft.com/office/drawing/2014/main" id="{1F81B5D4-FEE0-4B39-8D28-EC34CFC1C521}"/>
              </a:ext>
            </a:extLst>
          </p:cNvPr>
          <p:cNvSpPr>
            <a:spLocks noGrp="1"/>
          </p:cNvSpPr>
          <p:nvPr>
            <p:ph type="body" idx="1"/>
          </p:nvPr>
        </p:nvSpPr>
        <p:spPr>
          <a:xfrm>
            <a:off x="457201" y="858129"/>
            <a:ext cx="8222566" cy="3755435"/>
          </a:xfrm>
        </p:spPr>
        <p:txBody>
          <a:bodyPr/>
          <a:lstStyle/>
          <a:p>
            <a:pPr marL="114300" indent="0" algn="l" defTabSz="540000">
              <a:spcBef>
                <a:spcPts val="500"/>
              </a:spcBef>
              <a:buNone/>
            </a:pPr>
            <a:r>
              <a:rPr lang="en-CA" sz="1050" b="0" i="0" u="none" strike="noStrike" baseline="0" dirty="0" err="1">
                <a:solidFill>
                  <a:srgbClr val="000000"/>
                </a:solidFill>
                <a:latin typeface="Calibri" panose="020F0502020204030204" pitchFamily="34" charset="0"/>
                <a:cs typeface="Calibri" panose="020F0502020204030204" pitchFamily="34" charset="0"/>
              </a:rPr>
              <a:t>google.charts.load</a:t>
            </a:r>
            <a:r>
              <a:rPr lang="en-CA" sz="1050" b="0" i="0" u="none" strike="noStrike" baseline="0" dirty="0">
                <a:solidFill>
                  <a:srgbClr val="000000"/>
                </a:solidFill>
                <a:latin typeface="Calibri" panose="020F0502020204030204" pitchFamily="34" charset="0"/>
                <a:cs typeface="Calibri" panose="020F0502020204030204" pitchFamily="34" charset="0"/>
              </a:rPr>
              <a:t>('current', {'packages':['</a:t>
            </a:r>
            <a:r>
              <a:rPr lang="en-CA" sz="1050" b="0" i="0" u="none" strike="noStrike" baseline="0" dirty="0" err="1">
                <a:solidFill>
                  <a:srgbClr val="000000"/>
                </a:solidFill>
                <a:latin typeface="Calibri" panose="020F0502020204030204" pitchFamily="34" charset="0"/>
                <a:cs typeface="Calibri" panose="020F0502020204030204" pitchFamily="34" charset="0"/>
              </a:rPr>
              <a:t>corechart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google.charts.setOnLoadCallback</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function </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data =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google.visualization.arrayToDataTable</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['Task', 'Hours per Day'],</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['Work',     11],</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['Eat',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['Commute',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['Watch TV',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['Sleep',    7]</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options =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title: 'My Daily Activities'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chart = new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document.getElementById</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chart.draw</a:t>
            </a:r>
            <a:r>
              <a:rPr lang="en-CA" sz="1050" b="0" i="0" u="none" strike="noStrike" baseline="0" dirty="0">
                <a:solidFill>
                  <a:srgbClr val="000000"/>
                </a:solidFill>
                <a:latin typeface="Calibri" panose="020F0502020204030204" pitchFamily="34" charset="0"/>
                <a:cs typeface="Calibri" panose="020F0502020204030204" pitchFamily="34" charset="0"/>
              </a:rPr>
              <a:t>(data, options);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endParaRPr lang="en-CA" sz="1050" dirty="0">
              <a:latin typeface="Calibri" panose="020F0502020204030204" pitchFamily="34" charset="0"/>
              <a:cs typeface="Calibri" panose="020F0502020204030204" pitchFamily="34" charset="0"/>
            </a:endParaRPr>
          </a:p>
        </p:txBody>
      </p:sp>
      <p:pic>
        <p:nvPicPr>
          <p:cNvPr id="5" name="Picture 4" descr="A pie chart with different colored circles&#10;&#10;AI-generated content may be incorrect.">
            <a:extLst>
              <a:ext uri="{FF2B5EF4-FFF2-40B4-BE49-F238E27FC236}">
                <a16:creationId xmlns:a16="http://schemas.microsoft.com/office/drawing/2014/main" id="{28E7221A-0259-4C46-C301-3C7EDB476D22}"/>
              </a:ext>
            </a:extLst>
          </p:cNvPr>
          <p:cNvPicPr>
            <a:picLocks noChangeAspect="1"/>
          </p:cNvPicPr>
          <p:nvPr/>
        </p:nvPicPr>
        <p:blipFill>
          <a:blip r:embed="rId2"/>
          <a:stretch>
            <a:fillRect/>
          </a:stretch>
        </p:blipFill>
        <p:spPr>
          <a:xfrm>
            <a:off x="4196685" y="1084316"/>
            <a:ext cx="3776847" cy="2974867"/>
          </a:xfrm>
          <a:prstGeom prst="rect">
            <a:avLst/>
          </a:prstGeom>
        </p:spPr>
      </p:pic>
    </p:spTree>
    <p:extLst>
      <p:ext uri="{BB962C8B-B14F-4D97-AF65-F5344CB8AC3E}">
        <p14:creationId xmlns:p14="http://schemas.microsoft.com/office/powerpoint/2010/main" val="275390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117-0ECB-FCFF-6739-8CE37D60CD53}"/>
              </a:ext>
            </a:extLst>
          </p:cNvPr>
          <p:cNvSpPr>
            <a:spLocks noGrp="1"/>
          </p:cNvSpPr>
          <p:nvPr>
            <p:ph type="title"/>
          </p:nvPr>
        </p:nvSpPr>
        <p:spPr/>
        <p:txBody>
          <a:bodyPr/>
          <a:lstStyle/>
          <a:p>
            <a:r>
              <a:rPr lang="en-DK" dirty="0"/>
              <a:t>Other JS library</a:t>
            </a:r>
          </a:p>
        </p:txBody>
      </p:sp>
      <p:sp>
        <p:nvSpPr>
          <p:cNvPr id="3" name="Text Placeholder 2">
            <a:extLst>
              <a:ext uri="{FF2B5EF4-FFF2-40B4-BE49-F238E27FC236}">
                <a16:creationId xmlns:a16="http://schemas.microsoft.com/office/drawing/2014/main" id="{18D2F4FD-2F50-A6B7-FEEC-F4C625E8FC49}"/>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A3EF08F9-3146-19C8-17FC-FCB633BB0875}"/>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65004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2AF-8FB2-DFC9-0AFD-10CB8B0138EE}"/>
              </a:ext>
            </a:extLst>
          </p:cNvPr>
          <p:cNvSpPr>
            <a:spLocks noGrp="1"/>
          </p:cNvSpPr>
          <p:nvPr>
            <p:ph type="title"/>
          </p:nvPr>
        </p:nvSpPr>
        <p:spPr/>
        <p:txBody>
          <a:bodyPr/>
          <a:lstStyle/>
          <a:p>
            <a:r>
              <a:rPr lang="en-DK" dirty="0"/>
              <a:t>lightBox2</a:t>
            </a:r>
          </a:p>
        </p:txBody>
      </p:sp>
      <p:sp>
        <p:nvSpPr>
          <p:cNvPr id="3" name="Text Placeholder 2">
            <a:extLst>
              <a:ext uri="{FF2B5EF4-FFF2-40B4-BE49-F238E27FC236}">
                <a16:creationId xmlns:a16="http://schemas.microsoft.com/office/drawing/2014/main" id="{61528569-7A24-2F86-EF88-FBD1ADA09B2A}"/>
              </a:ext>
            </a:extLst>
          </p:cNvPr>
          <p:cNvSpPr>
            <a:spLocks noGrp="1"/>
          </p:cNvSpPr>
          <p:nvPr>
            <p:ph type="body" idx="1"/>
          </p:nvPr>
        </p:nvSpPr>
        <p:spPr/>
        <p:txBody>
          <a:bodyPr/>
          <a:lstStyle/>
          <a:p>
            <a:r>
              <a:rPr lang="da-DK" dirty="0">
                <a:hlinkClick r:id="rId2"/>
              </a:rPr>
              <a:t>https://koder.systime.dk/?id=138&amp;L=1#c571</a:t>
            </a:r>
            <a:endParaRPr lang="da-DK" dirty="0"/>
          </a:p>
          <a:p>
            <a:endParaRPr lang="en-DK" dirty="0"/>
          </a:p>
        </p:txBody>
      </p:sp>
      <p:sp>
        <p:nvSpPr>
          <p:cNvPr id="4" name="Text Placeholder 3">
            <a:extLst>
              <a:ext uri="{FF2B5EF4-FFF2-40B4-BE49-F238E27FC236}">
                <a16:creationId xmlns:a16="http://schemas.microsoft.com/office/drawing/2014/main" id="{1E443EEB-D3A4-B4C5-9A4C-909C3AC13A86}"/>
              </a:ext>
            </a:extLst>
          </p:cNvPr>
          <p:cNvSpPr>
            <a:spLocks noGrp="1"/>
          </p:cNvSpPr>
          <p:nvPr>
            <p:ph type="body" idx="2"/>
          </p:nvPr>
        </p:nvSpPr>
        <p:spPr/>
        <p:txBody>
          <a:bodyPr/>
          <a:lstStyle/>
          <a:p>
            <a:r>
              <a:rPr lang="en-GB" dirty="0"/>
              <a:t>T</a:t>
            </a:r>
            <a:r>
              <a:rPr lang="en-DK" dirty="0"/>
              <a:t>his library has dependency on JQuery</a:t>
            </a:r>
          </a:p>
        </p:txBody>
      </p:sp>
    </p:spTree>
    <p:extLst>
      <p:ext uri="{BB962C8B-B14F-4D97-AF65-F5344CB8AC3E}">
        <p14:creationId xmlns:p14="http://schemas.microsoft.com/office/powerpoint/2010/main" val="26736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C343-2646-93FF-A048-86349C2B99F9}"/>
              </a:ext>
            </a:extLst>
          </p:cNvPr>
          <p:cNvSpPr>
            <a:spLocks noGrp="1"/>
          </p:cNvSpPr>
          <p:nvPr>
            <p:ph type="title"/>
          </p:nvPr>
        </p:nvSpPr>
        <p:spPr/>
        <p:txBody>
          <a:bodyPr/>
          <a:lstStyle/>
          <a:p>
            <a:r>
              <a:rPr lang="en-DK" dirty="0"/>
              <a:t>JS framework</a:t>
            </a:r>
          </a:p>
        </p:txBody>
      </p:sp>
      <p:sp>
        <p:nvSpPr>
          <p:cNvPr id="3" name="Text Placeholder 2">
            <a:extLst>
              <a:ext uri="{FF2B5EF4-FFF2-40B4-BE49-F238E27FC236}">
                <a16:creationId xmlns:a16="http://schemas.microsoft.com/office/drawing/2014/main" id="{3752AF77-21C7-9CF8-B144-B2D5482EC511}"/>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367DC27A-380E-872F-F840-D5B9670021A1}"/>
              </a:ext>
            </a:extLst>
          </p:cNvPr>
          <p:cNvSpPr>
            <a:spLocks noGrp="1"/>
          </p:cNvSpPr>
          <p:nvPr>
            <p:ph type="body" idx="2"/>
          </p:nvPr>
        </p:nvSpPr>
        <p:spPr/>
        <p:txBody>
          <a:bodyPr/>
          <a:lstStyle/>
          <a:p>
            <a:endParaRPr lang="en-DK"/>
          </a:p>
        </p:txBody>
      </p:sp>
      <p:pic>
        <p:nvPicPr>
          <p:cNvPr id="6" name="Picture 5" descr="A graph of a number of blue and white bars&#10;&#10;AI-generated content may be incorrect.">
            <a:extLst>
              <a:ext uri="{FF2B5EF4-FFF2-40B4-BE49-F238E27FC236}">
                <a16:creationId xmlns:a16="http://schemas.microsoft.com/office/drawing/2014/main" id="{E1CB4637-35E2-276C-935C-D639C8A1DD01}"/>
              </a:ext>
            </a:extLst>
          </p:cNvPr>
          <p:cNvPicPr>
            <a:picLocks noChangeAspect="1"/>
          </p:cNvPicPr>
          <p:nvPr/>
        </p:nvPicPr>
        <p:blipFill>
          <a:blip r:embed="rId2"/>
          <a:stretch>
            <a:fillRect/>
          </a:stretch>
        </p:blipFill>
        <p:spPr>
          <a:xfrm>
            <a:off x="457200" y="808604"/>
            <a:ext cx="7772400" cy="3716875"/>
          </a:xfrm>
          <a:prstGeom prst="rect">
            <a:avLst/>
          </a:prstGeom>
        </p:spPr>
      </p:pic>
      <p:sp>
        <p:nvSpPr>
          <p:cNvPr id="8" name="TextBox 7">
            <a:extLst>
              <a:ext uri="{FF2B5EF4-FFF2-40B4-BE49-F238E27FC236}">
                <a16:creationId xmlns:a16="http://schemas.microsoft.com/office/drawing/2014/main" id="{E30E6F8D-D8F5-F57E-4A7A-5F511A440DA7}"/>
              </a:ext>
            </a:extLst>
          </p:cNvPr>
          <p:cNvSpPr txBox="1"/>
          <p:nvPr/>
        </p:nvSpPr>
        <p:spPr>
          <a:xfrm>
            <a:off x="4248614" y="4636532"/>
            <a:ext cx="4572000" cy="523220"/>
          </a:xfrm>
          <a:prstGeom prst="rect">
            <a:avLst/>
          </a:prstGeom>
          <a:noFill/>
        </p:spPr>
        <p:txBody>
          <a:bodyPr wrap="square">
            <a:spAutoFit/>
          </a:bodyPr>
          <a:lstStyle/>
          <a:p>
            <a:r>
              <a:rPr lang="en-DK" dirty="0"/>
              <a:t>https://www.statista.com/statistics/1124699/worldwide-developer-survey-most-used-frameworks-web/</a:t>
            </a:r>
          </a:p>
        </p:txBody>
      </p:sp>
    </p:spTree>
    <p:extLst>
      <p:ext uri="{BB962C8B-B14F-4D97-AF65-F5344CB8AC3E}">
        <p14:creationId xmlns:p14="http://schemas.microsoft.com/office/powerpoint/2010/main" val="189983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C983-1CB6-49BC-903B-2320A5F2D390}"/>
              </a:ext>
            </a:extLst>
          </p:cNvPr>
          <p:cNvSpPr>
            <a:spLocks noGrp="1"/>
          </p:cNvSpPr>
          <p:nvPr>
            <p:ph type="title"/>
          </p:nvPr>
        </p:nvSpPr>
        <p:spPr/>
        <p:txBody>
          <a:bodyPr/>
          <a:lstStyle/>
          <a:p>
            <a:r>
              <a:rPr lang="en-DK" dirty="0"/>
              <a:t>JQuery</a:t>
            </a:r>
          </a:p>
        </p:txBody>
      </p:sp>
      <p:sp>
        <p:nvSpPr>
          <p:cNvPr id="3" name="Text Placeholder 2">
            <a:extLst>
              <a:ext uri="{FF2B5EF4-FFF2-40B4-BE49-F238E27FC236}">
                <a16:creationId xmlns:a16="http://schemas.microsoft.com/office/drawing/2014/main" id="{1E0330DF-D8B9-FD67-3B9D-0BFAFF70EDBE}"/>
              </a:ext>
            </a:extLst>
          </p:cNvPr>
          <p:cNvSpPr>
            <a:spLocks noGrp="1"/>
          </p:cNvSpPr>
          <p:nvPr>
            <p:ph type="body" idx="1"/>
          </p:nvPr>
        </p:nvSpPr>
        <p:spPr/>
        <p:txBody>
          <a:bodyPr/>
          <a:lstStyle/>
          <a:p>
            <a:r>
              <a:rPr lang="en-GB" dirty="0"/>
              <a:t>https://</a:t>
            </a:r>
            <a:r>
              <a:rPr lang="en-GB" dirty="0" err="1"/>
              <a:t>codepen.io</a:t>
            </a:r>
            <a:r>
              <a:rPr lang="en-GB" dirty="0"/>
              <a:t>/</a:t>
            </a:r>
            <a:r>
              <a:rPr lang="en-GB" dirty="0" err="1"/>
              <a:t>bessa</a:t>
            </a:r>
            <a:r>
              <a:rPr lang="en-GB" dirty="0"/>
              <a:t>/pen/</a:t>
            </a:r>
            <a:r>
              <a:rPr lang="en-GB" dirty="0" err="1"/>
              <a:t>ORNBxJ</a:t>
            </a:r>
            <a:endParaRPr lang="en-DK" dirty="0"/>
          </a:p>
        </p:txBody>
      </p:sp>
      <p:sp>
        <p:nvSpPr>
          <p:cNvPr id="4" name="Text Placeholder 3">
            <a:extLst>
              <a:ext uri="{FF2B5EF4-FFF2-40B4-BE49-F238E27FC236}">
                <a16:creationId xmlns:a16="http://schemas.microsoft.com/office/drawing/2014/main" id="{D3BDF379-E748-8CCB-7C46-7DB58CCF0654}"/>
              </a:ext>
            </a:extLst>
          </p:cNvPr>
          <p:cNvSpPr>
            <a:spLocks noGrp="1"/>
          </p:cNvSpPr>
          <p:nvPr>
            <p:ph type="body" idx="2"/>
          </p:nvPr>
        </p:nvSpPr>
        <p:spPr/>
        <p:txBody>
          <a:bodyPr/>
          <a:lstStyle/>
          <a:p>
            <a:r>
              <a:rPr lang="en-GB" dirty="0"/>
              <a:t>S</a:t>
            </a:r>
            <a:r>
              <a:rPr lang="en-DK" dirty="0"/>
              <a:t>ource </a:t>
            </a:r>
            <a:r>
              <a:rPr lang="en-GB" dirty="0">
                <a:hlinkClick r:id="rId2"/>
              </a:rPr>
              <a:t>https://jquery.com/</a:t>
            </a:r>
            <a:endParaRPr lang="en-GB" dirty="0"/>
          </a:p>
          <a:p>
            <a:endParaRPr lang="en-DK" dirty="0"/>
          </a:p>
        </p:txBody>
      </p:sp>
    </p:spTree>
    <p:extLst>
      <p:ext uri="{BB962C8B-B14F-4D97-AF65-F5344CB8AC3E}">
        <p14:creationId xmlns:p14="http://schemas.microsoft.com/office/powerpoint/2010/main" val="204502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63B1-E6E2-4F44-AAAE-168BBDC4F79B}"/>
              </a:ext>
            </a:extLst>
          </p:cNvPr>
          <p:cNvSpPr>
            <a:spLocks noGrp="1"/>
          </p:cNvSpPr>
          <p:nvPr>
            <p:ph type="title"/>
          </p:nvPr>
        </p:nvSpPr>
        <p:spPr/>
        <p:txBody>
          <a:bodyPr/>
          <a:lstStyle/>
          <a:p>
            <a:r>
              <a:rPr lang="en-US" dirty="0"/>
              <a:t>Why Do We Need Frameworks?</a:t>
            </a:r>
            <a:endParaRPr lang="en-CA" dirty="0"/>
          </a:p>
        </p:txBody>
      </p:sp>
      <p:sp>
        <p:nvSpPr>
          <p:cNvPr id="3" name="Text Placeholder 2">
            <a:extLst>
              <a:ext uri="{FF2B5EF4-FFF2-40B4-BE49-F238E27FC236}">
                <a16:creationId xmlns:a16="http://schemas.microsoft.com/office/drawing/2014/main" id="{96CF7C74-8573-47FB-80F8-AFAE38659CBD}"/>
              </a:ext>
            </a:extLst>
          </p:cNvPr>
          <p:cNvSpPr>
            <a:spLocks noGrp="1"/>
          </p:cNvSpPr>
          <p:nvPr>
            <p:ph type="body" idx="1"/>
          </p:nvPr>
        </p:nvSpPr>
        <p:spPr>
          <a:xfrm>
            <a:off x="457201" y="1081088"/>
            <a:ext cx="3934046" cy="3532476"/>
          </a:xfrm>
        </p:spPr>
        <p:txBody>
          <a:bodyPr/>
          <a:lstStyle/>
          <a:p>
            <a:pPr marL="114300" indent="0" algn="l">
              <a:buNone/>
            </a:pPr>
            <a:r>
              <a:rPr lang="en-US" sz="1800" b="0" i="0" u="none" strike="noStrike" baseline="0" dirty="0">
                <a:latin typeface="+mj-lt"/>
              </a:rPr>
              <a:t>Ideally a framework, simplifies the process of creating user interfaces.</a:t>
            </a:r>
          </a:p>
          <a:p>
            <a:pPr marL="114300" indent="0" algn="l">
              <a:buNone/>
            </a:pPr>
            <a:r>
              <a:rPr lang="en-US" sz="1800" b="0" i="0" u="none" strike="noStrike" baseline="0" dirty="0">
                <a:latin typeface="+mj-lt"/>
              </a:rPr>
              <a:t>React has a virtual DOM that your code </a:t>
            </a:r>
            <a:r>
              <a:rPr lang="en-CA" sz="1800" b="0" i="0" u="none" strike="noStrike" baseline="0" dirty="0">
                <a:latin typeface="+mj-lt"/>
              </a:rPr>
              <a:t>manipulates, </a:t>
            </a:r>
            <a:r>
              <a:rPr lang="en-US" sz="1800" b="0" i="0" u="none" strike="noStrike" baseline="0" dirty="0">
                <a:latin typeface="+mj-lt"/>
              </a:rPr>
              <a:t>improving the execution speed of DOM manipulation</a:t>
            </a:r>
            <a:r>
              <a:rPr lang="en-CA" sz="1800" b="0" i="0" u="none" strike="noStrike" baseline="0" dirty="0">
                <a:latin typeface="+mj-lt"/>
              </a:rPr>
              <a:t>.</a:t>
            </a:r>
            <a:endParaRPr lang="en-CA" dirty="0">
              <a:latin typeface="+mj-lt"/>
            </a:endParaRPr>
          </a:p>
        </p:txBody>
      </p:sp>
      <p:pic>
        <p:nvPicPr>
          <p:cNvPr id="6" name="Picture 5" descr="FIGURE 11.1 Virtual versus real DOM manipulations">
            <a:extLst>
              <a:ext uri="{FF2B5EF4-FFF2-40B4-BE49-F238E27FC236}">
                <a16:creationId xmlns:a16="http://schemas.microsoft.com/office/drawing/2014/main" id="{AAB43BA1-1456-4BE9-9DF4-4AD77E7F8A2F}"/>
              </a:ext>
            </a:extLst>
          </p:cNvPr>
          <p:cNvPicPr>
            <a:picLocks noChangeAspect="1"/>
          </p:cNvPicPr>
          <p:nvPr/>
        </p:nvPicPr>
        <p:blipFill>
          <a:blip r:embed="rId2"/>
          <a:stretch>
            <a:fillRect/>
          </a:stretch>
        </p:blipFill>
        <p:spPr>
          <a:xfrm>
            <a:off x="4646428" y="1056533"/>
            <a:ext cx="4040371" cy="3557031"/>
          </a:xfrm>
          <a:prstGeom prst="rect">
            <a:avLst/>
          </a:prstGeom>
        </p:spPr>
      </p:pic>
    </p:spTree>
    <p:extLst>
      <p:ext uri="{BB962C8B-B14F-4D97-AF65-F5344CB8AC3E}">
        <p14:creationId xmlns:p14="http://schemas.microsoft.com/office/powerpoint/2010/main" val="383860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9AA3-5F0B-42A6-B0A2-450133062FBE}"/>
              </a:ext>
            </a:extLst>
          </p:cNvPr>
          <p:cNvSpPr>
            <a:spLocks noGrp="1"/>
          </p:cNvSpPr>
          <p:nvPr>
            <p:ph type="title"/>
          </p:nvPr>
        </p:nvSpPr>
        <p:spPr/>
        <p:txBody>
          <a:bodyPr/>
          <a:lstStyle/>
          <a:p>
            <a:r>
              <a:rPr lang="en-CA" dirty="0"/>
              <a:t>React, Angular, and Vue</a:t>
            </a:r>
          </a:p>
        </p:txBody>
      </p:sp>
      <p:sp>
        <p:nvSpPr>
          <p:cNvPr id="3" name="Text Placeholder 2">
            <a:extLst>
              <a:ext uri="{FF2B5EF4-FFF2-40B4-BE49-F238E27FC236}">
                <a16:creationId xmlns:a16="http://schemas.microsoft.com/office/drawing/2014/main" id="{7CE95AD9-3A4D-4568-88AD-50538151296A}"/>
              </a:ext>
            </a:extLst>
          </p:cNvPr>
          <p:cNvSpPr>
            <a:spLocks noGrp="1"/>
          </p:cNvSpPr>
          <p:nvPr>
            <p:ph type="body" idx="1"/>
          </p:nvPr>
        </p:nvSpPr>
        <p:spPr/>
        <p:txBody>
          <a:bodyPr/>
          <a:lstStyle/>
          <a:p>
            <a:pPr marL="114300" indent="0" algn="l">
              <a:buNone/>
            </a:pPr>
            <a:r>
              <a:rPr lang="en-US" b="1" i="0" u="none" strike="noStrike" baseline="0" dirty="0">
                <a:solidFill>
                  <a:srgbClr val="009A9A"/>
                </a:solidFill>
                <a:latin typeface="+mj-lt"/>
              </a:rPr>
              <a:t>Angular </a:t>
            </a:r>
            <a:r>
              <a:rPr lang="en-US" b="0" i="0" u="none" strike="noStrike" baseline="0" dirty="0">
                <a:solidFill>
                  <a:srgbClr val="000000"/>
                </a:solidFill>
                <a:latin typeface="+mj-lt"/>
              </a:rPr>
              <a:t>is an “opinionated” framework in that it forces developers to adopt a known and well-regarded approach to structuring and implementing a web application.</a:t>
            </a:r>
          </a:p>
          <a:p>
            <a:pPr marL="114300" indent="0" algn="l">
              <a:buNone/>
            </a:pPr>
            <a:r>
              <a:rPr lang="en-US" b="0" i="0" u="none" strike="noStrike" baseline="0" dirty="0">
                <a:solidFill>
                  <a:srgbClr val="000000"/>
                </a:solidFill>
                <a:latin typeface="+mj-lt"/>
              </a:rPr>
              <a:t>The </a:t>
            </a:r>
            <a:r>
              <a:rPr lang="en-US" b="1" i="0" u="none" strike="noStrike" baseline="0" dirty="0">
                <a:solidFill>
                  <a:srgbClr val="009A9A"/>
                </a:solidFill>
                <a:latin typeface="+mj-lt"/>
              </a:rPr>
              <a:t>React </a:t>
            </a:r>
            <a:r>
              <a:rPr lang="en-US" b="0" i="0" u="none" strike="noStrike" baseline="0" dirty="0">
                <a:solidFill>
                  <a:srgbClr val="000000"/>
                </a:solidFill>
                <a:latin typeface="+mj-lt"/>
              </a:rPr>
              <a:t>framework from Facebook</a:t>
            </a:r>
            <a:r>
              <a:rPr lang="en-US" dirty="0">
                <a:solidFill>
                  <a:srgbClr val="000000"/>
                </a:solidFill>
                <a:latin typeface="+mj-lt"/>
              </a:rPr>
              <a:t> </a:t>
            </a:r>
            <a:r>
              <a:rPr lang="en-US" b="0" i="0" u="none" strike="noStrike" baseline="0" dirty="0">
                <a:latin typeface="+mj-lt"/>
              </a:rPr>
              <a:t>is now the most popular JavaScript Framework today for constructing complex front-ends in JavaScript</a:t>
            </a:r>
          </a:p>
          <a:p>
            <a:pPr marL="114300" indent="0" algn="l">
              <a:buNone/>
            </a:pPr>
            <a:r>
              <a:rPr lang="en-US" b="1" i="0" u="none" strike="noStrike" baseline="0" dirty="0">
                <a:solidFill>
                  <a:srgbClr val="009A9A"/>
                </a:solidFill>
                <a:latin typeface="+mj-lt"/>
              </a:rPr>
              <a:t>Vue.js </a:t>
            </a:r>
            <a:r>
              <a:rPr lang="en-US" b="0" i="0" u="none" strike="noStrike" baseline="0" dirty="0">
                <a:solidFill>
                  <a:srgbClr val="000000"/>
                </a:solidFill>
                <a:latin typeface="+mj-lt"/>
              </a:rPr>
              <a:t>is similar to React in that it focuses on the view. While React uses its own JSX syntax that allows the developer to “inject” HTML into the JavaScript, Vue.js uses HTML templates with data and behavior “injected” via custom attributes and </a:t>
            </a:r>
            <a:r>
              <a:rPr lang="en-CA" b="0" i="0" u="none" strike="noStrike" baseline="0" dirty="0">
                <a:solidFill>
                  <a:srgbClr val="000000"/>
                </a:solidFill>
                <a:latin typeface="+mj-lt"/>
              </a:rPr>
              <a:t>directives. </a:t>
            </a:r>
            <a:r>
              <a:rPr lang="en-US" b="0" i="0" u="none" strike="noStrike" baseline="0" dirty="0">
                <a:latin typeface="+mj-lt"/>
              </a:rPr>
              <a:t>Vue.js is fully open-source</a:t>
            </a:r>
          </a:p>
          <a:p>
            <a:pPr marL="114300" indent="0" algn="l">
              <a:buNone/>
            </a:pPr>
            <a:r>
              <a:rPr lang="en-US" b="0" i="0" u="none" strike="noStrike" baseline="0" dirty="0">
                <a:solidFill>
                  <a:srgbClr val="000000"/>
                </a:solidFill>
                <a:latin typeface="+mj-lt"/>
              </a:rPr>
              <a:t>All three frameworks are especially well suited to constructing a </a:t>
            </a:r>
            <a:r>
              <a:rPr lang="en-US" b="1" i="0" u="none" strike="noStrike" baseline="0" dirty="0">
                <a:solidFill>
                  <a:srgbClr val="009A9A"/>
                </a:solidFill>
                <a:latin typeface="+mj-lt"/>
              </a:rPr>
              <a:t>Single-Page </a:t>
            </a:r>
            <a:r>
              <a:rPr lang="en-CA" b="1" i="0" u="none" strike="noStrike" baseline="0" dirty="0">
                <a:solidFill>
                  <a:srgbClr val="009A9A"/>
                </a:solidFill>
                <a:latin typeface="+mj-lt"/>
              </a:rPr>
              <a:t>Application (SPA)</a:t>
            </a:r>
            <a:r>
              <a:rPr lang="en-CA" b="0" i="0" u="none" strike="noStrike" baseline="0" dirty="0">
                <a:solidFill>
                  <a:srgbClr val="000000"/>
                </a:solidFill>
                <a:latin typeface="+mj-lt"/>
              </a:rPr>
              <a:t>.</a:t>
            </a:r>
            <a:endParaRPr lang="en-CA" sz="1400" dirty="0">
              <a:latin typeface="+mj-lt"/>
            </a:endParaRPr>
          </a:p>
        </p:txBody>
      </p:sp>
    </p:spTree>
    <p:extLst>
      <p:ext uri="{BB962C8B-B14F-4D97-AF65-F5344CB8AC3E}">
        <p14:creationId xmlns:p14="http://schemas.microsoft.com/office/powerpoint/2010/main" val="157057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In this chapter you will learn . . .</a:t>
            </a:r>
            <a:endParaRPr dirty="0"/>
          </a:p>
        </p:txBody>
      </p:sp>
      <p:sp>
        <p:nvSpPr>
          <p:cNvPr id="180" name="Google Shape;180;p29"/>
          <p:cNvSpPr txBox="1">
            <a:spLocks noGrp="1"/>
          </p:cNvSpPr>
          <p:nvPr>
            <p:ph type="body" idx="1"/>
          </p:nvPr>
        </p:nvSpPr>
        <p:spPr>
          <a:xfrm>
            <a:off x="457200" y="1081088"/>
            <a:ext cx="8232900" cy="35325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chemeClr val="tx1"/>
                </a:solidFill>
                <a:latin typeface="+mj-lt"/>
              </a:rPr>
              <a:t>Additional language features in JavaScript</a:t>
            </a:r>
          </a:p>
          <a:p>
            <a:pPr algn="l"/>
            <a:r>
              <a:rPr lang="en-US" sz="1800" b="0" i="0" u="none" strike="noStrike" baseline="0" dirty="0">
                <a:solidFill>
                  <a:schemeClr val="tx1"/>
                </a:solidFill>
                <a:latin typeface="+mj-lt"/>
              </a:rPr>
              <a:t>Extend the capabilities of APIs</a:t>
            </a:r>
          </a:p>
          <a:p>
            <a:pPr algn="l"/>
            <a:r>
              <a:rPr lang="en-US" sz="1800" b="0" i="0" u="none" strike="noStrike" baseline="0" dirty="0">
                <a:solidFill>
                  <a:schemeClr val="tx1"/>
                </a:solidFill>
                <a:latin typeface="+mj-lt"/>
              </a:rPr>
              <a:t>Utilize external APIs for mapping and charting</a:t>
            </a:r>
          </a:p>
          <a:p>
            <a:pPr algn="l"/>
            <a:r>
              <a:rPr lang="en-US" sz="1800" dirty="0">
                <a:solidFill>
                  <a:schemeClr val="tx1"/>
                </a:solidFill>
                <a:latin typeface="+mj-lt"/>
              </a:rPr>
              <a:t>JS library and frameworks</a:t>
            </a:r>
            <a:endParaRPr lang="en-US" sz="1800" b="0" i="0" u="none" strike="noStrike" baseline="0" dirty="0">
              <a:solidFill>
                <a:schemeClr val="tx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EC5-A247-4649-9975-A2AA50A0C95B}"/>
              </a:ext>
            </a:extLst>
          </p:cNvPr>
          <p:cNvSpPr>
            <a:spLocks noGrp="1"/>
          </p:cNvSpPr>
          <p:nvPr>
            <p:ph type="title"/>
          </p:nvPr>
        </p:nvSpPr>
        <p:spPr/>
        <p:txBody>
          <a:bodyPr/>
          <a:lstStyle/>
          <a:p>
            <a:r>
              <a:rPr lang="en-CA" dirty="0"/>
              <a:t>Single Page </a:t>
            </a:r>
            <a:r>
              <a:rPr lang="en-CA" dirty="0" err="1"/>
              <a:t>Applicaiton</a:t>
            </a:r>
            <a:endParaRPr lang="en-CA" dirty="0"/>
          </a:p>
        </p:txBody>
      </p:sp>
      <p:sp>
        <p:nvSpPr>
          <p:cNvPr id="3" name="Text Placeholder 2">
            <a:extLst>
              <a:ext uri="{FF2B5EF4-FFF2-40B4-BE49-F238E27FC236}">
                <a16:creationId xmlns:a16="http://schemas.microsoft.com/office/drawing/2014/main" id="{47B0C82D-11A1-4D2B-8484-2AEAEA299E5F}"/>
              </a:ext>
            </a:extLst>
          </p:cNvPr>
          <p:cNvSpPr>
            <a:spLocks noGrp="1"/>
          </p:cNvSpPr>
          <p:nvPr>
            <p:ph type="body" idx="1"/>
          </p:nvPr>
        </p:nvSpPr>
        <p:spPr>
          <a:xfrm>
            <a:off x="457201" y="1081088"/>
            <a:ext cx="3200400" cy="3532476"/>
          </a:xfrm>
        </p:spPr>
        <p:txBody>
          <a:bodyPr/>
          <a:lstStyle/>
          <a:p>
            <a:pPr marL="114300" indent="0" algn="l">
              <a:buNone/>
            </a:pPr>
            <a:r>
              <a:rPr lang="en-US" sz="1800" dirty="0">
                <a:latin typeface="+mj-lt"/>
              </a:rPr>
              <a:t>A</a:t>
            </a:r>
            <a:r>
              <a:rPr lang="en-US" sz="1800" b="0" i="0" u="none" strike="noStrike" baseline="0" dirty="0">
                <a:latin typeface="+mj-lt"/>
              </a:rPr>
              <a:t>n SPA constructed with a framework typically contains minimal HTML. Instead, JavaScript is used to populate the DOM with HTML elements using logic contained within the framework and data pulled from </a:t>
            </a:r>
            <a:r>
              <a:rPr lang="en-CA" sz="1800" b="0" i="0" u="none" strike="noStrike" baseline="0" dirty="0">
                <a:latin typeface="+mj-lt"/>
              </a:rPr>
              <a:t>some API</a:t>
            </a:r>
            <a:endParaRPr lang="en-CA" dirty="0">
              <a:latin typeface="+mj-lt"/>
            </a:endParaRPr>
          </a:p>
        </p:txBody>
      </p:sp>
      <p:pic>
        <p:nvPicPr>
          <p:cNvPr id="5" name="Picture 4" descr="FIGURE 11.2 SPA using a framework">
            <a:extLst>
              <a:ext uri="{FF2B5EF4-FFF2-40B4-BE49-F238E27FC236}">
                <a16:creationId xmlns:a16="http://schemas.microsoft.com/office/drawing/2014/main" id="{195372A4-7051-4682-9FE3-E608E923E09A}"/>
              </a:ext>
            </a:extLst>
          </p:cNvPr>
          <p:cNvPicPr>
            <a:picLocks noChangeAspect="1"/>
          </p:cNvPicPr>
          <p:nvPr/>
        </p:nvPicPr>
        <p:blipFill>
          <a:blip r:embed="rId2"/>
          <a:stretch>
            <a:fillRect/>
          </a:stretch>
        </p:blipFill>
        <p:spPr>
          <a:xfrm>
            <a:off x="4072271" y="971918"/>
            <a:ext cx="4614530" cy="3562093"/>
          </a:xfrm>
          <a:prstGeom prst="rect">
            <a:avLst/>
          </a:prstGeom>
        </p:spPr>
      </p:pic>
    </p:spTree>
    <p:extLst>
      <p:ext uri="{BB962C8B-B14F-4D97-AF65-F5344CB8AC3E}">
        <p14:creationId xmlns:p14="http://schemas.microsoft.com/office/powerpoint/2010/main" val="296883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10D8-7EC9-4DDB-8CBA-7488BA57915A}"/>
              </a:ext>
            </a:extLst>
          </p:cNvPr>
          <p:cNvSpPr>
            <a:spLocks noGrp="1"/>
          </p:cNvSpPr>
          <p:nvPr>
            <p:ph type="title"/>
          </p:nvPr>
        </p:nvSpPr>
        <p:spPr/>
        <p:txBody>
          <a:bodyPr/>
          <a:lstStyle/>
          <a:p>
            <a:r>
              <a:rPr lang="en-CA" dirty="0"/>
              <a:t>Introducing React</a:t>
            </a:r>
          </a:p>
        </p:txBody>
      </p:sp>
      <p:pic>
        <p:nvPicPr>
          <p:cNvPr id="5" name="Picture 4" descr="FIGURE 11.3 Simple React example">
            <a:extLst>
              <a:ext uri="{FF2B5EF4-FFF2-40B4-BE49-F238E27FC236}">
                <a16:creationId xmlns:a16="http://schemas.microsoft.com/office/drawing/2014/main" id="{AB864C4B-799F-4A87-BA0D-D374F83AA89A}"/>
              </a:ext>
            </a:extLst>
          </p:cNvPr>
          <p:cNvPicPr>
            <a:picLocks noChangeAspect="1"/>
          </p:cNvPicPr>
          <p:nvPr/>
        </p:nvPicPr>
        <p:blipFill rotWithShape="1">
          <a:blip r:embed="rId2"/>
          <a:srcRect r="1895" b="12798"/>
          <a:stretch/>
        </p:blipFill>
        <p:spPr>
          <a:xfrm>
            <a:off x="457201" y="984486"/>
            <a:ext cx="4954772" cy="3725737"/>
          </a:xfrm>
          <a:prstGeom prst="rect">
            <a:avLst/>
          </a:prstGeom>
        </p:spPr>
      </p:pic>
      <p:sp>
        <p:nvSpPr>
          <p:cNvPr id="6" name="Rectangle 5">
            <a:extLst>
              <a:ext uri="{FF2B5EF4-FFF2-40B4-BE49-F238E27FC236}">
                <a16:creationId xmlns:a16="http://schemas.microsoft.com/office/drawing/2014/main" id="{A0C53F5F-0A86-4517-B5B6-C9BA7BA77F05}"/>
              </a:ext>
              <a:ext uri="{C183D7F6-B498-43B3-948B-1728B52AA6E4}">
                <adec:decorative xmlns:adec="http://schemas.microsoft.com/office/drawing/2017/decorative" val="1"/>
              </a:ext>
            </a:extLst>
          </p:cNvPr>
          <p:cNvSpPr/>
          <p:nvPr/>
        </p:nvSpPr>
        <p:spPr>
          <a:xfrm>
            <a:off x="1679944" y="4444409"/>
            <a:ext cx="2658140" cy="340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9A9FFB66-32D0-42B8-A370-73D9F2DE9382}"/>
              </a:ext>
              <a:ext uri="{C183D7F6-B498-43B3-948B-1728B52AA6E4}">
                <adec:decorative xmlns:adec="http://schemas.microsoft.com/office/drawing/2017/decorative" val="1"/>
              </a:ext>
            </a:extLst>
          </p:cNvPr>
          <p:cNvPicPr>
            <a:picLocks noChangeAspect="1"/>
          </p:cNvPicPr>
          <p:nvPr/>
        </p:nvPicPr>
        <p:blipFill rotWithShape="1">
          <a:blip r:embed="rId2"/>
          <a:srcRect l="28491" t="82348" r="-280" b="-3461"/>
          <a:stretch/>
        </p:blipFill>
        <p:spPr>
          <a:xfrm>
            <a:off x="5060266" y="3428365"/>
            <a:ext cx="4083734" cy="1016044"/>
          </a:xfrm>
          <a:prstGeom prst="rect">
            <a:avLst/>
          </a:prstGeom>
        </p:spPr>
      </p:pic>
    </p:spTree>
    <p:extLst>
      <p:ext uri="{BB962C8B-B14F-4D97-AF65-F5344CB8AC3E}">
        <p14:creationId xmlns:p14="http://schemas.microsoft.com/office/powerpoint/2010/main" val="58270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4491-8A38-43FE-8DDD-EF4CE6288CDD}"/>
              </a:ext>
            </a:extLst>
          </p:cNvPr>
          <p:cNvSpPr>
            <a:spLocks noGrp="1"/>
          </p:cNvSpPr>
          <p:nvPr>
            <p:ph type="title"/>
          </p:nvPr>
        </p:nvSpPr>
        <p:spPr/>
        <p:txBody>
          <a:bodyPr/>
          <a:lstStyle/>
          <a:p>
            <a:r>
              <a:rPr lang="en-CA" dirty="0"/>
              <a:t>React Demo</a:t>
            </a:r>
          </a:p>
        </p:txBody>
      </p:sp>
      <p:sp>
        <p:nvSpPr>
          <p:cNvPr id="3" name="Text Placeholder 2">
            <a:extLst>
              <a:ext uri="{FF2B5EF4-FFF2-40B4-BE49-F238E27FC236}">
                <a16:creationId xmlns:a16="http://schemas.microsoft.com/office/drawing/2014/main" id="{CBEE1A23-098C-4E21-A261-7343B213375E}"/>
              </a:ext>
            </a:extLst>
          </p:cNvPr>
          <p:cNvSpPr>
            <a:spLocks noGrp="1"/>
          </p:cNvSpPr>
          <p:nvPr>
            <p:ph type="body" idx="1"/>
          </p:nvPr>
        </p:nvSpPr>
        <p:spPr>
          <a:xfrm>
            <a:off x="457200" y="984487"/>
            <a:ext cx="8232775" cy="3629077"/>
          </a:xfrm>
        </p:spPr>
        <p:txBody>
          <a:bodyPr/>
          <a:lstStyle/>
          <a:p>
            <a:pPr marL="114300" indent="0" algn="l">
              <a:spcBef>
                <a:spcPts val="1000"/>
              </a:spcBef>
              <a:buNone/>
            </a:pPr>
            <a:r>
              <a:rPr lang="en-CA" sz="1200" dirty="0">
                <a:solidFill>
                  <a:srgbClr val="000000"/>
                </a:solidFill>
                <a:latin typeface="+mj-lt"/>
                <a:hlinkClick r:id="rId2"/>
              </a:rPr>
              <a:t>https://codepen.io/mercuryworks/pen/EyQaBO</a:t>
            </a:r>
            <a:endParaRPr lang="en-CA" sz="1200" dirty="0">
              <a:solidFill>
                <a:srgbClr val="000000"/>
              </a:solidFill>
              <a:latin typeface="+mj-lt"/>
            </a:endParaRPr>
          </a:p>
          <a:p>
            <a:pPr marL="114300" indent="0" algn="l">
              <a:spcBef>
                <a:spcPts val="1000"/>
              </a:spcBef>
              <a:buNone/>
            </a:pPr>
            <a:endParaRPr lang="en-CA" sz="1200" dirty="0">
              <a:solidFill>
                <a:srgbClr val="000000"/>
              </a:solidFill>
              <a:latin typeface="+mj-lt"/>
            </a:endParaRPr>
          </a:p>
        </p:txBody>
      </p:sp>
    </p:spTree>
    <p:extLst>
      <p:ext uri="{BB962C8B-B14F-4D97-AF65-F5344CB8AC3E}">
        <p14:creationId xmlns:p14="http://schemas.microsoft.com/office/powerpoint/2010/main" val="245215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1A9E-F43E-0F9A-A838-03B61815A936}"/>
              </a:ext>
            </a:extLst>
          </p:cNvPr>
          <p:cNvSpPr>
            <a:spLocks noGrp="1"/>
          </p:cNvSpPr>
          <p:nvPr>
            <p:ph type="title"/>
          </p:nvPr>
        </p:nvSpPr>
        <p:spPr/>
        <p:txBody>
          <a:bodyPr/>
          <a:lstStyle/>
          <a:p>
            <a:r>
              <a:rPr lang="en-DK" dirty="0"/>
              <a:t>reference</a:t>
            </a:r>
          </a:p>
        </p:txBody>
      </p:sp>
      <p:sp>
        <p:nvSpPr>
          <p:cNvPr id="3" name="Text Placeholder 2">
            <a:extLst>
              <a:ext uri="{FF2B5EF4-FFF2-40B4-BE49-F238E27FC236}">
                <a16:creationId xmlns:a16="http://schemas.microsoft.com/office/drawing/2014/main" id="{BAB3AFB6-007B-8761-B096-129E32F18337}"/>
              </a:ext>
            </a:extLst>
          </p:cNvPr>
          <p:cNvSpPr>
            <a:spLocks noGrp="1"/>
          </p:cNvSpPr>
          <p:nvPr>
            <p:ph type="body" idx="1"/>
          </p:nvPr>
        </p:nvSpPr>
        <p:spPr/>
        <p:txBody>
          <a:bodyPr/>
          <a:lstStyle/>
          <a:p>
            <a:r>
              <a:rPr lang="en-GB" dirty="0" err="1"/>
              <a:t>Aguko</a:t>
            </a:r>
            <a:r>
              <a:rPr lang="en-GB" dirty="0"/>
              <a:t>. (2025, February). </a:t>
            </a:r>
            <a:r>
              <a:rPr lang="en-GB" i="1" dirty="0"/>
              <a:t>JavaScript Frameworks Market Share</a:t>
            </a:r>
            <a:r>
              <a:rPr lang="en-GB" dirty="0"/>
              <a:t>. Retrieved from https://</a:t>
            </a:r>
            <a:r>
              <a:rPr lang="en-GB" dirty="0" err="1"/>
              <a:t>www.aguko.com</a:t>
            </a:r>
            <a:r>
              <a:rPr lang="en-GB" dirty="0"/>
              <a:t>/cat/</a:t>
            </a:r>
            <a:r>
              <a:rPr lang="en-GB" dirty="0" err="1"/>
              <a:t>javascript</a:t>
            </a:r>
            <a:r>
              <a:rPr lang="en-GB" dirty="0"/>
              <a:t>-frameworks</a:t>
            </a:r>
          </a:p>
          <a:p>
            <a:r>
              <a:rPr lang="en-GB" dirty="0"/>
              <a:t>• ELITEX. (2025). </a:t>
            </a:r>
            <a:r>
              <a:rPr lang="en-GB" i="1" dirty="0"/>
              <a:t>Most Popular JavaScript Frameworks: A Full Guide for 2025</a:t>
            </a:r>
            <a:r>
              <a:rPr lang="en-GB" dirty="0"/>
              <a:t>. Retrieved from https://</a:t>
            </a:r>
            <a:r>
              <a:rPr lang="en-GB" dirty="0" err="1"/>
              <a:t>elitex.systems</a:t>
            </a:r>
            <a:r>
              <a:rPr lang="en-GB" dirty="0"/>
              <a:t>/blog/most-popular-</a:t>
            </a:r>
            <a:r>
              <a:rPr lang="en-GB" dirty="0" err="1"/>
              <a:t>javascript</a:t>
            </a:r>
            <a:r>
              <a:rPr lang="en-GB" dirty="0"/>
              <a:t>-frameworks/</a:t>
            </a:r>
          </a:p>
          <a:p>
            <a:r>
              <a:rPr lang="en-GB" dirty="0"/>
              <a:t>• Statista. (2024). </a:t>
            </a:r>
            <a:r>
              <a:rPr lang="en-GB" i="1" dirty="0"/>
              <a:t>Most used web frameworks among developers worldwide</a:t>
            </a:r>
            <a:r>
              <a:rPr lang="en-GB" dirty="0"/>
              <a:t>. Retrieved from https://</a:t>
            </a:r>
            <a:r>
              <a:rPr lang="en-GB" dirty="0" err="1"/>
              <a:t>www.statista.com</a:t>
            </a:r>
            <a:r>
              <a:rPr lang="en-GB" dirty="0"/>
              <a:t>/statistics/1124699/worldwide-developer-survey-most-used-frameworks-web/</a:t>
            </a:r>
          </a:p>
          <a:p>
            <a:endParaRPr lang="en-DK" dirty="0"/>
          </a:p>
        </p:txBody>
      </p:sp>
      <p:sp>
        <p:nvSpPr>
          <p:cNvPr id="4" name="Text Placeholder 3">
            <a:extLst>
              <a:ext uri="{FF2B5EF4-FFF2-40B4-BE49-F238E27FC236}">
                <a16:creationId xmlns:a16="http://schemas.microsoft.com/office/drawing/2014/main" id="{932ED46A-8767-9E6E-6F73-ADF880C9E5E6}"/>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815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B03-5108-7258-7C22-C36C35D06BDA}"/>
              </a:ext>
            </a:extLst>
          </p:cNvPr>
          <p:cNvSpPr>
            <a:spLocks noGrp="1"/>
          </p:cNvSpPr>
          <p:nvPr>
            <p:ph type="title"/>
          </p:nvPr>
        </p:nvSpPr>
        <p:spPr/>
        <p:txBody>
          <a:bodyPr/>
          <a:lstStyle/>
          <a:p>
            <a:r>
              <a:rPr lang="en-GB" dirty="0"/>
              <a:t>D</a:t>
            </a:r>
            <a:r>
              <a:rPr lang="en-DK" dirty="0"/>
              <a:t>isplay Data from Array</a:t>
            </a:r>
          </a:p>
        </p:txBody>
      </p:sp>
      <p:sp>
        <p:nvSpPr>
          <p:cNvPr id="3" name="Text Placeholder 2">
            <a:extLst>
              <a:ext uri="{FF2B5EF4-FFF2-40B4-BE49-F238E27FC236}">
                <a16:creationId xmlns:a16="http://schemas.microsoft.com/office/drawing/2014/main" id="{5C711A0A-83BF-B319-CFA2-B3B173118C35}"/>
              </a:ext>
            </a:extLst>
          </p:cNvPr>
          <p:cNvSpPr>
            <a:spLocks noGrp="1"/>
          </p:cNvSpPr>
          <p:nvPr>
            <p:ph type="body" idx="1"/>
          </p:nvPr>
        </p:nvSpPr>
        <p:spPr/>
        <p:txBody>
          <a:bodyPr/>
          <a:lstStyle/>
          <a:p>
            <a:r>
              <a:rPr lang="en-GB" dirty="0"/>
              <a:t>D</a:t>
            </a:r>
            <a:r>
              <a:rPr lang="en-DK" dirty="0"/>
              <a:t>emo : Movie Data from Array</a:t>
            </a:r>
          </a:p>
          <a:p>
            <a:endParaRPr lang="en-DK" dirty="0"/>
          </a:p>
        </p:txBody>
      </p:sp>
    </p:spTree>
    <p:extLst>
      <p:ext uri="{BB962C8B-B14F-4D97-AF65-F5344CB8AC3E}">
        <p14:creationId xmlns:p14="http://schemas.microsoft.com/office/powerpoint/2010/main" val="182110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ED03-550D-A246-6A48-EF7B4F59E857}"/>
              </a:ext>
            </a:extLst>
          </p:cNvPr>
          <p:cNvSpPr>
            <a:spLocks noGrp="1"/>
          </p:cNvSpPr>
          <p:nvPr>
            <p:ph type="title"/>
          </p:nvPr>
        </p:nvSpPr>
        <p:spPr/>
        <p:txBody>
          <a:bodyPr/>
          <a:lstStyle/>
          <a:p>
            <a:r>
              <a:rPr lang="en-DK" dirty="0"/>
              <a:t>Json Data</a:t>
            </a:r>
          </a:p>
        </p:txBody>
      </p:sp>
      <p:sp>
        <p:nvSpPr>
          <p:cNvPr id="3" name="Text Placeholder 2">
            <a:extLst>
              <a:ext uri="{FF2B5EF4-FFF2-40B4-BE49-F238E27FC236}">
                <a16:creationId xmlns:a16="http://schemas.microsoft.com/office/drawing/2014/main" id="{50115B48-AACE-55A7-4484-1DD5E743D6D2}"/>
              </a:ext>
            </a:extLst>
          </p:cNvPr>
          <p:cNvSpPr>
            <a:spLocks noGrp="1"/>
          </p:cNvSpPr>
          <p:nvPr>
            <p:ph type="body" idx="1"/>
          </p:nvPr>
        </p:nvSpPr>
        <p:spPr/>
        <p:txBody>
          <a:bodyPr/>
          <a:lstStyle/>
          <a:p>
            <a:endParaRPr lang="en-DK" dirty="0"/>
          </a:p>
          <a:p>
            <a:r>
              <a:rPr lang="en-GB" dirty="0"/>
              <a:t>Question _H</a:t>
            </a:r>
            <a:r>
              <a:rPr lang="en-DK" dirty="0"/>
              <a:t>ow does the  Json data being displayed in HTML?</a:t>
            </a:r>
          </a:p>
          <a:p>
            <a:pPr marL="114300" indent="0">
              <a:buNone/>
            </a:pPr>
            <a:r>
              <a:rPr lang="en-GB" dirty="0">
                <a:hlinkClick r:id="rId2"/>
              </a:rPr>
              <a:t>https://codepen.io/franverona/pen/yPZzjy</a:t>
            </a:r>
            <a:endParaRPr lang="da-DK" dirty="0"/>
          </a:p>
          <a:p>
            <a:pPr marL="114300" indent="0">
              <a:buNone/>
            </a:pPr>
            <a:endParaRPr lang="en-DK" dirty="0"/>
          </a:p>
          <a:p>
            <a:pPr marL="114300" indent="0">
              <a:buNone/>
            </a:pPr>
            <a:endParaRPr lang="en-DK" dirty="0"/>
          </a:p>
        </p:txBody>
      </p:sp>
    </p:spTree>
    <p:extLst>
      <p:ext uri="{BB962C8B-B14F-4D97-AF65-F5344CB8AC3E}">
        <p14:creationId xmlns:p14="http://schemas.microsoft.com/office/powerpoint/2010/main" val="43755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CAB-32A9-4EFD-80C1-92BCD1AD3A44}"/>
              </a:ext>
            </a:extLst>
          </p:cNvPr>
          <p:cNvSpPr>
            <a:spLocks noGrp="1"/>
          </p:cNvSpPr>
          <p:nvPr>
            <p:ph type="title"/>
          </p:nvPr>
        </p:nvSpPr>
        <p:spPr/>
        <p:txBody>
          <a:bodyPr/>
          <a:lstStyle/>
          <a:p>
            <a:r>
              <a:rPr lang="en-US" dirty="0"/>
              <a:t>Fetching Data from a Web API</a:t>
            </a:r>
            <a:endParaRPr lang="en-CA" dirty="0"/>
          </a:p>
        </p:txBody>
      </p:sp>
      <p:sp>
        <p:nvSpPr>
          <p:cNvPr id="3" name="Text Placeholder 2">
            <a:extLst>
              <a:ext uri="{FF2B5EF4-FFF2-40B4-BE49-F238E27FC236}">
                <a16:creationId xmlns:a16="http://schemas.microsoft.com/office/drawing/2014/main" id="{83F85AA5-232E-4FDC-A2E6-ADA7182F2027}"/>
              </a:ext>
            </a:extLst>
          </p:cNvPr>
          <p:cNvSpPr>
            <a:spLocks noGrp="1"/>
          </p:cNvSpPr>
          <p:nvPr>
            <p:ph type="body" idx="1"/>
          </p:nvPr>
        </p:nvSpPr>
        <p:spPr>
          <a:xfrm>
            <a:off x="457200" y="1081088"/>
            <a:ext cx="4012539" cy="3532476"/>
          </a:xfrm>
        </p:spPr>
        <p:txBody>
          <a:bodyPr/>
          <a:lstStyle/>
          <a:p>
            <a:pPr marL="114300" indent="0" algn="l">
              <a:buNone/>
            </a:pPr>
            <a:r>
              <a:rPr lang="en-US" sz="1800" b="0" i="0" u="none" strike="noStrike" baseline="0" dirty="0">
                <a:latin typeface="+mj-lt"/>
              </a:rPr>
              <a:t>To illustrate fetch, consider the scenario of a page containing a &lt;select&gt; element.</a:t>
            </a:r>
          </a:p>
          <a:p>
            <a:pPr marL="114300" indent="0" algn="l">
              <a:buNone/>
            </a:pPr>
            <a:r>
              <a:rPr lang="en-US" sz="1800" b="0" i="0" u="none" strike="noStrike" baseline="0" dirty="0">
                <a:latin typeface="+mj-lt"/>
              </a:rPr>
              <a:t>When the user selects from the country list, the page makes an asynchronous request to retrieve a list of cities for that country.</a:t>
            </a:r>
          </a:p>
          <a:p>
            <a:pPr marL="114300" indent="0" algn="l">
              <a:buNone/>
            </a:pPr>
            <a:r>
              <a:rPr lang="en-US" sz="1400" b="0" i="0" u="none" strike="noStrike" baseline="0" dirty="0">
                <a:latin typeface="Calibri" panose="020F0502020204030204" pitchFamily="34" charset="0"/>
                <a:cs typeface="Calibri" panose="020F0502020204030204" pitchFamily="34" charset="0"/>
              </a:rPr>
              <a:t>let cities = fetch('/</a:t>
            </a:r>
            <a:r>
              <a:rPr lang="en-US" sz="1400" b="0" i="0" u="none" strike="noStrike" baseline="0" dirty="0" err="1">
                <a:latin typeface="Calibri" panose="020F0502020204030204" pitchFamily="34" charset="0"/>
                <a:cs typeface="Calibri" panose="020F0502020204030204" pitchFamily="34" charset="0"/>
              </a:rPr>
              <a:t>api</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cities.php?country</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italy</a:t>
            </a:r>
            <a:r>
              <a:rPr lang="en-US" sz="1400" b="0" i="0" u="none" strike="noStrike" baseline="0" dirty="0">
                <a:latin typeface="Calibri" panose="020F0502020204030204" pitchFamily="34" charset="0"/>
                <a:cs typeface="Calibri" panose="020F0502020204030204" pitchFamily="34" charset="0"/>
              </a:rPr>
              <a:t>');</a:t>
            </a:r>
            <a:endParaRPr lang="en-CA" sz="1200" dirty="0">
              <a:latin typeface="Calibri" panose="020F0502020204030204" pitchFamily="34" charset="0"/>
              <a:cs typeface="Calibri" panose="020F0502020204030204" pitchFamily="34" charset="0"/>
            </a:endParaRPr>
          </a:p>
        </p:txBody>
      </p:sp>
      <p:pic>
        <p:nvPicPr>
          <p:cNvPr id="5" name="Picture 4" descr="FIGURE 10.11 Illustration of a list being updated asynchronously">
            <a:extLst>
              <a:ext uri="{FF2B5EF4-FFF2-40B4-BE49-F238E27FC236}">
                <a16:creationId xmlns:a16="http://schemas.microsoft.com/office/drawing/2014/main" id="{96925E42-EA88-490A-B359-953CDD187F66}"/>
              </a:ext>
            </a:extLst>
          </p:cNvPr>
          <p:cNvPicPr>
            <a:picLocks noChangeAspect="1"/>
          </p:cNvPicPr>
          <p:nvPr/>
        </p:nvPicPr>
        <p:blipFill>
          <a:blip r:embed="rId2"/>
          <a:stretch>
            <a:fillRect/>
          </a:stretch>
        </p:blipFill>
        <p:spPr>
          <a:xfrm>
            <a:off x="4674261" y="1233235"/>
            <a:ext cx="4012539" cy="3228182"/>
          </a:xfrm>
          <a:prstGeom prst="rect">
            <a:avLst/>
          </a:prstGeom>
        </p:spPr>
      </p:pic>
    </p:spTree>
    <p:extLst>
      <p:ext uri="{BB962C8B-B14F-4D97-AF65-F5344CB8AC3E}">
        <p14:creationId xmlns:p14="http://schemas.microsoft.com/office/powerpoint/2010/main" val="373531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B90-C2D7-4CC5-8AA8-83EAE6AC9F67}"/>
              </a:ext>
            </a:extLst>
          </p:cNvPr>
          <p:cNvSpPr>
            <a:spLocks noGrp="1"/>
          </p:cNvSpPr>
          <p:nvPr>
            <p:ph type="title"/>
          </p:nvPr>
        </p:nvSpPr>
        <p:spPr/>
        <p:txBody>
          <a:bodyPr/>
          <a:lstStyle/>
          <a:p>
            <a:r>
              <a:rPr lang="en-US" sz="2800" dirty="0"/>
              <a:t>Example of request using fetch</a:t>
            </a:r>
            <a:endParaRPr lang="en-CA" sz="2800" dirty="0"/>
          </a:p>
        </p:txBody>
      </p:sp>
      <p:pic>
        <p:nvPicPr>
          <p:cNvPr id="5" name="Picture 4" descr="FIGURE 10.13 Example of asynchronous request using fetch">
            <a:extLst>
              <a:ext uri="{FF2B5EF4-FFF2-40B4-BE49-F238E27FC236}">
                <a16:creationId xmlns:a16="http://schemas.microsoft.com/office/drawing/2014/main" id="{1C3237C8-E0E7-4885-8A3F-940D655339B0}"/>
              </a:ext>
            </a:extLst>
          </p:cNvPr>
          <p:cNvPicPr>
            <a:picLocks noChangeAspect="1"/>
          </p:cNvPicPr>
          <p:nvPr/>
        </p:nvPicPr>
        <p:blipFill>
          <a:blip r:embed="rId2"/>
          <a:stretch>
            <a:fillRect/>
          </a:stretch>
        </p:blipFill>
        <p:spPr>
          <a:xfrm>
            <a:off x="2562932" y="1081088"/>
            <a:ext cx="4018136" cy="3589749"/>
          </a:xfrm>
          <a:prstGeom prst="rect">
            <a:avLst/>
          </a:prstGeom>
        </p:spPr>
      </p:pic>
    </p:spTree>
    <p:extLst>
      <p:ext uri="{BB962C8B-B14F-4D97-AF65-F5344CB8AC3E}">
        <p14:creationId xmlns:p14="http://schemas.microsoft.com/office/powerpoint/2010/main" val="175382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3EC-830D-88AB-D13D-0E26D979915B}"/>
              </a:ext>
            </a:extLst>
          </p:cNvPr>
          <p:cNvSpPr>
            <a:spLocks noGrp="1"/>
          </p:cNvSpPr>
          <p:nvPr>
            <p:ph type="title"/>
          </p:nvPr>
        </p:nvSpPr>
        <p:spPr/>
        <p:txBody>
          <a:bodyPr/>
          <a:lstStyle/>
          <a:p>
            <a:r>
              <a:rPr lang="en-GB" dirty="0"/>
              <a:t>F</a:t>
            </a:r>
            <a:r>
              <a:rPr lang="en-DK" dirty="0"/>
              <a:t>etch API example</a:t>
            </a:r>
          </a:p>
        </p:txBody>
      </p:sp>
      <p:sp>
        <p:nvSpPr>
          <p:cNvPr id="3" name="Text Placeholder 2">
            <a:extLst>
              <a:ext uri="{FF2B5EF4-FFF2-40B4-BE49-F238E27FC236}">
                <a16:creationId xmlns:a16="http://schemas.microsoft.com/office/drawing/2014/main" id="{66691A41-0D43-C616-D7EE-422D3A688887}"/>
              </a:ext>
            </a:extLst>
          </p:cNvPr>
          <p:cNvSpPr>
            <a:spLocks noGrp="1"/>
          </p:cNvSpPr>
          <p:nvPr>
            <p:ph type="body" idx="1"/>
          </p:nvPr>
        </p:nvSpPr>
        <p:spPr/>
        <p:txBody>
          <a:bodyPr/>
          <a:lstStyle/>
          <a:p>
            <a:r>
              <a:rPr lang="en-GB" dirty="0">
                <a:hlinkClick r:id="rId2"/>
              </a:rPr>
              <a:t>https://codepen.io/Sestri4kina/pen/peNayz</a:t>
            </a:r>
            <a:endParaRPr lang="en-GB" dirty="0"/>
          </a:p>
          <a:p>
            <a:endParaRPr lang="en-DK" dirty="0"/>
          </a:p>
        </p:txBody>
      </p:sp>
    </p:spTree>
    <p:extLst>
      <p:ext uri="{BB962C8B-B14F-4D97-AF65-F5344CB8AC3E}">
        <p14:creationId xmlns:p14="http://schemas.microsoft.com/office/powerpoint/2010/main" val="1105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algn="l"/>
            <a:r>
              <a:rPr lang="en-US" sz="1800" b="0" i="0" u="none" strike="noStrike" baseline="0" dirty="0" err="1">
                <a:solidFill>
                  <a:srgbClr val="000000"/>
                </a:solidFill>
                <a:latin typeface="+mj-lt"/>
              </a:rPr>
              <a:t>sessionStorage</a:t>
            </a:r>
            <a:r>
              <a:rPr lang="en-US" sz="1800" b="0" i="0" u="none" strike="noStrike" baseline="0" dirty="0">
                <a:solidFill>
                  <a:srgbClr val="000000"/>
                </a:solidFill>
                <a:latin typeface="+mj-lt"/>
              </a:rPr>
              <a:t> is also a dictionary of strings but only lasts as long as the </a:t>
            </a:r>
            <a:r>
              <a:rPr lang="en-CA" sz="1800" b="0" i="0" u="none" strike="noStrike" baseline="0" dirty="0">
                <a:solidFill>
                  <a:srgbClr val="000000"/>
                </a:solidFill>
                <a:latin typeface="+mj-lt"/>
              </a:rPr>
              <a:t>browsing session.</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42377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 (ii)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37253111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13835</TotalTime>
  <Words>831</Words>
  <Application>Microsoft Macintosh PowerPoint</Application>
  <PresentationFormat>On-screen Show (16:9)</PresentationFormat>
  <Paragraphs>81</Paragraphs>
  <Slides>23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Noto Sans Symbols</vt:lpstr>
      <vt:lpstr>Arial</vt:lpstr>
      <vt:lpstr>Calibri</vt:lpstr>
      <vt:lpstr>Times New Roman</vt:lpstr>
      <vt:lpstr>Verdana</vt:lpstr>
      <vt:lpstr>Simple Light</vt:lpstr>
      <vt:lpstr>USHE</vt:lpstr>
      <vt:lpstr>USHE_slide options</vt:lpstr>
      <vt:lpstr>Fundamentals of Web Development </vt:lpstr>
      <vt:lpstr>In this chapter you will learn . . .</vt:lpstr>
      <vt:lpstr>Display Data from Array</vt:lpstr>
      <vt:lpstr>Json Data</vt:lpstr>
      <vt:lpstr>Fetching Data from a Web API</vt:lpstr>
      <vt:lpstr>Example of request using fetch</vt:lpstr>
      <vt:lpstr>Fetch API example</vt:lpstr>
      <vt:lpstr>Web Storage API</vt:lpstr>
      <vt:lpstr>Web Storage API (ii)</vt:lpstr>
      <vt:lpstr>Dark mode with local storage</vt:lpstr>
      <vt:lpstr>JS library</vt:lpstr>
      <vt:lpstr>Google Chart library</vt:lpstr>
      <vt:lpstr>Charting with Google  </vt:lpstr>
      <vt:lpstr>Other JS library</vt:lpstr>
      <vt:lpstr>lightBox2</vt:lpstr>
      <vt:lpstr>JS framework</vt:lpstr>
      <vt:lpstr>JQuery</vt:lpstr>
      <vt:lpstr>Why Do We Need Frameworks?</vt:lpstr>
      <vt:lpstr>React, Angular, and Vue</vt:lpstr>
      <vt:lpstr>Single Page Applicaiton</vt:lpstr>
      <vt:lpstr>Introducing React</vt:lpstr>
      <vt:lpstr>React Demo</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Web Development</dc:title>
  <cp:lastModifiedBy>Xiaolei Bi</cp:lastModifiedBy>
  <cp:revision>1302</cp:revision>
  <dcterms:modified xsi:type="dcterms:W3CDTF">2025-02-28T16:37:23Z</dcterms:modified>
</cp:coreProperties>
</file>