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394" r:id="rId9"/>
    <p:sldId id="393" r:id="rId10"/>
    <p:sldId id="264" r:id="rId11"/>
    <p:sldId id="292" r:id="rId12"/>
    <p:sldId id="265" r:id="rId13"/>
    <p:sldId id="266" r:id="rId14"/>
    <p:sldId id="267" r:id="rId15"/>
    <p:sldId id="268" r:id="rId16"/>
    <p:sldId id="269" r:id="rId17"/>
    <p:sldId id="395" r:id="rId18"/>
    <p:sldId id="396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26"/>
  </p:normalViewPr>
  <p:slideViewPr>
    <p:cSldViewPr>
      <p:cViewPr varScale="1">
        <p:scale>
          <a:sx n="88" d="100"/>
          <a:sy n="88" d="100"/>
        </p:scale>
        <p:origin x="176" y="5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563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0563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04139"/>
            <a:ext cx="10184765" cy="1498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5779"/>
            <a:ext cx="10159365" cy="3259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563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g.dk/uddannelser/professionsbacheloruddannelser/overbygningsuddannelser/it-sikkerh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mplified.guide/apache/disable-directory-list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Disable%2Berror%2Breporting%2Bin%2Bwp%2Bconfigure%2Bwordpress&amp;source=lmns&amp;bih=929&amp;b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emy.com/course/wordpress-security-secure-your-site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5088" y="1666747"/>
            <a:ext cx="7482840" cy="27660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065" marR="5080" algn="ctr">
              <a:lnSpc>
                <a:spcPts val="6500"/>
              </a:lnSpc>
              <a:spcBef>
                <a:spcPts val="900"/>
              </a:spcBef>
            </a:pPr>
            <a:r>
              <a:rPr sz="6000" spc="-680" dirty="0"/>
              <a:t>WP</a:t>
            </a:r>
            <a:r>
              <a:rPr sz="6000" spc="-280" dirty="0"/>
              <a:t> </a:t>
            </a:r>
            <a:r>
              <a:rPr sz="6000" spc="-235" dirty="0"/>
              <a:t>security</a:t>
            </a:r>
            <a:r>
              <a:rPr sz="6000" spc="-275" dirty="0"/>
              <a:t> </a:t>
            </a:r>
            <a:r>
              <a:rPr sz="6000" spc="-340" dirty="0"/>
              <a:t>and</a:t>
            </a:r>
            <a:r>
              <a:rPr sz="6000" spc="-285" dirty="0"/>
              <a:t> </a:t>
            </a:r>
            <a:r>
              <a:rPr sz="6000" spc="-275" dirty="0"/>
              <a:t>harding </a:t>
            </a:r>
            <a:r>
              <a:rPr sz="6000" spc="-280" dirty="0"/>
              <a:t>techniques</a:t>
            </a:r>
            <a:endParaRPr sz="6000"/>
          </a:p>
          <a:p>
            <a:pPr marL="3032760" marR="3026410" algn="ctr">
              <a:lnSpc>
                <a:spcPct val="125000"/>
              </a:lnSpc>
              <a:spcBef>
                <a:spcPts val="575"/>
              </a:spcBef>
            </a:pPr>
            <a:r>
              <a:rPr sz="2400" spc="-254" dirty="0"/>
              <a:t>XBI</a:t>
            </a:r>
            <a:r>
              <a:rPr sz="2400" spc="-114" dirty="0"/>
              <a:t> </a:t>
            </a:r>
            <a:r>
              <a:rPr sz="2400" spc="-175" dirty="0"/>
              <a:t>@eamv </a:t>
            </a:r>
            <a:r>
              <a:rPr sz="2400" spc="-100" dirty="0"/>
              <a:t>09.04.2024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F1F1F"/>
                </a:solidFill>
              </a:rPr>
              <a:t>Security</a:t>
            </a:r>
            <a:r>
              <a:rPr spc="-175" dirty="0">
                <a:solidFill>
                  <a:srgbClr val="1F1F1F"/>
                </a:solidFill>
              </a:rPr>
              <a:t> </a:t>
            </a:r>
            <a:r>
              <a:rPr spc="-220" dirty="0">
                <a:solidFill>
                  <a:srgbClr val="1F1F1F"/>
                </a:solidFill>
              </a:rPr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398000" cy="3865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04" dirty="0">
                <a:solidFill>
                  <a:srgbClr val="1F1F1F"/>
                </a:solidFill>
                <a:latin typeface="Arial"/>
                <a:cs typeface="Arial"/>
              </a:rPr>
              <a:t>Updating</a:t>
            </a:r>
            <a:r>
              <a:rPr sz="2800" b="1" spc="-7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F1F1F"/>
                </a:solidFill>
                <a:latin typeface="Arial"/>
                <a:cs typeface="Arial"/>
              </a:rPr>
              <a:t>software: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200" dirty="0">
                <a:solidFill>
                  <a:srgbClr val="1F1F1F"/>
                </a:solidFill>
                <a:latin typeface="Arial"/>
                <a:cs typeface="Arial"/>
              </a:rPr>
              <a:t>Keep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1F1F1F"/>
                </a:solidFill>
                <a:latin typeface="Arial"/>
                <a:cs typeface="Arial"/>
              </a:rPr>
              <a:t>WordPress,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plugins,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themes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updated.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75" dirty="0">
                <a:solidFill>
                  <a:srgbClr val="1F1F1F"/>
                </a:solidFill>
                <a:latin typeface="Arial"/>
                <a:cs typeface="Arial"/>
              </a:rPr>
              <a:t>Install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patches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bug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fixes.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85" dirty="0">
                <a:solidFill>
                  <a:srgbClr val="1F1F1F"/>
                </a:solidFill>
                <a:latin typeface="Arial"/>
                <a:cs typeface="Arial"/>
              </a:rPr>
              <a:t>Using</a:t>
            </a:r>
            <a:r>
              <a:rPr sz="2800" b="1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800" b="1" spc="-105" dirty="0">
                <a:solidFill>
                  <a:srgbClr val="1F1F1F"/>
                </a:solidFill>
                <a:latin typeface="Arial"/>
                <a:cs typeface="Arial"/>
              </a:rPr>
              <a:t> plugins: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Offer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Arial"/>
                <a:cs typeface="Arial"/>
              </a:rPr>
              <a:t>firewall,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malware 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scanning,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login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Arial"/>
                <a:cs typeface="Arial"/>
              </a:rPr>
              <a:t>protection,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Arial"/>
                <a:cs typeface="Arial"/>
              </a:rPr>
              <a:t>other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Arial"/>
                <a:cs typeface="Arial"/>
              </a:rPr>
              <a:t>features.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200" dirty="0">
                <a:solidFill>
                  <a:srgbClr val="1F1F1F"/>
                </a:solidFill>
                <a:latin typeface="Arial"/>
                <a:cs typeface="Arial"/>
              </a:rPr>
              <a:t>Choose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reputable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plugins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with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good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support.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54" dirty="0">
                <a:solidFill>
                  <a:srgbClr val="1F1F1F"/>
                </a:solidFill>
                <a:latin typeface="Arial"/>
                <a:cs typeface="Arial"/>
              </a:rPr>
              <a:t>Strong</a:t>
            </a:r>
            <a:r>
              <a:rPr sz="2800" b="1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1F1F1F"/>
                </a:solidFill>
                <a:latin typeface="Arial"/>
                <a:cs typeface="Arial"/>
              </a:rPr>
              <a:t>passwords: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Long,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complex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passwords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with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mix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characters.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215" dirty="0">
                <a:solidFill>
                  <a:srgbClr val="1F1F1F"/>
                </a:solidFill>
                <a:latin typeface="Arial"/>
                <a:cs typeface="Arial"/>
              </a:rPr>
              <a:t>Use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Arial"/>
                <a:cs typeface="Arial"/>
              </a:rPr>
              <a:t>different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passwords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for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Arial"/>
                <a:cs typeface="Arial"/>
              </a:rPr>
              <a:t>different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accounts.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8FAA-DE03-54E6-3AD0-2D21E0BC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104139"/>
            <a:ext cx="10184765" cy="677108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DK" dirty="0"/>
              <a:t>asswords-setup</a:t>
            </a:r>
          </a:p>
        </p:txBody>
      </p:sp>
      <p:pic>
        <p:nvPicPr>
          <p:cNvPr id="1026" name="Picture 2" descr="A WordPress-generated strong password">
            <a:extLst>
              <a:ext uri="{FF2B5EF4-FFF2-40B4-BE49-F238E27FC236}">
                <a16:creationId xmlns:a16="http://schemas.microsoft.com/office/drawing/2014/main" id="{56E11928-E627-F97F-B184-6678A3DA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95400"/>
            <a:ext cx="10744200" cy="493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9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1F1F1F"/>
                </a:solidFill>
              </a:rPr>
              <a:t>Backups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7640955" cy="29635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45" dirty="0">
                <a:solidFill>
                  <a:srgbClr val="1F1F1F"/>
                </a:solidFill>
                <a:latin typeface="Arial"/>
                <a:cs typeface="Arial"/>
              </a:rPr>
              <a:t>Regular</a:t>
            </a:r>
            <a:r>
              <a:rPr sz="2800" b="1" spc="-8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85" dirty="0">
                <a:solidFill>
                  <a:srgbClr val="1F1F1F"/>
                </a:solidFill>
                <a:latin typeface="Arial"/>
                <a:cs typeface="Arial"/>
              </a:rPr>
              <a:t>backups: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database,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files,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themes.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55" dirty="0">
                <a:solidFill>
                  <a:srgbClr val="1F1F1F"/>
                </a:solidFill>
                <a:latin typeface="Arial"/>
                <a:cs typeface="Arial"/>
              </a:rPr>
              <a:t>Helps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restore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website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1F1F1F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1F1F1F"/>
                </a:solidFill>
                <a:latin typeface="Arial"/>
                <a:cs typeface="Arial"/>
              </a:rPr>
              <a:t>case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an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attack.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29" dirty="0">
                <a:solidFill>
                  <a:srgbClr val="1F1F1F"/>
                </a:solidFill>
                <a:latin typeface="Arial"/>
                <a:cs typeface="Arial"/>
              </a:rPr>
              <a:t>Storing</a:t>
            </a:r>
            <a:r>
              <a:rPr sz="2800" b="1" spc="-1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85" dirty="0">
                <a:solidFill>
                  <a:srgbClr val="1F1F1F"/>
                </a:solidFill>
                <a:latin typeface="Arial"/>
                <a:cs typeface="Arial"/>
              </a:rPr>
              <a:t>backups</a:t>
            </a:r>
            <a:r>
              <a:rPr sz="2800" b="1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125" dirty="0">
                <a:solidFill>
                  <a:srgbClr val="1F1F1F"/>
                </a:solidFill>
                <a:latin typeface="Arial"/>
                <a:cs typeface="Arial"/>
              </a:rPr>
              <a:t>off-</a:t>
            </a:r>
            <a:r>
              <a:rPr sz="2800" b="1" spc="-10" dirty="0">
                <a:solidFill>
                  <a:srgbClr val="1F1F1F"/>
                </a:solidFill>
                <a:latin typeface="Arial"/>
                <a:cs typeface="Arial"/>
              </a:rPr>
              <a:t>site: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In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separate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cloud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storage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Arial"/>
                <a:cs typeface="Arial"/>
              </a:rPr>
              <a:t>or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external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hard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drive.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Protects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against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data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1F1F1F"/>
                </a:solidFill>
                <a:latin typeface="Arial"/>
                <a:cs typeface="Arial"/>
              </a:rPr>
              <a:t>loss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1F1F1F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1F1F1F"/>
                </a:solidFill>
                <a:latin typeface="Arial"/>
                <a:cs typeface="Arial"/>
              </a:rPr>
              <a:t>case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server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compromise.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55015" algn="l"/>
              </a:tabLst>
            </a:pPr>
            <a:r>
              <a:rPr sz="2400" b="1" spc="-225" dirty="0">
                <a:solidFill>
                  <a:srgbClr val="1F1F1F"/>
                </a:solidFill>
                <a:latin typeface="Arial"/>
                <a:cs typeface="Arial"/>
              </a:rPr>
              <a:t>Recover</a:t>
            </a:r>
            <a:r>
              <a:rPr sz="2400" b="1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1F1F1F"/>
                </a:solidFill>
                <a:latin typeface="Arial"/>
                <a:cs typeface="Arial"/>
              </a:rPr>
              <a:t>from</a:t>
            </a:r>
            <a:r>
              <a:rPr sz="2400" b="1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1F1F1F"/>
                </a:solidFill>
                <a:latin typeface="Arial"/>
                <a:cs typeface="Arial"/>
              </a:rPr>
              <a:t>Simply.com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solidFill>
                  <a:srgbClr val="1F1F1F"/>
                </a:solidFill>
              </a:rPr>
              <a:t>Two-</a:t>
            </a:r>
            <a:r>
              <a:rPr spc="-235" dirty="0">
                <a:solidFill>
                  <a:srgbClr val="1F1F1F"/>
                </a:solidFill>
              </a:rPr>
              <a:t>Factor</a:t>
            </a:r>
            <a:r>
              <a:rPr spc="-185" dirty="0">
                <a:solidFill>
                  <a:srgbClr val="1F1F1F"/>
                </a:solidFill>
              </a:rPr>
              <a:t> </a:t>
            </a:r>
            <a:r>
              <a:rPr spc="-105" dirty="0">
                <a:solidFill>
                  <a:srgbClr val="1F1F1F"/>
                </a:solidFill>
              </a:rPr>
              <a:t>Authentication</a:t>
            </a:r>
            <a:r>
              <a:rPr spc="-190" dirty="0">
                <a:solidFill>
                  <a:srgbClr val="1F1F1F"/>
                </a:solidFill>
              </a:rPr>
              <a:t> </a:t>
            </a:r>
            <a:r>
              <a:rPr spc="-375" dirty="0">
                <a:solidFill>
                  <a:srgbClr val="1F1F1F"/>
                </a:solidFill>
              </a:rPr>
              <a:t>(2FA)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6607175" cy="25704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10" dirty="0">
                <a:solidFill>
                  <a:srgbClr val="1F1F1F"/>
                </a:solidFill>
                <a:latin typeface="Arial"/>
                <a:cs typeface="Arial"/>
              </a:rPr>
              <a:t>How</a:t>
            </a:r>
            <a:r>
              <a:rPr sz="2800" b="1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70" dirty="0">
                <a:solidFill>
                  <a:srgbClr val="1F1F1F"/>
                </a:solidFill>
                <a:latin typeface="Arial"/>
                <a:cs typeface="Arial"/>
              </a:rPr>
              <a:t>does</a:t>
            </a:r>
            <a:r>
              <a:rPr sz="2800" b="1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365" dirty="0">
                <a:solidFill>
                  <a:srgbClr val="1F1F1F"/>
                </a:solidFill>
                <a:latin typeface="Arial"/>
                <a:cs typeface="Arial"/>
              </a:rPr>
              <a:t>2FA</a:t>
            </a:r>
            <a:r>
              <a:rPr sz="2800" b="1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Arial"/>
                <a:cs typeface="Arial"/>
              </a:rPr>
              <a:t>work?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45" dirty="0">
                <a:solidFill>
                  <a:srgbClr val="1F1F1F"/>
                </a:solidFill>
                <a:latin typeface="Arial"/>
                <a:cs typeface="Arial"/>
              </a:rPr>
              <a:t>Extra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step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1F1F1F"/>
                </a:solidFill>
                <a:latin typeface="Arial"/>
                <a:cs typeface="Arial"/>
              </a:rPr>
              <a:t>besides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password.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Enter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1F1F1F"/>
                </a:solidFill>
                <a:latin typeface="Arial"/>
                <a:cs typeface="Arial"/>
              </a:rPr>
              <a:t>code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1F1F1F"/>
                </a:solidFill>
                <a:latin typeface="Arial"/>
                <a:cs typeface="Arial"/>
              </a:rPr>
              <a:t>from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an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app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Arial"/>
                <a:cs typeface="Arial"/>
              </a:rPr>
              <a:t>or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35" dirty="0">
                <a:solidFill>
                  <a:srgbClr val="1F1F1F"/>
                </a:solidFill>
                <a:latin typeface="Arial"/>
                <a:cs typeface="Arial"/>
              </a:rPr>
              <a:t>SMS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log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Arial"/>
                <a:cs typeface="Arial"/>
              </a:rPr>
              <a:t>in.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175" dirty="0">
                <a:solidFill>
                  <a:srgbClr val="1F1F1F"/>
                </a:solidFill>
                <a:latin typeface="Arial"/>
                <a:cs typeface="Arial"/>
              </a:rPr>
              <a:t>Implementing</a:t>
            </a:r>
            <a:r>
              <a:rPr sz="2800" b="1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1F1F1F"/>
                </a:solidFill>
                <a:latin typeface="Arial"/>
                <a:cs typeface="Arial"/>
              </a:rPr>
              <a:t>on</a:t>
            </a:r>
            <a:r>
              <a:rPr sz="2800" b="1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70" dirty="0">
                <a:solidFill>
                  <a:srgbClr val="1F1F1F"/>
                </a:solidFill>
                <a:latin typeface="Arial"/>
                <a:cs typeface="Arial"/>
              </a:rPr>
              <a:t>WordPress: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Available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1F1F1F"/>
                </a:solidFill>
                <a:latin typeface="Arial"/>
                <a:cs typeface="Arial"/>
              </a:rPr>
              <a:t>through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plugins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services.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Protects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against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unauthorized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Arial"/>
                <a:cs typeface="Arial"/>
              </a:rPr>
              <a:t>access.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>
                <a:solidFill>
                  <a:srgbClr val="1F1F1F"/>
                </a:solidFill>
              </a:rPr>
              <a:t>Security</a:t>
            </a:r>
            <a:r>
              <a:rPr spc="-195" dirty="0">
                <a:solidFill>
                  <a:srgbClr val="1F1F1F"/>
                </a:solidFill>
              </a:rPr>
              <a:t> </a:t>
            </a:r>
            <a:r>
              <a:rPr spc="-465" dirty="0">
                <a:solidFill>
                  <a:srgbClr val="1F1F1F"/>
                </a:solidFill>
              </a:rPr>
              <a:t>WP</a:t>
            </a:r>
            <a:r>
              <a:rPr spc="-185" dirty="0">
                <a:solidFill>
                  <a:srgbClr val="1F1F1F"/>
                </a:solidFill>
              </a:rPr>
              <a:t> </a:t>
            </a:r>
            <a:r>
              <a:rPr spc="-270" dirty="0">
                <a:solidFill>
                  <a:srgbClr val="1F1F1F"/>
                </a:solidFill>
              </a:rPr>
              <a:t>Plugins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934959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spc="-114" dirty="0">
                <a:solidFill>
                  <a:srgbClr val="1F1F1F"/>
                </a:solidFill>
                <a:latin typeface="Arial"/>
                <a:cs typeface="Arial"/>
              </a:rPr>
              <a:t>Firewall</a:t>
            </a:r>
            <a:r>
              <a:rPr sz="28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1F1F1F"/>
                </a:solidFill>
                <a:latin typeface="Arial"/>
                <a:cs typeface="Arial"/>
              </a:rPr>
              <a:t>(</a:t>
            </a:r>
            <a:r>
              <a:rPr sz="2800" b="1" spc="-190" dirty="0">
                <a:solidFill>
                  <a:srgbClr val="1F1F1F"/>
                </a:solidFill>
                <a:latin typeface="Arial"/>
                <a:cs typeface="Arial"/>
              </a:rPr>
              <a:t>Wordfence</a:t>
            </a:r>
            <a:r>
              <a:rPr sz="2800" spc="-190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28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F1F1F"/>
                </a:solidFill>
                <a:latin typeface="Arial"/>
                <a:cs typeface="Arial"/>
              </a:rPr>
              <a:t>Sucuri)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har char="•"/>
              <a:tabLst>
                <a:tab pos="240665" algn="l"/>
              </a:tabLst>
            </a:pPr>
            <a:r>
              <a:rPr sz="2800" spc="-100" dirty="0">
                <a:solidFill>
                  <a:srgbClr val="1F1F1F"/>
                </a:solidFill>
                <a:latin typeface="Arial"/>
                <a:cs typeface="Arial"/>
              </a:rPr>
              <a:t>Malware</a:t>
            </a:r>
            <a:r>
              <a:rPr sz="28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1F1F1F"/>
                </a:solidFill>
                <a:latin typeface="Arial"/>
                <a:cs typeface="Arial"/>
              </a:rPr>
              <a:t>scanning</a:t>
            </a:r>
            <a:r>
              <a:rPr sz="28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1F1F1F"/>
                </a:solidFill>
                <a:latin typeface="Arial"/>
                <a:cs typeface="Arial"/>
              </a:rPr>
              <a:t>(iThemes</a:t>
            </a:r>
            <a:r>
              <a:rPr sz="28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1F1F1F"/>
                </a:solidFill>
                <a:latin typeface="Arial"/>
                <a:cs typeface="Arial"/>
              </a:rPr>
              <a:t>Security,</a:t>
            </a:r>
            <a:r>
              <a:rPr sz="28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1F1F1F"/>
                </a:solidFill>
                <a:latin typeface="Arial"/>
                <a:cs typeface="Arial"/>
              </a:rPr>
              <a:t>SiteGuard)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Char char="•"/>
              <a:tabLst>
                <a:tab pos="240665" algn="l"/>
              </a:tabLst>
            </a:pPr>
            <a:r>
              <a:rPr sz="2800" spc="-180" dirty="0">
                <a:solidFill>
                  <a:srgbClr val="1F1F1F"/>
                </a:solidFill>
                <a:latin typeface="Arial"/>
                <a:cs typeface="Arial"/>
              </a:rPr>
              <a:t>Login</a:t>
            </a:r>
            <a:r>
              <a:rPr sz="28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1F1F1F"/>
                </a:solidFill>
                <a:latin typeface="Arial"/>
                <a:cs typeface="Arial"/>
              </a:rPr>
              <a:t>protection</a:t>
            </a:r>
            <a:r>
              <a:rPr sz="28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1F1F1F"/>
                </a:solidFill>
                <a:latin typeface="Arial"/>
                <a:cs typeface="Arial"/>
              </a:rPr>
              <a:t>(Login</a:t>
            </a:r>
            <a:r>
              <a:rPr sz="28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1F1F1F"/>
                </a:solidFill>
                <a:latin typeface="Arial"/>
                <a:cs typeface="Arial"/>
              </a:rPr>
              <a:t>Lockdown,</a:t>
            </a:r>
            <a:r>
              <a:rPr sz="28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F1F1F"/>
                </a:solidFill>
                <a:latin typeface="Arial"/>
                <a:cs typeface="Arial"/>
              </a:rPr>
              <a:t>Clef)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</a:tabLst>
            </a:pPr>
            <a:r>
              <a:rPr sz="2800" spc="-180" dirty="0">
                <a:solidFill>
                  <a:srgbClr val="1F1F1F"/>
                </a:solidFill>
                <a:latin typeface="Arial"/>
                <a:cs typeface="Arial"/>
              </a:rPr>
              <a:t>User</a:t>
            </a:r>
            <a:r>
              <a:rPr sz="28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1F1F1F"/>
                </a:solidFill>
                <a:latin typeface="Arial"/>
                <a:cs typeface="Arial"/>
              </a:rPr>
              <a:t>activity</a:t>
            </a:r>
            <a:r>
              <a:rPr sz="28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1F1F1F"/>
                </a:solidFill>
                <a:latin typeface="Arial"/>
                <a:cs typeface="Arial"/>
              </a:rPr>
              <a:t>monitoring</a:t>
            </a:r>
            <a:r>
              <a:rPr sz="28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1F1F1F"/>
                </a:solidFill>
                <a:latin typeface="Arial"/>
                <a:cs typeface="Arial"/>
              </a:rPr>
              <a:t>(VaultPress,</a:t>
            </a:r>
            <a:r>
              <a:rPr sz="28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295" dirty="0">
                <a:solidFill>
                  <a:srgbClr val="1F1F1F"/>
                </a:solidFill>
                <a:latin typeface="Arial"/>
                <a:cs typeface="Arial"/>
              </a:rPr>
              <a:t>WP</a:t>
            </a:r>
            <a:r>
              <a:rPr sz="28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1F1F1F"/>
                </a:solidFill>
                <a:latin typeface="Arial"/>
                <a:cs typeface="Arial"/>
              </a:rPr>
              <a:t>Activity</a:t>
            </a:r>
            <a:r>
              <a:rPr sz="2800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1F1F1F"/>
                </a:solidFill>
                <a:latin typeface="Arial"/>
                <a:cs typeface="Arial"/>
              </a:rPr>
              <a:t>Log)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8659495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85" dirty="0">
                <a:solidFill>
                  <a:srgbClr val="1F1F1F"/>
                </a:solidFill>
              </a:rPr>
              <a:t>Responsibility</a:t>
            </a:r>
            <a:r>
              <a:rPr spc="-229" dirty="0">
                <a:solidFill>
                  <a:srgbClr val="1F1F1F"/>
                </a:solidFill>
              </a:rPr>
              <a:t> </a:t>
            </a:r>
            <a:r>
              <a:rPr spc="-220" dirty="0">
                <a:solidFill>
                  <a:srgbClr val="1F1F1F"/>
                </a:solidFill>
              </a:rPr>
              <a:t>and</a:t>
            </a:r>
            <a:r>
              <a:rPr spc="-225" dirty="0">
                <a:solidFill>
                  <a:srgbClr val="1F1F1F"/>
                </a:solidFill>
              </a:rPr>
              <a:t> </a:t>
            </a:r>
            <a:r>
              <a:rPr spc="-260" dirty="0">
                <a:solidFill>
                  <a:srgbClr val="1F1F1F"/>
                </a:solidFill>
              </a:rPr>
              <a:t>Ethics</a:t>
            </a:r>
            <a:r>
              <a:rPr spc="-22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for</a:t>
            </a:r>
            <a:r>
              <a:rPr spc="-229" dirty="0">
                <a:solidFill>
                  <a:srgbClr val="1F1F1F"/>
                </a:solidFill>
              </a:rPr>
              <a:t> </a:t>
            </a:r>
            <a:r>
              <a:rPr spc="-135" dirty="0">
                <a:solidFill>
                  <a:srgbClr val="1F1F1F"/>
                </a:solidFill>
              </a:rPr>
              <a:t>your</a:t>
            </a:r>
            <a:r>
              <a:rPr spc="-225" dirty="0">
                <a:solidFill>
                  <a:srgbClr val="1F1F1F"/>
                </a:solidFill>
              </a:rPr>
              <a:t> </a:t>
            </a:r>
            <a:r>
              <a:rPr spc="-60" dirty="0">
                <a:solidFill>
                  <a:srgbClr val="1F1F1F"/>
                </a:solidFill>
              </a:rPr>
              <a:t>next </a:t>
            </a:r>
            <a:r>
              <a:rPr spc="-125" dirty="0">
                <a:solidFill>
                  <a:srgbClr val="1F1F1F"/>
                </a:solidFill>
              </a:rPr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8756650" cy="34728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70" dirty="0">
                <a:solidFill>
                  <a:srgbClr val="1F1F1F"/>
                </a:solidFill>
                <a:latin typeface="Arial"/>
                <a:cs typeface="Arial"/>
              </a:rPr>
              <a:t>Respect</a:t>
            </a:r>
            <a:r>
              <a:rPr sz="2800" b="1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170" dirty="0">
                <a:solidFill>
                  <a:srgbClr val="1F1F1F"/>
                </a:solidFill>
                <a:latin typeface="Arial"/>
                <a:cs typeface="Arial"/>
              </a:rPr>
              <a:t>others'</a:t>
            </a:r>
            <a:r>
              <a:rPr sz="2800" b="1" spc="-14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1F1F1F"/>
                </a:solidFill>
                <a:latin typeface="Arial"/>
                <a:cs typeface="Arial"/>
              </a:rPr>
              <a:t>property: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90" dirty="0">
                <a:solidFill>
                  <a:srgbClr val="1F1F1F"/>
                </a:solidFill>
                <a:latin typeface="Arial"/>
                <a:cs typeface="Arial"/>
              </a:rPr>
              <a:t>Do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not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hack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Arial"/>
                <a:cs typeface="Arial"/>
              </a:rPr>
              <a:t>other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websites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without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permission.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Report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vulnerabilities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Arial"/>
                <a:cs typeface="Arial"/>
              </a:rPr>
              <a:t>responsibly.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90" dirty="0">
                <a:solidFill>
                  <a:srgbClr val="1F1F1F"/>
                </a:solidFill>
                <a:latin typeface="Arial"/>
                <a:cs typeface="Arial"/>
              </a:rPr>
              <a:t>Legal</a:t>
            </a:r>
            <a:r>
              <a:rPr sz="2800" b="1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1F1F1F"/>
                </a:solidFill>
                <a:latin typeface="Arial"/>
                <a:cs typeface="Arial"/>
              </a:rPr>
              <a:t>behavior: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Follow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Arial"/>
                <a:cs typeface="Arial"/>
              </a:rPr>
              <a:t>intellectual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1F1F1F"/>
                </a:solidFill>
                <a:latin typeface="Arial"/>
                <a:cs typeface="Arial"/>
              </a:rPr>
              <a:t>property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laws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avoid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illegal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activities.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15" dirty="0">
                <a:solidFill>
                  <a:srgbClr val="1F1F1F"/>
                </a:solidFill>
                <a:latin typeface="Arial"/>
                <a:cs typeface="Arial"/>
              </a:rPr>
              <a:t>Reporting</a:t>
            </a:r>
            <a:r>
              <a:rPr sz="2800" b="1" spc="-105" dirty="0">
                <a:solidFill>
                  <a:srgbClr val="1F1F1F"/>
                </a:solidFill>
                <a:latin typeface="Arial"/>
                <a:cs typeface="Arial"/>
              </a:rPr>
              <a:t> vulnerabilities: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Report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vulnerabilities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1F1F1F"/>
                </a:solidFill>
                <a:latin typeface="Arial"/>
                <a:cs typeface="Arial"/>
              </a:rPr>
              <a:t>software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developers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Arial"/>
                <a:cs typeface="Arial"/>
              </a:rPr>
              <a:t>or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website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1F1F1F"/>
                </a:solidFill>
                <a:latin typeface="Arial"/>
                <a:cs typeface="Arial"/>
              </a:rPr>
              <a:t>owners.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Follow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responsible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disclosure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practices.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WP</a:t>
            </a:r>
            <a:r>
              <a:rPr spc="-190" dirty="0"/>
              <a:t> </a:t>
            </a:r>
            <a:r>
              <a:rPr spc="-210" dirty="0"/>
              <a:t>hardening</a:t>
            </a:r>
            <a:r>
              <a:rPr spc="-195" dirty="0"/>
              <a:t> </a:t>
            </a:r>
            <a:r>
              <a:rPr spc="-175" dirty="0"/>
              <a:t>techniques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6D5D-BF55-B8C6-A846-ADDF2996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104139"/>
            <a:ext cx="10184765" cy="677108"/>
          </a:xfrm>
        </p:spPr>
        <p:txBody>
          <a:bodyPr/>
          <a:lstStyle/>
          <a:p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en-DK" dirty="0"/>
              <a:t>WP version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1C48F-7E43-B1EB-8004-6ED45358492C}"/>
              </a:ext>
            </a:extLst>
          </p:cNvPr>
          <p:cNvSpPr txBox="1"/>
          <p:nvPr/>
        </p:nvSpPr>
        <p:spPr>
          <a:xfrm>
            <a:off x="6400800" y="6019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https://library.wpcode.com/snippet/m5ygjq5d/</a:t>
            </a:r>
          </a:p>
        </p:txBody>
      </p:sp>
      <p:pic>
        <p:nvPicPr>
          <p:cNvPr id="6" name="Picture 5" descr="A magnifying glass over a text&#10;&#10;AI-generated content may be incorrect.">
            <a:extLst>
              <a:ext uri="{FF2B5EF4-FFF2-40B4-BE49-F238E27FC236}">
                <a16:creationId xmlns:a16="http://schemas.microsoft.com/office/drawing/2014/main" id="{41D2079E-D419-32A8-1A3C-0AE6EF3D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2209800"/>
            <a:ext cx="7658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5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4485-8A62-9C8B-4188-0D3CAC01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104139"/>
            <a:ext cx="10184765" cy="677108"/>
          </a:xfrm>
        </p:spPr>
        <p:txBody>
          <a:bodyPr/>
          <a:lstStyle/>
          <a:p>
            <a:r>
              <a:rPr lang="en-GB" dirty="0"/>
              <a:t>U</a:t>
            </a:r>
            <a:r>
              <a:rPr lang="en-DK" dirty="0"/>
              <a:t>se code snippes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472A53-5B13-B6BD-F617-F6C71C11E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772400" cy="31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691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Select</a:t>
            </a:r>
            <a:r>
              <a:rPr spc="-204" dirty="0"/>
              <a:t> </a:t>
            </a:r>
            <a:r>
              <a:rPr spc="-395" dirty="0"/>
              <a:t>a</a:t>
            </a:r>
            <a:r>
              <a:rPr spc="-204" dirty="0"/>
              <a:t> </a:t>
            </a:r>
            <a:r>
              <a:rPr spc="-240" dirty="0"/>
              <a:t>good</a:t>
            </a:r>
            <a:r>
              <a:rPr spc="-204" dirty="0"/>
              <a:t> </a:t>
            </a:r>
            <a:r>
              <a:rPr spc="-270" dirty="0"/>
              <a:t>password</a:t>
            </a:r>
            <a:r>
              <a:rPr spc="-204" dirty="0"/>
              <a:t> </a:t>
            </a:r>
            <a:r>
              <a:rPr spc="-45" dirty="0"/>
              <a:t>for</a:t>
            </a:r>
            <a:r>
              <a:rPr spc="-215" dirty="0"/>
              <a:t> </a:t>
            </a:r>
            <a:r>
              <a:rPr spc="-200" dirty="0"/>
              <a:t>admin</a:t>
            </a:r>
            <a:r>
              <a:rPr spc="-204" dirty="0"/>
              <a:t> </a:t>
            </a:r>
            <a:r>
              <a:rPr spc="-140" dirty="0"/>
              <a:t>user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19446"/>
            <a:ext cx="7772400" cy="5030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4139"/>
            <a:ext cx="10184765" cy="897169"/>
          </a:xfrm>
          <a:prstGeom prst="rect">
            <a:avLst/>
          </a:prstGeom>
        </p:spPr>
        <p:txBody>
          <a:bodyPr vert="horz" wrap="square" lIns="0" tIns="2179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Helvetica"/>
                <a:cs typeface="Helvetica"/>
              </a:rPr>
              <a:t>Disclosure</a:t>
            </a:r>
            <a:r>
              <a:rPr spc="-100" dirty="0">
                <a:latin typeface="Helvetica"/>
                <a:cs typeface="Helvetica"/>
              </a:rPr>
              <a:t> </a:t>
            </a:r>
            <a:r>
              <a:rPr lang="da-DK" dirty="0">
                <a:latin typeface="Helvetica"/>
                <a:cs typeface="Helvetica"/>
              </a:rPr>
              <a:t> </a:t>
            </a:r>
            <a:endParaRPr spc="-1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3484"/>
            <a:ext cx="10274300" cy="441595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r>
              <a:rPr lang="da-DK" sz="2800" dirty="0">
                <a:latin typeface="Helvetica"/>
                <a:cs typeface="Helvetica"/>
              </a:rPr>
              <a:t> </a:t>
            </a:r>
            <a:r>
              <a:rPr lang="en-GB" sz="2800" dirty="0"/>
              <a:t>Jeg </a:t>
            </a:r>
            <a:r>
              <a:rPr lang="en-GB" sz="2800" dirty="0" err="1"/>
              <a:t>har</a:t>
            </a:r>
            <a:r>
              <a:rPr lang="en-GB" sz="2800" dirty="0"/>
              <a:t> </a:t>
            </a:r>
            <a:r>
              <a:rPr lang="en-GB" sz="2800" dirty="0" err="1"/>
              <a:t>undersøgt</a:t>
            </a:r>
            <a:r>
              <a:rPr lang="en-GB" sz="2800" dirty="0"/>
              <a:t>, at Multimedia Design-</a:t>
            </a:r>
            <a:r>
              <a:rPr lang="en-GB" sz="2800" dirty="0" err="1"/>
              <a:t>studerende</a:t>
            </a:r>
            <a:r>
              <a:rPr lang="en-GB" sz="2800" dirty="0"/>
              <a:t> </a:t>
            </a:r>
            <a:r>
              <a:rPr lang="en-GB" sz="2800" dirty="0" err="1"/>
              <a:t>kan</a:t>
            </a:r>
            <a:r>
              <a:rPr lang="en-GB" sz="2800" dirty="0"/>
              <a:t> </a:t>
            </a:r>
            <a:r>
              <a:rPr lang="en-GB" sz="2800" dirty="0" err="1"/>
              <a:t>fortsætte</a:t>
            </a:r>
            <a:r>
              <a:rPr lang="en-GB" sz="2800" dirty="0"/>
              <a:t> </a:t>
            </a:r>
            <a:r>
              <a:rPr lang="en-GB" sz="2800" dirty="0" err="1"/>
              <a:t>på</a:t>
            </a:r>
            <a:r>
              <a:rPr lang="en-GB" sz="2800" dirty="0"/>
              <a:t> </a:t>
            </a:r>
            <a:r>
              <a:rPr lang="en-GB" sz="2800" dirty="0" err="1"/>
              <a:t>overbygningsuddannelsen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b="1" dirty="0"/>
              <a:t>IT-</a:t>
            </a:r>
            <a:r>
              <a:rPr lang="en-GB" sz="2800" b="1" dirty="0" err="1"/>
              <a:t>sikkerhed</a:t>
            </a:r>
            <a:r>
              <a:rPr lang="en-GB" sz="2800" dirty="0"/>
              <a:t>:</a:t>
            </a:r>
          </a:p>
          <a:p>
            <a:r>
              <a:rPr lang="en-DK" sz="2800" dirty="0"/>
              <a:t> </a:t>
            </a:r>
            <a:r>
              <a:rPr lang="en-GB" sz="2800" dirty="0">
                <a:hlinkClick r:id="rId2"/>
              </a:rPr>
              <a:t>https://www.ug.dk/uddannelser/professionsbacheloruddannelser/overbygningsuddannelser/it-sikkerhed</a:t>
            </a:r>
            <a:endParaRPr lang="en-GB" sz="2800" dirty="0"/>
          </a:p>
          <a:p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Dette </a:t>
            </a:r>
            <a:r>
              <a:rPr lang="en-GB" sz="2800" dirty="0" err="1"/>
              <a:t>kunne</a:t>
            </a:r>
            <a:r>
              <a:rPr lang="en-GB" sz="2800" dirty="0"/>
              <a:t> </a:t>
            </a:r>
            <a:r>
              <a:rPr lang="en-GB" sz="2800" dirty="0" err="1"/>
              <a:t>være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relevant </a:t>
            </a:r>
            <a:r>
              <a:rPr lang="en-GB" sz="2800" dirty="0" err="1"/>
              <a:t>mulighed</a:t>
            </a:r>
            <a:r>
              <a:rPr lang="en-GB" sz="2800" dirty="0"/>
              <a:t> for </a:t>
            </a:r>
            <a:r>
              <a:rPr lang="en-GB" sz="2800" dirty="0" err="1"/>
              <a:t>dem</a:t>
            </a:r>
            <a:r>
              <a:rPr lang="en-GB" sz="2800" dirty="0"/>
              <a:t>, der </a:t>
            </a:r>
            <a:r>
              <a:rPr lang="en-GB" sz="2800" dirty="0" err="1"/>
              <a:t>ønsker</a:t>
            </a:r>
            <a:r>
              <a:rPr lang="en-GB" sz="2800" dirty="0"/>
              <a:t> at </a:t>
            </a:r>
            <a:r>
              <a:rPr lang="en-GB" sz="2800" dirty="0" err="1"/>
              <a:t>specialisere</a:t>
            </a:r>
            <a:r>
              <a:rPr lang="en-GB" sz="2800" dirty="0"/>
              <a:t> sig </a:t>
            </a:r>
            <a:r>
              <a:rPr lang="en-GB" sz="2800" dirty="0" err="1"/>
              <a:t>inden</a:t>
            </a:r>
            <a:r>
              <a:rPr lang="en-GB" sz="2800" dirty="0"/>
              <a:t> for </a:t>
            </a:r>
            <a:r>
              <a:rPr lang="en-GB" sz="2800" dirty="0" err="1"/>
              <a:t>cybersikkerhed</a:t>
            </a:r>
            <a:r>
              <a:rPr lang="en-GB" sz="2800" dirty="0"/>
              <a:t>  </a:t>
            </a:r>
          </a:p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0665" algn="l"/>
              </a:tabLst>
            </a:pPr>
            <a:endParaRPr sz="28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Double</a:t>
            </a:r>
            <a:r>
              <a:rPr spc="-204" dirty="0"/>
              <a:t> </a:t>
            </a:r>
            <a:r>
              <a:rPr spc="-380" dirty="0"/>
              <a:t>Check</a:t>
            </a:r>
            <a:r>
              <a:rPr spc="-204" dirty="0"/>
              <a:t> </a:t>
            </a:r>
            <a:r>
              <a:rPr spc="-90" dirty="0"/>
              <a:t>in</a:t>
            </a:r>
            <a:r>
              <a:rPr spc="-200" dirty="0"/>
              <a:t> </a:t>
            </a:r>
            <a:r>
              <a:rPr spc="-550" dirty="0"/>
              <a:t>DB</a:t>
            </a:r>
            <a:r>
              <a:rPr spc="-204" dirty="0"/>
              <a:t> </a:t>
            </a:r>
            <a:r>
              <a:rPr spc="-160" dirty="0"/>
              <a:t>your</a:t>
            </a:r>
            <a:r>
              <a:rPr spc="-204" dirty="0"/>
              <a:t> </a:t>
            </a:r>
            <a:r>
              <a:rPr spc="-195" dirty="0"/>
              <a:t>admin</a:t>
            </a:r>
            <a:r>
              <a:rPr spc="-200" dirty="0"/>
              <a:t> </a:t>
            </a:r>
            <a:r>
              <a:rPr spc="-240" dirty="0"/>
              <a:t>user</a:t>
            </a:r>
            <a:r>
              <a:rPr spc="-204" dirty="0"/>
              <a:t> </a:t>
            </a:r>
            <a:r>
              <a:rPr spc="-290" dirty="0"/>
              <a:t>name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210" y="2161750"/>
            <a:ext cx="7772399" cy="43311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Change</a:t>
            </a:r>
            <a:r>
              <a:rPr spc="-200" dirty="0"/>
              <a:t> </a:t>
            </a:r>
            <a:r>
              <a:rPr spc="-240" dirty="0"/>
              <a:t>user</a:t>
            </a:r>
            <a:r>
              <a:rPr spc="-200" dirty="0"/>
              <a:t> </a:t>
            </a:r>
            <a:r>
              <a:rPr spc="-235" dirty="0"/>
              <a:t>display</a:t>
            </a:r>
            <a:r>
              <a:rPr spc="-200" dirty="0"/>
              <a:t> </a:t>
            </a:r>
            <a:r>
              <a:rPr spc="-250" dirty="0"/>
              <a:t>and</a:t>
            </a:r>
            <a:r>
              <a:rPr spc="-195" dirty="0"/>
              <a:t> </a:t>
            </a:r>
            <a:r>
              <a:rPr spc="-240" dirty="0"/>
              <a:t>nicename</a:t>
            </a:r>
            <a:r>
              <a:rPr spc="-200" dirty="0"/>
              <a:t> </a:t>
            </a:r>
            <a:r>
              <a:rPr spc="-90" dirty="0"/>
              <a:t>in</a:t>
            </a:r>
            <a:r>
              <a:rPr spc="-195" dirty="0"/>
              <a:t> </a:t>
            </a:r>
            <a:r>
              <a:rPr spc="-575" dirty="0"/>
              <a:t>DB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188" y="1825625"/>
            <a:ext cx="7772400" cy="43977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0" y="2743993"/>
            <a:ext cx="63500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WP</a:t>
            </a:r>
            <a:r>
              <a:rPr spc="-215" dirty="0"/>
              <a:t> </a:t>
            </a:r>
            <a:r>
              <a:rPr spc="-370" dirty="0"/>
              <a:t>Fence</a:t>
            </a:r>
            <a:r>
              <a:rPr spc="-215" dirty="0"/>
              <a:t> </a:t>
            </a:r>
            <a:r>
              <a:rPr spc="-185" dirty="0"/>
              <a:t>plugins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108" y="1690688"/>
            <a:ext cx="4059364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Keep</a:t>
            </a:r>
            <a:r>
              <a:rPr spc="-220" dirty="0"/>
              <a:t> </a:t>
            </a:r>
            <a:r>
              <a:rPr spc="-50" dirty="0"/>
              <a:t>ur</a:t>
            </a:r>
            <a:r>
              <a:rPr spc="-235" dirty="0"/>
              <a:t> </a:t>
            </a:r>
            <a:r>
              <a:rPr spc="-505" dirty="0"/>
              <a:t>WP</a:t>
            </a:r>
            <a:r>
              <a:rPr spc="-225" dirty="0"/>
              <a:t> </a:t>
            </a:r>
            <a:r>
              <a:rPr spc="-155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4599305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spc="-110" dirty="0">
                <a:solidFill>
                  <a:srgbClr val="2D2F31"/>
                </a:solidFill>
                <a:latin typeface="Arial"/>
                <a:cs typeface="Arial"/>
              </a:rPr>
              <a:t>Deleting</a:t>
            </a:r>
            <a:r>
              <a:rPr sz="2800" spc="-120" dirty="0">
                <a:solidFill>
                  <a:srgbClr val="2D2F31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2D2F31"/>
                </a:solidFill>
                <a:latin typeface="Arial"/>
                <a:cs typeface="Arial"/>
              </a:rPr>
              <a:t>Unnecessary</a:t>
            </a:r>
            <a:r>
              <a:rPr sz="2800" spc="-120" dirty="0">
                <a:solidFill>
                  <a:srgbClr val="2D2F31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2D2F31"/>
                </a:solidFill>
                <a:latin typeface="Arial"/>
                <a:cs typeface="Arial"/>
              </a:rPr>
              <a:t>Plug-</a:t>
            </a:r>
            <a:r>
              <a:rPr sz="2800" spc="-40" dirty="0">
                <a:solidFill>
                  <a:srgbClr val="2D2F31"/>
                </a:solidFill>
                <a:latin typeface="Arial"/>
                <a:cs typeface="Arial"/>
              </a:rPr>
              <a:t>ins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har char="•"/>
              <a:tabLst>
                <a:tab pos="240665" algn="l"/>
              </a:tabLst>
            </a:pPr>
            <a:r>
              <a:rPr sz="2800" spc="-110" dirty="0">
                <a:solidFill>
                  <a:srgbClr val="2D2F31"/>
                </a:solidFill>
                <a:latin typeface="Arial"/>
                <a:cs typeface="Arial"/>
              </a:rPr>
              <a:t>Deleting</a:t>
            </a:r>
            <a:r>
              <a:rPr sz="2800" spc="-135" dirty="0">
                <a:solidFill>
                  <a:srgbClr val="2D2F31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2D2F31"/>
                </a:solidFill>
                <a:latin typeface="Arial"/>
                <a:cs typeface="Arial"/>
              </a:rPr>
              <a:t>Unnecessary</a:t>
            </a:r>
            <a:r>
              <a:rPr sz="2800" spc="-135" dirty="0">
                <a:solidFill>
                  <a:srgbClr val="2D2F31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2D2F31"/>
                </a:solidFill>
                <a:latin typeface="Arial"/>
                <a:cs typeface="Arial"/>
              </a:rPr>
              <a:t>Themes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9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Helvetica"/>
                <a:cs typeface="Helvetica"/>
              </a:rPr>
              <a:t>Accessing</a:t>
            </a:r>
            <a:r>
              <a:rPr spc="-114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your</a:t>
            </a:r>
            <a:r>
              <a:rPr spc="-12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websites</a:t>
            </a:r>
            <a:r>
              <a:rPr spc="-114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892429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Helvetica"/>
                <a:cs typeface="Helvetica"/>
              </a:rPr>
              <a:t>via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a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Control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Panel,</a:t>
            </a:r>
            <a:r>
              <a:rPr sz="2800" spc="-5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such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as</a:t>
            </a:r>
            <a:r>
              <a:rPr sz="2800" spc="-5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cPanel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make</a:t>
            </a:r>
            <a:r>
              <a:rPr sz="2800" spc="-4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sure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you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spc="-25" dirty="0">
                <a:latin typeface="Helvetica"/>
                <a:cs typeface="Helvetica"/>
              </a:rPr>
              <a:t>are </a:t>
            </a:r>
            <a:r>
              <a:rPr sz="2800" dirty="0">
                <a:latin typeface="Helvetica"/>
                <a:cs typeface="Helvetica"/>
              </a:rPr>
              <a:t>accessing</a:t>
            </a:r>
            <a:r>
              <a:rPr sz="2800" spc="-6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the</a:t>
            </a:r>
            <a:r>
              <a:rPr sz="2800" spc="-5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site</a:t>
            </a:r>
            <a:r>
              <a:rPr sz="2800" spc="-6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through</a:t>
            </a:r>
            <a:r>
              <a:rPr sz="2800" spc="-6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a</a:t>
            </a:r>
            <a:r>
              <a:rPr sz="2800" spc="-5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secure</a:t>
            </a:r>
            <a:r>
              <a:rPr sz="2800" spc="-6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SSL</a:t>
            </a:r>
            <a:r>
              <a:rPr sz="2800" spc="-150" dirty="0">
                <a:latin typeface="Helvetica"/>
                <a:cs typeface="Helvetica"/>
              </a:rPr>
              <a:t> </a:t>
            </a:r>
            <a:r>
              <a:rPr sz="2800" spc="-10" dirty="0">
                <a:latin typeface="Helvetica"/>
                <a:cs typeface="Helvetica"/>
              </a:rPr>
              <a:t>connection</a:t>
            </a:r>
            <a:endParaRPr sz="28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280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Remove</a:t>
            </a:r>
            <a:r>
              <a:rPr spc="-200" dirty="0"/>
              <a:t> </a:t>
            </a:r>
            <a:r>
              <a:rPr spc="-275" dirty="0"/>
              <a:t>unnessary</a:t>
            </a:r>
            <a:r>
              <a:rPr spc="-204" dirty="0"/>
              <a:t> </a:t>
            </a:r>
            <a:r>
              <a:rPr spc="-85" dirty="0"/>
              <a:t>files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43452"/>
            <a:ext cx="7110722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Remember</a:t>
            </a:r>
            <a:r>
              <a:rPr spc="-235" dirty="0"/>
              <a:t> </a:t>
            </a:r>
            <a:r>
              <a:rPr dirty="0"/>
              <a:t>to</a:t>
            </a:r>
            <a:r>
              <a:rPr spc="-225" dirty="0"/>
              <a:t> </a:t>
            </a:r>
            <a:r>
              <a:rPr spc="-425" dirty="0"/>
              <a:t>save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4330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sz="2800" spc="-165" dirty="0">
                <a:latin typeface="Arial"/>
                <a:cs typeface="Arial"/>
              </a:rPr>
              <a:t>.htacess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file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before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editing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35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Edit</a:t>
            </a:r>
            <a:r>
              <a:rPr spc="-200" dirty="0"/>
              <a:t> </a:t>
            </a:r>
            <a:r>
              <a:rPr spc="-90" dirty="0"/>
              <a:t>in</a:t>
            </a:r>
            <a:r>
              <a:rPr spc="-200" dirty="0"/>
              <a:t> </a:t>
            </a:r>
            <a:r>
              <a:rPr spc="-290" dirty="0"/>
              <a:t>.htaccess</a:t>
            </a:r>
            <a:r>
              <a:rPr spc="-204" dirty="0"/>
              <a:t> </a:t>
            </a:r>
            <a:r>
              <a:rPr spc="-114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97191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spc="-65" dirty="0"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  <a:p>
            <a:pPr marL="12700" marR="5080" indent="227965">
              <a:lnSpc>
                <a:spcPts val="4010"/>
              </a:lnSpc>
              <a:spcBef>
                <a:spcPts val="75"/>
              </a:spcBef>
              <a:buChar char="•"/>
              <a:tabLst>
                <a:tab pos="240665" algn="l"/>
              </a:tabLst>
            </a:pPr>
            <a:r>
              <a:rPr sz="2800" spc="-130" dirty="0">
                <a:latin typeface="Arial"/>
                <a:cs typeface="Arial"/>
              </a:rPr>
              <a:t>disable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directory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listing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apache </a:t>
            </a:r>
            <a:r>
              <a:rPr sz="2800" u="heavy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</a:t>
            </a:r>
            <a:r>
              <a:rPr sz="2800" u="heavy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www.simplified.guide/apache/disable-directory-</a:t>
            </a:r>
            <a:r>
              <a:rPr sz="2800" u="heavy" spc="-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listing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72" y="784522"/>
            <a:ext cx="10691360" cy="52889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25" dirty="0">
                <a:solidFill>
                  <a:srgbClr val="1F1F1F"/>
                </a:solidFill>
                <a:latin typeface="Arial"/>
                <a:cs typeface="Arial"/>
              </a:rPr>
              <a:t>Introduction</a:t>
            </a:r>
            <a:r>
              <a:rPr sz="4000" b="1" spc="-1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4000" b="1" spc="-155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4000" b="1" spc="-1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4000" b="1" spc="-375" dirty="0">
                <a:solidFill>
                  <a:srgbClr val="1F1F1F"/>
                </a:solidFill>
                <a:latin typeface="Arial"/>
                <a:cs typeface="Arial"/>
              </a:rPr>
              <a:t>WordPress</a:t>
            </a:r>
            <a:r>
              <a:rPr sz="4000" b="1" spc="-1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4000" b="1" spc="-320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070465" cy="2878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 algn="just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WordPress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is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one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most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popular</a:t>
            </a:r>
            <a:r>
              <a:rPr sz="2800" spc="-145" dirty="0">
                <a:latin typeface="Arial"/>
                <a:cs typeface="Arial"/>
              </a:rPr>
              <a:t> and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widely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used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platforms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for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creating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websites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and</a:t>
            </a:r>
            <a:r>
              <a:rPr sz="2800" spc="-140" dirty="0">
                <a:latin typeface="Arial"/>
                <a:cs typeface="Arial"/>
              </a:rPr>
              <a:t> blogs.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However,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this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also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makes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85" dirty="0">
                <a:latin typeface="Arial"/>
                <a:cs typeface="Arial"/>
              </a:rPr>
              <a:t>it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target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for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hackers</a:t>
            </a:r>
            <a:endParaRPr sz="2800">
              <a:latin typeface="Arial"/>
              <a:cs typeface="Arial"/>
            </a:endParaRPr>
          </a:p>
          <a:p>
            <a:pPr marL="241300" marR="43815" indent="-228600">
              <a:lnSpc>
                <a:spcPts val="3000"/>
              </a:lnSpc>
              <a:spcBef>
                <a:spcPts val="110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WordPress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security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is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important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protecting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your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website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130" dirty="0">
                <a:latin typeface="Arial"/>
                <a:cs typeface="Arial"/>
              </a:rPr>
              <a:t>attacks,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preventing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data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breaches,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maintaining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your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reputation,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and </a:t>
            </a:r>
            <a:r>
              <a:rPr sz="2800" spc="-135" dirty="0">
                <a:latin typeface="Arial"/>
                <a:cs typeface="Arial"/>
              </a:rPr>
              <a:t>ensuring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your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visitors'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trust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satisfaction.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WordPress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security </a:t>
            </a:r>
            <a:r>
              <a:rPr sz="2800" spc="-135" dirty="0">
                <a:latin typeface="Arial"/>
                <a:cs typeface="Arial"/>
              </a:rPr>
              <a:t>involves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20" dirty="0">
                <a:latin typeface="Arial"/>
                <a:cs typeface="Arial"/>
              </a:rPr>
              <a:t> best </a:t>
            </a:r>
            <a:r>
              <a:rPr sz="2800" spc="-10" dirty="0">
                <a:latin typeface="Arial"/>
                <a:cs typeface="Arial"/>
              </a:rPr>
              <a:t>practices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Choose</a:t>
            </a:r>
            <a:r>
              <a:rPr spc="-220" dirty="0"/>
              <a:t> </a:t>
            </a:r>
            <a:r>
              <a:rPr spc="-395" dirty="0"/>
              <a:t>a</a:t>
            </a:r>
            <a:r>
              <a:rPr spc="-204" dirty="0"/>
              <a:t> </a:t>
            </a:r>
            <a:r>
              <a:rPr spc="-140" dirty="0"/>
              <a:t>free</a:t>
            </a:r>
            <a:r>
              <a:rPr spc="-220" dirty="0"/>
              <a:t> </a:t>
            </a:r>
            <a:r>
              <a:rPr spc="-175" dirty="0"/>
              <a:t>licence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540" y="1690688"/>
            <a:ext cx="2429727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70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Backups</a:t>
            </a:r>
            <a:r>
              <a:rPr spc="-215" dirty="0"/>
              <a:t> </a:t>
            </a:r>
            <a:r>
              <a:rPr spc="-80" dirty="0"/>
              <a:t>from</a:t>
            </a:r>
            <a:r>
              <a:rPr spc="-215" dirty="0"/>
              <a:t> </a:t>
            </a:r>
            <a:r>
              <a:rPr spc="-135" dirty="0"/>
              <a:t>host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8607" y="1901678"/>
            <a:ext cx="3649901" cy="434865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978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Demo,</a:t>
            </a:r>
            <a:r>
              <a:rPr spc="-210" dirty="0"/>
              <a:t> </a:t>
            </a:r>
            <a:r>
              <a:rPr spc="-90" dirty="0"/>
              <a:t>in</a:t>
            </a:r>
            <a:r>
              <a:rPr spc="-204" dirty="0"/>
              <a:t> </a:t>
            </a:r>
            <a:r>
              <a:rPr spc="-195" dirty="0"/>
              <a:t>xbi</a:t>
            </a:r>
            <a:r>
              <a:rPr spc="-204" dirty="0"/>
              <a:t> </a:t>
            </a:r>
            <a:r>
              <a:rPr spc="-160" dirty="0"/>
              <a:t>local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54622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spc="-190" dirty="0">
                <a:latin typeface="Arial"/>
                <a:cs typeface="Arial"/>
              </a:rPr>
              <a:t>Scanning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har char="•"/>
              <a:tabLst>
                <a:tab pos="240665" algn="l"/>
              </a:tabLst>
            </a:pPr>
            <a:r>
              <a:rPr sz="2800" spc="-30" dirty="0"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Char char="•"/>
              <a:tabLst>
                <a:tab pos="240665" algn="l"/>
              </a:tabLst>
            </a:pPr>
            <a:r>
              <a:rPr sz="2800" spc="-919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3369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Backup</a:t>
            </a:r>
            <a:r>
              <a:rPr spc="-210" dirty="0"/>
              <a:t> </a:t>
            </a:r>
            <a:r>
              <a:rPr spc="-185" dirty="0"/>
              <a:t>plugins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904" y="1825625"/>
            <a:ext cx="9594262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633" y="1764726"/>
            <a:ext cx="10039202" cy="25039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787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b="1" spc="-290" dirty="0">
                <a:solidFill>
                  <a:srgbClr val="202124"/>
                </a:solidFill>
                <a:latin typeface="Arial"/>
                <a:cs typeface="Arial"/>
              </a:rPr>
              <a:t>How</a:t>
            </a:r>
            <a:r>
              <a:rPr sz="4000" b="1" spc="-21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155" dirty="0">
                <a:solidFill>
                  <a:srgbClr val="202124"/>
                </a:solidFill>
                <a:latin typeface="Arial"/>
                <a:cs typeface="Arial"/>
              </a:rPr>
              <a:t>to</a:t>
            </a:r>
            <a:r>
              <a:rPr sz="4000" b="1" spc="-2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260" dirty="0">
                <a:solidFill>
                  <a:srgbClr val="202124"/>
                </a:solidFill>
                <a:latin typeface="Arial"/>
                <a:cs typeface="Arial"/>
              </a:rPr>
              <a:t>Hide</a:t>
            </a:r>
            <a:r>
              <a:rPr sz="4000" b="1" spc="-204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335" dirty="0">
                <a:solidFill>
                  <a:srgbClr val="202124"/>
                </a:solidFill>
                <a:latin typeface="Arial"/>
                <a:cs typeface="Arial"/>
              </a:rPr>
              <a:t>Warnings</a:t>
            </a:r>
            <a:r>
              <a:rPr sz="4000" b="1" spc="-19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290" dirty="0">
                <a:solidFill>
                  <a:srgbClr val="202124"/>
                </a:solidFill>
                <a:latin typeface="Arial"/>
                <a:cs typeface="Arial"/>
              </a:rPr>
              <a:t>and</a:t>
            </a:r>
            <a:r>
              <a:rPr sz="4000" b="1" spc="-2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295" dirty="0">
                <a:solidFill>
                  <a:srgbClr val="202124"/>
                </a:solidFill>
                <a:latin typeface="Arial"/>
                <a:cs typeface="Arial"/>
              </a:rPr>
              <a:t>Disable</a:t>
            </a:r>
            <a:r>
              <a:rPr sz="4000" b="1" spc="-2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505" dirty="0">
                <a:solidFill>
                  <a:srgbClr val="202124"/>
                </a:solidFill>
                <a:latin typeface="Arial"/>
                <a:cs typeface="Arial"/>
              </a:rPr>
              <a:t>PHP</a:t>
            </a:r>
            <a:r>
              <a:rPr sz="4000" b="1" spc="-204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365" dirty="0">
                <a:solidFill>
                  <a:srgbClr val="202124"/>
                </a:solidFill>
                <a:latin typeface="Arial"/>
                <a:cs typeface="Arial"/>
              </a:rPr>
              <a:t>Errors</a:t>
            </a:r>
            <a:r>
              <a:rPr sz="4000" b="1" spc="-19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25" dirty="0">
                <a:solidFill>
                  <a:srgbClr val="202124"/>
                </a:solidFill>
                <a:latin typeface="Arial"/>
                <a:cs typeface="Arial"/>
              </a:rPr>
              <a:t>in </a:t>
            </a:r>
            <a:r>
              <a:rPr sz="4000" b="1" spc="-390" dirty="0">
                <a:solidFill>
                  <a:srgbClr val="202124"/>
                </a:solidFill>
                <a:latin typeface="Arial"/>
                <a:cs typeface="Arial"/>
              </a:rPr>
              <a:t>WordPress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46293"/>
            <a:ext cx="6551452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Php</a:t>
            </a:r>
            <a:r>
              <a:rPr spc="-200" dirty="0"/>
              <a:t> </a:t>
            </a:r>
            <a:r>
              <a:rPr spc="-185" dirty="0"/>
              <a:t>warning-</a:t>
            </a:r>
            <a:r>
              <a:rPr spc="-195" dirty="0"/>
              <a:t> </a:t>
            </a:r>
            <a:r>
              <a:rPr spc="-220" dirty="0"/>
              <a:t>why</a:t>
            </a:r>
            <a:r>
              <a:rPr spc="-204" dirty="0"/>
              <a:t> </a:t>
            </a:r>
            <a:r>
              <a:rPr spc="-240" dirty="0"/>
              <a:t>we</a:t>
            </a:r>
            <a:r>
              <a:rPr spc="-200" dirty="0"/>
              <a:t> </a:t>
            </a:r>
            <a:r>
              <a:rPr spc="-150" dirty="0"/>
              <a:t>want</a:t>
            </a:r>
            <a:r>
              <a:rPr spc="-195" dirty="0"/>
              <a:t> </a:t>
            </a:r>
            <a:r>
              <a:rPr dirty="0"/>
              <a:t>to</a:t>
            </a:r>
            <a:r>
              <a:rPr spc="-195" dirty="0"/>
              <a:t> </a:t>
            </a:r>
            <a:r>
              <a:rPr spc="-160" dirty="0"/>
              <a:t>hide</a:t>
            </a:r>
            <a:r>
              <a:rPr spc="-200" dirty="0"/>
              <a:t> </a:t>
            </a:r>
            <a:r>
              <a:rPr spc="-25" dirty="0"/>
              <a:t>it?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95" y="2413792"/>
            <a:ext cx="9300303" cy="27411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WP-</a:t>
            </a:r>
            <a:r>
              <a:rPr spc="-165" dirty="0"/>
              <a:t>config.php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300335" cy="2701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3210" indent="-282575">
              <a:lnSpc>
                <a:spcPct val="100000"/>
              </a:lnSpc>
              <a:spcBef>
                <a:spcPts val="720"/>
              </a:spcBef>
              <a:buSzPct val="91071"/>
              <a:buAutoNum type="arabicPeriod"/>
              <a:tabLst>
                <a:tab pos="283210" algn="l"/>
              </a:tabLst>
            </a:pPr>
            <a:r>
              <a:rPr sz="2800" spc="-190" dirty="0">
                <a:solidFill>
                  <a:srgbClr val="202124"/>
                </a:solidFill>
                <a:latin typeface="Arial"/>
                <a:cs typeface="Arial"/>
              </a:rPr>
              <a:t>Open</a:t>
            </a:r>
            <a:r>
              <a:rPr sz="2800" spc="-10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202124"/>
                </a:solidFill>
                <a:latin typeface="Arial"/>
                <a:cs typeface="Arial"/>
              </a:rPr>
              <a:t>Your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202124"/>
                </a:solidFill>
                <a:latin typeface="Arial"/>
                <a:cs typeface="Arial"/>
              </a:rPr>
              <a:t>wp-</a:t>
            </a:r>
            <a:r>
              <a:rPr sz="2800" spc="-110" dirty="0">
                <a:solidFill>
                  <a:srgbClr val="202124"/>
                </a:solidFill>
                <a:latin typeface="Arial"/>
                <a:cs typeface="Arial"/>
              </a:rPr>
              <a:t>config.</a:t>
            </a:r>
            <a:r>
              <a:rPr sz="2800" spc="-10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php </a:t>
            </a:r>
            <a:r>
              <a:rPr sz="2800" spc="-140" dirty="0">
                <a:solidFill>
                  <a:srgbClr val="202124"/>
                </a:solidFill>
                <a:latin typeface="Arial"/>
                <a:cs typeface="Arial"/>
              </a:rPr>
              <a:t>File.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02124"/>
                </a:solidFill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241300" marR="5080" indent="-240665">
              <a:lnSpc>
                <a:spcPct val="90500"/>
              </a:lnSpc>
              <a:spcBef>
                <a:spcPts val="944"/>
              </a:spcBef>
              <a:buSzPct val="91071"/>
              <a:buAutoNum type="arabicPeriod"/>
              <a:tabLst>
                <a:tab pos="241300" algn="l"/>
                <a:tab pos="283210" algn="l"/>
              </a:tabLst>
            </a:pPr>
            <a:r>
              <a:rPr sz="2800" spc="-210" dirty="0">
                <a:solidFill>
                  <a:srgbClr val="202124"/>
                </a:solidFill>
                <a:latin typeface="Arial"/>
                <a:cs typeface="Arial"/>
              </a:rPr>
              <a:t>	Replace</a:t>
            </a:r>
            <a:r>
              <a:rPr sz="2800" spc="-13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02124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202124"/>
                </a:solidFill>
                <a:latin typeface="Arial"/>
                <a:cs typeface="Arial"/>
              </a:rPr>
              <a:t>Debug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202124"/>
                </a:solidFill>
                <a:latin typeface="Arial"/>
                <a:cs typeface="Arial"/>
              </a:rPr>
              <a:t>Lines.</a:t>
            </a:r>
            <a:r>
              <a:rPr sz="2800" spc="-114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202124"/>
                </a:solidFill>
                <a:latin typeface="Arial"/>
                <a:cs typeface="Arial"/>
              </a:rPr>
              <a:t>Replace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02124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202124"/>
                </a:solidFill>
                <a:latin typeface="Arial"/>
                <a:cs typeface="Arial"/>
              </a:rPr>
              <a:t>existing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202124"/>
                </a:solidFill>
                <a:latin typeface="Arial"/>
                <a:cs typeface="Arial"/>
              </a:rPr>
              <a:t>lines </a:t>
            </a:r>
            <a:r>
              <a:rPr sz="2800" dirty="0">
                <a:solidFill>
                  <a:srgbClr val="202124"/>
                </a:solidFill>
                <a:latin typeface="Arial"/>
                <a:cs typeface="Arial"/>
              </a:rPr>
              <a:t>with</a:t>
            </a:r>
            <a:r>
              <a:rPr sz="2800" spc="-12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02124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02124"/>
                </a:solidFill>
                <a:latin typeface="Arial"/>
                <a:cs typeface="Arial"/>
              </a:rPr>
              <a:t>following </a:t>
            </a:r>
            <a:r>
              <a:rPr sz="2800" spc="-165" dirty="0">
                <a:solidFill>
                  <a:srgbClr val="202124"/>
                </a:solidFill>
                <a:latin typeface="Arial"/>
                <a:cs typeface="Arial"/>
              </a:rPr>
              <a:t>code</a:t>
            </a:r>
            <a:r>
              <a:rPr sz="2800" spc="-3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202124"/>
                </a:solidFill>
                <a:latin typeface="Arial"/>
                <a:cs typeface="Arial"/>
              </a:rPr>
              <a:t>snippet:</a:t>
            </a:r>
            <a:r>
              <a:rPr sz="2800" spc="-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202124"/>
                </a:solidFill>
                <a:latin typeface="Arial"/>
                <a:cs typeface="Arial"/>
              </a:rPr>
              <a:t>ini_set('display_errors','Off');</a:t>
            </a:r>
            <a:r>
              <a:rPr sz="2800" spc="-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02124"/>
                </a:solidFill>
                <a:latin typeface="Arial"/>
                <a:cs typeface="Arial"/>
              </a:rPr>
              <a:t>ini_set('error_reporting', </a:t>
            </a:r>
            <a:r>
              <a:rPr sz="2800" spc="-345" dirty="0">
                <a:solidFill>
                  <a:srgbClr val="202124"/>
                </a:solidFill>
                <a:latin typeface="Arial"/>
                <a:cs typeface="Arial"/>
              </a:rPr>
              <a:t>E_ALL</a:t>
            </a:r>
            <a:r>
              <a:rPr sz="2800" spc="-11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202124"/>
                </a:solidFill>
                <a:latin typeface="Arial"/>
                <a:cs typeface="Arial"/>
              </a:rPr>
              <a:t>);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202124"/>
                </a:solidFill>
                <a:latin typeface="Arial"/>
                <a:cs typeface="Arial"/>
              </a:rPr>
              <a:t>define('WP_DEBUG',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202124"/>
                </a:solidFill>
                <a:latin typeface="Arial"/>
                <a:cs typeface="Arial"/>
              </a:rPr>
              <a:t>false);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202124"/>
                </a:solidFill>
                <a:latin typeface="Arial"/>
                <a:cs typeface="Arial"/>
              </a:rPr>
              <a:t>define('WP_DEBUG_DISPLAY', </a:t>
            </a:r>
            <a:r>
              <a:rPr sz="2800" spc="-10" dirty="0">
                <a:solidFill>
                  <a:srgbClr val="202124"/>
                </a:solidFill>
                <a:latin typeface="Arial"/>
                <a:cs typeface="Arial"/>
              </a:rPr>
              <a:t>false);</a:t>
            </a:r>
            <a:endParaRPr sz="2800">
              <a:latin typeface="Arial"/>
              <a:cs typeface="Arial"/>
            </a:endParaRPr>
          </a:p>
          <a:p>
            <a:pPr marL="283210" indent="-282575">
              <a:lnSpc>
                <a:spcPct val="100000"/>
              </a:lnSpc>
              <a:spcBef>
                <a:spcPts val="625"/>
              </a:spcBef>
              <a:buSzPct val="91071"/>
              <a:buAutoNum type="arabicPeriod"/>
              <a:tabLst>
                <a:tab pos="283210" algn="l"/>
              </a:tabLst>
            </a:pPr>
            <a:r>
              <a:rPr sz="2800" spc="-310" dirty="0">
                <a:solidFill>
                  <a:srgbClr val="202124"/>
                </a:solidFill>
                <a:latin typeface="Arial"/>
                <a:cs typeface="Arial"/>
              </a:rPr>
              <a:t>Save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202124"/>
                </a:solidFill>
                <a:latin typeface="Arial"/>
                <a:cs typeface="Arial"/>
              </a:rPr>
              <a:t>and</a:t>
            </a:r>
            <a:r>
              <a:rPr sz="2800" spc="-12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02124"/>
                </a:solidFill>
                <a:latin typeface="Arial"/>
                <a:cs typeface="Arial"/>
              </a:rPr>
              <a:t>Upload.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955" y="5431028"/>
            <a:ext cx="10965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https://</a:t>
            </a:r>
            <a:r>
              <a:rPr sz="1800" spc="-65" dirty="0">
                <a:latin typeface="Arial"/>
                <a:cs typeface="Arial"/>
                <a:hlinkClick r:id="rId2"/>
              </a:rPr>
              <a:t>www.google.com/search?q=Disable+error+reporting+in+wp+configure+wordpress&amp;source=lmns&amp;bih=929&amp;bi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Disable</a:t>
            </a:r>
            <a:r>
              <a:rPr spc="-204" dirty="0"/>
              <a:t> </a:t>
            </a:r>
            <a:r>
              <a:rPr spc="-125" dirty="0"/>
              <a:t>editing</a:t>
            </a:r>
            <a:r>
              <a:rPr spc="-204" dirty="0"/>
              <a:t> </a:t>
            </a:r>
            <a:r>
              <a:rPr spc="-95" dirty="0"/>
              <a:t>in</a:t>
            </a:r>
            <a:r>
              <a:rPr spc="-204" dirty="0"/>
              <a:t> </a:t>
            </a:r>
            <a:r>
              <a:rPr spc="-505" dirty="0"/>
              <a:t>WP</a:t>
            </a:r>
            <a:r>
              <a:rPr spc="-200" dirty="0"/>
              <a:t> </a:t>
            </a:r>
            <a:r>
              <a:rPr spc="-210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838690" cy="1418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130" dirty="0">
                <a:latin typeface="Arial"/>
                <a:cs typeface="Arial"/>
              </a:rPr>
              <a:t>Edit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WP-</a:t>
            </a:r>
            <a:r>
              <a:rPr sz="2800" spc="-10" dirty="0">
                <a:latin typeface="Arial"/>
                <a:cs typeface="Arial"/>
              </a:rPr>
              <a:t>config.php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1025"/>
              </a:spcBef>
            </a:pPr>
            <a:r>
              <a:rPr sz="2800" u="heavy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https://help.one.com/hc/en-</a:t>
            </a:r>
            <a:r>
              <a:rPr sz="28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us/articles/360002104398-</a:t>
            </a:r>
            <a:r>
              <a:rPr sz="2800" u="heavy" spc="-1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Disable-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file-</a:t>
            </a:r>
            <a:r>
              <a:rPr sz="2800" spc="-10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800" u="heavy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editing-</a:t>
            </a:r>
            <a:r>
              <a:rPr sz="2800" u="heavy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in-</a:t>
            </a:r>
            <a:r>
              <a:rPr sz="2800" u="heavy" spc="-18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WordPress-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admin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Protect</a:t>
            </a:r>
            <a:r>
              <a:rPr spc="-204" dirty="0"/>
              <a:t> </a:t>
            </a:r>
            <a:r>
              <a:rPr spc="-75" dirty="0"/>
              <a:t>the</a:t>
            </a:r>
            <a:r>
              <a:rPr spc="-200" dirty="0"/>
              <a:t> </a:t>
            </a:r>
            <a:r>
              <a:rPr spc="-425" dirty="0"/>
              <a:t>WP-</a:t>
            </a:r>
            <a:r>
              <a:rPr spc="-175" dirty="0"/>
              <a:t>config.php</a:t>
            </a:r>
            <a:r>
              <a:rPr spc="-200" dirty="0"/>
              <a:t> </a:t>
            </a:r>
            <a:r>
              <a:rPr spc="-20" dirty="0"/>
              <a:t>file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758" y="2298357"/>
            <a:ext cx="7772399" cy="34888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9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200" dirty="0"/>
              <a:t>WordPress</a:t>
            </a:r>
            <a:r>
              <a:rPr sz="4300" spc="-110" dirty="0"/>
              <a:t> </a:t>
            </a:r>
            <a:r>
              <a:rPr sz="4300" spc="-10" dirty="0"/>
              <a:t>Vulnerability</a:t>
            </a:r>
            <a:r>
              <a:rPr sz="4300" spc="-210" dirty="0"/>
              <a:t> </a:t>
            </a:r>
            <a:r>
              <a:rPr sz="4300" spc="-70" dirty="0"/>
              <a:t>Statistics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601200" y="6571760"/>
            <a:ext cx="60051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100" dirty="0">
                <a:latin typeface="Arial"/>
                <a:cs typeface="Arial"/>
              </a:rPr>
              <a:t>Source: https://wpscan.com/statistics/</a:t>
            </a:r>
          </a:p>
        </p:txBody>
      </p:sp>
      <p:pic>
        <p:nvPicPr>
          <p:cNvPr id="6" name="Picture 5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A291904-9E76-8E08-98A1-64709E7C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4" y="1295400"/>
            <a:ext cx="7772400" cy="44013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Source</a:t>
            </a:r>
            <a:r>
              <a:rPr spc="-215" dirty="0"/>
              <a:t> </a:t>
            </a:r>
            <a:r>
              <a:rPr spc="-245" dirty="0"/>
              <a:t>and</a:t>
            </a:r>
            <a:r>
              <a:rPr spc="-215" dirty="0"/>
              <a:t> </a:t>
            </a:r>
            <a:r>
              <a:rPr spc="-180" dirty="0"/>
              <a:t>reference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pc="-85" dirty="0"/>
              <a:t>https://</a:t>
            </a:r>
            <a:r>
              <a:rPr spc="-85" dirty="0">
                <a:hlinkClick r:id="rId2"/>
              </a:rPr>
              <a:t>www.udemy.com/course/wordpress-</a:t>
            </a:r>
            <a:r>
              <a:rPr spc="-110" dirty="0">
                <a:hlinkClick r:id="rId2"/>
              </a:rPr>
              <a:t>security-</a:t>
            </a:r>
            <a:r>
              <a:rPr spc="-170" dirty="0">
                <a:hlinkClick r:id="rId2"/>
              </a:rPr>
              <a:t>secure-</a:t>
            </a:r>
            <a:r>
              <a:rPr spc="-110" dirty="0">
                <a:hlinkClick r:id="rId2"/>
              </a:rPr>
              <a:t>your-</a:t>
            </a:r>
            <a:r>
              <a:rPr spc="-10" dirty="0">
                <a:hlinkClick r:id="rId2"/>
              </a:rPr>
              <a:t>site-</a:t>
            </a:r>
            <a:r>
              <a:rPr u="none" spc="-10" dirty="0"/>
              <a:t> </a:t>
            </a:r>
            <a:r>
              <a:rPr spc="-155" dirty="0"/>
              <a:t>against-</a:t>
            </a:r>
            <a:r>
              <a:rPr spc="-10" dirty="0"/>
              <a:t>hackers/</a:t>
            </a: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pc="-10" dirty="0"/>
          </a:p>
          <a:p>
            <a:pPr marL="12700" marR="3823970">
              <a:lnSpc>
                <a:spcPts val="3000"/>
              </a:lnSpc>
            </a:pPr>
            <a:r>
              <a:rPr spc="-95" dirty="0"/>
              <a:t>https://developer.wordpress.org/advanced-</a:t>
            </a:r>
            <a:r>
              <a:rPr u="none" spc="-95" dirty="0"/>
              <a:t> </a:t>
            </a:r>
            <a:r>
              <a:rPr spc="-30" dirty="0"/>
              <a:t>administration/security/hardening/</a:t>
            </a: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pc="-3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65" dirty="0"/>
              <a:t>https://wordpress.org/plugins/wps-</a:t>
            </a:r>
            <a:r>
              <a:rPr spc="-100" dirty="0"/>
              <a:t>hide-</a:t>
            </a:r>
            <a:r>
              <a:rPr spc="-10" dirty="0"/>
              <a:t>login/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solidFill>
                  <a:srgbClr val="1F1F1F"/>
                </a:solidFill>
              </a:rPr>
              <a:t>Common</a:t>
            </a:r>
            <a:r>
              <a:rPr spc="-200" dirty="0">
                <a:solidFill>
                  <a:srgbClr val="1F1F1F"/>
                </a:solidFill>
              </a:rPr>
              <a:t> </a:t>
            </a:r>
            <a:r>
              <a:rPr spc="-125" dirty="0">
                <a:solidFill>
                  <a:srgbClr val="1F1F1F"/>
                </a:solidFill>
              </a:rPr>
              <a:t>Vulnerabilities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8426450" cy="382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170" dirty="0">
                <a:solidFill>
                  <a:srgbClr val="1F1F1F"/>
                </a:solidFill>
                <a:latin typeface="Arial"/>
                <a:cs typeface="Arial"/>
              </a:rPr>
              <a:t>Outdated</a:t>
            </a:r>
            <a:r>
              <a:rPr sz="2800" b="1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1F1F1F"/>
                </a:solidFill>
                <a:latin typeface="Arial"/>
                <a:cs typeface="Arial"/>
              </a:rPr>
              <a:t>software:</a:t>
            </a:r>
            <a:endParaRPr sz="2800" dirty="0">
              <a:latin typeface="Arial"/>
              <a:cs typeface="Arial"/>
            </a:endParaRPr>
          </a:p>
          <a:p>
            <a:pPr marL="755015" lvl="1" indent="-285115">
              <a:lnSpc>
                <a:spcPts val="2815"/>
              </a:lnSpc>
              <a:buChar char="•"/>
              <a:tabLst>
                <a:tab pos="755015" algn="l"/>
              </a:tabLst>
            </a:pP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Unupdated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plugins, 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themes,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1F1F1F"/>
                </a:solidFill>
                <a:latin typeface="Arial"/>
                <a:cs typeface="Arial"/>
              </a:rPr>
              <a:t>WordPress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versions.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ts val="2845"/>
              </a:lnSpc>
              <a:buChar char="•"/>
              <a:tabLst>
                <a:tab pos="755015" algn="l"/>
              </a:tabLst>
            </a:pPr>
            <a:r>
              <a:rPr sz="2400" spc="-254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contain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holes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that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be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exploited.</a:t>
            </a:r>
            <a:endParaRPr sz="2400" dirty="0">
              <a:latin typeface="Arial"/>
              <a:cs typeface="Arial"/>
            </a:endParaRPr>
          </a:p>
          <a:p>
            <a:pPr marL="240665" indent="-227965">
              <a:lnSpc>
                <a:spcPts val="3329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10" dirty="0">
                <a:solidFill>
                  <a:srgbClr val="1F1F1F"/>
                </a:solidFill>
                <a:latin typeface="Arial"/>
                <a:cs typeface="Arial"/>
              </a:rPr>
              <a:t>Weak</a:t>
            </a:r>
            <a:r>
              <a:rPr sz="2800" b="1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1F1F1F"/>
                </a:solidFill>
                <a:latin typeface="Arial"/>
                <a:cs typeface="Arial"/>
              </a:rPr>
              <a:t>passwords:</a:t>
            </a:r>
            <a:endParaRPr sz="2800" dirty="0">
              <a:latin typeface="Arial"/>
              <a:cs typeface="Arial"/>
            </a:endParaRPr>
          </a:p>
          <a:p>
            <a:pPr marL="755015" lvl="1" indent="-285115">
              <a:lnSpc>
                <a:spcPts val="2805"/>
              </a:lnSpc>
              <a:buChar char="•"/>
              <a:tabLst>
                <a:tab pos="755015" algn="l"/>
              </a:tabLst>
            </a:pPr>
            <a:r>
              <a:rPr sz="2400" spc="-250" dirty="0">
                <a:solidFill>
                  <a:srgbClr val="1F1F1F"/>
                </a:solidFill>
                <a:latin typeface="Arial"/>
                <a:cs typeface="Arial"/>
              </a:rPr>
              <a:t>Easy-</a:t>
            </a:r>
            <a:r>
              <a:rPr sz="2400" spc="-25" dirty="0">
                <a:solidFill>
                  <a:srgbClr val="1F1F1F"/>
                </a:solidFill>
                <a:latin typeface="Arial"/>
                <a:cs typeface="Arial"/>
              </a:rPr>
              <a:t>to-</a:t>
            </a:r>
            <a:r>
              <a:rPr sz="2400" spc="-195" dirty="0">
                <a:solidFill>
                  <a:srgbClr val="1F1F1F"/>
                </a:solidFill>
                <a:latin typeface="Arial"/>
                <a:cs typeface="Arial"/>
              </a:rPr>
              <a:t>guess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passwords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("123456",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"password").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ts val="2830"/>
              </a:lnSpc>
              <a:buChar char="•"/>
              <a:tabLst>
                <a:tab pos="755015" algn="l"/>
              </a:tabLst>
            </a:pPr>
            <a:r>
              <a:rPr sz="2400" spc="-170" dirty="0">
                <a:solidFill>
                  <a:srgbClr val="1F1F1F"/>
                </a:solidFill>
                <a:latin typeface="Arial"/>
                <a:cs typeface="Arial"/>
              </a:rPr>
              <a:t>Give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1F1F1F"/>
                </a:solidFill>
                <a:latin typeface="Arial"/>
                <a:cs typeface="Arial"/>
              </a:rPr>
              <a:t>hackers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1F1F1F"/>
                </a:solidFill>
                <a:latin typeface="Arial"/>
                <a:cs typeface="Arial"/>
              </a:rPr>
              <a:t>access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your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website.</a:t>
            </a:r>
            <a:endParaRPr sz="2400" dirty="0">
              <a:latin typeface="Arial"/>
              <a:cs typeface="Arial"/>
            </a:endParaRPr>
          </a:p>
          <a:p>
            <a:pPr marL="240665" indent="-227965">
              <a:lnSpc>
                <a:spcPts val="3329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54" dirty="0">
                <a:solidFill>
                  <a:srgbClr val="1F1F1F"/>
                </a:solidFill>
                <a:latin typeface="Arial"/>
                <a:cs typeface="Arial"/>
              </a:rPr>
              <a:t>Unsecured</a:t>
            </a:r>
            <a:r>
              <a:rPr sz="2800" b="1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54" dirty="0">
                <a:solidFill>
                  <a:srgbClr val="1F1F1F"/>
                </a:solidFill>
                <a:latin typeface="Arial"/>
                <a:cs typeface="Arial"/>
              </a:rPr>
              <a:t>plugins</a:t>
            </a:r>
            <a:r>
              <a:rPr sz="2800" b="1" spc="-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800" b="1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1F1F1F"/>
                </a:solidFill>
                <a:latin typeface="Arial"/>
                <a:cs typeface="Arial"/>
              </a:rPr>
              <a:t>themes:</a:t>
            </a:r>
            <a:endParaRPr sz="2800" dirty="0">
              <a:latin typeface="Arial"/>
              <a:cs typeface="Arial"/>
            </a:endParaRPr>
          </a:p>
          <a:p>
            <a:pPr marL="755015" lvl="1" indent="-285115">
              <a:lnSpc>
                <a:spcPts val="2815"/>
              </a:lnSpc>
              <a:buChar char="•"/>
              <a:tabLst>
                <a:tab pos="755015" algn="l"/>
              </a:tabLst>
            </a:pP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From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Arial"/>
                <a:cs typeface="Arial"/>
              </a:rPr>
              <a:t>unofficial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sources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Arial"/>
                <a:cs typeface="Arial"/>
              </a:rPr>
              <a:t>or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with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known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1F1F1F"/>
                </a:solidFill>
                <a:latin typeface="Arial"/>
                <a:cs typeface="Arial"/>
              </a:rPr>
              <a:t>vulnerabilities.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ts val="2845"/>
              </a:lnSpc>
              <a:buChar char="•"/>
              <a:tabLst>
                <a:tab pos="755015" algn="l"/>
              </a:tabLst>
            </a:pPr>
            <a:r>
              <a:rPr sz="2400" spc="-254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Arial"/>
                <a:cs typeface="Arial"/>
              </a:rPr>
              <a:t>infect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your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website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with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malware.</a:t>
            </a:r>
            <a:endParaRPr sz="24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32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E9FCC-6480-ABAE-7338-86785ACEEFEE}"/>
              </a:ext>
            </a:extLst>
          </p:cNvPr>
          <p:cNvSpPr txBox="1"/>
          <p:nvPr/>
        </p:nvSpPr>
        <p:spPr>
          <a:xfrm>
            <a:off x="7924800" y="6492251"/>
            <a:ext cx="3953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pc="-140" dirty="0">
                <a:latin typeface="Arial"/>
                <a:cs typeface="Arial"/>
              </a:rPr>
              <a:t>source:</a:t>
            </a:r>
            <a:r>
              <a:rPr lang="en-GB" sz="1100" spc="310" dirty="0">
                <a:latin typeface="Arial"/>
                <a:cs typeface="Arial"/>
              </a:rPr>
              <a:t> </a:t>
            </a:r>
            <a:r>
              <a:rPr lang="en-GB" sz="1100" u="sng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</a:t>
            </a:r>
            <a:r>
              <a:rPr lang="en-GB" sz="1100" u="sng" spc="-50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blog.hubspot.com</a:t>
            </a:r>
            <a:r>
              <a:rPr lang="en-GB" sz="1100" u="sng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/website/</a:t>
            </a:r>
            <a:r>
              <a:rPr lang="en-GB" sz="1100" u="sng" spc="-50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wordpress</a:t>
            </a:r>
            <a:r>
              <a:rPr lang="en-GB" sz="1100" u="sng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-</a:t>
            </a:r>
            <a:r>
              <a:rPr lang="en-GB" sz="1100" u="sng" spc="-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security-</a:t>
            </a:r>
            <a:r>
              <a:rPr lang="en-GB"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issues</a:t>
            </a:r>
            <a:endParaRPr lang="en-DK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>
                <a:solidFill>
                  <a:srgbClr val="1F1F1F"/>
                </a:solidFill>
              </a:rPr>
              <a:t>Consequences</a:t>
            </a:r>
            <a:r>
              <a:rPr spc="-18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of</a:t>
            </a:r>
            <a:r>
              <a:rPr spc="-190" dirty="0">
                <a:solidFill>
                  <a:srgbClr val="1F1F1F"/>
                </a:solidFill>
              </a:rPr>
              <a:t> </a:t>
            </a:r>
            <a:r>
              <a:rPr spc="-120" dirty="0">
                <a:solidFill>
                  <a:srgbClr val="1F1F1F"/>
                </a:solidFill>
              </a:rPr>
              <a:t>Vulnerabilities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7450455" cy="3865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120" dirty="0">
                <a:solidFill>
                  <a:srgbClr val="1F1F1F"/>
                </a:solidFill>
                <a:latin typeface="Arial"/>
                <a:cs typeface="Arial"/>
              </a:rPr>
              <a:t>Malware</a:t>
            </a:r>
            <a:r>
              <a:rPr sz="2800" b="1" spc="-8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1F1F1F"/>
                </a:solidFill>
                <a:latin typeface="Arial"/>
                <a:cs typeface="Arial"/>
              </a:rPr>
              <a:t>infections: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Viruses,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Arial"/>
                <a:cs typeface="Arial"/>
              </a:rPr>
              <a:t>trojan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horses,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Arial"/>
                <a:cs typeface="Arial"/>
              </a:rPr>
              <a:t>ransomware.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250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1F1F1F"/>
                </a:solidFill>
                <a:latin typeface="Arial"/>
                <a:cs typeface="Arial"/>
              </a:rPr>
              <a:t>damage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files,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steal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data,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Arial"/>
                <a:cs typeface="Arial"/>
              </a:rPr>
              <a:t>disrupt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Arial"/>
                <a:cs typeface="Arial"/>
              </a:rPr>
              <a:t>functionality.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175" dirty="0">
                <a:solidFill>
                  <a:srgbClr val="1F1F1F"/>
                </a:solidFill>
                <a:latin typeface="Arial"/>
                <a:cs typeface="Arial"/>
              </a:rPr>
              <a:t>Data</a:t>
            </a:r>
            <a:r>
              <a:rPr sz="2800" b="1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Arial"/>
                <a:cs typeface="Arial"/>
              </a:rPr>
              <a:t>theft: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75" dirty="0">
                <a:solidFill>
                  <a:srgbClr val="1F1F1F"/>
                </a:solidFill>
                <a:latin typeface="Arial"/>
                <a:cs typeface="Arial"/>
              </a:rPr>
              <a:t>Passwords,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customer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Arial"/>
                <a:cs typeface="Arial"/>
              </a:rPr>
              <a:t>information,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personal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250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lead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Arial"/>
                <a:cs typeface="Arial"/>
              </a:rPr>
              <a:t>identity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theft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financial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losses.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195" dirty="0">
                <a:solidFill>
                  <a:srgbClr val="1F1F1F"/>
                </a:solidFill>
                <a:latin typeface="Arial"/>
                <a:cs typeface="Arial"/>
              </a:rPr>
              <a:t>Website</a:t>
            </a:r>
            <a:r>
              <a:rPr sz="2800" b="1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90" dirty="0">
                <a:solidFill>
                  <a:srgbClr val="1F1F1F"/>
                </a:solidFill>
                <a:latin typeface="Arial"/>
                <a:cs typeface="Arial"/>
              </a:rPr>
              <a:t>crashes: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Unusable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for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visitors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1F1F1F"/>
                </a:solidFill>
                <a:latin typeface="Arial"/>
                <a:cs typeface="Arial"/>
              </a:rPr>
              <a:t>damage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reputation.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235" dirty="0">
                <a:solidFill>
                  <a:srgbClr val="1F1F1F"/>
                </a:solidFill>
                <a:latin typeface="Arial"/>
                <a:cs typeface="Arial"/>
              </a:rPr>
              <a:t>Loss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income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productivity.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4139"/>
            <a:ext cx="10184765" cy="1201867"/>
          </a:xfrm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r>
              <a:rPr lang="en-GB" b="1" dirty="0"/>
              <a:t>WordPress Security Threats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D4E86-3268-8EE3-5FF4-A08D56B7BEB5}"/>
              </a:ext>
            </a:extLst>
          </p:cNvPr>
          <p:cNvSpPr txBox="1"/>
          <p:nvPr/>
        </p:nvSpPr>
        <p:spPr>
          <a:xfrm>
            <a:off x="3048000" y="172388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Malware infections.</a:t>
            </a:r>
            <a:r>
              <a:rPr lang="en-GB" dirty="0"/>
              <a:t> Attackers can infect your site with malware to gain control over user devices or steal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Structured Query Language (SQL) attacks.</a:t>
            </a:r>
            <a:r>
              <a:rPr lang="en-GB" dirty="0"/>
              <a:t> This type of attack uses SQL queries to try to gain access to the database and its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Cross-Site Scripting (XSS) attacks.</a:t>
            </a:r>
            <a:r>
              <a:rPr lang="en-GB" dirty="0"/>
              <a:t> XSS attacks try to “trick” the browser into executing scripts that enable them to hijack user sessions or gain access to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Brute force attacks.</a:t>
            </a:r>
            <a:r>
              <a:rPr lang="en-GB" dirty="0"/>
              <a:t> With this type of attack, malicious actors will try to gain access to the WordPress admin using different combinations of credentials.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50F0-A80F-3A46-F125-3CDC4DE00746}"/>
              </a:ext>
            </a:extLst>
          </p:cNvPr>
          <p:cNvSpPr txBox="1"/>
          <p:nvPr/>
        </p:nvSpPr>
        <p:spPr>
          <a:xfrm>
            <a:off x="3200400" y="6019800"/>
            <a:ext cx="907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blog.wpsec.com</a:t>
            </a:r>
            <a:r>
              <a:rPr lang="en-GB" dirty="0"/>
              <a:t>/4-most-common-wordpress-vulnerabilities-and-how-to-fix-them/</a:t>
            </a:r>
            <a:endParaRPr lang="en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A8F4-D71D-7DFD-2B31-EEBD2698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104139"/>
            <a:ext cx="10184765" cy="677108"/>
          </a:xfrm>
        </p:spPr>
        <p:txBody>
          <a:bodyPr/>
          <a:lstStyle/>
          <a:p>
            <a:r>
              <a:rPr lang="en-GB" b="1" dirty="0"/>
              <a:t>Cross-Site Scripting (XSS) attacks.</a:t>
            </a:r>
            <a:r>
              <a:rPr lang="en-GB" dirty="0"/>
              <a:t>  </a:t>
            </a:r>
            <a:endParaRPr lang="en-DK" dirty="0"/>
          </a:p>
        </p:txBody>
      </p:sp>
      <p:pic>
        <p:nvPicPr>
          <p:cNvPr id="2050" name="Picture 2" descr="How JavaScript works: 5 types of XSS attacks + tips on preventing them | by  Alexander Zlatkov | SessionStack Blog | Medium">
            <a:extLst>
              <a:ext uri="{FF2B5EF4-FFF2-40B4-BE49-F238E27FC236}">
                <a16:creationId xmlns:a16="http://schemas.microsoft.com/office/drawing/2014/main" id="{F1C9841C-4F80-C155-2A78-FFF9655E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7769225" cy="58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3181C-EFF2-34F7-C7AB-C56D627758C2}"/>
              </a:ext>
            </a:extLst>
          </p:cNvPr>
          <p:cNvSpPr txBox="1"/>
          <p:nvPr/>
        </p:nvSpPr>
        <p:spPr>
          <a:xfrm>
            <a:off x="2514600" y="6211669"/>
            <a:ext cx="839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</a:p>
          <a:p>
            <a:r>
              <a:rPr lang="en-GB" dirty="0"/>
              <a:t>https://</a:t>
            </a:r>
            <a:r>
              <a:rPr lang="en-GB" dirty="0" err="1"/>
              <a:t>miro.medium.com</a:t>
            </a:r>
            <a:r>
              <a:rPr lang="en-GB" dirty="0"/>
              <a:t>/v2/resize:fit:1026/1*KGAppeqpUwv8OgPKkT0Ujw.jpeg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3377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A7AEE84-C015-5D07-B42C-EB68ECFF6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65"/>
          <a:stretch/>
        </p:blipFill>
        <p:spPr bwMode="auto">
          <a:xfrm>
            <a:off x="6400800" y="1209304"/>
            <a:ext cx="29718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3078C6-B9EB-EE4B-6BD3-4DBE31CCC01B}"/>
              </a:ext>
            </a:extLst>
          </p:cNvPr>
          <p:cNvSpPr txBox="1"/>
          <p:nvPr/>
        </p:nvSpPr>
        <p:spPr>
          <a:xfrm>
            <a:off x="762000" y="1219200"/>
            <a:ext cx="28200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For security Reasons</a:t>
            </a:r>
          </a:p>
          <a:p>
            <a:r>
              <a:rPr lang="en-GB" dirty="0">
                <a:solidFill>
                  <a:schemeClr val="tx1"/>
                </a:solidFill>
              </a:rPr>
              <a:t>Disable Post-&gt; comments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DK" dirty="0">
                <a:solidFill>
                  <a:schemeClr val="tx1"/>
                </a:solidFill>
              </a:rPr>
              <a:t>ustomrize –</a:t>
            </a:r>
          </a:p>
          <a:p>
            <a:r>
              <a:rPr lang="en-DK" dirty="0">
                <a:solidFill>
                  <a:schemeClr val="tx1"/>
                </a:solidFill>
              </a:rPr>
              <a:t>Single post</a:t>
            </a:r>
          </a:p>
          <a:p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en-DK" dirty="0">
                <a:solidFill>
                  <a:schemeClr val="tx1"/>
                </a:solidFill>
              </a:rPr>
              <a:t>isable comments</a:t>
            </a:r>
          </a:p>
        </p:txBody>
      </p:sp>
    </p:spTree>
    <p:extLst>
      <p:ext uri="{BB962C8B-B14F-4D97-AF65-F5344CB8AC3E}">
        <p14:creationId xmlns:p14="http://schemas.microsoft.com/office/powerpoint/2010/main" val="325766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1016</Words>
  <Application>Microsoft Macintosh PowerPoint</Application>
  <PresentationFormat>Widescreen</PresentationFormat>
  <Paragraphs>134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Helvetica</vt:lpstr>
      <vt:lpstr>Office Theme</vt:lpstr>
      <vt:lpstr>WP security and harding techniques XBI @eamv 09.04.2024</vt:lpstr>
      <vt:lpstr>Disclosure  </vt:lpstr>
      <vt:lpstr>Introduction to WordPress Security</vt:lpstr>
      <vt:lpstr>WordPress Vulnerability Statistics</vt:lpstr>
      <vt:lpstr>Common Vulnerabilities</vt:lpstr>
      <vt:lpstr>Consequences of Vulnerabilities</vt:lpstr>
      <vt:lpstr>WordPress Security Threats</vt:lpstr>
      <vt:lpstr>Cross-Site Scripting (XSS) attacks.  </vt:lpstr>
      <vt:lpstr>PowerPoint Presentation</vt:lpstr>
      <vt:lpstr>Security Measures</vt:lpstr>
      <vt:lpstr>Passwords-setup</vt:lpstr>
      <vt:lpstr>Backups</vt:lpstr>
      <vt:lpstr>Two-Factor Authentication (2FA)</vt:lpstr>
      <vt:lpstr>Security WP Plugins</vt:lpstr>
      <vt:lpstr>Responsibility and Ethics for your next assignment</vt:lpstr>
      <vt:lpstr>WP hardening techniques</vt:lpstr>
      <vt:lpstr>Remove WP version number</vt:lpstr>
      <vt:lpstr>Use code snippes</vt:lpstr>
      <vt:lpstr>Select a good password for admin user</vt:lpstr>
      <vt:lpstr>Double Check in DB your admin user name</vt:lpstr>
      <vt:lpstr>Change user display and nicename in DB</vt:lpstr>
      <vt:lpstr>PowerPoint Presentation</vt:lpstr>
      <vt:lpstr>WP Fence plugins</vt:lpstr>
      <vt:lpstr>Keep ur WP update</vt:lpstr>
      <vt:lpstr>Accessing your websites files</vt:lpstr>
      <vt:lpstr>Remove unnessary files</vt:lpstr>
      <vt:lpstr>Remember to save</vt:lpstr>
      <vt:lpstr>Edit in .htaccess files</vt:lpstr>
      <vt:lpstr>PowerPoint Presentation</vt:lpstr>
      <vt:lpstr>Choose a free licence</vt:lpstr>
      <vt:lpstr>Backups from host</vt:lpstr>
      <vt:lpstr>Demo, in xbi local</vt:lpstr>
      <vt:lpstr>Backup plugins</vt:lpstr>
      <vt:lpstr>PowerPoint Presentation</vt:lpstr>
      <vt:lpstr>How to Hide Warnings and Disable PHP Errors in WordPress</vt:lpstr>
      <vt:lpstr>Php warning- why we want to hide it?</vt:lpstr>
      <vt:lpstr>WP-config.php</vt:lpstr>
      <vt:lpstr>Disable editing in WP dashboard</vt:lpstr>
      <vt:lpstr>Protect the WP-config.php file</vt:lpstr>
      <vt:lpstr>Source and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Xiaolei Bi</cp:lastModifiedBy>
  <cp:revision>4</cp:revision>
  <dcterms:created xsi:type="dcterms:W3CDTF">2025-03-11T14:35:28Z</dcterms:created>
  <dcterms:modified xsi:type="dcterms:W3CDTF">2025-03-12T12:05:02Z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LastSaved">
    <vt:filetime>2025-03-11T00:00:00Z</vt:filetime>
  </property>
  <property fmtid="{D5CDD505-2E9C-101B-9397-08002B2CF9AE}" pid="4" name="Producer">
    <vt:lpwstr>macOS Version 14.4.1 (Build 23E224) Quartz PDFContext</vt:lpwstr>
  </property>
</Properties>
</file>