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4"/>
  </p:sldMasterIdLst>
  <p:notesMasterIdLst>
    <p:notesMasterId r:id="rId22"/>
  </p:notesMasterIdLst>
  <p:sldIdLst>
    <p:sldId id="256" r:id="rId5"/>
    <p:sldId id="267" r:id="rId6"/>
    <p:sldId id="283" r:id="rId7"/>
    <p:sldId id="270" r:id="rId8"/>
    <p:sldId id="264" r:id="rId9"/>
    <p:sldId id="287" r:id="rId10"/>
    <p:sldId id="288" r:id="rId11"/>
    <p:sldId id="291" r:id="rId12"/>
    <p:sldId id="262" r:id="rId13"/>
    <p:sldId id="312" r:id="rId14"/>
    <p:sldId id="297" r:id="rId15"/>
    <p:sldId id="298" r:id="rId16"/>
    <p:sldId id="257" r:id="rId17"/>
    <p:sldId id="306" r:id="rId18"/>
    <p:sldId id="307" r:id="rId19"/>
    <p:sldId id="311" r:id="rId20"/>
    <p:sldId id="308" r:id="rId2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48021B-BEB4-0A09-FC75-9A10C5C08119}" name="Xiaolei Bi" initials="XB" userId="S::xbi@eamv.dk::4defdd0b-eb6b-464a-acc0-49fc44ef47a7" providerId="AD"/>
  <p188:author id="{EBE2051C-F07D-946B-3C0B-759E3AA8FBBE}" name="Eirik Opstad" initials="EO" userId="S::eiops@eg.no::c294cd13-7c6b-4fc2-806a-4962e0f36b39" providerId="AD"/>
  <p188:author id="{61E22637-BE60-F675-A412-8003578C1E2C}" name="Martin Furholt Bach" initials="MF" userId="S::mafba@eg.dk::9f32af7b-d631-4a4b-b852-93d5cb7f80c9" providerId="AD"/>
  <p188:author id="{4B779C78-51B5-53FD-7856-30A3BB5815C5}" name="Jeppe Bang-Jensen" initials="" userId="S::jbang@eg.dk::80b2e0e6-4c04-494b-a9f9-c03113c237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2A06E-40A9-4E24-BDD1-7C1CFC407700}" v="1" dt="2025-03-08T09:08:59.389"/>
    <p1510:client id="{B4C485AE-B9E5-44A0-A9D7-6A44651DAC74}" v="35" dt="2025-03-08T08:39:26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54"/>
    <p:restoredTop sz="86215"/>
  </p:normalViewPr>
  <p:slideViewPr>
    <p:cSldViewPr snapToGrid="0">
      <p:cViewPr varScale="1">
        <p:scale>
          <a:sx n="95" d="100"/>
          <a:sy n="95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1919A-20CC-0F4E-B54A-BAC1E43384A5}" type="datetimeFigureOut">
              <a:rPr lang="en-DK" smtClean="0"/>
              <a:t>17/03/2025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DAC2D-1F21-DD46-A410-E7536AFD9D9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65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K" dirty="0"/>
              <a:t>yt tilbud- først gang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9713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521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529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DK" dirty="0"/>
              <a:t>em har haft Database- vil ikke få merit </a:t>
            </a:r>
            <a:r>
              <a:rPr lang="en-DK" dirty="0">
                <a:sym typeface="Wingdings" pitchFamily="2" charset="2"/>
              </a:rPr>
              <a:t> node.js + mongodb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31870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paradigm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72304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FKJ style- no PPT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0286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Online </a:t>
            </a:r>
            <a:r>
              <a:rPr lang="en-GB" dirty="0" err="1"/>
              <a:t>forløb</a:t>
            </a:r>
            <a:r>
              <a:rPr lang="en-GB" dirty="0"/>
              <a:t> </a:t>
            </a:r>
            <a:r>
              <a:rPr lang="en-GB" dirty="0" err="1"/>
              <a:t>smartlearning</a:t>
            </a:r>
            <a:r>
              <a:rPr lang="en-GB" dirty="0"/>
              <a:t> </a:t>
            </a:r>
            <a:r>
              <a:rPr lang="en-GB" dirty="0" err="1"/>
              <a:t>uge</a:t>
            </a:r>
            <a:r>
              <a:rPr lang="en-GB" dirty="0"/>
              <a:t> 39-42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1212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36137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DK" dirty="0"/>
              <a:t>ullstack app– java eller php som backend og js som frontend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3498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DAC2D-1F21-DD46-A410-E7536AFD9D9E}" type="slidenum">
              <a:rPr lang="en-DK" smtClean="0"/>
              <a:t>15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895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5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5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6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0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5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0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7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7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09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03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6" r:id="rId6"/>
    <p:sldLayoutId id="2147483691" r:id="rId7"/>
    <p:sldLayoutId id="2147483692" r:id="rId8"/>
    <p:sldLayoutId id="2147483693" r:id="rId9"/>
    <p:sldLayoutId id="2147483695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cjava.dk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A7E4-3530-C83C-8BAC-D4B0E9380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656" y="4175760"/>
            <a:ext cx="3798275" cy="2682240"/>
          </a:xfrm>
        </p:spPr>
        <p:txBody>
          <a:bodyPr anchor="b">
            <a:noAutofit/>
          </a:bodyPr>
          <a:lstStyle/>
          <a:p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br>
              <a:rPr lang="en-DK" sz="4600" dirty="0">
                <a:latin typeface="Raleway" pitchFamily="2" charset="77"/>
              </a:rPr>
            </a:br>
            <a:r>
              <a:rPr lang="da-DK" sz="4600" i="0" dirty="0" err="1">
                <a:solidFill>
                  <a:srgbClr val="FFFFFF"/>
                </a:solidFill>
                <a:effectLst/>
                <a:latin typeface="Raleway"/>
              </a:rPr>
              <a:t>FrontEnd</a:t>
            </a:r>
            <a:br>
              <a:rPr lang="en-US" sz="4600" i="0" dirty="0">
                <a:effectLst/>
                <a:latin typeface="Raleway" pitchFamily="2" charset="77"/>
              </a:rPr>
            </a:br>
            <a:r>
              <a:rPr lang="en-US" sz="4600" i="0" dirty="0">
                <a:solidFill>
                  <a:srgbClr val="FFFFFF"/>
                </a:solidFill>
                <a:effectLst/>
                <a:latin typeface="Raleway"/>
                <a:sym typeface="Wingdings" pitchFamily="2" charset="2"/>
              </a:rPr>
              <a:t>(</a:t>
            </a:r>
            <a:r>
              <a:rPr lang="en-US" sz="4600" i="0" dirty="0">
                <a:solidFill>
                  <a:srgbClr val="FFFFFF"/>
                </a:solidFill>
                <a:effectLst/>
                <a:latin typeface="Raleway"/>
              </a:rPr>
              <a:t>MMD   3rd semester) </a:t>
            </a:r>
            <a:br>
              <a:rPr lang="en-DK" sz="4600" dirty="0">
                <a:latin typeface="Raleway" pitchFamily="2" charset="77"/>
              </a:rPr>
            </a:br>
            <a:br>
              <a:rPr lang="en-US" sz="4600" i="0" dirty="0">
                <a:effectLst/>
                <a:latin typeface="Raleway" pitchFamily="2" charset="77"/>
              </a:rPr>
            </a:br>
            <a:r>
              <a:rPr lang="en-US" sz="4600" i="0" dirty="0">
                <a:solidFill>
                  <a:srgbClr val="FFFFFF"/>
                </a:solidFill>
                <a:effectLst/>
                <a:latin typeface="Raleway"/>
              </a:rPr>
              <a:t> </a:t>
            </a:r>
            <a:br>
              <a:rPr lang="en-US" sz="4600" i="0" dirty="0">
                <a:effectLst/>
                <a:latin typeface="Raleway" pitchFamily="2" charset="77"/>
              </a:rPr>
            </a:br>
            <a:r>
              <a:rPr lang="en-DK" sz="4600" dirty="0">
                <a:solidFill>
                  <a:srgbClr val="FFFFFF"/>
                </a:solidFill>
                <a:latin typeface="Raleway"/>
              </a:rPr>
              <a:t>  </a:t>
            </a:r>
            <a:r>
              <a:rPr lang="da-DK" sz="4600" dirty="0">
                <a:solidFill>
                  <a:srgbClr val="FFFFFF"/>
                </a:solidFill>
                <a:latin typeface="Raleway"/>
              </a:rPr>
              <a:t> </a:t>
            </a:r>
            <a:br>
              <a:rPr lang="en-DK" sz="4600" dirty="0">
                <a:latin typeface="Raleway" pitchFamily="2" charset="77"/>
              </a:rPr>
            </a:br>
            <a:endParaRPr lang="en-US" sz="4600" dirty="0">
              <a:latin typeface="Ralewa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639EE-750F-4BA5-7CAD-2599A2222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56" y="5277095"/>
            <a:ext cx="9343293" cy="1261817"/>
          </a:xfrm>
        </p:spPr>
        <p:txBody>
          <a:bodyPr anchor="t">
            <a:normAutofit fontScale="325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2400" dirty="0">
                <a:solidFill>
                  <a:srgbClr val="FFFFFF"/>
                </a:solidFill>
                <a:latin typeface="Raleway"/>
              </a:rPr>
              <a:t> </a:t>
            </a:r>
          </a:p>
          <a:p>
            <a:endParaRPr lang="en-GB" dirty="0"/>
          </a:p>
          <a:p>
            <a:r>
              <a:rPr lang="en-GB" sz="4300" b="0" dirty="0">
                <a:solidFill>
                  <a:srgbClr val="FFFFFF"/>
                </a:solidFill>
                <a:latin typeface="Raleway" pitchFamily="2" charset="77"/>
              </a:rPr>
              <a:t>X</a:t>
            </a:r>
            <a:r>
              <a:rPr lang="en-DK" sz="4300" b="0" dirty="0">
                <a:solidFill>
                  <a:srgbClr val="FFFFFF"/>
                </a:solidFill>
                <a:latin typeface="Raleway" pitchFamily="2" charset="77"/>
              </a:rPr>
              <a:t>bi 2025 @EAMV version 2.0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spcAft>
                  <a:spcPts val="600"/>
                </a:spcAft>
              </a:pPr>
              <a:t>1</a:t>
            </a:fld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7768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MySQL? How WordPress Uses MySQL?">
            <a:extLst>
              <a:ext uri="{FF2B5EF4-FFF2-40B4-BE49-F238E27FC236}">
                <a16:creationId xmlns:a16="http://schemas.microsoft.com/office/drawing/2014/main" id="{494BCAD3-8A92-2424-03BB-F33FFBB2A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17" y="629023"/>
            <a:ext cx="10073342" cy="556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9992ABB-4D47-5335-9F33-F4D983F2DF5D}"/>
              </a:ext>
            </a:extLst>
          </p:cNvPr>
          <p:cNvSpPr/>
          <p:nvPr/>
        </p:nvSpPr>
        <p:spPr>
          <a:xfrm>
            <a:off x="7386918" y="2528047"/>
            <a:ext cx="1954306" cy="1954306"/>
          </a:xfrm>
          <a:prstGeom prst="ellipse">
            <a:avLst/>
          </a:prstGeom>
          <a:solidFill>
            <a:schemeClr val="accent2">
              <a:alpha val="37317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58844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B6FA01-CB42-003E-E72C-03AB2ADBD689}"/>
              </a:ext>
            </a:extLst>
          </p:cNvPr>
          <p:cNvSpPr txBox="1"/>
          <p:nvPr/>
        </p:nvSpPr>
        <p:spPr>
          <a:xfrm>
            <a:off x="3370729" y="306952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solidFill>
                  <a:srgbClr val="FFFFFF"/>
                </a:solidFill>
                <a:latin typeface="Raleway"/>
              </a:rPr>
              <a:t>Micro Interaction</a:t>
            </a:r>
          </a:p>
          <a:p>
            <a:endParaRPr lang="en-DK" sz="24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E16A0-8EB4-54B2-D301-FDEBD6782EB6}"/>
              </a:ext>
            </a:extLst>
          </p:cNvPr>
          <p:cNvSpPr txBox="1">
            <a:spLocks/>
          </p:cNvSpPr>
          <p:nvPr/>
        </p:nvSpPr>
        <p:spPr>
          <a:xfrm>
            <a:off x="913098" y="570279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2400" dirty="0">
                <a:solidFill>
                  <a:srgbClr val="FFFFFF"/>
                </a:solidFill>
                <a:latin typeface="Raleway"/>
              </a:rPr>
              <a:t>Faglig elementer 3-Micro Interaction</a:t>
            </a:r>
          </a:p>
          <a:p>
            <a:pPr marL="0" indent="0">
              <a:buNone/>
            </a:pPr>
            <a:endParaRPr lang="en-DK" sz="1800" dirty="0"/>
          </a:p>
        </p:txBody>
      </p:sp>
    </p:spTree>
    <p:extLst>
      <p:ext uri="{BB962C8B-B14F-4D97-AF65-F5344CB8AC3E}">
        <p14:creationId xmlns:p14="http://schemas.microsoft.com/office/powerpoint/2010/main" val="2769998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crointeractions: Full Color Edition: Designing with Details: Saffer, Dan,  Norman, Don, Norman, Don: 9781491945926: Amazon.com: Books">
            <a:extLst>
              <a:ext uri="{FF2B5EF4-FFF2-40B4-BE49-F238E27FC236}">
                <a16:creationId xmlns:a16="http://schemas.microsoft.com/office/drawing/2014/main" id="{485ADB70-9E70-4772-B969-C4DB41CB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 r="1199"/>
          <a:stretch/>
        </p:blipFill>
        <p:spPr bwMode="auto">
          <a:xfrm>
            <a:off x="7345680" y="10"/>
            <a:ext cx="48463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760D48-C65E-665D-50C2-636E6278CA02}"/>
              </a:ext>
            </a:extLst>
          </p:cNvPr>
          <p:cNvSpPr txBox="1"/>
          <p:nvPr/>
        </p:nvSpPr>
        <p:spPr>
          <a:xfrm>
            <a:off x="1070021" y="2555140"/>
            <a:ext cx="5852160" cy="3664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sz="2400" dirty="0">
                <a:solidFill>
                  <a:srgbClr val="FFFFFF"/>
                </a:solidFill>
                <a:latin typeface="Raleway" pitchFamily="2" charset="77"/>
              </a:rPr>
              <a:t>Online </a:t>
            </a:r>
            <a:r>
              <a:rPr lang="en-US" sz="2400" dirty="0" err="1">
                <a:solidFill>
                  <a:srgbClr val="FFFFFF"/>
                </a:solidFill>
                <a:latin typeface="Raleway" pitchFamily="2" charset="77"/>
              </a:rPr>
              <a:t>forløb</a:t>
            </a:r>
            <a:endParaRPr lang="en-US" sz="2000" dirty="0">
              <a:solidFill>
                <a:schemeClr val="bg1"/>
              </a:solidFill>
              <a:latin typeface="Raleway" pitchFamily="2" charset="77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sz="2400" dirty="0">
                <a:solidFill>
                  <a:srgbClr val="FFFFFF"/>
                </a:solidFill>
                <a:latin typeface="Raleway" pitchFamily="2" charset="77"/>
              </a:rPr>
              <a:t>Selv </a:t>
            </a:r>
            <a:r>
              <a:rPr lang="en-US" sz="2400" dirty="0" err="1">
                <a:solidFill>
                  <a:srgbClr val="FFFFFF"/>
                </a:solidFill>
                <a:latin typeface="Raleway" pitchFamily="2" charset="77"/>
              </a:rPr>
              <a:t>studie</a:t>
            </a:r>
            <a:r>
              <a:rPr lang="en-US" sz="2400" dirty="0">
                <a:solidFill>
                  <a:srgbClr val="FFFFFF"/>
                </a:solidFill>
                <a:latin typeface="Raleway" pitchFamily="2" charset="77"/>
              </a:rPr>
              <a:t>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da-DK" sz="2400" b="0" i="0" noProof="0" dirty="0">
                <a:solidFill>
                  <a:srgbClr val="FFFFFF"/>
                </a:solidFill>
                <a:effectLst/>
                <a:latin typeface="Raleway" pitchFamily="2" charset="77"/>
                <a:sym typeface="Wingdings" pitchFamily="2" charset="2"/>
              </a:rPr>
              <a:t> </a:t>
            </a:r>
            <a:r>
              <a:rPr lang="da-DK" sz="2400" b="0" i="0" noProof="0" dirty="0">
                <a:solidFill>
                  <a:srgbClr val="FFFFFF"/>
                </a:solidFill>
                <a:effectLst/>
                <a:latin typeface="Raleway" pitchFamily="2" charset="77"/>
              </a:rPr>
              <a:t>smartlearning</a:t>
            </a:r>
            <a:endParaRPr lang="da-DK" sz="2000" noProof="0" dirty="0">
              <a:solidFill>
                <a:schemeClr val="bg1"/>
              </a:solidFill>
              <a:latin typeface="Raleway" pitchFamily="2" charset="77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6874AFE-2E91-AD30-4CCD-19DA618A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2400" b="1" kern="1200" cap="all" spc="300" baseline="0">
                <a:solidFill>
                  <a:srgbClr val="FFFFFF"/>
                </a:solidFill>
                <a:latin typeface="Raleway"/>
                <a:ea typeface="+mn-ea"/>
                <a:cs typeface="+mn-cs"/>
              </a:rPr>
              <a:t>7ECTS</a:t>
            </a:r>
          </a:p>
        </p:txBody>
      </p:sp>
    </p:spTree>
    <p:extLst>
      <p:ext uri="{BB962C8B-B14F-4D97-AF65-F5344CB8AC3E}">
        <p14:creationId xmlns:p14="http://schemas.microsoft.com/office/powerpoint/2010/main" val="155892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FB3B-76E0-F3EE-442B-E58F627A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433" y="303586"/>
            <a:ext cx="5573113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GB" sz="2400" dirty="0" err="1">
                <a:solidFill>
                  <a:srgbClr val="FFFFFF"/>
                </a:solidFill>
                <a:latin typeface="Raleway"/>
              </a:rPr>
              <a:t>Eksamen</a:t>
            </a:r>
            <a:r>
              <a:rPr lang="en-GB" sz="2400" dirty="0">
                <a:solidFill>
                  <a:srgbClr val="FFFFFF"/>
                </a:solidFill>
                <a:latin typeface="Raleway"/>
              </a:rPr>
              <a:t> </a:t>
            </a:r>
            <a:r>
              <a:rPr lang="en-GB" sz="2400" dirty="0" err="1">
                <a:solidFill>
                  <a:srgbClr val="FFFFFF"/>
                </a:solidFill>
                <a:latin typeface="Raleway"/>
              </a:rPr>
              <a:t>projekt</a:t>
            </a:r>
            <a:r>
              <a:rPr lang="en-GB" sz="2400" dirty="0">
                <a:solidFill>
                  <a:srgbClr val="FFFFFF"/>
                </a:solidFill>
                <a:latin typeface="Raleway"/>
              </a:rPr>
              <a:t>  </a:t>
            </a:r>
            <a:endParaRPr lang="en-DK" sz="4000" dirty="0">
              <a:latin typeface="Raleway" pitchFamily="2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CF7D6-5C86-A0E4-162B-CE8F06D7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sz="2400" dirty="0">
                <a:solidFill>
                  <a:srgbClr val="FFFFFF"/>
                </a:solidFill>
                <a:latin typeface="Raleway"/>
              </a:rPr>
              <a:t>3uger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81905-B638-992E-C88C-8CFE69170CB6}"/>
              </a:ext>
            </a:extLst>
          </p:cNvPr>
          <p:cNvSpPr txBox="1"/>
          <p:nvPr/>
        </p:nvSpPr>
        <p:spPr>
          <a:xfrm>
            <a:off x="1237128" y="3217607"/>
            <a:ext cx="6096000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noProof="0" dirty="0">
                <a:solidFill>
                  <a:srgbClr val="FFFFFF"/>
                </a:solidFill>
                <a:latin typeface="Raleway" pitchFamily="2" charset="77"/>
              </a:rPr>
              <a:t>Skriftlige opgaver</a:t>
            </a:r>
          </a:p>
          <a:p>
            <a:r>
              <a:rPr lang="da-DK" sz="2400" noProof="0" dirty="0">
                <a:solidFill>
                  <a:srgbClr val="FFFFFF"/>
                </a:solidFill>
                <a:latin typeface="Raleway" pitchFamily="2" charset="77"/>
              </a:rPr>
              <a:t>Mundtlig eksamen 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Raleway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13343B"/>
              </a:solidFill>
              <a:latin typeface="__fkGroteskNeue_a82850"/>
            </a:endParaRPr>
          </a:p>
          <a:p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3431474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6525BD-B5E0-F9D9-EE9B-A9B801535D11}"/>
              </a:ext>
            </a:extLst>
          </p:cNvPr>
          <p:cNvSpPr txBox="1"/>
          <p:nvPr/>
        </p:nvSpPr>
        <p:spPr>
          <a:xfrm>
            <a:off x="2831618" y="1920895"/>
            <a:ext cx="8114288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solidFill>
                  <a:srgbClr val="FFFFFF"/>
                </a:solidFill>
                <a:latin typeface="Raleway"/>
              </a:rPr>
              <a:t>Datamatiker</a:t>
            </a:r>
            <a:r>
              <a:rPr lang="en-US" sz="2400" b="1" dirty="0">
                <a:solidFill>
                  <a:srgbClr val="FFFFFF"/>
                </a:solidFill>
                <a:latin typeface="Raleway"/>
              </a:rPr>
              <a:t>(DMU)</a:t>
            </a:r>
            <a:r>
              <a:rPr lang="en-US" sz="2400" dirty="0">
                <a:solidFill>
                  <a:srgbClr val="FFFFFF"/>
                </a:solidFill>
                <a:latin typeface="Raleway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Opsætningen</a:t>
            </a:r>
            <a:r>
              <a:rPr lang="en-US" sz="2400" dirty="0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 er </a:t>
            </a:r>
            <a:r>
              <a:rPr lang="en-US" sz="2400" dirty="0" err="1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meget</a:t>
            </a:r>
            <a:r>
              <a:rPr lang="en-US" sz="2400" dirty="0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anderledes</a:t>
            </a:r>
            <a:r>
              <a:rPr lang="en-US" sz="2400" dirty="0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 end I </a:t>
            </a:r>
            <a:r>
              <a:rPr lang="en-US" sz="2400" dirty="0" err="1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plejede</a:t>
            </a:r>
            <a:r>
              <a:rPr lang="en-US" sz="2400" dirty="0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i</a:t>
            </a:r>
            <a:r>
              <a:rPr lang="en-US" sz="2400" dirty="0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 MMD</a:t>
            </a:r>
          </a:p>
          <a:p>
            <a:r>
              <a:rPr lang="en-US" sz="2400" dirty="0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(Teams setup)</a:t>
            </a:r>
          </a:p>
          <a:p>
            <a:r>
              <a:rPr lang="en-US" sz="2400" dirty="0">
                <a:solidFill>
                  <a:srgbClr val="FFFFFF"/>
                </a:solidFill>
                <a:latin typeface="Raleway"/>
                <a:ea typeface="+mn-lt"/>
                <a:cs typeface="+mn-lt"/>
              </a:rPr>
              <a:t>(Skema)</a:t>
            </a:r>
          </a:p>
          <a:p>
            <a:endParaRPr lang="en-US" sz="3800" dirty="0">
              <a:solidFill>
                <a:schemeClr val="bg1"/>
              </a:solidFill>
              <a:latin typeface="Raleway"/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6D8DA1-7189-C1DB-0DA3-FA9EDA316BC7}"/>
              </a:ext>
            </a:extLst>
          </p:cNvPr>
          <p:cNvSpPr txBox="1"/>
          <p:nvPr/>
        </p:nvSpPr>
        <p:spPr>
          <a:xfrm>
            <a:off x="914400" y="353996"/>
            <a:ext cx="78799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 err="1">
                <a:solidFill>
                  <a:srgbClr val="FFFFFF"/>
                </a:solidFill>
                <a:latin typeface="Raleway"/>
                <a:ea typeface="Calibri" panose="020F0502020204030204" pitchFamily="34" charset="0"/>
                <a:cs typeface="Calibri" panose="020F0502020204030204" pitchFamily="34" charset="0"/>
              </a:rPr>
              <a:t>Disclaimer</a:t>
            </a:r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199709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43A1-1BA3-1653-B829-B5EFCD08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sz="2400" dirty="0">
                <a:solidFill>
                  <a:srgbClr val="FFFFFF"/>
                </a:solidFill>
                <a:latin typeface="Raleway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A5335-95BC-B3FF-0B35-C1D5AF754631}"/>
              </a:ext>
            </a:extLst>
          </p:cNvPr>
          <p:cNvSpPr txBox="1"/>
          <p:nvPr/>
        </p:nvSpPr>
        <p:spPr>
          <a:xfrm>
            <a:off x="914400" y="493134"/>
            <a:ext cx="787997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>
                <a:solidFill>
                  <a:srgbClr val="FFFFFF"/>
                </a:solidFill>
                <a:latin typeface="Raleway"/>
                <a:ea typeface="Calibri" panose="020F0502020204030204" pitchFamily="34" charset="0"/>
                <a:cs typeface="Calibri" panose="020F0502020204030204" pitchFamily="34" charset="0"/>
              </a:rPr>
              <a:t>Krav til dig</a:t>
            </a:r>
            <a:endParaRPr lang="en-GB" dirty="0">
              <a:solidFill>
                <a:srgbClr val="13343B"/>
              </a:solidFill>
              <a:latin typeface="__fkGroteskNeue_a82850"/>
            </a:endParaRPr>
          </a:p>
          <a:p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26E84-B0F3-50EE-12A3-0C002DFBAE95}"/>
              </a:ext>
            </a:extLst>
          </p:cNvPr>
          <p:cNvSpPr txBox="1"/>
          <p:nvPr/>
        </p:nvSpPr>
        <p:spPr>
          <a:xfrm>
            <a:off x="2275806" y="2138434"/>
            <a:ext cx="9154194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400" noProof="0" dirty="0">
                <a:solidFill>
                  <a:srgbClr val="FFFFFF"/>
                </a:solidFill>
                <a:latin typeface="Raleway"/>
              </a:rPr>
              <a:t>Kan du lide at arbejde med øvelsen og få feedback?</a:t>
            </a:r>
          </a:p>
          <a:p>
            <a:endParaRPr lang="da-DK" sz="3800" noProof="0" dirty="0">
              <a:solidFill>
                <a:schemeClr val="bg1"/>
              </a:solidFill>
              <a:latin typeface="Raleway"/>
              <a:ea typeface="+mn-lt"/>
              <a:cs typeface="+mn-lt"/>
            </a:endParaRPr>
          </a:p>
          <a:p>
            <a:r>
              <a:rPr lang="da-DK" sz="2400" noProof="0" dirty="0">
                <a:solidFill>
                  <a:srgbClr val="FFFFFF"/>
                </a:solidFill>
                <a:latin typeface="Raleway"/>
              </a:rPr>
              <a:t>Kan du deltage i undervisningen og arbejde sammen med andre?</a:t>
            </a:r>
          </a:p>
          <a:p>
            <a:endParaRPr lang="en-US" sz="3800" dirty="0">
              <a:solidFill>
                <a:schemeClr val="bg1"/>
              </a:solidFill>
              <a:latin typeface="Raleway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022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86CD5C2-B3C3-917E-2DF7-1FA0998B9C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0"/>
          <a:stretch/>
        </p:blipFill>
        <p:spPr>
          <a:xfrm>
            <a:off x="20" y="389974"/>
            <a:ext cx="12191980" cy="685798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D062E2-EB48-BE1D-0E26-82360505E74D}"/>
              </a:ext>
            </a:extLst>
          </p:cNvPr>
          <p:cNvSpPr txBox="1"/>
          <p:nvPr/>
        </p:nvSpPr>
        <p:spPr>
          <a:xfrm>
            <a:off x="992570" y="1143514"/>
            <a:ext cx="4583772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a-DK" sz="2400" noProof="0" dirty="0">
                <a:solidFill>
                  <a:srgbClr val="FFFFFF"/>
                </a:solidFill>
                <a:latin typeface="Raleway"/>
              </a:rPr>
              <a:t>Du kan ikke </a:t>
            </a:r>
            <a:r>
              <a:rPr lang="da-DK" sz="2400" u="sng" noProof="0" dirty="0">
                <a:solidFill>
                  <a:srgbClr val="FFFFFF"/>
                </a:solidFill>
                <a:latin typeface="Raleway"/>
              </a:rPr>
              <a:t>fortryde dit valg. </a:t>
            </a:r>
            <a:r>
              <a:rPr lang="da-DK" sz="2400" noProof="0" dirty="0">
                <a:solidFill>
                  <a:srgbClr val="FFFFFF"/>
                </a:solidFill>
                <a:latin typeface="Raleway"/>
              </a:rPr>
              <a:t>Jeg vil derfor tilbyde en 1:1-samtale i næste uge for dem, der er interesserede.</a:t>
            </a:r>
          </a:p>
          <a:p>
            <a:r>
              <a:rPr lang="da-DK" sz="2400" dirty="0">
                <a:solidFill>
                  <a:srgbClr val="FFFFFF"/>
                </a:solidFill>
                <a:latin typeface="Raleway"/>
              </a:rPr>
              <a:t> </a:t>
            </a:r>
            <a:endParaRPr lang="en-US" sz="3800" dirty="0">
              <a:solidFill>
                <a:schemeClr val="bg1"/>
              </a:solidFill>
              <a:latin typeface="Raleway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4645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AD6BD3-B9F5-6AE0-BB27-95E8A6F6D689}"/>
              </a:ext>
            </a:extLst>
          </p:cNvPr>
          <p:cNvSpPr/>
          <p:nvPr/>
        </p:nvSpPr>
        <p:spPr>
          <a:xfrm>
            <a:off x="591128" y="2123644"/>
            <a:ext cx="11009744" cy="82022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a-DK" sz="2400" noProof="1">
                <a:solidFill>
                  <a:srgbClr val="FFFFFF"/>
                </a:solidFill>
                <a:latin typeface="Raleway"/>
              </a:rPr>
              <a:t>Hvordan tror du, at Java </a:t>
            </a:r>
            <a:r>
              <a:rPr lang="en-US" sz="2400" dirty="0">
                <a:solidFill>
                  <a:srgbClr val="FFFFFF"/>
                </a:solidFill>
                <a:latin typeface="Raleway" pitchFamily="2" charset="77"/>
              </a:rPr>
              <a:t>Programming</a:t>
            </a:r>
            <a:r>
              <a:rPr lang="da-DK" sz="2400" noProof="1">
                <a:solidFill>
                  <a:srgbClr val="FFFFFF"/>
                </a:solidFill>
                <a:latin typeface="Raleway"/>
              </a:rPr>
              <a:t> ,</a:t>
            </a:r>
          </a:p>
          <a:p>
            <a:pPr algn="ctr"/>
            <a:r>
              <a:rPr lang="da-DK" sz="2400" noProof="1">
                <a:solidFill>
                  <a:srgbClr val="FFFFFF"/>
                </a:solidFill>
                <a:latin typeface="Raleway"/>
              </a:rPr>
              <a:t> MySQL </a:t>
            </a:r>
          </a:p>
          <a:p>
            <a:pPr algn="ctr"/>
            <a:r>
              <a:rPr lang="da-DK" sz="2400" noProof="1">
                <a:solidFill>
                  <a:srgbClr val="FFFFFF"/>
                </a:solidFill>
                <a:latin typeface="Raleway"/>
              </a:rPr>
              <a:t>Og Micro-interaction</a:t>
            </a:r>
          </a:p>
          <a:p>
            <a:pPr algn="ctr"/>
            <a:r>
              <a:rPr lang="da-DK" sz="2400" noProof="1">
                <a:solidFill>
                  <a:srgbClr val="FFFFFF"/>
                </a:solidFill>
                <a:latin typeface="Raleway"/>
              </a:rPr>
              <a:t>kan være nyttige </a:t>
            </a:r>
          </a:p>
          <a:p>
            <a:pPr algn="ctr"/>
            <a:r>
              <a:rPr lang="da-DK" sz="2400" noProof="1">
                <a:solidFill>
                  <a:srgbClr val="FFFFFF"/>
                </a:solidFill>
                <a:latin typeface="Raleway"/>
              </a:rPr>
              <a:t>Til frontend udvikler?</a:t>
            </a:r>
          </a:p>
          <a:p>
            <a:pPr algn="ctr"/>
            <a:endParaRPr lang="en-GB" sz="287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650158-B80F-E48F-E401-489F33254C48}"/>
              </a:ext>
            </a:extLst>
          </p:cNvPr>
          <p:cNvSpPr txBox="1"/>
          <p:nvPr/>
        </p:nvSpPr>
        <p:spPr>
          <a:xfrm>
            <a:off x="914400" y="493134"/>
            <a:ext cx="78799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b="0" i="0" noProof="1">
                <a:effectLst/>
                <a:latin typeface="Raleway" pitchFamily="2" charset="77"/>
              </a:rPr>
              <a:t>Spørgsmål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3843560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CF6C34-3DD1-1A72-6BB3-B795CE06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6315"/>
            <a:ext cx="7393922" cy="30664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kern="1200" dirty="0" err="1">
                <a:solidFill>
                  <a:srgbClr val="FFFFFF"/>
                </a:solidFill>
                <a:latin typeface="Raleway"/>
                <a:ea typeface="+mj-ea"/>
                <a:cs typeface="+mj-cs"/>
              </a:rPr>
              <a:t>Målgruppe</a:t>
            </a:r>
            <a:endParaRPr lang="en-US" sz="5400" kern="1200" dirty="0">
              <a:solidFill>
                <a:srgbClr val="FFFFFF"/>
              </a:solidFill>
              <a:ea typeface="+mj-ea"/>
              <a:cs typeface="+mj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5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7938-5D6B-F59D-0841-8542E031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61" y="552450"/>
            <a:ext cx="9458662" cy="33558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Raleway" pitchFamily="2" charset="77"/>
              </a:rPr>
              <a:t>30 ECTS =</a:t>
            </a:r>
            <a:br>
              <a:rPr lang="en-US" sz="5400" kern="1200" dirty="0">
                <a:solidFill>
                  <a:srgbClr val="FFFFFF"/>
                </a:solidFill>
                <a:latin typeface="Raleway" pitchFamily="2" charset="77"/>
              </a:rPr>
            </a:br>
            <a:br>
              <a:rPr lang="en-US" sz="5400" kern="1200" dirty="0">
                <a:solidFill>
                  <a:srgbClr val="FFFFFF"/>
                </a:solidFill>
                <a:latin typeface="Raleway" pitchFamily="2" charset="77"/>
              </a:rPr>
            </a:br>
            <a:br>
              <a:rPr lang="en-US" sz="5400" kern="1200" dirty="0">
                <a:solidFill>
                  <a:srgbClr val="FFFFFF"/>
                </a:solidFill>
                <a:latin typeface="Raleway" pitchFamily="2" charset="77"/>
              </a:rPr>
            </a:br>
            <a:r>
              <a:rPr lang="en-US" sz="2400" dirty="0">
                <a:solidFill>
                  <a:srgbClr val="FFFFFF"/>
                </a:solidFill>
                <a:latin typeface="Raleway" pitchFamily="2" charset="77"/>
              </a:rPr>
              <a:t>Programming                    16</a:t>
            </a:r>
            <a:br>
              <a:rPr lang="en-US" sz="4200" dirty="0">
                <a:solidFill>
                  <a:srgbClr val="FFFFFF"/>
                </a:solidFill>
                <a:latin typeface="Raleway" pitchFamily="2" charset="77"/>
              </a:rPr>
            </a:br>
            <a:r>
              <a:rPr lang="en-US" sz="2400" dirty="0">
                <a:solidFill>
                  <a:srgbClr val="FFFFFF"/>
                </a:solidFill>
                <a:latin typeface="Raleway" pitchFamily="2" charset="77"/>
              </a:rPr>
              <a:t>CMS                                      7</a:t>
            </a:r>
            <a:br>
              <a:rPr lang="en-US" sz="4200" dirty="0">
                <a:solidFill>
                  <a:srgbClr val="FFFFFF"/>
                </a:solidFill>
                <a:latin typeface="Raleway" pitchFamily="2" charset="77"/>
              </a:rPr>
            </a:br>
            <a:r>
              <a:rPr lang="en-US" sz="2400" dirty="0">
                <a:solidFill>
                  <a:srgbClr val="FFFFFF"/>
                </a:solidFill>
                <a:latin typeface="Raleway" pitchFamily="2" charset="77"/>
              </a:rPr>
              <a:t>Micro-interaction                7</a:t>
            </a:r>
            <a:br>
              <a:rPr lang="en-US" sz="4200" dirty="0">
                <a:solidFill>
                  <a:srgbClr val="FFFFFF"/>
                </a:solidFill>
                <a:latin typeface="Raleway" pitchFamily="2" charset="77"/>
              </a:rPr>
            </a:br>
            <a:br>
              <a:rPr lang="en-US" sz="4200" kern="1200" dirty="0">
                <a:solidFill>
                  <a:srgbClr val="FFFFFF"/>
                </a:solidFill>
                <a:latin typeface="Raleway" pitchFamily="2" charset="77"/>
              </a:rPr>
            </a:br>
            <a:br>
              <a:rPr lang="en-US" sz="4200" dirty="0">
                <a:solidFill>
                  <a:srgbClr val="FFFFFF"/>
                </a:solidFill>
                <a:latin typeface="Raleway" pitchFamily="2" charset="77"/>
              </a:rPr>
            </a:br>
            <a:br>
              <a:rPr lang="en-US" sz="4200" dirty="0">
                <a:solidFill>
                  <a:srgbClr val="FFFFFF"/>
                </a:solidFill>
                <a:latin typeface="Raleway" pitchFamily="2" charset="77"/>
              </a:rPr>
            </a:br>
            <a:endParaRPr lang="en-US" sz="4200" kern="1200" dirty="0">
              <a:solidFill>
                <a:srgbClr val="FFFFFF"/>
              </a:solidFill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656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F8D431C-7125-C4C1-E93F-4214EF4EEE57}"/>
              </a:ext>
            </a:extLst>
          </p:cNvPr>
          <p:cNvSpPr txBox="1">
            <a:spLocks noChangeArrowheads="1"/>
          </p:cNvSpPr>
          <p:nvPr/>
        </p:nvSpPr>
        <p:spPr>
          <a:xfrm>
            <a:off x="-10344150" y="478880"/>
            <a:ext cx="13030200" cy="26968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Aft>
                <a:spcPts val="600"/>
              </a:spcAft>
            </a:pPr>
            <a:r>
              <a:rPr lang="en-US" sz="2400" dirty="0" err="1">
                <a:solidFill>
                  <a:srgbClr val="FFFFFF"/>
                </a:solidFill>
                <a:latin typeface="Raleway"/>
              </a:rPr>
              <a:t>Læs</a:t>
            </a:r>
            <a:r>
              <a:rPr lang="en-US" sz="2400" dirty="0">
                <a:solidFill>
                  <a:srgbClr val="FFFFFF"/>
                </a:solidFill>
                <a:latin typeface="Raleway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Raleway" pitchFamily="2" charset="77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Raleway" pitchFamily="2" charset="77"/>
              </a:rPr>
              <a:t> del  </a:t>
            </a:r>
          </a:p>
          <a:p>
            <a:pPr algn="r"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Raleway" pitchFamily="2" charset="77"/>
            </a:endParaRPr>
          </a:p>
          <a:p>
            <a:pPr algn="r"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Raleway" pitchFamily="2" charset="77"/>
            </a:endParaRPr>
          </a:p>
          <a:p>
            <a:pPr algn="r"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Raleway" pitchFamily="2" charset="77"/>
            </a:endParaRPr>
          </a:p>
          <a:p>
            <a:pPr algn="r"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Raleway" pitchFamily="2" charset="77"/>
            </a:endParaRPr>
          </a:p>
          <a:p>
            <a:pPr algn="r">
              <a:spcAft>
                <a:spcPts val="600"/>
              </a:spcAft>
            </a:pPr>
            <a:endParaRPr lang="en-US" sz="2400" dirty="0">
              <a:solidFill>
                <a:srgbClr val="FFFFFF"/>
              </a:solidFill>
              <a:latin typeface="Raleway" pitchFamily="2" charset="77"/>
            </a:endParaRPr>
          </a:p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Raleway"/>
              </a:rPr>
              <a:t> </a:t>
            </a:r>
          </a:p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Raleway"/>
              </a:rPr>
              <a:t> </a:t>
            </a:r>
          </a:p>
          <a:p>
            <a:pPr algn="r">
              <a:spcAft>
                <a:spcPts val="600"/>
              </a:spcAft>
            </a:pP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39058-B557-D24D-1EBB-5649A1DA0FF0}"/>
              </a:ext>
            </a:extLst>
          </p:cNvPr>
          <p:cNvSpPr txBox="1"/>
          <p:nvPr/>
        </p:nvSpPr>
        <p:spPr>
          <a:xfrm>
            <a:off x="3295650" y="2686050"/>
            <a:ext cx="407670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a-DK" sz="2400" noProof="0" dirty="0">
                <a:solidFill>
                  <a:srgbClr val="FFFFFF"/>
                </a:solidFill>
                <a:latin typeface="Raleway" pitchFamily="2" charset="77"/>
              </a:rPr>
              <a:t>sammen med</a:t>
            </a:r>
          </a:p>
          <a:p>
            <a:pPr algn="r">
              <a:spcAft>
                <a:spcPts val="600"/>
              </a:spcAft>
            </a:pPr>
            <a:endParaRPr lang="da-DK" sz="2400" noProof="0" dirty="0">
              <a:latin typeface="Raleway" pitchFamily="2" charset="77"/>
            </a:endParaRPr>
          </a:p>
          <a:p>
            <a:pPr algn="r">
              <a:spcAft>
                <a:spcPts val="600"/>
              </a:spcAft>
            </a:pPr>
            <a:endParaRPr lang="da-DK" sz="2400" noProof="0" dirty="0">
              <a:latin typeface="Raleway" pitchFamily="2" charset="77"/>
            </a:endParaRPr>
          </a:p>
          <a:p>
            <a:pPr algn="r">
              <a:spcAft>
                <a:spcPts val="600"/>
              </a:spcAft>
            </a:pPr>
            <a:r>
              <a:rPr lang="da-DK" sz="2400" noProof="0" dirty="0">
                <a:solidFill>
                  <a:srgbClr val="FFFFFF"/>
                </a:solidFill>
                <a:latin typeface="Raleway" pitchFamily="2" charset="77"/>
              </a:rPr>
              <a:t>      Datamatiker (1</a:t>
            </a:r>
            <a:r>
              <a:rPr lang="da-DK" sz="2400" baseline="30000" noProof="0" dirty="0">
                <a:solidFill>
                  <a:srgbClr val="FFFFFF"/>
                </a:solidFill>
                <a:latin typeface="Raleway" pitchFamily="2" charset="77"/>
              </a:rPr>
              <a:t>st</a:t>
            </a:r>
            <a:r>
              <a:rPr lang="da-DK" sz="2400" noProof="0" dirty="0">
                <a:solidFill>
                  <a:srgbClr val="FFFFFF"/>
                </a:solidFill>
                <a:latin typeface="Raleway" pitchFamily="2" charset="77"/>
              </a:rPr>
              <a:t> semester) </a:t>
            </a:r>
          </a:p>
          <a:p>
            <a:pPr algn="r">
              <a:spcAft>
                <a:spcPts val="600"/>
              </a:spcAft>
            </a:pPr>
            <a:r>
              <a:rPr lang="da-DK" sz="2400" noProof="0" dirty="0">
                <a:solidFill>
                  <a:srgbClr val="FFFFFF"/>
                </a:solidFill>
                <a:latin typeface="Raleway" pitchFamily="2" charset="77"/>
              </a:rPr>
              <a:t> </a:t>
            </a:r>
            <a:endParaRPr lang="da-DK" sz="2400" noProof="0" dirty="0">
              <a:latin typeface="Raleway" pitchFamily="2" charset="77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3879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465295-889A-62AF-8C8A-EC138B3EB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459" y="2353153"/>
            <a:ext cx="4664015" cy="3227536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br>
              <a:rPr lang="en-DK" sz="5200" dirty="0">
                <a:latin typeface="Raleway" pitchFamily="2" charset="77"/>
              </a:rPr>
            </a:br>
            <a:r>
              <a:rPr lang="en-US" sz="2400" dirty="0">
                <a:solidFill>
                  <a:srgbClr val="FFFFFF"/>
                </a:solidFill>
                <a:latin typeface="Raleway" pitchFamily="2" charset="77"/>
                <a:ea typeface="+mn-ea"/>
                <a:cs typeface="+mn-cs"/>
              </a:rPr>
              <a:t>Programming </a:t>
            </a:r>
            <a:br>
              <a:rPr lang="en-DK" sz="5200" dirty="0">
                <a:latin typeface="Raleway" pitchFamily="2" charset="77"/>
              </a:rPr>
            </a:br>
            <a:r>
              <a:rPr lang="da-DK" sz="2400" dirty="0">
                <a:solidFill>
                  <a:srgbClr val="FFFFFF"/>
                </a:solidFill>
                <a:latin typeface="Raleway" pitchFamily="2" charset="77"/>
              </a:rPr>
              <a:t> </a:t>
            </a:r>
            <a:endParaRPr lang="en-DK" sz="5200" dirty="0">
              <a:latin typeface="Raleway" pitchFamily="2" charset="77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36EB3A5-E8FB-48A5-BB59-1E449A9F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439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7B991A3-FCCB-4921-B21C-3336FFF5089B}" type="datetime1">
              <a:rPr lang="en-US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3/17/25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8B954E5-2A8D-44FA-ABD2-4DE4CE1EE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215128" y="6185086"/>
            <a:ext cx="697687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3FC0C102-E0AB-4FC8-C9EB-38C045E53916}"/>
              </a:ext>
            </a:extLst>
          </p:cNvPr>
          <p:cNvSpPr txBox="1">
            <a:spLocks/>
          </p:cNvSpPr>
          <p:nvPr/>
        </p:nvSpPr>
        <p:spPr>
          <a:xfrm>
            <a:off x="643467" y="136525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2400" dirty="0">
                <a:solidFill>
                  <a:srgbClr val="FFFFFF"/>
                </a:solidFill>
                <a:latin typeface="Raleway"/>
              </a:rPr>
              <a:t>Faglig elementer 1  </a:t>
            </a:r>
          </a:p>
        </p:txBody>
      </p:sp>
    </p:spTree>
    <p:extLst>
      <p:ext uri="{BB962C8B-B14F-4D97-AF65-F5344CB8AC3E}">
        <p14:creationId xmlns:p14="http://schemas.microsoft.com/office/powerpoint/2010/main" val="340728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71C6-94C3-2855-1780-3103409B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92370"/>
            <a:ext cx="10363200" cy="1187570"/>
          </a:xfrm>
        </p:spPr>
        <p:txBody>
          <a:bodyPr>
            <a:normAutofit/>
          </a:bodyPr>
          <a:lstStyle/>
          <a:p>
            <a:r>
              <a:rPr lang="en-DK" sz="2400" dirty="0">
                <a:solidFill>
                  <a:srgbClr val="FFFFFF"/>
                </a:solidFill>
                <a:latin typeface="Raleway" pitchFamily="2" charset="77"/>
              </a:rPr>
              <a:t>JAVA BASIC-XBI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0BD9BF4-B1DB-E4C2-D1A1-D95171E70CFC}"/>
              </a:ext>
            </a:extLst>
          </p:cNvPr>
          <p:cNvSpPr txBox="1">
            <a:spLocks/>
          </p:cNvSpPr>
          <p:nvPr/>
        </p:nvSpPr>
        <p:spPr>
          <a:xfrm>
            <a:off x="791384" y="-244060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DK" sz="1800" dirty="0">
                <a:latin typeface="Raleway" pitchFamily="2" charset="77"/>
              </a:rPr>
            </a:br>
            <a:r>
              <a:rPr lang="en-US" sz="2400" dirty="0">
                <a:solidFill>
                  <a:srgbClr val="FFFFFF"/>
                </a:solidFill>
                <a:latin typeface="Raleway" pitchFamily="2" charset="77"/>
                <a:ea typeface="+mn-ea"/>
                <a:cs typeface="+mn-cs"/>
              </a:rPr>
              <a:t>Programming- theme1 </a:t>
            </a:r>
            <a:br>
              <a:rPr lang="en-DK" sz="1800" dirty="0">
                <a:latin typeface="Raleway" pitchFamily="2" charset="77"/>
              </a:rPr>
            </a:br>
            <a:endParaRPr lang="en-DK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F420A-8912-0FF0-86F2-34988137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FFFFFF"/>
                </a:solidFill>
                <a:latin typeface="Raleway" pitchFamily="2" charset="77"/>
              </a:rPr>
              <a:t>C</a:t>
            </a:r>
            <a:r>
              <a:rPr lang="en-DK" sz="2400" dirty="0">
                <a:solidFill>
                  <a:srgbClr val="FFFFFF"/>
                </a:solidFill>
                <a:latin typeface="Raleway" pitchFamily="2" charset="77"/>
              </a:rPr>
              <a:t>ontrol statement</a:t>
            </a:r>
          </a:p>
          <a:p>
            <a:r>
              <a:rPr lang="en-GB" sz="2400" dirty="0">
                <a:solidFill>
                  <a:srgbClr val="FFFFFF"/>
                </a:solidFill>
                <a:latin typeface="Raleway" pitchFamily="2" charset="77"/>
              </a:rPr>
              <a:t>M</a:t>
            </a:r>
            <a:r>
              <a:rPr lang="en-DK" sz="2400" dirty="0">
                <a:solidFill>
                  <a:srgbClr val="FFFFFF"/>
                </a:solidFill>
                <a:latin typeface="Raleway" pitchFamily="2" charset="77"/>
              </a:rPr>
              <a:t>ethods  </a:t>
            </a:r>
          </a:p>
          <a:p>
            <a:r>
              <a:rPr lang="en-DK" sz="2400" dirty="0">
                <a:solidFill>
                  <a:srgbClr val="FFFFFF"/>
                </a:solidFill>
                <a:latin typeface="Raleway" pitchFamily="2" charset="77"/>
              </a:rPr>
              <a:t>Applications in console</a:t>
            </a:r>
          </a:p>
          <a:p>
            <a:pPr marL="0" indent="0">
              <a:buNone/>
            </a:pPr>
            <a:r>
              <a:rPr lang="en-DK" sz="2400" dirty="0">
                <a:solidFill>
                  <a:srgbClr val="FFFFFF"/>
                </a:solidFill>
                <a:latin typeface="Raleway" pitchFamily="2" charset="77"/>
              </a:rPr>
              <a:t>( IntelliJ som IDE)</a:t>
            </a:r>
            <a:endParaRPr lang="en-DK" dirty="0">
              <a:latin typeface="Raleway" pitchFamily="2" charset="77"/>
            </a:endParaRPr>
          </a:p>
          <a:p>
            <a:endParaRPr lang="en-DK" dirty="0">
              <a:solidFill>
                <a:schemeClr val="bg1"/>
              </a:solidFill>
            </a:endParaRPr>
          </a:p>
        </p:txBody>
      </p:sp>
      <p:pic>
        <p:nvPicPr>
          <p:cNvPr id="3076" name="Picture 4" descr="IntelliJ IDEA 2022.3 EAP Is Open! | The IntelliJ IDEA Blog">
            <a:extLst>
              <a:ext uri="{FF2B5EF4-FFF2-40B4-BE49-F238E27FC236}">
                <a16:creationId xmlns:a16="http://schemas.microsoft.com/office/drawing/2014/main" id="{DCC4E822-452C-0FE6-92E5-A132029D5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96" y="2038350"/>
            <a:ext cx="6683804" cy="39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50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F249-625D-E6B0-5839-5E508CE1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1"/>
            <a:ext cx="10363200" cy="1187570"/>
          </a:xfrm>
        </p:spPr>
        <p:txBody>
          <a:bodyPr>
            <a:normAutofit/>
          </a:bodyPr>
          <a:lstStyle/>
          <a:p>
            <a:r>
              <a:rPr lang="en-DK" sz="2400" dirty="0">
                <a:solidFill>
                  <a:srgbClr val="FFFFFF"/>
                </a:solidFill>
                <a:latin typeface="Raleway"/>
              </a:rPr>
              <a:t>JAVA OOP –FKJ 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052AA40-213F-BFB0-B19F-62B66DA6416B}"/>
              </a:ext>
            </a:extLst>
          </p:cNvPr>
          <p:cNvSpPr txBox="1">
            <a:spLocks/>
          </p:cNvSpPr>
          <p:nvPr/>
        </p:nvSpPr>
        <p:spPr>
          <a:xfrm>
            <a:off x="777937" y="-244060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DK" sz="1800" dirty="0">
                <a:latin typeface="Raleway" pitchFamily="2" charset="77"/>
              </a:rPr>
            </a:br>
            <a:r>
              <a:rPr lang="en-US" sz="2400" dirty="0">
                <a:solidFill>
                  <a:srgbClr val="FFFFFF"/>
                </a:solidFill>
                <a:latin typeface="Raleway" pitchFamily="2" charset="77"/>
                <a:ea typeface="+mn-ea"/>
                <a:cs typeface="+mn-cs"/>
              </a:rPr>
              <a:t>Programming- theme2 </a:t>
            </a:r>
            <a:endParaRPr lang="en-DK" sz="18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5AC51-80BF-74C2-A260-871D0C3AD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FFFFFF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http://www.docjava.dk/</a:t>
            </a:r>
            <a:endParaRPr lang="en-GB" dirty="0">
              <a:solidFill>
                <a:schemeClr val="bg1"/>
              </a:solidFill>
              <a:latin typeface="Raleway" pitchFamily="2" charset="77"/>
            </a:endParaRPr>
          </a:p>
          <a:p>
            <a:pPr marL="0" indent="0">
              <a:buNone/>
            </a:pP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34ED9-91C6-E119-815D-8B452BA87B46}"/>
              </a:ext>
            </a:extLst>
          </p:cNvPr>
          <p:cNvSpPr txBox="1"/>
          <p:nvPr/>
        </p:nvSpPr>
        <p:spPr>
          <a:xfrm>
            <a:off x="914399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sz="2400" dirty="0">
                <a:solidFill>
                  <a:srgbClr val="FFFFFF"/>
                </a:solidFill>
                <a:latin typeface="Raleway" pitchFamily="2" charset="77"/>
              </a:rPr>
              <a:t>( IntelliJ JavaFX)</a:t>
            </a:r>
            <a:endParaRPr lang="en-DK" dirty="0">
              <a:latin typeface="Raleway" pitchFamily="2" charset="77"/>
            </a:endParaRPr>
          </a:p>
        </p:txBody>
      </p:sp>
      <p:pic>
        <p:nvPicPr>
          <p:cNvPr id="1026" name="Picture 2" descr="Javafx Scene Builder Download (Updated 2025 Version)">
            <a:extLst>
              <a:ext uri="{FF2B5EF4-FFF2-40B4-BE49-F238E27FC236}">
                <a16:creationId xmlns:a16="http://schemas.microsoft.com/office/drawing/2014/main" id="{77E57715-D902-302D-4FB1-385372DAE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529" r="23437" b="-1"/>
          <a:stretch/>
        </p:blipFill>
        <p:spPr bwMode="auto">
          <a:xfrm>
            <a:off x="5551550" y="926718"/>
            <a:ext cx="6252521" cy="448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B8BB6-D10C-F578-C8A3-FA0AE8DBE60A}"/>
              </a:ext>
            </a:extLst>
          </p:cNvPr>
          <p:cNvSpPr txBox="1"/>
          <p:nvPr/>
        </p:nvSpPr>
        <p:spPr>
          <a:xfrm>
            <a:off x="916639" y="201661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noProof="0" dirty="0">
                <a:solidFill>
                  <a:srgbClr val="FFFFFF"/>
                </a:solidFill>
                <a:latin typeface="Raleway" pitchFamily="2" charset="77"/>
              </a:rPr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1237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B22CCE-82D7-4873-5E1D-FCD8C0B5A10A}"/>
              </a:ext>
            </a:extLst>
          </p:cNvPr>
          <p:cNvSpPr txBox="1"/>
          <p:nvPr/>
        </p:nvSpPr>
        <p:spPr>
          <a:xfrm>
            <a:off x="5038165" y="2982724"/>
            <a:ext cx="6096000" cy="8925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DK" sz="2400" dirty="0">
                <a:solidFill>
                  <a:srgbClr val="FFFFFF"/>
                </a:solidFill>
                <a:latin typeface="Raleway"/>
              </a:rPr>
              <a:t>CMS 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22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ate Placeholder 8">
            <a:extLst>
              <a:ext uri="{FF2B5EF4-FFF2-40B4-BE49-F238E27FC236}">
                <a16:creationId xmlns:a16="http://schemas.microsoft.com/office/drawing/2014/main" id="{61342DC8-C2C9-4EB6-A6E8-469C1781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B66E51-54DF-4F6B-96D5-AE96E79E62A1}" type="datetime1">
              <a:rPr lang="en-US" smtClean="0"/>
              <a:pPr>
                <a:spcAft>
                  <a:spcPts val="600"/>
                </a:spcAft>
              </a:pPr>
              <a:t>3/17/25</a:t>
            </a:fld>
            <a:endParaRPr lang="en-US"/>
          </a:p>
        </p:txBody>
      </p:sp>
      <p:sp>
        <p:nvSpPr>
          <p:cNvPr id="4105" name="Footer Placeholder 9">
            <a:extLst>
              <a:ext uri="{FF2B5EF4-FFF2-40B4-BE49-F238E27FC236}">
                <a16:creationId xmlns:a16="http://schemas.microsoft.com/office/drawing/2014/main" id="{39E82663-ADCD-47A9-8A33-4D445033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FFFFFF"/>
                </a:solidFill>
                <a:latin typeface="Raleway"/>
              </a:rPr>
              <a:t>7ECTS</a:t>
            </a:r>
            <a:endParaRPr lang="en-US" dirty="0"/>
          </a:p>
        </p:txBody>
      </p:sp>
      <p:sp>
        <p:nvSpPr>
          <p:cNvPr id="4107" name="Slide Number Placeholder 10">
            <a:extLst>
              <a:ext uri="{FF2B5EF4-FFF2-40B4-BE49-F238E27FC236}">
                <a16:creationId xmlns:a16="http://schemas.microsoft.com/office/drawing/2014/main" id="{4B30B0A8-5AAE-4D1E-B127-75732284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1BFDB76-373D-465E-8D98-98DB9355763B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CD78DA0-D70F-5697-797E-3EFD69215C06}"/>
              </a:ext>
            </a:extLst>
          </p:cNvPr>
          <p:cNvSpPr txBox="1">
            <a:spLocks/>
          </p:cNvSpPr>
          <p:nvPr/>
        </p:nvSpPr>
        <p:spPr>
          <a:xfrm>
            <a:off x="912628" y="635293"/>
            <a:ext cx="4664015" cy="11602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DK" sz="2400" dirty="0">
                <a:solidFill>
                  <a:srgbClr val="FFFFFF"/>
                </a:solidFill>
                <a:latin typeface="Raleway"/>
              </a:rPr>
              <a:t>Faglig elementer 2-CMS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BE42B-10E0-4309-C743-94A419E5A09C}"/>
              </a:ext>
            </a:extLst>
          </p:cNvPr>
          <p:cNvSpPr txBox="1"/>
          <p:nvPr/>
        </p:nvSpPr>
        <p:spPr>
          <a:xfrm>
            <a:off x="2511161" y="2260818"/>
            <a:ext cx="829683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FFFFFF"/>
                </a:solidFill>
                <a:latin typeface="Raleway"/>
              </a:rPr>
              <a:t> Web App sikkerhed (online forløb)</a:t>
            </a:r>
          </a:p>
          <a:p>
            <a:endParaRPr lang="da-DK" sz="2000" noProof="1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noProof="1">
                <a:solidFill>
                  <a:srgbClr val="FFFFFF"/>
                </a:solidFill>
                <a:latin typeface="Raleway"/>
              </a:rPr>
              <a:t> System udvikling +  My SQL Database (JPN+ XBI)</a:t>
            </a:r>
          </a:p>
          <a:p>
            <a:endParaRPr lang="en-GB" sz="2000" dirty="0">
              <a:solidFill>
                <a:srgbClr val="FFFFFF"/>
              </a:solidFill>
              <a:latin typeface="__fkGroteskNeue_a8285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a-DK" sz="2400" noProof="0" dirty="0">
                <a:solidFill>
                  <a:srgbClr val="FFFFFF"/>
                </a:solidFill>
                <a:latin typeface="Raleway"/>
              </a:rPr>
              <a:t>Bygge </a:t>
            </a:r>
          </a:p>
          <a:p>
            <a:r>
              <a:rPr lang="da-DK" sz="2400" dirty="0">
                <a:solidFill>
                  <a:srgbClr val="FFFFFF"/>
                </a:solidFill>
                <a:latin typeface="Raleway"/>
              </a:rPr>
              <a:t> </a:t>
            </a:r>
            <a:r>
              <a:rPr lang="da-DK" sz="2400" noProof="0" dirty="0">
                <a:solidFill>
                  <a:srgbClr val="FFFFFF"/>
                </a:solidFill>
                <a:latin typeface="Raleway"/>
              </a:rPr>
              <a:t>      CMS-system ( fra bunden***)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a-DK" sz="4000" noProof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3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13343B"/>
              </a:solidFill>
              <a:latin typeface="__fkGroteskNeue_a82850"/>
            </a:endParaRPr>
          </a:p>
          <a:p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:p14="http://schemas.microsoft.com/office/powerpoint/2010/main" val="25456671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6">
    <a:dk1>
      <a:sysClr val="windowText" lastClr="000000"/>
    </a:dk1>
    <a:lt1>
      <a:sysClr val="window" lastClr="FFFFFF"/>
    </a:lt1>
    <a:dk2>
      <a:srgbClr val="0D1C3B"/>
    </a:dk2>
    <a:lt2>
      <a:srgbClr val="F5F2F9"/>
    </a:lt2>
    <a:accent1>
      <a:srgbClr val="1973EB"/>
    </a:accent1>
    <a:accent2>
      <a:srgbClr val="25C8A2"/>
    </a:accent2>
    <a:accent3>
      <a:srgbClr val="BF8ED1"/>
    </a:accent3>
    <a:accent4>
      <a:srgbClr val="FE733C"/>
    </a:accent4>
    <a:accent5>
      <a:srgbClr val="FE5A5A"/>
    </a:accent5>
    <a:accent6>
      <a:srgbClr val="1AC16E"/>
    </a:accent6>
    <a:hlink>
      <a:srgbClr val="1AC16E"/>
    </a:hlink>
    <a:folHlink>
      <a:srgbClr val="00B0F0"/>
    </a:folHlink>
  </a:clrScheme>
</a:themeOverride>
</file>

<file path=ppt/theme/themeOverride2.xml><?xml version="1.0" encoding="utf-8"?>
<a:themeOverride xmlns:a="http://schemas.openxmlformats.org/drawingml/2006/main">
  <a:clrScheme name="Custom 6">
    <a:dk1>
      <a:sysClr val="windowText" lastClr="000000"/>
    </a:dk1>
    <a:lt1>
      <a:sysClr val="window" lastClr="FFFFFF"/>
    </a:lt1>
    <a:dk2>
      <a:srgbClr val="0D1C3B"/>
    </a:dk2>
    <a:lt2>
      <a:srgbClr val="F5F2F9"/>
    </a:lt2>
    <a:accent1>
      <a:srgbClr val="1973EB"/>
    </a:accent1>
    <a:accent2>
      <a:srgbClr val="25C8A2"/>
    </a:accent2>
    <a:accent3>
      <a:srgbClr val="BF8ED1"/>
    </a:accent3>
    <a:accent4>
      <a:srgbClr val="FE733C"/>
    </a:accent4>
    <a:accent5>
      <a:srgbClr val="FE5A5A"/>
    </a:accent5>
    <a:accent6>
      <a:srgbClr val="1AC16E"/>
    </a:accent6>
    <a:hlink>
      <a:srgbClr val="1AC16E"/>
    </a:hlink>
    <a:folHlink>
      <a:srgbClr val="00B0F0"/>
    </a:folHlink>
  </a:clrScheme>
</a:themeOverride>
</file>

<file path=ppt/theme/themeOverride3.xml><?xml version="1.0" encoding="utf-8"?>
<a:themeOverride xmlns:a="http://schemas.openxmlformats.org/drawingml/2006/main">
  <a:clrScheme name="Custom 6">
    <a:dk1>
      <a:sysClr val="windowText" lastClr="000000"/>
    </a:dk1>
    <a:lt1>
      <a:sysClr val="window" lastClr="FFFFFF"/>
    </a:lt1>
    <a:dk2>
      <a:srgbClr val="0D1C3B"/>
    </a:dk2>
    <a:lt2>
      <a:srgbClr val="F5F2F9"/>
    </a:lt2>
    <a:accent1>
      <a:srgbClr val="1973EB"/>
    </a:accent1>
    <a:accent2>
      <a:srgbClr val="25C8A2"/>
    </a:accent2>
    <a:accent3>
      <a:srgbClr val="BF8ED1"/>
    </a:accent3>
    <a:accent4>
      <a:srgbClr val="FE733C"/>
    </a:accent4>
    <a:accent5>
      <a:srgbClr val="FE5A5A"/>
    </a:accent5>
    <a:accent6>
      <a:srgbClr val="1AC16E"/>
    </a:accent6>
    <a:hlink>
      <a:srgbClr val="1AC16E"/>
    </a:hlink>
    <a:folHlink>
      <a:srgbClr val="00B0F0"/>
    </a:folHlink>
  </a:clrScheme>
</a:themeOverride>
</file>

<file path=ppt/theme/themeOverride4.xml><?xml version="1.0" encoding="utf-8"?>
<a:themeOverride xmlns:a="http://schemas.openxmlformats.org/drawingml/2006/main">
  <a:clrScheme name="Custom 6">
    <a:dk1>
      <a:sysClr val="windowText" lastClr="000000"/>
    </a:dk1>
    <a:lt1>
      <a:sysClr val="window" lastClr="FFFFFF"/>
    </a:lt1>
    <a:dk2>
      <a:srgbClr val="0D1C3B"/>
    </a:dk2>
    <a:lt2>
      <a:srgbClr val="F5F2F9"/>
    </a:lt2>
    <a:accent1>
      <a:srgbClr val="1973EB"/>
    </a:accent1>
    <a:accent2>
      <a:srgbClr val="25C8A2"/>
    </a:accent2>
    <a:accent3>
      <a:srgbClr val="BF8ED1"/>
    </a:accent3>
    <a:accent4>
      <a:srgbClr val="FE733C"/>
    </a:accent4>
    <a:accent5>
      <a:srgbClr val="FE5A5A"/>
    </a:accent5>
    <a:accent6>
      <a:srgbClr val="1AC16E"/>
    </a:accent6>
    <a:hlink>
      <a:srgbClr val="1AC16E"/>
    </a:hlink>
    <a:folHlink>
      <a:srgbClr val="00B0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9EE7FF432E94D9BB858C90A6A0E8A" ma:contentTypeVersion="12" ma:contentTypeDescription="Create a new document." ma:contentTypeScope="" ma:versionID="9c4e654fd01cdf2a13b9a23dc9bb7c28">
  <xsd:schema xmlns:xsd="http://www.w3.org/2001/XMLSchema" xmlns:xs="http://www.w3.org/2001/XMLSchema" xmlns:p="http://schemas.microsoft.com/office/2006/metadata/properties" xmlns:ns2="ec126e83-0491-4b46-81a3-240225fc1988" xmlns:ns3="25eae86a-633e-4d13-980a-a3432448f981" targetNamespace="http://schemas.microsoft.com/office/2006/metadata/properties" ma:root="true" ma:fieldsID="9abc214a4c3d3645184ddef4aaa92ef7" ns2:_="" ns3:_="">
    <xsd:import namespace="ec126e83-0491-4b46-81a3-240225fc1988"/>
    <xsd:import namespace="25eae86a-633e-4d13-980a-a3432448f9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126e83-0491-4b46-81a3-240225fc19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ae86a-633e-4d13-980a-a3432448f9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96b84a2-3d8b-4355-a699-209914e54a6b}" ma:internalName="TaxCatchAll" ma:showField="CatchAllData" ma:web="25eae86a-633e-4d13-980a-a3432448f9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c126e83-0491-4b46-81a3-240225fc1988">
      <Terms xmlns="http://schemas.microsoft.com/office/infopath/2007/PartnerControls"/>
    </lcf76f155ced4ddcb4097134ff3c332f>
    <TaxCatchAll xmlns="25eae86a-633e-4d13-980a-a3432448f98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0174A-E001-452F-A90C-461A10769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126e83-0491-4b46-81a3-240225fc1988"/>
    <ds:schemaRef ds:uri="25eae86a-633e-4d13-980a-a3432448f9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445505-8146-4B99-A01C-17200EEAF88F}">
  <ds:schemaRefs>
    <ds:schemaRef ds:uri="http://schemas.microsoft.com/office/infopath/2007/PartnerControls"/>
    <ds:schemaRef ds:uri="http://www.w3.org/XML/1998/namespace"/>
    <ds:schemaRef ds:uri="ec126e83-0491-4b46-81a3-240225fc1988"/>
    <ds:schemaRef ds:uri="25eae86a-633e-4d13-980a-a3432448f981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31FCC9-53DB-454D-B8FD-916C40DE36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1177</TotalTime>
  <Words>319</Words>
  <Application>Microsoft Macintosh PowerPoint</Application>
  <PresentationFormat>Widescreen</PresentationFormat>
  <Paragraphs>99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__fkGroteskNeue_a82850</vt:lpstr>
      <vt:lpstr>Arial</vt:lpstr>
      <vt:lpstr>Calibri</vt:lpstr>
      <vt:lpstr>Grandview Display</vt:lpstr>
      <vt:lpstr>Raleway</vt:lpstr>
      <vt:lpstr>Wingdings</vt:lpstr>
      <vt:lpstr>DashVTI</vt:lpstr>
      <vt:lpstr>               FrontEnd (MMD   3rd semester)         </vt:lpstr>
      <vt:lpstr>Målgruppe</vt:lpstr>
      <vt:lpstr>30 ECTS =   Programming                    16 CMS                                      7 Micro-interaction                7    </vt:lpstr>
      <vt:lpstr>PowerPoint Presentation</vt:lpstr>
      <vt:lpstr> Programming   </vt:lpstr>
      <vt:lpstr>JAVA BASIC-XBI</vt:lpstr>
      <vt:lpstr>JAVA OOP –FKJ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Eksamen projekt  </vt:lpstr>
      <vt:lpstr>PowerPoint Presentation</vt:lpstr>
      <vt:lpstr>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&amp; DATABASE</dc:title>
  <dc:creator>Xiaolei Bi</dc:creator>
  <cp:lastModifiedBy>Xiaolei Bi</cp:lastModifiedBy>
  <cp:revision>99</cp:revision>
  <dcterms:created xsi:type="dcterms:W3CDTF">2023-04-26T11:18:27Z</dcterms:created>
  <dcterms:modified xsi:type="dcterms:W3CDTF">2025-03-17T08:24:18Z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0x010100AAD9EE7FF432E94D9BB858C90A6A0E8A</vt:lpwstr>
  </property>
  <property fmtid="{D5CDD505-2E9C-101B-9397-08002B2CF9AE}" pid="3" name="MediaServiceImageTags">
    <vt:lpwstr/>
  </property>
</Properties>
</file>