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7" r:id="rId5"/>
    <p:sldId id="261" r:id="rId6"/>
    <p:sldId id="272" r:id="rId7"/>
    <p:sldId id="364" r:id="rId8"/>
    <p:sldId id="360" r:id="rId9"/>
    <p:sldId id="363" r:id="rId10"/>
    <p:sldId id="365" r:id="rId11"/>
    <p:sldId id="279" r:id="rId12"/>
    <p:sldId id="358" r:id="rId13"/>
    <p:sldId id="287" r:id="rId14"/>
    <p:sldId id="288" r:id="rId15"/>
    <p:sldId id="289" r:id="rId16"/>
    <p:sldId id="361" r:id="rId17"/>
    <p:sldId id="290" r:id="rId18"/>
    <p:sldId id="354" r:id="rId19"/>
    <p:sldId id="362" r:id="rId20"/>
    <p:sldId id="291" r:id="rId21"/>
    <p:sldId id="292" r:id="rId22"/>
    <p:sldId id="293" r:id="rId23"/>
    <p:sldId id="294" r:id="rId24"/>
    <p:sldId id="357" r:id="rId25"/>
    <p:sldId id="359" r:id="rId2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92CC0-1571-44C1-B684-251475DE4DF5}" v="24" dt="2025-01-20T15:56:44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>
      <p:cViewPr varScale="1">
        <p:scale>
          <a:sx n="93" d="100"/>
          <a:sy n="93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49A92CC0-1571-44C1-B684-251475DE4DF5}"/>
    <pc:docChg chg="addSld modSld">
      <pc:chgData name="Xiaolei Bi" userId="S::xbi@eamv.dk::4defdd0b-eb6b-464a-acc0-49fc44ef47a7" providerId="AD" clId="Web-{49A92CC0-1571-44C1-B684-251475DE4DF5}" dt="2025-01-20T15:56:44.880" v="23" actId="1076"/>
      <pc:docMkLst>
        <pc:docMk/>
      </pc:docMkLst>
      <pc:sldChg chg="modSp">
        <pc:chgData name="Xiaolei Bi" userId="S::xbi@eamv.dk::4defdd0b-eb6b-464a-acc0-49fc44ef47a7" providerId="AD" clId="Web-{49A92CC0-1571-44C1-B684-251475DE4DF5}" dt="2025-01-20T15:55:26.734" v="2" actId="20577"/>
        <pc:sldMkLst>
          <pc:docMk/>
          <pc:sldMk cId="871279458" sldId="290"/>
        </pc:sldMkLst>
        <pc:spChg chg="mod">
          <ac:chgData name="Xiaolei Bi" userId="S::xbi@eamv.dk::4defdd0b-eb6b-464a-acc0-49fc44ef47a7" providerId="AD" clId="Web-{49A92CC0-1571-44C1-B684-251475DE4DF5}" dt="2025-01-20T15:55:26.734" v="2" actId="20577"/>
          <ac:spMkLst>
            <pc:docMk/>
            <pc:sldMk cId="871279458" sldId="290"/>
            <ac:spMk id="3" creationId="{1520F2A2-C17A-4EC2-98B3-A966542AFC4E}"/>
          </ac:spMkLst>
        </pc:spChg>
      </pc:sldChg>
      <pc:sldChg chg="delSp modSp new">
        <pc:chgData name="Xiaolei Bi" userId="S::xbi@eamv.dk::4defdd0b-eb6b-464a-acc0-49fc44ef47a7" providerId="AD" clId="Web-{49A92CC0-1571-44C1-B684-251475DE4DF5}" dt="2025-01-20T15:56:44.880" v="23" actId="1076"/>
        <pc:sldMkLst>
          <pc:docMk/>
          <pc:sldMk cId="1470036689" sldId="359"/>
        </pc:sldMkLst>
        <pc:spChg chg="mod">
          <ac:chgData name="Xiaolei Bi" userId="S::xbi@eamv.dk::4defdd0b-eb6b-464a-acc0-49fc44ef47a7" providerId="AD" clId="Web-{49A92CC0-1571-44C1-B684-251475DE4DF5}" dt="2025-01-20T15:55:56.923" v="8" actId="20577"/>
          <ac:spMkLst>
            <pc:docMk/>
            <pc:sldMk cId="1470036689" sldId="359"/>
            <ac:spMk id="2" creationId="{7FE9AD79-EF44-D700-C950-06E345552EEC}"/>
          </ac:spMkLst>
        </pc:spChg>
        <pc:spChg chg="mod">
          <ac:chgData name="Xiaolei Bi" userId="S::xbi@eamv.dk::4defdd0b-eb6b-464a-acc0-49fc44ef47a7" providerId="AD" clId="Web-{49A92CC0-1571-44C1-B684-251475DE4DF5}" dt="2025-01-20T15:56:44.880" v="23" actId="1076"/>
          <ac:spMkLst>
            <pc:docMk/>
            <pc:sldMk cId="1470036689" sldId="359"/>
            <ac:spMk id="3" creationId="{FA1E9AF0-4ECB-3C44-F804-C1E994513633}"/>
          </ac:spMkLst>
        </pc:spChg>
        <pc:spChg chg="del">
          <ac:chgData name="Xiaolei Bi" userId="S::xbi@eamv.dk::4defdd0b-eb6b-464a-acc0-49fc44ef47a7" providerId="AD" clId="Web-{49A92CC0-1571-44C1-B684-251475DE4DF5}" dt="2025-01-20T15:56:11.284" v="14"/>
          <ac:spMkLst>
            <pc:docMk/>
            <pc:sldMk cId="1470036689" sldId="359"/>
            <ac:spMk id="4" creationId="{08A57CD3-223A-580E-46E3-CE4BB8925F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C6DF-EAC0-AF42-A5C7-6981AEB4EA82}" type="datetimeFigureOut">
              <a:rPr lang="en-DK" smtClean="0"/>
              <a:t>06/02/2025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B4E59-147C-514B-9C0A-716B8F4BE84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064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e4af830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c9e4af830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9491108-D001-32A8-85B7-1DDC2A050C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EF67BE3-E03C-1B4A-B51E-B3D51A4328D1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DDFE2EE-5D46-1FA0-3AA9-4622246B9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B99ACED-C2F3-20D5-6D35-AACA6BD09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A92E2794-F6DB-102D-53E7-A084FDF03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698019C-2C42-9B4D-9DDD-814BD906BD09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12DAA171-F791-29A4-54E7-F402DCA43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6556A62-E248-E01D-AEAC-52A9D3616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DF293BE7-5C3C-751C-8FE2-87D3E03FA8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8275C4F9-CD8E-0A46-8F0B-ABAE2547BF03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05265E8-0B98-669E-34E7-D1E87E2514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2F33CD8-1C6A-9E49-4529-7A8E3C377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B4E59-147C-514B-9C0A-716B8F4BE843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6450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</a:t>
            </a:r>
            <a:r>
              <a:rPr lang="en-DK" dirty="0"/>
              <a:t>ilde </a:t>
            </a:r>
            <a:r>
              <a:rPr lang="en-GB" dirty="0"/>
              <a:t>https://</a:t>
            </a:r>
            <a:r>
              <a:rPr lang="en-GB" dirty="0" err="1"/>
              <a:t>pwskills.com</a:t>
            </a:r>
            <a:r>
              <a:rPr lang="en-GB" dirty="0"/>
              <a:t>/blog/what-is-web-1-0-web-2-0-and-web-3-0-uses-differences-similarities/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7B4E59-147C-514B-9C0A-716B8F4BE843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804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</a:t>
            </a:r>
            <a:r>
              <a:rPr lang="en-DK" dirty="0"/>
              <a:t> demo code</a:t>
            </a:r>
          </a:p>
        </p:txBody>
      </p:sp>
    </p:spTree>
    <p:extLst>
      <p:ext uri="{BB962C8B-B14F-4D97-AF65-F5344CB8AC3E}">
        <p14:creationId xmlns:p14="http://schemas.microsoft.com/office/powerpoint/2010/main" val="253394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1FF8-161E-B0BE-0BBF-4DCAD0D27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E8C97-6FF2-1FE9-B060-F41EECC98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C370-8295-FFE9-F85E-181B72A2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F318-757A-ADE3-049A-CE88597F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6A205-8ED5-BE26-5B2F-9695469C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540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367D2-B3F4-E60E-3BDF-4BE61D86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5E0B-1883-30D7-4B46-F1C310CC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EDD4D-D5CC-6990-BD2A-27016A84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F05F-2BAD-BE87-C69A-93FDFDF0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740FC-C477-D8D6-31BD-B67D9D3E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951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F64AB4-D4F8-A928-F056-0098F07CF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43F04-A577-968D-C1B3-5AC50AD54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26D1F-353A-5FDF-02C7-5E938679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1E132-87E0-0E70-A3A6-FA01FA68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D433C-A489-D5D4-A695-BDF39AD5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6207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Opener-add copyright">
  <p:cSld name="Chapter Opener-add copyrigh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609600" y="816429"/>
            <a:ext cx="10972800" cy="478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  <a:defRPr sz="2667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609601" y="1600200"/>
            <a:ext cx="586316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600"/>
              <a:buNone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6705600" y="1600200"/>
            <a:ext cx="4876800" cy="149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3000"/>
              <a:buNone/>
              <a:defRPr sz="4000"/>
            </a:lvl1pPr>
            <a:lvl2pPr marL="1219170" lvl="1" indent="-30479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6705600" y="3252789"/>
            <a:ext cx="4876800" cy="287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200"/>
              <a:buNone/>
              <a:defRPr sz="2933"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1" name="Google Shape;71;p15"/>
          <p:cNvSpPr>
            <a:spLocks noGrp="1"/>
          </p:cNvSpPr>
          <p:nvPr>
            <p:ph type="pic" idx="5"/>
          </p:nvPr>
        </p:nvSpPr>
        <p:spPr>
          <a:xfrm>
            <a:off x="609601" y="6400801"/>
            <a:ext cx="1335617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6"/>
          </p:nvPr>
        </p:nvSpPr>
        <p:spPr>
          <a:xfrm>
            <a:off x="2796117" y="6400800"/>
            <a:ext cx="8786283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200"/>
              <a:buNone/>
              <a:defRPr sz="1600">
                <a:latin typeface="Verdana"/>
                <a:ea typeface="Verdana"/>
                <a:cs typeface="Verdana"/>
                <a:sym typeface="Verdana"/>
              </a:defRPr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550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609601" y="1441451"/>
            <a:ext cx="10977033" cy="4709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1583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48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609600" y="1556327"/>
            <a:ext cx="10972800" cy="2267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609600" y="3971926"/>
            <a:ext cx="10972800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219170" lvl="1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2pPr>
            <a:lvl3pPr marL="1828754" lvl="2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–"/>
              <a:defRPr/>
            </a:lvl4pPr>
            <a:lvl5pPr marL="3047924" lvl="4" indent="-457189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5pPr>
            <a:lvl6pPr marL="3657509" lvl="5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6pPr>
            <a:lvl7pPr marL="4267093" lvl="6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7pPr>
            <a:lvl8pPr marL="4876678" lvl="7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8pPr>
            <a:lvl9pPr marL="5486263" lvl="8" indent="-457189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8447617" y="113071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11292415" y="113071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5674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654C-96B8-81D4-DCFA-19A1A6C1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3B15-1A56-7C32-FD87-C703762B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B15A-6273-8768-053A-448F075E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2E9B-D41D-E1A1-4B0F-7F97ACCF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671C-2AB2-1D2B-9CA4-F1C2DCA1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33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D6E5-6819-BEA3-783B-EB236D65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E736-B203-9219-B5A6-C650D1CBC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3C93-E1EC-BE8F-3D01-A64F5369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6247D-BC41-3504-EFED-47C701B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123B-C7C2-01B3-5A5D-E1CF6881B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896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43394-E212-F29D-1520-988BC86D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76468-CF41-4C94-CDF2-D61D02C0D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7D18-7D01-A686-8DF6-A370CDC11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3075F-9A0F-144D-D20F-1670FA92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06/02/2025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8D65B-7999-2F87-2676-5EC6A2A1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C3CCA-1D2C-B6DA-6ECD-229A38B5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2664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715B-3F94-81CC-860D-CDFF8798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E1EBF-4CA7-F43D-5DCE-AE1BA7082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2BF7B-F636-0225-CE52-CC5F76DC3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0AB67-85AF-95A2-E2F7-B7A16B242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F98E-843A-99B1-189E-585A8451F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4F2F-17F0-E215-ACA7-7F97CF147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06/02/2025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A7B78-DC47-94F6-7EF2-A07D61B8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90FF0-558F-1A88-E4F8-C6496223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451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46D4-F38F-6BB5-79DA-482B7B0E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2ECE2-1315-59CE-ECF3-DB479896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06/02/2025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6819D-A6C2-FD9F-C8DC-34F769B0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C10E6-20AB-74CB-F719-DF3139A1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444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96E0-3942-644C-1355-0DC3203A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06/02/2025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BAAE6-C61F-2940-6340-360F0BF7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FB868-D699-8A8B-F333-D0E82695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754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6D9F-756F-CCAA-0517-17B2521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75B66-8223-5C77-C79F-E46B229E0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935F-F0AD-4F8A-FF4B-766BCD136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5106B-8B91-AA4D-E7B5-E3B9BCAB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06/02/2025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0A0A4-FCCD-2006-2CF5-2DF73D4D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9D26-BC6F-7129-A18C-BB55CCAB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59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3889-58AF-43C6-DBD4-BF45702E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AD41E-6130-B0E9-3FED-2B74AF3D4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1D6F8-441A-24B0-1A2B-1C2DE7073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B819F-5CC2-0FEA-7D60-8EDE6445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8D42D-A7D3-854B-8B41-8FACF9AD153C}" type="datetimeFigureOut">
              <a:rPr lang="en-DK" smtClean="0"/>
              <a:t>06/02/2025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CA9E0-2673-7334-8387-EC2BCDFE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1E76-65BD-5D91-CCA8-823F0021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89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20B6E8-8C0F-6BF8-1C8A-9D4B793DE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AACC4-2BA8-01ED-4787-871EC21F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F0186-8256-512B-F033-DB9E936D8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8D42D-A7D3-854B-8B41-8FACF9AD153C}" type="datetimeFigureOut">
              <a:rPr lang="en-DK" smtClean="0"/>
              <a:t>06/02/2025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59085-79CA-F379-88A9-80691B48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66EB6-6A60-FB5B-1B8D-3C6B034A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98329-4ACA-7343-8F82-44133C59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897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webstore.google.com/detail/toggle-javascript/cidlcjdalomndpeagkjpnefhljffbnlo?pli=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aniuse.com/" TargetMode="External"/><Relationship Id="rId2" Type="http://schemas.openxmlformats.org/officeDocument/2006/relationships/hyperlink" Target="https://www.w3schools.com/js/js_versions.asp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ingjs.com" TargetMode="External"/><Relationship Id="rId2" Type="http://schemas.openxmlformats.org/officeDocument/2006/relationships/hyperlink" Target="https://eloquentjavascript.net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developer.mozilla.org/en-US/docs/Web/JavaScrip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 rtl="0"/>
            <a:r>
              <a:rPr lang="en-GB" b="1" dirty="0" err="1">
                <a:effectLst/>
              </a:rPr>
              <a:t>Grundlæggende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Webudvikling</a:t>
            </a:r>
            <a:endParaRPr lang="en-GB" b="1" dirty="0">
              <a:effectLst/>
            </a:endParaRPr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609600" y="1066798"/>
            <a:ext cx="10972800" cy="1166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da-DK" dirty="0"/>
              <a:t> 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3"/>
          </p:nvPr>
        </p:nvSpPr>
        <p:spPr>
          <a:xfrm>
            <a:off x="6096000" y="1600200"/>
            <a:ext cx="5486400" cy="14922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marL="135463" indent="0" algn="ctr">
              <a:spcBef>
                <a:spcPts val="0"/>
              </a:spcBef>
            </a:pPr>
            <a:r>
              <a:rPr lang="en" dirty="0"/>
              <a:t> 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4"/>
          </p:nvPr>
        </p:nvSpPr>
        <p:spPr>
          <a:xfrm>
            <a:off x="6096000" y="3252789"/>
            <a:ext cx="5486400" cy="10994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-US" sz="2400" dirty="0">
                <a:latin typeface="+mj-lt"/>
              </a:rPr>
              <a:t>JavaScript 1:</a:t>
            </a:r>
          </a:p>
          <a:p>
            <a:pPr algn="ctr"/>
            <a:r>
              <a:rPr lang="en-US" sz="2400" dirty="0">
                <a:latin typeface="+mj-lt"/>
              </a:rPr>
              <a:t>Language Fundamentals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7EC0-054D-9184-9037-6BC622BB24DF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n-GB" dirty="0"/>
              <a:t>Version 2.1 X</a:t>
            </a:r>
            <a:r>
              <a:rPr lang="en-DK" dirty="0"/>
              <a:t>bi @2024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Client-Side Scripting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1441451"/>
            <a:ext cx="4649972" cy="4709968"/>
          </a:xfrm>
        </p:spPr>
        <p:txBody>
          <a:bodyPr/>
          <a:lstStyle/>
          <a:p>
            <a:r>
              <a:rPr lang="en-GB" sz="2400" dirty="0" err="1"/>
              <a:t>Klientside</a:t>
            </a:r>
            <a:r>
              <a:rPr lang="en-GB" sz="2400" dirty="0"/>
              <a:t> scripting </a:t>
            </a:r>
            <a:r>
              <a:rPr lang="en-GB" sz="2400" dirty="0" err="1"/>
              <a:t>refererer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, at </a:t>
            </a:r>
            <a:r>
              <a:rPr lang="en-GB" sz="2400" dirty="0" err="1"/>
              <a:t>klientmaskinen</a:t>
            </a:r>
            <a:r>
              <a:rPr lang="en-GB" sz="2400" dirty="0"/>
              <a:t> (</a:t>
            </a:r>
            <a:r>
              <a:rPr lang="en-GB" sz="2400" dirty="0" err="1"/>
              <a:t>dvs</a:t>
            </a:r>
            <a:r>
              <a:rPr lang="en-GB" sz="2400" dirty="0"/>
              <a:t>. </a:t>
            </a:r>
            <a:r>
              <a:rPr lang="en-GB" sz="2400" dirty="0" err="1"/>
              <a:t>browseren</a:t>
            </a:r>
            <a:r>
              <a:rPr lang="en-GB" sz="2400" dirty="0"/>
              <a:t>) </a:t>
            </a:r>
            <a:r>
              <a:rPr lang="en-GB" sz="2400" dirty="0" err="1"/>
              <a:t>kører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lokalt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stedet</a:t>
            </a:r>
            <a:r>
              <a:rPr lang="en-GB" sz="2400" dirty="0"/>
              <a:t> for at stole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serveren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at </a:t>
            </a:r>
            <a:r>
              <a:rPr lang="en-GB" sz="2400" dirty="0" err="1"/>
              <a:t>udføre</a:t>
            </a:r>
            <a:r>
              <a:rPr lang="en-GB" sz="2400" dirty="0"/>
              <a:t> </a:t>
            </a:r>
            <a:r>
              <a:rPr lang="en-GB" sz="2400" dirty="0" err="1"/>
              <a:t>kode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returnere</a:t>
            </a:r>
            <a:r>
              <a:rPr lang="en-GB" sz="2400" dirty="0"/>
              <a:t> </a:t>
            </a:r>
            <a:r>
              <a:rPr lang="en-GB" sz="2400" dirty="0" err="1"/>
              <a:t>resultatet</a:t>
            </a:r>
            <a:r>
              <a:rPr lang="en-GB" sz="2400" dirty="0"/>
              <a:t>. </a:t>
            </a:r>
          </a:p>
          <a:p>
            <a:r>
              <a:rPr lang="en-GB" sz="2400" dirty="0"/>
              <a:t>En </a:t>
            </a:r>
            <a:r>
              <a:rPr lang="en-GB" sz="2400" dirty="0" err="1"/>
              <a:t>klientmaskine</a:t>
            </a:r>
            <a:r>
              <a:rPr lang="en-GB" sz="2400" dirty="0"/>
              <a:t> downloader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udfører</a:t>
            </a:r>
            <a:r>
              <a:rPr lang="en-GB" sz="2400" dirty="0"/>
              <a:t> JavaScript-</a:t>
            </a:r>
            <a:r>
              <a:rPr lang="en-GB" sz="2400" dirty="0" err="1"/>
              <a:t>kode</a:t>
            </a:r>
            <a:r>
              <a:rPr lang="en-GB" sz="2400" dirty="0"/>
              <a:t>.</a:t>
            </a:r>
          </a:p>
        </p:txBody>
      </p:sp>
      <p:pic>
        <p:nvPicPr>
          <p:cNvPr id="5" name="Picture 4" descr="FIGURE 8.1 Downloading and executing a client-side JavaScript script">
            <a:extLst>
              <a:ext uri="{FF2B5EF4-FFF2-40B4-BE49-F238E27FC236}">
                <a16:creationId xmlns:a16="http://schemas.microsoft.com/office/drawing/2014/main" id="{219B84E5-DB98-4A39-99A6-CEB6DF68B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869" y="1596145"/>
            <a:ext cx="6219532" cy="44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08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Fordele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ved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klientside</a:t>
            </a:r>
            <a:r>
              <a:rPr lang="en-GB" b="1" dirty="0">
                <a:effectLst/>
              </a:rPr>
              <a:t> scripting</a:t>
            </a:r>
            <a:r>
              <a:rPr lang="en-GB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41451"/>
            <a:ext cx="10972800" cy="4709968"/>
          </a:xfrm>
        </p:spPr>
        <p:txBody>
          <a:bodyPr/>
          <a:lstStyle/>
          <a:p>
            <a:pPr algn="l"/>
            <a:r>
              <a:rPr lang="en-GB" sz="2400" dirty="0"/>
              <a:t>JavaScript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interagere</a:t>
            </a:r>
            <a:r>
              <a:rPr lang="en-GB" sz="2400" dirty="0"/>
              <a:t> med den </a:t>
            </a:r>
            <a:r>
              <a:rPr lang="en-GB" sz="2400" dirty="0" err="1"/>
              <a:t>downloadede</a:t>
            </a:r>
            <a:r>
              <a:rPr lang="en-GB" sz="2400" dirty="0"/>
              <a:t> HTML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måde</a:t>
            </a:r>
            <a:r>
              <a:rPr lang="en-GB" sz="2400" dirty="0"/>
              <a:t>,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serveren</a:t>
            </a:r>
            <a:r>
              <a:rPr lang="en-GB" sz="2400" dirty="0"/>
              <a:t> </a:t>
            </a:r>
            <a:r>
              <a:rPr lang="en-GB" sz="2400" dirty="0" err="1"/>
              <a:t>ikke</a:t>
            </a:r>
            <a:r>
              <a:rPr lang="en-GB" sz="2400" dirty="0"/>
              <a:t> </a:t>
            </a:r>
            <a:r>
              <a:rPr lang="en-GB" sz="2400" dirty="0" err="1"/>
              <a:t>kan</a:t>
            </a:r>
            <a:r>
              <a:rPr lang="en-GB" sz="2400" dirty="0"/>
              <a:t>, </a:t>
            </a:r>
            <a:r>
              <a:rPr lang="en-GB" sz="2400" dirty="0" err="1"/>
              <a:t>hvilket</a:t>
            </a:r>
            <a:r>
              <a:rPr lang="en-GB" sz="2400" dirty="0"/>
              <a:t> </a:t>
            </a:r>
            <a:r>
              <a:rPr lang="en-GB" sz="2400" dirty="0" err="1"/>
              <a:t>skaber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brugeroplevelse</a:t>
            </a:r>
            <a:r>
              <a:rPr lang="en-GB" sz="2400" dirty="0"/>
              <a:t> mere </a:t>
            </a:r>
            <a:r>
              <a:rPr lang="en-GB" sz="2400" dirty="0" err="1"/>
              <a:t>som</a:t>
            </a:r>
            <a:r>
              <a:rPr lang="en-GB" sz="2400" dirty="0"/>
              <a:t> </a:t>
            </a:r>
            <a:r>
              <a:rPr lang="en-GB" sz="2400" dirty="0" err="1"/>
              <a:t>desktopsoftware</a:t>
            </a:r>
            <a:r>
              <a:rPr lang="en-GB" sz="2400" dirty="0"/>
              <a:t> end </a:t>
            </a:r>
            <a:r>
              <a:rPr lang="en-GB" sz="2400" dirty="0" err="1"/>
              <a:t>simpel</a:t>
            </a:r>
            <a:r>
              <a:rPr lang="en-GB" sz="2400" dirty="0"/>
              <a:t> HTML </a:t>
            </a:r>
            <a:r>
              <a:rPr lang="en-GB" sz="2400" dirty="0" err="1"/>
              <a:t>nogensinde</a:t>
            </a:r>
            <a:r>
              <a:rPr lang="en-GB" sz="2400" dirty="0"/>
              <a:t> </a:t>
            </a:r>
            <a:r>
              <a:rPr lang="en-GB" sz="2400" dirty="0" err="1"/>
              <a:t>kunne</a:t>
            </a:r>
            <a:r>
              <a:rPr lang="en-GB" sz="2400" dirty="0"/>
              <a:t>.</a:t>
            </a:r>
            <a:endParaRPr lang="en-CA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90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13F8-530A-404B-AA5A-A9E03DE9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effectLst/>
              </a:rPr>
              <a:t>Ulemper ved klientside </a:t>
            </a:r>
            <a:r>
              <a:rPr lang="da-DK" b="1" dirty="0" err="1">
                <a:effectLst/>
              </a:rPr>
              <a:t>scripting</a:t>
            </a:r>
            <a:r>
              <a:rPr lang="da-DK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3661-92BF-430C-B6DB-D7922F197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41451"/>
            <a:ext cx="10972800" cy="4709968"/>
          </a:xfrm>
        </p:spPr>
        <p:txBody>
          <a:bodyPr/>
          <a:lstStyle/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2000" dirty="0">
                <a:effectLst/>
              </a:rPr>
              <a:t>JavaScript er ikke fejltolerant. Browsere kan håndtere ugyldig HTML eller CSS, men hvis din side har ugyldig JavaScript, vil den simpelthen </a:t>
            </a:r>
            <a:r>
              <a:rPr lang="da-DK" sz="2000" dirty="0">
                <a:solidFill>
                  <a:srgbClr val="FF0000"/>
                </a:solidFill>
                <a:effectLst/>
              </a:rPr>
              <a:t>stoppe</a:t>
            </a:r>
            <a:r>
              <a:rPr lang="da-DK" sz="2000" dirty="0">
                <a:effectLst/>
              </a:rPr>
              <a:t> udførelsen ved den ugyldige linje.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a-DK" sz="2000" dirty="0">
                <a:effectLst/>
              </a:rPr>
              <a:t>Mens JavaScript er universelt understøttet i alle moderne browsere, udvides sproget (og dets </a:t>
            </a:r>
            <a:r>
              <a:rPr lang="da-DK" sz="2000" dirty="0" err="1">
                <a:effectLst/>
              </a:rPr>
              <a:t>API'er</a:t>
            </a:r>
            <a:r>
              <a:rPr lang="da-DK" sz="2000" dirty="0">
                <a:effectLst/>
              </a:rPr>
              <a:t>) kontinuerligt. Nyere funktioner i sproget understøttes muligvis ikke i alle browsere.</a:t>
            </a:r>
          </a:p>
          <a:p>
            <a:pPr marL="152396" indent="0">
              <a:buNone/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341489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F184-FD37-096B-0349-EE6F825E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JS toggle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CDF0-F2F7-BC11-3C0A-46B740072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</a:pPr>
            <a:endParaRPr lang="en-US" sz="1700">
              <a:hlinkClick r:id="rId3"/>
            </a:endParaRPr>
          </a:p>
          <a:p>
            <a:pPr indent="-228600">
              <a:lnSpc>
                <a:spcPct val="90000"/>
              </a:lnSpc>
            </a:pPr>
            <a:endParaRPr lang="en-US" sz="1700">
              <a:hlinkClick r:id="rId3"/>
            </a:endParaRPr>
          </a:p>
          <a:p>
            <a:pPr indent="-228600">
              <a:lnSpc>
                <a:spcPct val="90000"/>
              </a:lnSpc>
            </a:pPr>
            <a:endParaRPr lang="en-US" sz="1700">
              <a:hlinkClick r:id="rId3"/>
            </a:endParaRPr>
          </a:p>
          <a:p>
            <a:pPr indent="-228600">
              <a:lnSpc>
                <a:spcPct val="90000"/>
              </a:lnSpc>
            </a:pPr>
            <a:endParaRPr lang="en-US" sz="1700">
              <a:hlinkClick r:id="rId3"/>
            </a:endParaRPr>
          </a:p>
          <a:p>
            <a:pPr indent="-228600">
              <a:lnSpc>
                <a:spcPct val="90000"/>
              </a:lnSpc>
            </a:pPr>
            <a:r>
              <a:rPr lang="en-US" sz="1700">
                <a:hlinkClick r:id="rId3"/>
              </a:rPr>
              <a:t>https://chromewebstore.google.com/detail/toggle-javascript/cidlcjdalomndpeagkjpnefhljffbnlo?pli=1</a:t>
            </a:r>
            <a:endParaRPr lang="en-US" sz="1700"/>
          </a:p>
          <a:p>
            <a:pPr indent="-228600">
              <a:lnSpc>
                <a:spcPct val="90000"/>
              </a:lnSpc>
            </a:pPr>
            <a:endParaRPr lang="en-US" sz="1700"/>
          </a:p>
        </p:txBody>
      </p:sp>
      <p:pic>
        <p:nvPicPr>
          <p:cNvPr id="5" name="Picture 4" descr="A yellow rectangular object with a black and silver button&#10;&#10;AI-generated content may be incorrect.">
            <a:extLst>
              <a:ext uri="{FF2B5EF4-FFF2-40B4-BE49-F238E27FC236}">
                <a16:creationId xmlns:a16="http://schemas.microsoft.com/office/drawing/2014/main" id="{90406117-AFCE-ACC1-63B1-ED2DFFF49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672" y="1261277"/>
            <a:ext cx="6389346" cy="434475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2627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9270-9588-43BB-B888-F281F6C8C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JavaScripts</a:t>
            </a:r>
            <a:r>
              <a:rPr lang="en-GB" dirty="0"/>
              <a:t> </a:t>
            </a:r>
            <a:r>
              <a:rPr lang="en-GB" dirty="0" err="1"/>
              <a:t>Historie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F2A2-C17A-4EC2-98B3-A966542AF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/>
            <a:r>
              <a:rPr lang="en-GB" sz="2400" dirty="0"/>
              <a:t>JavaScript </a:t>
            </a:r>
            <a:r>
              <a:rPr lang="en-GB" sz="2400" dirty="0" err="1"/>
              <a:t>blev</a:t>
            </a:r>
            <a:r>
              <a:rPr lang="en-GB" sz="2400" dirty="0"/>
              <a:t> </a:t>
            </a:r>
            <a:r>
              <a:rPr lang="en-GB" sz="2400" dirty="0" err="1"/>
              <a:t>introduceret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Netscape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deres</a:t>
            </a:r>
            <a:r>
              <a:rPr lang="en-GB" sz="2400" dirty="0"/>
              <a:t> Navigator-browser </a:t>
            </a:r>
            <a:r>
              <a:rPr lang="en-GB" sz="2400" dirty="0" err="1"/>
              <a:t>tilbage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1996. </a:t>
            </a:r>
            <a:endParaRPr lang="en-US"/>
          </a:p>
          <a:p>
            <a:pPr marL="608965" indent="-456565"/>
            <a:r>
              <a:rPr lang="en-GB" sz="2400" dirty="0"/>
              <a:t>Netscape </a:t>
            </a:r>
            <a:r>
              <a:rPr lang="en-GB" sz="2400" dirty="0" err="1"/>
              <a:t>indsendte</a:t>
            </a:r>
            <a:r>
              <a:rPr lang="en-GB" sz="2400" dirty="0"/>
              <a:t> JavaScript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Ecma</a:t>
            </a:r>
            <a:r>
              <a:rPr lang="en-GB" sz="2400" dirty="0"/>
              <a:t> International </a:t>
            </a:r>
            <a:r>
              <a:rPr lang="en-GB" sz="2400" dirty="0" err="1"/>
              <a:t>i</a:t>
            </a:r>
            <a:r>
              <a:rPr lang="en-GB" sz="2400" dirty="0"/>
              <a:t> 1997, ECMAScript er </a:t>
            </a:r>
            <a:r>
              <a:rPr lang="en-GB" sz="2400" dirty="0" err="1"/>
              <a:t>samtidig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over-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undergruppe</a:t>
            </a:r>
            <a:r>
              <a:rPr lang="en-GB" sz="2400" dirty="0"/>
              <a:t> </a:t>
            </a:r>
            <a:r>
              <a:rPr lang="en-GB" sz="2400" dirty="0" err="1"/>
              <a:t>af</a:t>
            </a:r>
            <a:r>
              <a:rPr lang="en-GB" sz="2400" dirty="0"/>
              <a:t> JavaScript-</a:t>
            </a:r>
            <a:r>
              <a:rPr lang="en-GB" sz="2400" dirty="0" err="1"/>
              <a:t>programmeringssproget</a:t>
            </a:r>
            <a:r>
              <a:rPr lang="en-GB" sz="2400" dirty="0"/>
              <a:t>. </a:t>
            </a:r>
          </a:p>
          <a:p>
            <a:pPr marL="608965" indent="-456565"/>
            <a:r>
              <a:rPr lang="en-GB" sz="2400" dirty="0"/>
              <a:t>Den </a:t>
            </a:r>
            <a:r>
              <a:rPr lang="en-GB" sz="2400" dirty="0" err="1"/>
              <a:t>sjette</a:t>
            </a:r>
            <a:r>
              <a:rPr lang="en-GB" sz="2400" dirty="0"/>
              <a:t> </a:t>
            </a:r>
            <a:r>
              <a:rPr lang="en-GB" sz="2400" dirty="0" err="1"/>
              <a:t>udgave</a:t>
            </a:r>
            <a:r>
              <a:rPr lang="en-GB" sz="2400" dirty="0"/>
              <a:t> (</a:t>
            </a:r>
            <a:r>
              <a:rPr lang="en-GB" sz="2400" dirty="0" err="1"/>
              <a:t>eller</a:t>
            </a:r>
            <a:r>
              <a:rPr lang="en-GB" sz="2400" dirty="0"/>
              <a:t> ES6) var den, der </a:t>
            </a:r>
            <a:r>
              <a:rPr lang="en-GB" sz="2400" dirty="0" err="1"/>
              <a:t>introducerede</a:t>
            </a:r>
            <a:r>
              <a:rPr lang="en-GB" sz="2400" dirty="0"/>
              <a:t> mange </a:t>
            </a:r>
            <a:r>
              <a:rPr lang="en-GB" sz="2400" dirty="0" err="1"/>
              <a:t>bemærkelsesværdige</a:t>
            </a:r>
            <a:r>
              <a:rPr lang="en-GB" sz="2400" dirty="0"/>
              <a:t> nye </a:t>
            </a:r>
            <a:r>
              <a:rPr lang="en-GB" sz="2400" dirty="0" err="1"/>
              <a:t>tilføjelser</a:t>
            </a:r>
            <a:r>
              <a:rPr lang="en-GB" sz="2400" dirty="0"/>
              <a:t> </a:t>
            </a:r>
            <a:r>
              <a:rPr lang="en-GB" sz="2400" dirty="0" err="1"/>
              <a:t>til</a:t>
            </a:r>
            <a:r>
              <a:rPr lang="en-GB" sz="2400" dirty="0"/>
              <a:t> </a:t>
            </a:r>
            <a:r>
              <a:rPr lang="en-GB" sz="2400" dirty="0" err="1"/>
              <a:t>sproget</a:t>
            </a:r>
            <a:r>
              <a:rPr lang="en-GB" sz="2400" dirty="0"/>
              <a:t> (</a:t>
            </a:r>
            <a:r>
              <a:rPr lang="en-GB" sz="2400" dirty="0" err="1"/>
              <a:t>såsom</a:t>
            </a:r>
            <a:r>
              <a:rPr lang="en-GB" sz="2400" dirty="0"/>
              <a:t> </a:t>
            </a:r>
            <a:r>
              <a:rPr lang="en-GB" sz="2400" dirty="0" err="1"/>
              <a:t>klasser</a:t>
            </a:r>
            <a:r>
              <a:rPr lang="en-GB" sz="2400" dirty="0"/>
              <a:t>, </a:t>
            </a:r>
            <a:r>
              <a:rPr lang="en-GB" sz="2400" dirty="0" err="1"/>
              <a:t>iteratorer</a:t>
            </a:r>
            <a:r>
              <a:rPr lang="en-GB" sz="2400" dirty="0"/>
              <a:t>, </a:t>
            </a:r>
            <a:r>
              <a:rPr lang="en-GB" sz="2400" dirty="0" err="1"/>
              <a:t>pilfunktioner</a:t>
            </a:r>
            <a:r>
              <a:rPr lang="en-GB" sz="2400" dirty="0"/>
              <a:t> </a:t>
            </a:r>
            <a:r>
              <a:rPr lang="en-GB" sz="2400" dirty="0" err="1"/>
              <a:t>og</a:t>
            </a:r>
            <a:r>
              <a:rPr lang="en-GB" sz="2400" dirty="0"/>
              <a:t> </a:t>
            </a:r>
            <a:r>
              <a:rPr lang="en-GB" sz="2400" dirty="0" err="1"/>
              <a:t>løfter</a:t>
            </a:r>
            <a:r>
              <a:rPr lang="en-GB" sz="2400" dirty="0"/>
              <a:t>). </a:t>
            </a:r>
          </a:p>
          <a:p>
            <a:pPr marL="608965" indent="-456565"/>
            <a:r>
              <a:rPr lang="en-GB" sz="2400" dirty="0"/>
              <a:t>Den </a:t>
            </a:r>
            <a:r>
              <a:rPr lang="en-GB" sz="2400" dirty="0" err="1"/>
              <a:t>nyeste</a:t>
            </a:r>
            <a:r>
              <a:rPr lang="en-GB" sz="2400" dirty="0"/>
              <a:t> version </a:t>
            </a:r>
            <a:r>
              <a:rPr lang="en-GB" sz="2400" dirty="0" err="1"/>
              <a:t>af</a:t>
            </a:r>
            <a:r>
              <a:rPr lang="en-GB" sz="2400" dirty="0"/>
              <a:t> ECMAScript </a:t>
            </a:r>
            <a:r>
              <a:rPr lang="en-GB" sz="2400" b="1" dirty="0" err="1">
                <a:solidFill>
                  <a:srgbClr val="0E0E0E"/>
                </a:solidFill>
                <a:effectLst/>
                <a:latin typeface=".AppleSystemUIFont"/>
              </a:rPr>
              <a:t>ECMAScript</a:t>
            </a:r>
            <a:r>
              <a:rPr lang="en-GB" sz="24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GB" sz="2400" b="1" dirty="0">
                <a:solidFill>
                  <a:srgbClr val="0E0E0E"/>
                </a:solidFill>
                <a:latin typeface=".AppleSystemUIFont"/>
              </a:rPr>
              <a:t>2024</a:t>
            </a:r>
            <a:r>
              <a:rPr lang="en-GB" sz="2400" b="1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endParaRPr lang="en-GB" sz="2400" b="1" dirty="0">
              <a:solidFill>
                <a:srgbClr val="0E0E0E"/>
              </a:solidFill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87127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124C-921C-DD53-7AC4-AF214EA0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øvelse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574A5-BDE9-27AD-F976-23A2D8E78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Tjek</a:t>
            </a:r>
            <a:r>
              <a:rPr lang="en-GB" dirty="0"/>
              <a:t> JavaScript-version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browserunderstøttelse</a:t>
            </a:r>
            <a:r>
              <a:rPr lang="en-GB" dirty="0"/>
              <a:t> </a:t>
            </a:r>
            <a:r>
              <a:rPr lang="en-GB" dirty="0">
                <a:hlinkClick r:id="rId2"/>
              </a:rPr>
              <a:t>https://www.w3schools.com/js/js_versions.asp</a:t>
            </a:r>
            <a:endParaRPr lang="en-GB" dirty="0"/>
          </a:p>
          <a:p>
            <a:r>
              <a:rPr lang="en-GB" dirty="0" err="1"/>
              <a:t>Tjek</a:t>
            </a:r>
            <a:r>
              <a:rPr lang="en-GB" dirty="0"/>
              <a:t> </a:t>
            </a:r>
            <a:r>
              <a:rPr lang="en-GB" b="1" dirty="0"/>
              <a:t>ECMAScript 2023 (ES14)</a:t>
            </a:r>
          </a:p>
          <a:p>
            <a:pPr marL="152396" indent="0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  </a:t>
            </a:r>
            <a:r>
              <a:rPr lang="en-GB" dirty="0">
                <a:hlinkClick r:id="rId3"/>
              </a:rPr>
              <a:t>https://caniuse.com/</a:t>
            </a:r>
            <a:endParaRPr lang="en-GB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GB" dirty="0"/>
          </a:p>
          <a:p>
            <a:pPr marL="152396" indent="0">
              <a:buNone/>
            </a:pPr>
            <a:r>
              <a:rPr lang="en-D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7156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AABDE-2853-7756-FAEC-A1E95622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Web 1.0- 3.0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4EF2DD-FFD0-505E-8F46-8DA3DCAD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4231" y="1845426"/>
            <a:ext cx="7120484" cy="445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78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34A0-CF95-445B-8BA7-871F377B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and Web 2.0</a:t>
            </a:r>
          </a:p>
        </p:txBody>
      </p:sp>
      <p:pic>
        <p:nvPicPr>
          <p:cNvPr id="5" name="Picture 4" descr="FIGURE 8.2 Contemporary JavaScript coding">
            <a:extLst>
              <a:ext uri="{FF2B5EF4-FFF2-40B4-BE49-F238E27FC236}">
                <a16:creationId xmlns:a16="http://schemas.microsoft.com/office/drawing/2014/main" id="{E5B2B499-0E4F-445F-BA82-EB6CA17A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632" y="1312650"/>
            <a:ext cx="5982737" cy="50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5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D567-EA73-48FF-8725-29CE427E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JavaScript in Contemporary Software Development</a:t>
            </a:r>
            <a:endParaRPr lang="en-CA" sz="3200" dirty="0"/>
          </a:p>
        </p:txBody>
      </p:sp>
      <p:pic>
        <p:nvPicPr>
          <p:cNvPr id="5" name="Picture 4" descr="FIGURE 8.3 Contemporary JavaScript coding">
            <a:extLst>
              <a:ext uri="{FF2B5EF4-FFF2-40B4-BE49-F238E27FC236}">
                <a16:creationId xmlns:a16="http://schemas.microsoft.com/office/drawing/2014/main" id="{C44D8D75-E3E0-4E80-B04B-FB973CE0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1312650"/>
            <a:ext cx="5307129" cy="50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13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3800-98EC-481C-99D6-151BF9EC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Hvor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går</a:t>
            </a:r>
            <a:r>
              <a:rPr lang="en-GB" b="1" dirty="0">
                <a:effectLst/>
              </a:rPr>
              <a:t> JavaScript hen?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C0BF4-E63B-470F-980E-6E32DC07B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 err="1"/>
              <a:t>Ligesom</a:t>
            </a:r>
            <a:r>
              <a:rPr lang="en-GB" sz="2400" dirty="0"/>
              <a:t> CSS-</a:t>
            </a:r>
            <a:r>
              <a:rPr lang="en-GB" sz="2400" dirty="0" err="1"/>
              <a:t>stilarter</a:t>
            </a:r>
            <a:r>
              <a:rPr lang="en-GB" sz="2400" dirty="0"/>
              <a:t> </a:t>
            </a:r>
            <a:r>
              <a:rPr lang="en-GB" sz="2400" dirty="0" err="1"/>
              <a:t>kan</a:t>
            </a:r>
            <a:r>
              <a:rPr lang="en-GB" sz="2400" dirty="0"/>
              <a:t> </a:t>
            </a:r>
            <a:r>
              <a:rPr lang="en-GB" sz="2400" dirty="0" err="1"/>
              <a:t>være</a:t>
            </a:r>
            <a:r>
              <a:rPr lang="en-GB" sz="2400" dirty="0"/>
              <a:t> inline, </a:t>
            </a:r>
            <a:r>
              <a:rPr lang="en-GB" sz="2400" dirty="0" err="1"/>
              <a:t>indlejret</a:t>
            </a:r>
            <a:r>
              <a:rPr lang="en-GB" sz="2400" dirty="0"/>
              <a:t> </a:t>
            </a:r>
            <a:r>
              <a:rPr lang="en-GB" sz="2400" dirty="0" err="1"/>
              <a:t>eller</a:t>
            </a:r>
            <a:r>
              <a:rPr lang="en-GB" sz="2400" dirty="0"/>
              <a:t> </a:t>
            </a:r>
            <a:r>
              <a:rPr lang="en-GB" sz="2400" dirty="0" err="1"/>
              <a:t>eksterne</a:t>
            </a:r>
            <a:r>
              <a:rPr lang="en-GB" sz="2400" dirty="0"/>
              <a:t>, </a:t>
            </a:r>
            <a:r>
              <a:rPr lang="en-GB" sz="2400" dirty="0" err="1"/>
              <a:t>kan</a:t>
            </a:r>
            <a:r>
              <a:rPr lang="en-GB" sz="2400" dirty="0"/>
              <a:t> JavaScript </a:t>
            </a:r>
            <a:r>
              <a:rPr lang="en-GB" sz="2400" dirty="0" err="1"/>
              <a:t>inkluderes</a:t>
            </a:r>
            <a:r>
              <a:rPr lang="en-GB" sz="2400" dirty="0"/>
              <a:t> </a:t>
            </a:r>
            <a:r>
              <a:rPr lang="en-GB" sz="2400" dirty="0" err="1"/>
              <a:t>på</a:t>
            </a:r>
            <a:r>
              <a:rPr lang="en-GB" sz="2400" dirty="0"/>
              <a:t> </a:t>
            </a:r>
            <a:r>
              <a:rPr lang="en-GB" sz="2400" dirty="0" err="1"/>
              <a:t>flere</a:t>
            </a:r>
            <a:r>
              <a:rPr lang="en-GB" sz="2400" dirty="0"/>
              <a:t> </a:t>
            </a:r>
            <a:r>
              <a:rPr lang="en-GB" sz="2400" dirty="0" err="1"/>
              <a:t>måder</a:t>
            </a:r>
            <a:r>
              <a:rPr lang="en-GB" sz="2400" dirty="0"/>
              <a:t>. </a:t>
            </a:r>
          </a:p>
          <a:p>
            <a:pPr algn="l"/>
            <a:r>
              <a:rPr lang="en-CA" b="1" dirty="0">
                <a:latin typeface="+mj-lt"/>
              </a:rPr>
              <a:t>Inline JavaScript </a:t>
            </a:r>
            <a:r>
              <a:rPr lang="en-US" sz="2400" dirty="0">
                <a:latin typeface="SabonLTPro-Roman"/>
              </a:rPr>
              <a:t>refers to the practice of including JavaScript code directly within </a:t>
            </a:r>
            <a:r>
              <a:rPr lang="en-CA" sz="2400" dirty="0">
                <a:latin typeface="SabonLTPro-Roman"/>
              </a:rPr>
              <a:t>some HTML element attributes.</a:t>
            </a:r>
          </a:p>
          <a:p>
            <a:pPr algn="l"/>
            <a:r>
              <a:rPr lang="en-US" dirty="0">
                <a:latin typeface="+mj-lt"/>
              </a:rPr>
              <a:t>Embedded JavaScript refers to the practice of placing JavaScript code within a &lt;script&gt; element</a:t>
            </a:r>
          </a:p>
          <a:p>
            <a:pPr algn="l"/>
            <a:r>
              <a:rPr lang="en-US" dirty="0">
                <a:latin typeface="+mj-lt"/>
              </a:rPr>
              <a:t>The recommended way to use JavaScript is to place it in an external file. You do this via the &lt;script&gt; tag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14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>
            <a:extLst>
              <a:ext uri="{FF2B5EF4-FFF2-40B4-BE49-F238E27FC236}">
                <a16:creationId xmlns:a16="http://schemas.microsoft.com/office/drawing/2014/main" id="{B4AF6A49-556E-69F5-B6BA-892BB208C1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858C2D98-BF2F-E9DE-8E74-2772CC1F76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FF400EE-5421-6A49-8822-9156638BC7C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9E6C83FB-587C-76F3-3F43-01E4B74D5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"/>
            <a:ext cx="10972800" cy="1097279"/>
          </a:xfrm>
        </p:spPr>
        <p:txBody>
          <a:bodyPr/>
          <a:lstStyle/>
          <a:p>
            <a:r>
              <a:rPr lang="en-GB" dirty="0" err="1"/>
              <a:t>Programmeringsdomæner</a:t>
            </a:r>
            <a:endParaRPr lang="en-GB" dirty="0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543C5DF2-9307-60C0-69F0-E9DB0FE3D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2397" y="1097279"/>
            <a:ext cx="7772400" cy="4495800"/>
          </a:xfrm>
        </p:spPr>
        <p:txBody>
          <a:bodyPr/>
          <a:lstStyle/>
          <a:p>
            <a:pPr marL="169329" indent="0">
              <a:lnSpc>
                <a:spcPct val="80000"/>
              </a:lnSpc>
              <a:buNone/>
            </a:pPr>
            <a:endParaRPr lang="en-US" altLang="en-US" sz="1800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Forretningsapplikationer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Microsoft word teams power App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Systemprogrammering</a:t>
            </a:r>
            <a:endParaRPr lang="en-GB" dirty="0">
              <a:effectLst/>
            </a:endParaRP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C (Windows)  Unix (Mac)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Web  frontend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markup (</a:t>
            </a:r>
            <a:r>
              <a:rPr lang="en-GB" dirty="0" err="1">
                <a:effectLst/>
              </a:rPr>
              <a:t>f.eks</a:t>
            </a:r>
            <a:r>
              <a:rPr lang="en-GB" dirty="0">
                <a:effectLst/>
              </a:rPr>
              <a:t>. HTML), scripting (</a:t>
            </a:r>
            <a:r>
              <a:rPr lang="en-GB" dirty="0" err="1">
                <a:effectLst/>
              </a:rPr>
              <a:t>f.eks</a:t>
            </a:r>
            <a:r>
              <a:rPr lang="en-GB" dirty="0">
                <a:effectLst/>
              </a:rPr>
              <a:t>. JavaScript) Framework React Vue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B80F-8A89-4AD3-AB30-E838C4B3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Tilføjelse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af</a:t>
            </a:r>
            <a:r>
              <a:rPr lang="en-GB" b="1" dirty="0">
                <a:effectLst/>
              </a:rPr>
              <a:t> JavaScript </a:t>
            </a:r>
            <a:r>
              <a:rPr lang="en-GB" b="1" dirty="0" err="1">
                <a:effectLst/>
              </a:rPr>
              <a:t>til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en</a:t>
            </a:r>
            <a:r>
              <a:rPr lang="en-GB" b="1" dirty="0">
                <a:effectLst/>
              </a:rPr>
              <a:t> side</a:t>
            </a:r>
            <a:endParaRPr lang="en-GB" dirty="0"/>
          </a:p>
        </p:txBody>
      </p:sp>
      <p:pic>
        <p:nvPicPr>
          <p:cNvPr id="5" name="Picture 4" descr="FIGURE 8.4 Adding JavaScript to a page">
            <a:extLst>
              <a:ext uri="{FF2B5EF4-FFF2-40B4-BE49-F238E27FC236}">
                <a16:creationId xmlns:a16="http://schemas.microsoft.com/office/drawing/2014/main" id="{1165861B-8FF1-4617-9218-F946888696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347"/>
          <a:stretch/>
        </p:blipFill>
        <p:spPr>
          <a:xfrm>
            <a:off x="2693582" y="1312650"/>
            <a:ext cx="6804837" cy="465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73E-EEC7-04ED-AECC-D09F79FE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Slut </a:t>
            </a:r>
            <a:r>
              <a:rPr lang="en-GB" b="1" dirty="0" err="1">
                <a:effectLst/>
              </a:rPr>
              <a:t>på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dag</a:t>
            </a:r>
            <a:r>
              <a:rPr lang="en-GB" b="1" dirty="0">
                <a:effectLst/>
              </a:rPr>
              <a:t>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9D53-813A-3815-CFE2-3A01A34FE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Workshop </a:t>
            </a:r>
          </a:p>
          <a:p>
            <a:r>
              <a:rPr lang="en-GB" b="1" dirty="0" err="1">
                <a:effectLst/>
              </a:rPr>
              <a:t>Øvelse</a:t>
            </a:r>
            <a:r>
              <a:rPr lang="en-GB" dirty="0"/>
              <a:t>: </a:t>
            </a:r>
            <a:r>
              <a:rPr lang="en-GB" dirty="0" err="1"/>
              <a:t>Løs</a:t>
            </a:r>
            <a:r>
              <a:rPr lang="en-GB" dirty="0"/>
              <a:t> '</a:t>
            </a:r>
            <a:r>
              <a:rPr lang="en-GB" dirty="0" err="1"/>
              <a:t>opgave</a:t>
            </a:r>
            <a:r>
              <a:rPr lang="en-GB" dirty="0"/>
              <a:t>' </a:t>
            </a:r>
            <a:r>
              <a:rPr lang="en-GB" dirty="0" err="1"/>
              <a:t>uge</a:t>
            </a:r>
            <a:r>
              <a:rPr lang="en-GB" dirty="0"/>
              <a:t> 8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da-DK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921184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AD79-EF44-D700-C950-06E34555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kilder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9AF0-4ECB-3C44-F804-C1E99451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247" y="1317269"/>
            <a:ext cx="10972800" cy="2267528"/>
          </a:xfrm>
        </p:spPr>
        <p:txBody>
          <a:bodyPr/>
          <a:lstStyle/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Eloquent JavaScript by Marijn </a:t>
            </a:r>
            <a:r>
              <a:rPr lang="en-US" i="1" dirty="0" err="1">
                <a:ea typeface="+mn-lt"/>
                <a:cs typeface="+mn-lt"/>
              </a:rPr>
              <a:t>Haverbeke</a:t>
            </a:r>
            <a:endParaRPr lang="en-US" dirty="0" err="1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overview of JavaScript, now in its 4th edition</a:t>
            </a:r>
            <a:endParaRPr lang="en-US" dirty="0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2"/>
              </a:rPr>
              <a:t>https://eloquentjavascript.net</a:t>
            </a:r>
            <a:endParaRPr lang="en-US" dirty="0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 Dr. </a:t>
            </a:r>
            <a:r>
              <a:rPr lang="en-US" i="1" dirty="0" err="1">
                <a:ea typeface="+mn-lt"/>
                <a:cs typeface="+mn-lt"/>
              </a:rPr>
              <a:t>Rauschmeyer’s</a:t>
            </a:r>
            <a:r>
              <a:rPr lang="en-US" i="1" dirty="0">
                <a:ea typeface="+mn-lt"/>
                <a:cs typeface="+mn-lt"/>
              </a:rPr>
              <a:t> books are highly detailed and can make excellent references.</a:t>
            </a:r>
            <a:endParaRPr lang="en-US" dirty="0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3"/>
              </a:rPr>
              <a:t>https://exploringjs.com</a:t>
            </a:r>
            <a:endParaRPr lang="en-US" dirty="0"/>
          </a:p>
          <a:p>
            <a:pPr marL="152400" indent="0">
              <a:buNone/>
            </a:pPr>
            <a:r>
              <a:rPr lang="en-US" i="1" dirty="0">
                <a:ea typeface="+mn-lt"/>
                <a:cs typeface="+mn-lt"/>
              </a:rPr>
              <a:t>Mozilla Developer Network</a:t>
            </a:r>
            <a:endParaRPr lang="en-US" dirty="0"/>
          </a:p>
          <a:p>
            <a:pPr marL="608965" indent="-456565"/>
            <a:r>
              <a:rPr lang="en-US" i="1" dirty="0">
                <a:ea typeface="+mn-lt"/>
                <a:cs typeface="+mn-lt"/>
                <a:hlinkClick r:id="rId4"/>
              </a:rPr>
              <a:t>https://developer.mozilla.org/en-US/docs/Web/JavaScript</a:t>
            </a:r>
            <a:endParaRPr lang="en-US" dirty="0"/>
          </a:p>
          <a:p>
            <a:pPr marL="608965" indent="-45656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20166ABB-8663-38F2-8C32-EF33E10490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92471532-366C-C30A-2666-73A3E7EBD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713CDC9-DF01-454E-9707-85077BB7A15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95FAB6CA-6AB4-5354-3242-608BCD5A9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0528" y="180977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Operation system and language</a:t>
            </a:r>
          </a:p>
        </p:txBody>
      </p:sp>
      <p:pic>
        <p:nvPicPr>
          <p:cNvPr id="66565" name="Picture 4">
            <a:extLst>
              <a:ext uri="{FF2B5EF4-FFF2-40B4-BE49-F238E27FC236}">
                <a16:creationId xmlns:a16="http://schemas.microsoft.com/office/drawing/2014/main" id="{F8EB06ED-BDFC-8833-E33E-E0529238F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295401"/>
            <a:ext cx="4729163" cy="503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5">
            <a:extLst>
              <a:ext uri="{FF2B5EF4-FFF2-40B4-BE49-F238E27FC236}">
                <a16:creationId xmlns:a16="http://schemas.microsoft.com/office/drawing/2014/main" id="{5A796AE7-32E4-F3AE-3B8A-F67AFBD62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336676"/>
            <a:ext cx="32162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7" name="Text Box 6">
            <a:extLst>
              <a:ext uri="{FF2B5EF4-FFF2-40B4-BE49-F238E27FC236}">
                <a16:creationId xmlns:a16="http://schemas.microsoft.com/office/drawing/2014/main" id="{5BB33252-881E-B2E3-065D-71C3D9B23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412876"/>
            <a:ext cx="3140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8" name="Text Box 7">
            <a:extLst>
              <a:ext uri="{FF2B5EF4-FFF2-40B4-BE49-F238E27FC236}">
                <a16:creationId xmlns:a16="http://schemas.microsoft.com/office/drawing/2014/main" id="{881AD021-2C67-3A3F-8905-3794AA4BC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6" y="171767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n-US" sz="24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66569" name="Text Box 8">
            <a:extLst>
              <a:ext uri="{FF2B5EF4-FFF2-40B4-BE49-F238E27FC236}">
                <a16:creationId xmlns:a16="http://schemas.microsoft.com/office/drawing/2014/main" id="{A9A8220E-11C5-3F0A-12C6-3DE43166C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395" y="1380752"/>
            <a:ext cx="32162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CC"/>
                </a:solidFill>
              </a:rPr>
              <a:t>The operating system and language implementation are layered over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rgbClr val="0000CC"/>
                </a:solidFill>
              </a:rPr>
              <a:t>machine interface of a computer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03B6-CAAB-3E56-D40D-35E2A4D5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400" dirty="0"/>
              <a:t>Frontend and backend language</a:t>
            </a:r>
            <a:endParaRPr lang="en-DK" sz="4400" dirty="0"/>
          </a:p>
        </p:txBody>
      </p:sp>
    </p:spTree>
    <p:extLst>
      <p:ext uri="{BB962C8B-B14F-4D97-AF65-F5344CB8AC3E}">
        <p14:creationId xmlns:p14="http://schemas.microsoft.com/office/powerpoint/2010/main" val="209845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4DA347-2094-45D6-8904-35C092367B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E7AFCA26-50A5-92E9-9141-497FF4DB4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574800"/>
            <a:ext cx="20066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9016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E229-6979-948A-8E05-75B00F8B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Javascript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EF915-207C-B9F6-D449-50D719DD3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GitHub Stars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React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200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Angular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80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Vue.js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200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Svelte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70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Ember.js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⭐ 23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NPM Downloads (per month)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React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12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M+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Angular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2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M+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Vue.js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4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M+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Svelte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700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Ember.js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: </a:t>
            </a:r>
            <a:r>
              <a:rPr lang="en-DK" b="0" i="0" dirty="0">
                <a:solidFill>
                  <a:srgbClr val="1F2328"/>
                </a:solidFill>
                <a:effectLst/>
                <a:latin typeface="-apple-system"/>
              </a:rPr>
              <a:t>📥 100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k+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1881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56A0-00CA-A55E-8BAC-8C44D16C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2381D7-D772-1DA6-6577-3F9AC32FBB3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4400" dirty="0"/>
              <a:t>Vanilla </a:t>
            </a:r>
            <a:r>
              <a:rPr lang="en-US" altLang="en-US" sz="4400" dirty="0" err="1"/>
              <a:t>javascript</a:t>
            </a:r>
            <a:r>
              <a:rPr lang="en-US" altLang="en-US" sz="4400" dirty="0"/>
              <a:t>?</a:t>
            </a:r>
            <a:endParaRPr lang="en-DK" sz="4400" dirty="0"/>
          </a:p>
        </p:txBody>
      </p:sp>
    </p:spTree>
    <p:extLst>
      <p:ext uri="{BB962C8B-B14F-4D97-AF65-F5344CB8AC3E}">
        <p14:creationId xmlns:p14="http://schemas.microsoft.com/office/powerpoint/2010/main" val="181410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BAC03B86-7733-A38D-96D4-DC04F2EEBE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2023 Pearson Education Ltd. All Rights Reserved.</a:t>
            </a:r>
          </a:p>
        </p:txBody>
      </p:sp>
      <p:sp>
        <p:nvSpPr>
          <p:cNvPr id="89091" name="Slide Number Placeholder 4">
            <a:extLst>
              <a:ext uri="{FF2B5EF4-FFF2-40B4-BE49-F238E27FC236}">
                <a16:creationId xmlns:a16="http://schemas.microsoft.com/office/drawing/2014/main" id="{9A26DC71-A22E-4D21-05B2-88A67F846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32" indent="-285744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2971" indent="-228594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160" indent="-228594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349" indent="-228594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2C900EF-53B2-704B-BD3A-A04875F5BAA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D078BAA3-FAB8-1761-82A5-5F0C8C2E6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Programmeringsmiljøer</a:t>
            </a:r>
            <a:endParaRPr lang="en-GB" dirty="0"/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26825794-3310-53AE-E3F3-9A01F339A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8153400" cy="4876800"/>
          </a:xfrm>
        </p:spPr>
        <p:txBody>
          <a:bodyPr/>
          <a:lstStyle/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Microsoft Visual Studio Code</a:t>
            </a:r>
            <a:r>
              <a:rPr lang="en-GB" dirty="0">
                <a:effectLst/>
              </a:rPr>
              <a:t>: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Almindeligvis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kendt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som</a:t>
            </a:r>
            <a:r>
              <a:rPr lang="en-GB" dirty="0">
                <a:effectLst/>
              </a:rPr>
              <a:t> VS Code, er </a:t>
            </a:r>
            <a:r>
              <a:rPr lang="en-GB" dirty="0" err="1">
                <a:effectLst/>
              </a:rPr>
              <a:t>en</a:t>
            </a:r>
            <a:r>
              <a:rPr lang="en-GB" dirty="0">
                <a:effectLst/>
              </a:rPr>
              <a:t> gratis </a:t>
            </a:r>
            <a:r>
              <a:rPr lang="en-GB" dirty="0" err="1">
                <a:effectLst/>
              </a:rPr>
              <a:t>og</a:t>
            </a:r>
            <a:r>
              <a:rPr lang="en-GB" dirty="0">
                <a:effectLst/>
              </a:rPr>
              <a:t> open-source </a:t>
            </a:r>
            <a:r>
              <a:rPr lang="en-GB" dirty="0" err="1">
                <a:effectLst/>
              </a:rPr>
              <a:t>kodeeditor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udviklet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af</a:t>
            </a:r>
            <a:r>
              <a:rPr lang="en-GB" dirty="0">
                <a:effectLst/>
              </a:rPr>
              <a:t> Microsoft.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Integreret</a:t>
            </a:r>
            <a:r>
              <a:rPr lang="en-GB" dirty="0">
                <a:effectLst/>
              </a:rPr>
              <a:t> terminal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Ofte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betragtet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som</a:t>
            </a:r>
            <a:r>
              <a:rPr lang="en-GB" dirty="0">
                <a:effectLst/>
              </a:rPr>
              <a:t> et </a:t>
            </a:r>
            <a:r>
              <a:rPr lang="en-GB" dirty="0" err="1">
                <a:effectLst/>
              </a:rPr>
              <a:t>ideelt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Integreret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Udviklingsmiljø</a:t>
            </a:r>
            <a:r>
              <a:rPr lang="en-GB" dirty="0">
                <a:effectLst/>
              </a:rPr>
              <a:t> (IDE) </a:t>
            </a:r>
            <a:r>
              <a:rPr lang="en-GB" dirty="0" err="1">
                <a:effectLst/>
              </a:rPr>
              <a:t>til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webudvikling</a:t>
            </a:r>
            <a:endParaRPr lang="en-GB" dirty="0">
              <a:effectLst/>
            </a:endParaRPr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2C81-29D4-5C5B-A8D1-70307AC4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Øvelse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CA657-8F67-1713-5AD6-767C6588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Forklar</a:t>
            </a:r>
            <a:r>
              <a:rPr lang="en-GB" dirty="0"/>
              <a:t> </a:t>
            </a:r>
            <a:r>
              <a:rPr lang="en-GB" dirty="0" err="1"/>
              <a:t>hvorfor</a:t>
            </a:r>
            <a:r>
              <a:rPr lang="en-GB" dirty="0"/>
              <a:t> VS Code </a:t>
            </a:r>
            <a:r>
              <a:rPr lang="en-GB" dirty="0" err="1"/>
              <a:t>betragtes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et </a:t>
            </a:r>
            <a:r>
              <a:rPr lang="en-GB" dirty="0" err="1"/>
              <a:t>ideelt</a:t>
            </a:r>
            <a:r>
              <a:rPr lang="en-GB" dirty="0"/>
              <a:t> </a:t>
            </a:r>
            <a:r>
              <a:rPr lang="en-GB" dirty="0" err="1"/>
              <a:t>Integreret</a:t>
            </a:r>
            <a:r>
              <a:rPr lang="en-GB" dirty="0"/>
              <a:t> </a:t>
            </a:r>
            <a:r>
              <a:rPr lang="en-GB" dirty="0" err="1"/>
              <a:t>Udviklingsmiljø</a:t>
            </a:r>
            <a:r>
              <a:rPr lang="en-GB" dirty="0"/>
              <a:t> (IDE)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webudvikling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grund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dets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nøglefunktioner</a:t>
            </a:r>
            <a:r>
              <a:rPr lang="en-GB" dirty="0"/>
              <a:t>? </a:t>
            </a:r>
          </a:p>
          <a:p>
            <a:r>
              <a:rPr lang="en-GB" dirty="0"/>
              <a:t>Install </a:t>
            </a:r>
            <a:r>
              <a:rPr lang="en-GB" dirty="0" err="1"/>
              <a:t>Vscode</a:t>
            </a:r>
            <a:r>
              <a:rPr lang="en-GB" dirty="0"/>
              <a:t> plugin Copilot (free)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89308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126e83-0491-4b46-81a3-240225fc1988">
      <Terms xmlns="http://schemas.microsoft.com/office/infopath/2007/PartnerControls"/>
    </lcf76f155ced4ddcb4097134ff3c332f>
    <TaxCatchAll xmlns="25eae86a-633e-4d13-980a-a3432448f98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D9EE7FF432E94D9BB858C90A6A0E8A" ma:contentTypeVersion="12" ma:contentTypeDescription="Create a new document." ma:contentTypeScope="" ma:versionID="9c4e654fd01cdf2a13b9a23dc9bb7c28">
  <xsd:schema xmlns:xsd="http://www.w3.org/2001/XMLSchema" xmlns:xs="http://www.w3.org/2001/XMLSchema" xmlns:p="http://schemas.microsoft.com/office/2006/metadata/properties" xmlns:ns2="ec126e83-0491-4b46-81a3-240225fc1988" xmlns:ns3="25eae86a-633e-4d13-980a-a3432448f981" targetNamespace="http://schemas.microsoft.com/office/2006/metadata/properties" ma:root="true" ma:fieldsID="9abc214a4c3d3645184ddef4aaa92ef7" ns2:_="" ns3:_="">
    <xsd:import namespace="ec126e83-0491-4b46-81a3-240225fc1988"/>
    <xsd:import namespace="25eae86a-633e-4d13-980a-a3432448f9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26e83-0491-4b46-81a3-240225fc1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ae86a-633e-4d13-980a-a3432448f9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6b84a2-3d8b-4355-a699-209914e54a6b}" ma:internalName="TaxCatchAll" ma:showField="CatchAllData" ma:web="25eae86a-633e-4d13-980a-a3432448f9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C0EAE0-9238-4913-BBB6-CA3585A1D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B2093C-504F-4C4C-A2F2-CC4CAB623C30}">
  <ds:schemaRefs>
    <ds:schemaRef ds:uri="http://schemas.microsoft.com/office/2006/metadata/properties"/>
    <ds:schemaRef ds:uri="http://schemas.microsoft.com/office/infopath/2007/PartnerControls"/>
    <ds:schemaRef ds:uri="ec126e83-0491-4b46-81a3-240225fc1988"/>
    <ds:schemaRef ds:uri="25eae86a-633e-4d13-980a-a3432448f981"/>
  </ds:schemaRefs>
</ds:datastoreItem>
</file>

<file path=customXml/itemProps3.xml><?xml version="1.0" encoding="utf-8"?>
<ds:datastoreItem xmlns:ds="http://schemas.openxmlformats.org/officeDocument/2006/customXml" ds:itemID="{AE29A523-8F43-43CA-9271-0EE1CF481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126e83-0491-4b46-81a3-240225fc1988"/>
    <ds:schemaRef ds:uri="25eae86a-633e-4d13-980a-a3432448f9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705</Words>
  <Application>Microsoft Macintosh PowerPoint</Application>
  <PresentationFormat>Widescreen</PresentationFormat>
  <Paragraphs>100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-apple-system</vt:lpstr>
      <vt:lpstr>.AppleSystemUIFont</vt:lpstr>
      <vt:lpstr>Noto Sans Symbols</vt:lpstr>
      <vt:lpstr>SabonLTPro-Roman</vt:lpstr>
      <vt:lpstr>Times</vt:lpstr>
      <vt:lpstr>Aptos</vt:lpstr>
      <vt:lpstr>Aptos Display</vt:lpstr>
      <vt:lpstr>Arial</vt:lpstr>
      <vt:lpstr>Open Sans</vt:lpstr>
      <vt:lpstr>Times New Roman</vt:lpstr>
      <vt:lpstr>Verdana</vt:lpstr>
      <vt:lpstr>Office Theme</vt:lpstr>
      <vt:lpstr>Grundlæggende Webudvikling</vt:lpstr>
      <vt:lpstr>Programmeringsdomæner</vt:lpstr>
      <vt:lpstr>Operation system and language</vt:lpstr>
      <vt:lpstr>PowerPoint Presentation</vt:lpstr>
      <vt:lpstr>PowerPoint Presentation</vt:lpstr>
      <vt:lpstr>Javascript Frameworks</vt:lpstr>
      <vt:lpstr>PowerPoint Presentation</vt:lpstr>
      <vt:lpstr>Programmeringsmiljøer</vt:lpstr>
      <vt:lpstr>Øvelse</vt:lpstr>
      <vt:lpstr>Client-Side Scripting</vt:lpstr>
      <vt:lpstr>Fordele ved klientside scripting:</vt:lpstr>
      <vt:lpstr>Ulemper ved klientside scripting:</vt:lpstr>
      <vt:lpstr>JS toggle</vt:lpstr>
      <vt:lpstr>JavaScripts Historie</vt:lpstr>
      <vt:lpstr>øvelse</vt:lpstr>
      <vt:lpstr>Web 1.0- 3.0</vt:lpstr>
      <vt:lpstr>JavaScript and Web 2.0</vt:lpstr>
      <vt:lpstr>JavaScript in Contemporary Software Development</vt:lpstr>
      <vt:lpstr>Hvor går JavaScript hen?</vt:lpstr>
      <vt:lpstr>Tilføjelse af JavaScript til en side</vt:lpstr>
      <vt:lpstr>Slut på dag 1</vt:lpstr>
      <vt:lpstr>kilder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Xiaolei Bi</dc:creator>
  <cp:lastModifiedBy>Xiaolei Bi</cp:lastModifiedBy>
  <cp:revision>21</cp:revision>
  <dcterms:created xsi:type="dcterms:W3CDTF">2025-01-20T12:44:39Z</dcterms:created>
  <dcterms:modified xsi:type="dcterms:W3CDTF">2025-02-06T16:05:19Z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0x010100AAD9EE7FF432E94D9BB858C90A6A0E8A</vt:lpwstr>
  </property>
  <property fmtid="{D5CDD505-2E9C-101B-9397-08002B2CF9AE}" pid="3" name="MediaServiceImageTags">
    <vt:lpwstr/>
  </property>
</Properties>
</file>