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87" r:id="rId3"/>
    <p:sldId id="257" r:id="rId4"/>
    <p:sldId id="258" r:id="rId5"/>
    <p:sldId id="259" r:id="rId6"/>
    <p:sldId id="279" r:id="rId7"/>
    <p:sldId id="260" r:id="rId8"/>
    <p:sldId id="297" r:id="rId9"/>
    <p:sldId id="261" r:id="rId10"/>
    <p:sldId id="262" r:id="rId11"/>
    <p:sldId id="283" r:id="rId12"/>
    <p:sldId id="289" r:id="rId13"/>
    <p:sldId id="293" r:id="rId14"/>
    <p:sldId id="295" r:id="rId15"/>
    <p:sldId id="294" r:id="rId16"/>
    <p:sldId id="263" r:id="rId17"/>
    <p:sldId id="265" r:id="rId18"/>
    <p:sldId id="266" r:id="rId19"/>
    <p:sldId id="267" r:id="rId20"/>
    <p:sldId id="268" r:id="rId21"/>
    <p:sldId id="269" r:id="rId22"/>
    <p:sldId id="270" r:id="rId23"/>
    <p:sldId id="296" r:id="rId24"/>
    <p:sldId id="271" r:id="rId25"/>
    <p:sldId id="272" r:id="rId26"/>
    <p:sldId id="281" r:id="rId27"/>
    <p:sldId id="282" r:id="rId28"/>
    <p:sldId id="274" r:id="rId29"/>
    <p:sldId id="284" r:id="rId30"/>
    <p:sldId id="286" r:id="rId31"/>
    <p:sldId id="278" r:id="rId32"/>
    <p:sldId id="275" r:id="rId33"/>
    <p:sldId id="273" r:id="rId34"/>
    <p:sldId id="285" r:id="rId35"/>
    <p:sldId id="290" r:id="rId36"/>
    <p:sldId id="291" r:id="rId37"/>
    <p:sldId id="288" r:id="rId38"/>
    <p:sldId id="292" r:id="rId39"/>
    <p:sldId id="26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3"/>
    <p:restoredTop sz="80997"/>
  </p:normalViewPr>
  <p:slideViewPr>
    <p:cSldViewPr snapToGrid="0" snapToObjects="1">
      <p:cViewPr varScale="1">
        <p:scale>
          <a:sx n="88" d="100"/>
          <a:sy n="88" d="100"/>
        </p:scale>
        <p:origin x="68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98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Start with a strong, visually engaging slide to draw the audience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the responsibility of web developers in creating sustainable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www.linkedin.com</a:t>
            </a:r>
            <a:r>
              <a:rPr lang="en-GB" dirty="0"/>
              <a:t>/learning/hands-on-introduction-</a:t>
            </a:r>
            <a:r>
              <a:rPr lang="en-GB" dirty="0" err="1"/>
              <a:t>javascript</a:t>
            </a:r>
            <a:r>
              <a:rPr lang="en-GB" dirty="0"/>
              <a:t>/</a:t>
            </a:r>
            <a:r>
              <a:rPr lang="en-GB" dirty="0" err="1"/>
              <a:t>create-a-dark-mode-switch?resume</a:t>
            </a:r>
            <a:r>
              <a:rPr lang="en-GB" dirty="0"/>
              <a:t>=</a:t>
            </a:r>
            <a:r>
              <a:rPr lang="en-GB" dirty="0" err="1"/>
              <a:t>false&amp;u</a:t>
            </a:r>
            <a:r>
              <a:rPr lang="en-GB" dirty="0"/>
              <a:t>=42436220</a:t>
            </a:r>
          </a:p>
          <a:p>
            <a:r>
              <a:rPr lang="en-GB" dirty="0"/>
              <a:t>(media </a:t>
            </a:r>
            <a:r>
              <a:rPr lang="en-GB" dirty="0" err="1"/>
              <a:t>queery</a:t>
            </a:r>
            <a:r>
              <a:rPr lang="en-GB" dirty="0"/>
              <a:t> CSS)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7035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DK" dirty="0"/>
              <a:t>e.g.. </a:t>
            </a:r>
          </a:p>
        </p:txBody>
      </p:sp>
    </p:spTree>
    <p:extLst>
      <p:ext uri="{BB962C8B-B14F-4D97-AF65-F5344CB8AC3E}">
        <p14:creationId xmlns:p14="http://schemas.microsoft.com/office/powerpoint/2010/main" val="2568256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effectLst/>
                <a:latin typeface="Arial" panose="020B0604020202020204" pitchFamily="34" charset="0"/>
              </a:rPr>
              <a:t> Minify Your HTML, CSS, and JavaScript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93888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DK" dirty="0"/>
              <a:t>SUS </a:t>
            </a:r>
            <a:r>
              <a:rPr lang="en-GB" dirty="0"/>
              <a:t>- Reduce data transfer by optimizing images, videos, and code.</a:t>
            </a:r>
          </a:p>
          <a:p>
            <a:r>
              <a:rPr lang="en-GB" dirty="0"/>
              <a:t>- Use green hosting providers to lower carbon footprint.</a:t>
            </a:r>
          </a:p>
          <a:p>
            <a:r>
              <a:rPr lang="en-GB" dirty="0"/>
              <a:t>- Implement dark mode and energy-efficient </a:t>
            </a:r>
            <a:r>
              <a:rPr lang="en-GB" dirty="0" err="1"/>
              <a:t>colors</a:t>
            </a:r>
            <a:r>
              <a:rPr lang="en-GB" dirty="0"/>
              <a:t>.</a:t>
            </a:r>
          </a:p>
          <a:p>
            <a:r>
              <a:rPr lang="en-DK" dirty="0"/>
              <a:t>A11y</a:t>
            </a:r>
          </a:p>
          <a:p>
            <a:r>
              <a:rPr lang="en-GB" dirty="0"/>
              <a:t>- Ensure websites are usable for people with disabilities (WCAG guidelines).</a:t>
            </a:r>
          </a:p>
          <a:p>
            <a:r>
              <a:rPr lang="en-GB" dirty="0"/>
              <a:t>- Provide alt text for images and use semantic HTML.</a:t>
            </a:r>
          </a:p>
          <a:p>
            <a:r>
              <a:rPr lang="en-GB" dirty="0"/>
              <a:t>- Optimize keyboard navigation and screen reader support.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0791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gydeline.com</a:t>
            </a:r>
            <a:r>
              <a:rPr lang="en-GB" dirty="0"/>
              <a:t>/facts/internet-electricity-usage/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Visual data will enhance the understanding of this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Broaden the perspective on the internet's environmental 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Clearly define the term 'sustainable web design.'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the core principles that guide sustainable practices.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that sustainability is an integrated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F0F6FC"/>
                </a:solidFill>
                <a:effectLst/>
                <a:latin typeface="-apple-system"/>
              </a:rPr>
              <a:t>Check the Network Activity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Open the Developer Tools in your browser (usually by pressing F12 or </a:t>
            </a:r>
            <a:r>
              <a:rPr lang="en-GB" b="0" i="0" dirty="0" err="1">
                <a:solidFill>
                  <a:srgbClr val="F0F6FC"/>
                </a:solidFill>
                <a:effectLst/>
                <a:latin typeface="-apple-system"/>
              </a:rPr>
              <a:t>Ctrl+Shift+I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Go to the "Network" tab.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Reload the page and scroll down to where the images are supposed to appear.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Observe the network activity. You should see the image files being loaded only when they are about to come into the viewport.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9794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</a:t>
            </a:r>
            <a:r>
              <a:rPr lang="en-DK" dirty="0"/>
              <a:t>ltaernative </a:t>
            </a:r>
            <a:r>
              <a:rPr lang="en-GB" dirty="0"/>
              <a:t>https://www.w3schools.com/</a:t>
            </a:r>
            <a:r>
              <a:rPr lang="en-GB" dirty="0" err="1"/>
              <a:t>Css</a:t>
            </a:r>
            <a:r>
              <a:rPr lang="en-GB" dirty="0"/>
              <a:t>/</a:t>
            </a:r>
            <a:r>
              <a:rPr lang="en-GB" dirty="0" err="1"/>
              <a:t>css_rwd_images.asp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3186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blog/2023/introducing-web-sustainability-guidelines/" TargetMode="External"/><Relationship Id="rId2" Type="http://schemas.openxmlformats.org/officeDocument/2006/relationships/hyperlink" Target="https://w3c.github.io/sustyweb/glance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sustyweb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sitecarbon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Raleway" pitchFamily="2" charset="77"/>
              </a:rPr>
              <a:t>Sustainable Web Design</a:t>
            </a:r>
            <a:r>
              <a:rPr lang="da-DK" dirty="0">
                <a:latin typeface="Raleway" pitchFamily="2" charset="77"/>
              </a:rPr>
              <a:t> </a:t>
            </a:r>
            <a:br>
              <a:rPr lang="da-DK" dirty="0">
                <a:latin typeface="Raleway" pitchFamily="2" charset="77"/>
              </a:rPr>
            </a:b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Bygning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et </a:t>
            </a:r>
            <a:r>
              <a:rPr dirty="0" err="1">
                <a:latin typeface="Raleway" pitchFamily="2" charset="77"/>
              </a:rPr>
              <a:t>grønnere</a:t>
            </a:r>
            <a:r>
              <a:rPr dirty="0">
                <a:latin typeface="Raleway" pitchFamily="2" charset="77"/>
              </a:rPr>
              <a:t>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7372" y="5981700"/>
            <a:ext cx="8534400" cy="1752600"/>
          </a:xfrm>
        </p:spPr>
        <p:txBody>
          <a:bodyPr>
            <a:normAutofit/>
          </a:bodyPr>
          <a:lstStyle/>
          <a:p>
            <a:r>
              <a:rPr lang="da-D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Xbi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da-D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eamv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 v.1.3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aleway" pitchFamily="2" charset="77"/>
              </a:rPr>
              <a:t>Bæredygtig</a:t>
            </a:r>
            <a:r>
              <a:rPr lang="en-GB" dirty="0">
                <a:latin typeface="Raleway" pitchFamily="2" charset="77"/>
              </a:rPr>
              <a:t> </a:t>
            </a:r>
            <a:r>
              <a:rPr lang="en-GB" dirty="0" err="1">
                <a:latin typeface="Raleway" pitchFamily="2" charset="77"/>
              </a:rPr>
              <a:t>Webdesignpraksis</a:t>
            </a:r>
            <a:r>
              <a:rPr lang="en-GB" dirty="0">
                <a:latin typeface="Raleway" pitchFamily="2" charset="77"/>
              </a:rPr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 </a:t>
            </a:r>
            <a:r>
              <a:rPr lang="en-GB" b="1" dirty="0" err="1"/>
              <a:t>Optimering</a:t>
            </a:r>
            <a:r>
              <a:rPr lang="en-GB" b="1" dirty="0"/>
              <a:t> </a:t>
            </a:r>
            <a:r>
              <a:rPr lang="en-GB" b="1" dirty="0" err="1"/>
              <a:t>af</a:t>
            </a:r>
            <a:r>
              <a:rPr lang="en-GB" b="1" dirty="0"/>
              <a:t> </a:t>
            </a:r>
            <a:r>
              <a:rPr lang="en-GB" b="1" dirty="0" err="1"/>
              <a:t>Billedformater</a:t>
            </a:r>
            <a:r>
              <a:rPr lang="en-GB" b="1" dirty="0"/>
              <a:t> for </a:t>
            </a:r>
            <a:r>
              <a:rPr lang="en-GB" b="1" dirty="0" err="1"/>
              <a:t>Hurtigere</a:t>
            </a:r>
            <a:r>
              <a:rPr lang="en-GB" b="1" dirty="0"/>
              <a:t> </a:t>
            </a:r>
            <a:r>
              <a:rPr lang="en-GB" b="1" dirty="0" err="1"/>
              <a:t>Indlæsning</a:t>
            </a:r>
            <a:endParaRPr lang="en-GB" dirty="0"/>
          </a:p>
          <a:p>
            <a:r>
              <a:rPr lang="en-GB" dirty="0"/>
              <a:t>• </a:t>
            </a:r>
            <a:r>
              <a:rPr lang="en-GB" dirty="0" err="1"/>
              <a:t>Reducerede</a:t>
            </a:r>
            <a:r>
              <a:rPr lang="en-GB" dirty="0"/>
              <a:t> </a:t>
            </a:r>
            <a:r>
              <a:rPr lang="en-GB" dirty="0" err="1"/>
              <a:t>indlæsningstider</a:t>
            </a:r>
            <a:r>
              <a:rPr lang="en-GB" dirty="0"/>
              <a:t> </a:t>
            </a:r>
            <a:r>
              <a:rPr lang="en-GB" dirty="0" err="1"/>
              <a:t>ved</a:t>
            </a:r>
            <a:r>
              <a:rPr lang="en-GB" dirty="0"/>
              <a:t> at </a:t>
            </a:r>
            <a:r>
              <a:rPr lang="en-GB" dirty="0" err="1"/>
              <a:t>konvertere</a:t>
            </a:r>
            <a:r>
              <a:rPr lang="en-GB" dirty="0"/>
              <a:t> store </a:t>
            </a:r>
            <a:r>
              <a:rPr lang="en-GB" dirty="0" err="1"/>
              <a:t>billedfiler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mere </a:t>
            </a:r>
            <a:r>
              <a:rPr lang="en-GB" dirty="0" err="1"/>
              <a:t>effektive</a:t>
            </a:r>
            <a:r>
              <a:rPr lang="en-GB" dirty="0"/>
              <a:t> </a:t>
            </a:r>
            <a:r>
              <a:rPr lang="en-GB" dirty="0" err="1"/>
              <a:t>formater</a:t>
            </a:r>
            <a:r>
              <a:rPr lang="en-GB" dirty="0"/>
              <a:t> (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WebP</a:t>
            </a:r>
            <a:r>
              <a:rPr lang="en-GB" dirty="0"/>
              <a:t>).</a:t>
            </a:r>
          </a:p>
          <a:p>
            <a:r>
              <a:rPr lang="en-GB" dirty="0"/>
              <a:t>• </a:t>
            </a:r>
            <a:r>
              <a:rPr lang="en-GB" dirty="0" err="1"/>
              <a:t>Implementerede</a:t>
            </a:r>
            <a:r>
              <a:rPr lang="en-GB" dirty="0"/>
              <a:t> responsive </a:t>
            </a:r>
            <a:r>
              <a:rPr lang="en-GB" dirty="0" err="1"/>
              <a:t>billeder</a:t>
            </a:r>
            <a:r>
              <a:rPr lang="en-GB" dirty="0"/>
              <a:t> for at </a:t>
            </a:r>
            <a:r>
              <a:rPr lang="en-GB" dirty="0" err="1"/>
              <a:t>vise</a:t>
            </a:r>
            <a:r>
              <a:rPr lang="en-GB" dirty="0"/>
              <a:t> </a:t>
            </a:r>
            <a:r>
              <a:rPr lang="en-GB" dirty="0" err="1"/>
              <a:t>passende</a:t>
            </a:r>
            <a:r>
              <a:rPr lang="en-GB" dirty="0"/>
              <a:t> </a:t>
            </a:r>
            <a:r>
              <a:rPr lang="en-GB" dirty="0" err="1"/>
              <a:t>størrelser</a:t>
            </a:r>
            <a:r>
              <a:rPr lang="en-GB" dirty="0"/>
              <a:t> </a:t>
            </a:r>
            <a:r>
              <a:rPr lang="en-GB" dirty="0" err="1"/>
              <a:t>afhængigt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skærmopløsning</a:t>
            </a:r>
            <a:r>
              <a:rPr lang="en-GB" dirty="0"/>
              <a:t>.</a:t>
            </a:r>
          </a:p>
          <a:p>
            <a:r>
              <a:rPr lang="en-GB" dirty="0"/>
              <a:t>• </a:t>
            </a:r>
            <a:r>
              <a:rPr lang="en-GB" dirty="0" err="1"/>
              <a:t>Resultat</a:t>
            </a:r>
            <a:r>
              <a:rPr lang="en-GB" dirty="0"/>
              <a:t>: </a:t>
            </a:r>
            <a:r>
              <a:rPr lang="en-GB" dirty="0" err="1"/>
              <a:t>Mindre</a:t>
            </a:r>
            <a:r>
              <a:rPr lang="en-GB" dirty="0"/>
              <a:t> </a:t>
            </a:r>
            <a:r>
              <a:rPr lang="en-GB" dirty="0" err="1"/>
              <a:t>energi</a:t>
            </a:r>
            <a:r>
              <a:rPr lang="en-GB" dirty="0"/>
              <a:t> </a:t>
            </a:r>
            <a:r>
              <a:rPr lang="en-GB" dirty="0" err="1"/>
              <a:t>forbundet</a:t>
            </a:r>
            <a:r>
              <a:rPr lang="en-GB" dirty="0"/>
              <a:t> med </a:t>
            </a:r>
            <a:r>
              <a:rPr lang="en-GB" dirty="0" err="1"/>
              <a:t>servere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hurtigere</a:t>
            </a:r>
            <a:r>
              <a:rPr lang="en-GB" dirty="0"/>
              <a:t> </a:t>
            </a:r>
            <a:r>
              <a:rPr lang="en-GB" dirty="0" err="1"/>
              <a:t>brugeroplevelse</a:t>
            </a:r>
            <a:r>
              <a:rPr lang="en-GB" dirty="0"/>
              <a:t>.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F907-19BC-4E04-82B6-956B611B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aleway" pitchFamily="2" charset="77"/>
              </a:rPr>
              <a:t>Bæredygtig</a:t>
            </a:r>
            <a:r>
              <a:rPr lang="en-GB" dirty="0">
                <a:latin typeface="Raleway" pitchFamily="2" charset="77"/>
              </a:rPr>
              <a:t> </a:t>
            </a:r>
            <a:r>
              <a:rPr lang="en-GB" dirty="0" err="1">
                <a:latin typeface="Raleway" pitchFamily="2" charset="77"/>
              </a:rPr>
              <a:t>Webdesignpraksis</a:t>
            </a:r>
            <a:r>
              <a:rPr lang="en-GB" dirty="0">
                <a:latin typeface="Raleway" pitchFamily="2" charset="77"/>
              </a:rPr>
              <a:t> II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6E1B-4651-44AC-0627-F1AA19D9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/>
              <a:t>Designkomponenter</a:t>
            </a:r>
            <a:r>
              <a:rPr lang="en-GB" b="1" dirty="0"/>
              <a:t> </a:t>
            </a:r>
            <a:r>
              <a:rPr lang="en-GB" b="1" dirty="0" err="1"/>
              <a:t>til</a:t>
            </a:r>
            <a:r>
              <a:rPr lang="en-GB" b="1" dirty="0"/>
              <a:t> </a:t>
            </a:r>
            <a:r>
              <a:rPr lang="en-GB" b="1" dirty="0" err="1"/>
              <a:t>Genbrug</a:t>
            </a:r>
            <a:endParaRPr lang="en-GB" dirty="0"/>
          </a:p>
          <a:p>
            <a:r>
              <a:rPr lang="en-GB" dirty="0"/>
              <a:t>• </a:t>
            </a:r>
            <a:r>
              <a:rPr lang="en-GB" dirty="0" err="1"/>
              <a:t>Oprettet</a:t>
            </a:r>
            <a:r>
              <a:rPr lang="en-GB" dirty="0"/>
              <a:t> </a:t>
            </a:r>
            <a:r>
              <a:rPr lang="en-GB" dirty="0" err="1"/>
              <a:t>standardkomponenter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knapper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navigationsmenuer</a:t>
            </a:r>
            <a:r>
              <a:rPr lang="en-GB" dirty="0"/>
              <a:t>.</a:t>
            </a:r>
          </a:p>
          <a:p>
            <a:r>
              <a:rPr lang="en-GB" dirty="0"/>
              <a:t>• </a:t>
            </a:r>
            <a:r>
              <a:rPr lang="en-GB" dirty="0" err="1"/>
              <a:t>Genbrugsdesign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tværs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alle sider for at </a:t>
            </a:r>
            <a:r>
              <a:rPr lang="en-GB" dirty="0" err="1"/>
              <a:t>minimere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optimere</a:t>
            </a:r>
            <a:r>
              <a:rPr lang="en-GB" dirty="0"/>
              <a:t> </a:t>
            </a:r>
            <a:r>
              <a:rPr lang="en-GB" dirty="0" err="1"/>
              <a:t>ressourceforbrug</a:t>
            </a:r>
            <a:r>
              <a:rPr lang="en-GB" dirty="0"/>
              <a:t>.</a:t>
            </a:r>
          </a:p>
          <a:p>
            <a:r>
              <a:rPr lang="en-GB" dirty="0"/>
              <a:t>• </a:t>
            </a:r>
            <a:r>
              <a:rPr lang="en-GB" dirty="0" err="1"/>
              <a:t>Resultat</a:t>
            </a:r>
            <a:r>
              <a:rPr lang="en-GB" dirty="0"/>
              <a:t>: </a:t>
            </a:r>
            <a:r>
              <a:rPr lang="en-GB" dirty="0" err="1"/>
              <a:t>Effektivisering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udviklingsprocessen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lavere</a:t>
            </a:r>
            <a:r>
              <a:rPr lang="en-GB" dirty="0"/>
              <a:t> </a:t>
            </a:r>
            <a:r>
              <a:rPr lang="en-GB" dirty="0" err="1"/>
              <a:t>vedligeholdelsesomkostninger</a:t>
            </a:r>
            <a:r>
              <a:rPr lang="en-GB" dirty="0"/>
              <a:t>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6733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775A-9D4B-7414-D1F7-31DF1FA1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aleway" pitchFamily="2" charset="77"/>
              </a:rPr>
              <a:t>Bæredygtig</a:t>
            </a:r>
            <a:r>
              <a:rPr lang="en-GB" dirty="0">
                <a:latin typeface="Raleway" pitchFamily="2" charset="77"/>
              </a:rPr>
              <a:t> </a:t>
            </a:r>
            <a:r>
              <a:rPr lang="en-GB" dirty="0" err="1">
                <a:latin typeface="Raleway" pitchFamily="2" charset="77"/>
              </a:rPr>
              <a:t>Webdesignpraksis</a:t>
            </a:r>
            <a:r>
              <a:rPr lang="en-GB" dirty="0">
                <a:latin typeface="Raleway" pitchFamily="2" charset="77"/>
              </a:rPr>
              <a:t> III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5DBA-0AB0-0F86-F408-1691A4A7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Caching Techniques</a:t>
            </a:r>
          </a:p>
          <a:p>
            <a:pPr algn="l"/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Content Delivery Network (CDN):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b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… …</a:t>
            </a:r>
            <a:b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b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b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5732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AD83A-460E-FB4D-FCB2-94A3241A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900" b="1" i="0" dirty="0">
                <a:effectLst/>
                <a:latin typeface="Raleway" pitchFamily="2" charset="77"/>
              </a:rPr>
              <a:t>Lazy Loading:</a:t>
            </a:r>
            <a:br>
              <a:rPr lang="en-GB" sz="2900" b="0" i="0" dirty="0">
                <a:effectLst/>
                <a:latin typeface="Raleway" pitchFamily="2" charset="77"/>
              </a:rPr>
            </a:br>
            <a:endParaRPr lang="en-DK" sz="2900" dirty="0">
              <a:latin typeface="Raleway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22AF-424E-A3D1-99C0-C30807D61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 Example: &lt;</a:t>
            </a:r>
            <a:r>
              <a:rPr lang="en-GB" sz="2000" dirty="0" err="1"/>
              <a:t>img</a:t>
            </a:r>
            <a:r>
              <a:rPr lang="en-GB" sz="2000" dirty="0"/>
              <a:t> </a:t>
            </a:r>
            <a:r>
              <a:rPr lang="en-GB" sz="2000" dirty="0" err="1"/>
              <a:t>src</a:t>
            </a:r>
            <a:r>
              <a:rPr lang="en-GB" sz="2000" dirty="0"/>
              <a:t>="</a:t>
            </a:r>
            <a:r>
              <a:rPr lang="en-GB" sz="2000" dirty="0" err="1"/>
              <a:t>image.jpg</a:t>
            </a:r>
            <a:r>
              <a:rPr lang="en-GB" sz="2000" dirty="0"/>
              <a:t>" class="lazy-image placeholder”&gt;</a:t>
            </a:r>
          </a:p>
          <a:p>
            <a:pPr marL="0" indent="0">
              <a:buNone/>
            </a:pPr>
            <a:r>
              <a:rPr lang="en-DK" sz="2000" dirty="0"/>
              <a:t> souce </a:t>
            </a:r>
          </a:p>
          <a:p>
            <a:pPr marL="0" indent="0">
              <a:buNone/>
            </a:pPr>
            <a:r>
              <a:rPr lang="en-GB" sz="2000" dirty="0"/>
              <a:t>The JavaScript file uses the Intersection Observer API to lazy load these images when they come into the viewport.</a:t>
            </a:r>
          </a:p>
          <a:p>
            <a:pPr marL="0" indent="0">
              <a:buNone/>
            </a:pPr>
            <a:endParaRPr lang="en-DK" sz="2000" dirty="0"/>
          </a:p>
        </p:txBody>
      </p:sp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CC68D99F-73BF-CC08-E1C2-21E742102B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767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60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AC4D-8981-66B5-FE1D-DDF2D285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05656B-FDA1-2B33-3402-05D591B45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6431" y="750157"/>
            <a:ext cx="9400507" cy="5653338"/>
          </a:xfrm>
        </p:spPr>
      </p:pic>
    </p:spTree>
    <p:extLst>
      <p:ext uri="{BB962C8B-B14F-4D97-AF65-F5344CB8AC3E}">
        <p14:creationId xmlns:p14="http://schemas.microsoft.com/office/powerpoint/2010/main" val="54056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4742-5934-2DF7-FA3F-ACF62B36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1F2328"/>
                </a:solidFill>
                <a:effectLst/>
                <a:latin typeface="Raleway" pitchFamily="2" charset="77"/>
              </a:rPr>
              <a:t>Responsive Images:</a:t>
            </a:r>
            <a:br>
              <a:rPr lang="en-GB" b="0" i="0" dirty="0">
                <a:solidFill>
                  <a:srgbClr val="1F2328"/>
                </a:solidFill>
                <a:effectLst/>
                <a:latin typeface="Raleway" pitchFamily="2" charset="77"/>
              </a:rPr>
            </a:b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FC74-D5CA-19BE-382D-8F5B59516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&lt;</a:t>
            </a:r>
            <a:r>
              <a:rPr lang="en-GB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img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 </a:t>
            </a:r>
            <a:r>
              <a:rPr lang="en-GB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src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="</a:t>
            </a:r>
            <a:r>
              <a:rPr lang="en-GB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small.jpg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" </a:t>
            </a:r>
            <a:r>
              <a:rPr lang="en-GB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srcset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="</a:t>
            </a:r>
            <a:r>
              <a:rPr lang="en-GB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medium.jpg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  768w, </a:t>
            </a:r>
            <a:r>
              <a:rPr lang="en-GB" dirty="0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large.jpg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 1200w"&gt;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-apple-system"/>
              </a:rPr>
              <a:t>If the viewport is less than 768 pixels wide, the browser will use the image specified in the </a:t>
            </a:r>
            <a:r>
              <a:rPr lang="en-GB" b="0" i="0" dirty="0" err="1">
                <a:effectLst/>
                <a:latin typeface="-apple-system"/>
              </a:rPr>
              <a:t>src</a:t>
            </a:r>
            <a:r>
              <a:rPr lang="en-GB" b="0" i="0" dirty="0">
                <a:effectLst/>
                <a:latin typeface="-apple-system"/>
              </a:rPr>
              <a:t> attribute (</a:t>
            </a:r>
            <a:r>
              <a:rPr lang="en-GB" b="0" i="0" dirty="0" err="1">
                <a:effectLst/>
                <a:latin typeface="-apple-system"/>
              </a:rPr>
              <a:t>small.jpg</a:t>
            </a:r>
            <a:r>
              <a:rPr lang="en-GB" b="0" i="0" dirty="0"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-apple-system"/>
              </a:rPr>
              <a:t>If the viewport is at least 768 pixels wide but less than 1200 pixels wide, the browser will use </a:t>
            </a:r>
            <a:r>
              <a:rPr lang="en-GB" b="0" i="0" dirty="0" err="1">
                <a:effectLst/>
                <a:latin typeface="-apple-system"/>
              </a:rPr>
              <a:t>medium.jpg</a:t>
            </a:r>
            <a:r>
              <a:rPr lang="en-GB" b="0" i="0" dirty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-apple-system"/>
              </a:rPr>
              <a:t>If the viewport is 1200 pixels wide or wider, the browser will use </a:t>
            </a:r>
            <a:r>
              <a:rPr lang="en-GB" b="0" i="0" dirty="0" err="1">
                <a:effectLst/>
                <a:latin typeface="-apple-system"/>
              </a:rPr>
              <a:t>large.jpg</a:t>
            </a:r>
            <a:r>
              <a:rPr lang="en-GB" b="0" i="0" dirty="0"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br>
              <a:rPr lang="en-GB" dirty="0"/>
            </a:b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0772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dirty="0">
                <a:latin typeface="Raleway" pitchFamily="2" charset="77"/>
              </a:rPr>
              <a:t>Web Developers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 Web developers have a critical role in creating sustainable digital solutions.</a:t>
            </a:r>
          </a:p>
          <a:p>
            <a:r>
              <a:rPr lang="en-GB" sz="2000" dirty="0"/>
              <a:t>They are responsible for the design and maintenance of websites and applications.</a:t>
            </a:r>
          </a:p>
          <a:p>
            <a:r>
              <a:rPr lang="en-GB" sz="2000" dirty="0"/>
              <a:t> Their choices directly affect the internet's carbon footprint.</a:t>
            </a:r>
          </a:p>
          <a:p>
            <a:endParaRPr lang="en-GB" sz="2000" dirty="0"/>
          </a:p>
        </p:txBody>
      </p:sp>
      <p:pic>
        <p:nvPicPr>
          <p:cNvPr id="1026" name="Picture 2" descr="Full Stack Developer Wallpapers - Wallpaper Cave">
            <a:extLst>
              <a:ext uri="{FF2B5EF4-FFF2-40B4-BE49-F238E27FC236}">
                <a16:creationId xmlns:a16="http://schemas.microsoft.com/office/drawing/2014/main" id="{7FC68463-7E81-F6A4-FDCB-F6BA37F3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0" r="21403"/>
          <a:stretch/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4E4326-D9B2-4687-D471-C6FB3EB119E9}"/>
              </a:ext>
            </a:extLst>
          </p:cNvPr>
          <p:cNvSpPr txBox="1"/>
          <p:nvPr/>
        </p:nvSpPr>
        <p:spPr>
          <a:xfrm>
            <a:off x="3050628" y="3244334"/>
            <a:ext cx="6101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b="0" i="0" dirty="0" err="1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Bedste</a:t>
            </a:r>
            <a:r>
              <a:rPr lang="en-GB" sz="5400" b="0" i="0" dirty="0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 </a:t>
            </a:r>
            <a:r>
              <a:rPr lang="en-GB" sz="5400" b="0" i="0" dirty="0" err="1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praksis</a:t>
            </a:r>
            <a:endParaRPr lang="en-DK" sz="5400" dirty="0">
              <a:latin typeface="Raleway" pitchFamily="2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64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Implementering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bæredygtige</a:t>
            </a:r>
            <a:r>
              <a:rPr dirty="0">
                <a:latin typeface="Raleway" pitchFamily="2" charset="77"/>
              </a:rPr>
              <a:t> web</a:t>
            </a:r>
            <a:r>
              <a:rPr lang="da-DK"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praksis</a:t>
            </a:r>
            <a:r>
              <a:rPr lang="da-DK" dirty="0">
                <a:latin typeface="Raleway" pitchFamily="2" charset="77"/>
              </a:rPr>
              <a:t> 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Fokus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at </a:t>
            </a:r>
            <a:r>
              <a:rPr dirty="0" err="1"/>
              <a:t>reducere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ressource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dirty="0" err="1"/>
              <a:t>forbrug</a:t>
            </a:r>
            <a:r>
              <a:rPr dirty="0"/>
              <a:t>.</a:t>
            </a:r>
          </a:p>
          <a:p>
            <a:r>
              <a:rPr dirty="0" err="1"/>
              <a:t>Optimer</a:t>
            </a:r>
            <a:r>
              <a:rPr dirty="0"/>
              <a:t> </a:t>
            </a:r>
            <a:r>
              <a:rPr dirty="0" err="1"/>
              <a:t>billeder</a:t>
            </a:r>
            <a:r>
              <a:rPr dirty="0"/>
              <a:t>, </a:t>
            </a:r>
            <a:r>
              <a:rPr dirty="0" err="1"/>
              <a:t>skrifttyper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videoer</a:t>
            </a:r>
            <a:r>
              <a:rPr dirty="0"/>
              <a:t>.</a:t>
            </a:r>
          </a:p>
          <a:p>
            <a:r>
              <a:rPr dirty="0"/>
              <a:t>Brug </a:t>
            </a:r>
            <a:r>
              <a:rPr dirty="0" err="1"/>
              <a:t>mørkere</a:t>
            </a:r>
            <a:r>
              <a:rPr dirty="0"/>
              <a:t> </a:t>
            </a:r>
            <a:r>
              <a:rPr dirty="0" err="1"/>
              <a:t>farver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systemskrifttyper</a:t>
            </a:r>
            <a:r>
              <a:rPr dirty="0"/>
              <a:t>.</a:t>
            </a:r>
          </a:p>
          <a:p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.</a:t>
            </a:r>
          </a:p>
          <a:p>
            <a:r>
              <a:rPr dirty="0" err="1"/>
              <a:t>Komprimer</a:t>
            </a:r>
            <a:r>
              <a:rPr dirty="0"/>
              <a:t> </a:t>
            </a:r>
            <a:r>
              <a:rPr dirty="0" err="1"/>
              <a:t>mediefiler</a:t>
            </a:r>
            <a:r>
              <a:rPr dirty="0"/>
              <a:t>.</a:t>
            </a:r>
          </a:p>
          <a:p>
            <a:r>
              <a:rPr dirty="0" err="1"/>
              <a:t>Prioriter</a:t>
            </a:r>
            <a:r>
              <a:rPr dirty="0"/>
              <a:t> </a:t>
            </a:r>
            <a:r>
              <a:rPr dirty="0" err="1"/>
              <a:t>effektiv</a:t>
            </a:r>
            <a:r>
              <a:rPr dirty="0"/>
              <a:t> </a:t>
            </a:r>
            <a:r>
              <a:rPr dirty="0" err="1"/>
              <a:t>kodning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Optimering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billeder</a:t>
            </a:r>
            <a:r>
              <a:rPr dirty="0">
                <a:latin typeface="Raleway" pitchFamily="2" charset="77"/>
              </a:rPr>
              <a:t> for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AVIF and </a:t>
            </a:r>
            <a:r>
              <a:rPr lang="en-GB" dirty="0" err="1"/>
              <a:t>WebP</a:t>
            </a:r>
            <a:r>
              <a:rPr lang="en-GB" dirty="0"/>
              <a:t> offer better compression than JPEG/PNG.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B1F8-0DFE-4B4F-1ADC-19F24AF6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Refleksion</a:t>
            </a:r>
            <a:r>
              <a:rPr lang="en-GB" dirty="0"/>
              <a:t>: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1913-4F20-BD87-1310-3AE7C210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giver </a:t>
            </a:r>
            <a:r>
              <a:rPr lang="en-GB" dirty="0" err="1"/>
              <a:t>nogle</a:t>
            </a:r>
            <a:r>
              <a:rPr lang="en-GB" dirty="0"/>
              <a:t> </a:t>
            </a:r>
            <a:r>
              <a:rPr lang="en-GB" dirty="0" err="1"/>
              <a:t>kommentarer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lære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bogen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bogen</a:t>
            </a:r>
            <a:r>
              <a:rPr lang="en-GB" dirty="0"/>
              <a:t> ‘</a:t>
            </a:r>
            <a:r>
              <a:rPr lang="en-GB" dirty="0" err="1"/>
              <a:t>Sustainale</a:t>
            </a:r>
            <a:r>
              <a:rPr lang="en-GB" dirty="0"/>
              <a:t> web design’</a:t>
            </a:r>
          </a:p>
          <a:p>
            <a:endParaRPr lang="en-GB" dirty="0"/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6459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Optimering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video for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Reduce Video Length and Resolution:</a:t>
            </a:r>
          </a:p>
          <a:p>
            <a:pPr marL="0" lvl="1" indent="0">
              <a:buNone/>
            </a:pPr>
            <a:r>
              <a:rPr lang="en-GB" sz="3200" dirty="0"/>
              <a:t>Trim unnecessary parts of the video.</a:t>
            </a:r>
          </a:p>
          <a:p>
            <a:pPr marL="0" lvl="1" indent="0">
              <a:buNone/>
            </a:pPr>
            <a:r>
              <a:rPr lang="en-GB" sz="3200" dirty="0"/>
              <a:t>Offer lower resolution options for users with lower bandwidth.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Optimering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skrifttyper</a:t>
            </a:r>
            <a:r>
              <a:rPr dirty="0">
                <a:latin typeface="Raleway" pitchFamily="2" charset="77"/>
              </a:rPr>
              <a:t> for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Eksterne</a:t>
            </a:r>
            <a:r>
              <a:rPr dirty="0"/>
              <a:t> </a:t>
            </a:r>
            <a:r>
              <a:rPr dirty="0" err="1"/>
              <a:t>skrifttyper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øge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energiforbrug</a:t>
            </a:r>
            <a:r>
              <a:rPr dirty="0"/>
              <a:t>.</a:t>
            </a:r>
          </a:p>
          <a:p>
            <a:r>
              <a:rPr dirty="0"/>
              <a:t> Brug </a:t>
            </a:r>
            <a:r>
              <a:rPr dirty="0" err="1"/>
              <a:t>systemskrifttyper</a:t>
            </a:r>
            <a:r>
              <a:rPr dirty="0"/>
              <a:t>, </a:t>
            </a:r>
            <a:r>
              <a:rPr dirty="0" err="1"/>
              <a:t>hvor</a:t>
            </a:r>
            <a:r>
              <a:rPr dirty="0"/>
              <a:t> det er </a:t>
            </a:r>
            <a:r>
              <a:rPr dirty="0" err="1"/>
              <a:t>muligt</a:t>
            </a:r>
            <a:r>
              <a:rPr dirty="0"/>
              <a:t>.</a:t>
            </a:r>
          </a:p>
          <a:p>
            <a:r>
              <a:rPr lang="da-DK" dirty="0"/>
              <a:t> </a:t>
            </a:r>
            <a:r>
              <a:rPr dirty="0" err="1"/>
              <a:t>Delmængde</a:t>
            </a:r>
            <a:r>
              <a:rPr dirty="0"/>
              <a:t> </a:t>
            </a:r>
            <a:r>
              <a:rPr dirty="0" err="1"/>
              <a:t>skrifttyper</a:t>
            </a:r>
            <a:r>
              <a:rPr dirty="0"/>
              <a:t> for at </a:t>
            </a:r>
            <a:r>
              <a:rPr dirty="0" err="1"/>
              <a:t>reducere</a:t>
            </a:r>
            <a:r>
              <a:rPr dirty="0"/>
              <a:t> </a:t>
            </a:r>
            <a:r>
              <a:rPr dirty="0" err="1"/>
              <a:t>filstørrelsen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Fordelene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ved</a:t>
            </a:r>
            <a:r>
              <a:rPr dirty="0">
                <a:latin typeface="Raleway" pitchFamily="2" charset="77"/>
              </a:rPr>
              <a:t> </a:t>
            </a:r>
            <a:r>
              <a:rPr lang="da-DK" dirty="0">
                <a:latin typeface="Raleway" pitchFamily="2" charset="77"/>
              </a:rPr>
              <a:t>'Dark </a:t>
            </a:r>
            <a:r>
              <a:rPr lang="da-DK" dirty="0" err="1">
                <a:latin typeface="Raleway" pitchFamily="2" charset="77"/>
              </a:rPr>
              <a:t>Theme</a:t>
            </a:r>
            <a:r>
              <a:rPr lang="da-DK" dirty="0">
                <a:latin typeface="Raleway" pitchFamily="2" charset="77"/>
              </a:rPr>
              <a:t>’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Mørk</a:t>
            </a:r>
            <a:r>
              <a:rPr dirty="0"/>
              <a:t> </a:t>
            </a:r>
            <a:r>
              <a:rPr dirty="0" err="1"/>
              <a:t>tilstand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energiforbruget</a:t>
            </a:r>
            <a:r>
              <a:rPr dirty="0"/>
              <a:t> </a:t>
            </a:r>
            <a:endParaRPr lang="da-DK" dirty="0"/>
          </a:p>
          <a:p>
            <a:r>
              <a:rPr dirty="0"/>
              <a:t>Sort er den </a:t>
            </a:r>
            <a:r>
              <a:rPr dirty="0" err="1"/>
              <a:t>mest</a:t>
            </a:r>
            <a:r>
              <a:rPr dirty="0"/>
              <a:t> </a:t>
            </a:r>
            <a:r>
              <a:rPr dirty="0" err="1"/>
              <a:t>energieffektive</a:t>
            </a:r>
            <a:r>
              <a:rPr dirty="0"/>
              <a:t> </a:t>
            </a:r>
            <a:r>
              <a:rPr dirty="0" err="1"/>
              <a:t>farve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lang="da-DK" dirty="0"/>
              <a:t>digital </a:t>
            </a:r>
            <a:r>
              <a:rPr dirty="0" err="1"/>
              <a:t>skærme</a:t>
            </a:r>
            <a:r>
              <a:rPr dirty="0"/>
              <a:t>.</a:t>
            </a:r>
          </a:p>
          <a:p>
            <a:r>
              <a:rPr dirty="0" err="1"/>
              <a:t>Mørk</a:t>
            </a:r>
            <a:r>
              <a:rPr dirty="0"/>
              <a:t> </a:t>
            </a:r>
            <a:r>
              <a:rPr dirty="0" err="1"/>
              <a:t>tilstand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nemt</a:t>
            </a:r>
            <a:r>
              <a:rPr dirty="0"/>
              <a:t> </a:t>
            </a:r>
            <a:r>
              <a:rPr dirty="0" err="1"/>
              <a:t>implementeres</a:t>
            </a:r>
            <a:r>
              <a:rPr dirty="0"/>
              <a:t> med </a:t>
            </a:r>
            <a:r>
              <a:rPr dirty="0" err="1"/>
              <a:t>få</a:t>
            </a:r>
            <a:r>
              <a:rPr dirty="0"/>
              <a:t> </a:t>
            </a:r>
            <a:r>
              <a:rPr dirty="0" err="1"/>
              <a:t>linjer</a:t>
            </a:r>
            <a:r>
              <a:rPr dirty="0"/>
              <a:t> </a:t>
            </a:r>
            <a:r>
              <a:rPr dirty="0" err="1"/>
              <a:t>kode</a:t>
            </a:r>
            <a:r>
              <a:rPr lang="da-DK" dirty="0"/>
              <a:t>(</a:t>
            </a:r>
            <a:r>
              <a:rPr lang="da-DK" dirty="0" err="1"/>
              <a:t>javascript</a:t>
            </a:r>
            <a:r>
              <a:rPr lang="da-DK" dirty="0"/>
              <a:t> eller CSS)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78C8FE-1AAE-67AF-993E-106BD986D423}"/>
              </a:ext>
            </a:extLst>
          </p:cNvPr>
          <p:cNvSpPr txBox="1">
            <a:spLocks/>
          </p:cNvSpPr>
          <p:nvPr/>
        </p:nvSpPr>
        <p:spPr>
          <a:xfrm>
            <a:off x="609600" y="21463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Raleway" pitchFamily="2" charset="77"/>
              </a:rPr>
              <a:t> 'Dark Theme’ Demo</a:t>
            </a:r>
          </a:p>
        </p:txBody>
      </p:sp>
    </p:spTree>
    <p:extLst>
      <p:ext uri="{BB962C8B-B14F-4D97-AF65-F5344CB8AC3E}">
        <p14:creationId xmlns:p14="http://schemas.microsoft.com/office/powerpoint/2010/main" val="2960003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Effektive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kodningspraksisser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modulær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err="1">
                <a:solidFill>
                  <a:srgbClr val="FF0000"/>
                </a:solidFill>
              </a:rPr>
              <a:t>kode</a:t>
            </a:r>
            <a:r>
              <a:rPr dirty="0"/>
              <a:t>.</a:t>
            </a:r>
          </a:p>
          <a:p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redundans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effektiviteten</a:t>
            </a:r>
            <a:r>
              <a:rPr dirty="0"/>
              <a:t>.</a:t>
            </a:r>
          </a:p>
          <a:p>
            <a:r>
              <a:rPr dirty="0" err="1"/>
              <a:t>Modulær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 </a:t>
            </a:r>
            <a:r>
              <a:rPr dirty="0" err="1"/>
              <a:t>gør</a:t>
            </a:r>
            <a:r>
              <a:rPr dirty="0"/>
              <a:t> det </a:t>
            </a:r>
            <a:r>
              <a:rPr dirty="0" err="1"/>
              <a:t>lettere</a:t>
            </a:r>
            <a:r>
              <a:rPr dirty="0"/>
              <a:t> at </a:t>
            </a:r>
            <a:r>
              <a:rPr dirty="0" err="1"/>
              <a:t>vedligeholde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opdatere</a:t>
            </a:r>
            <a:r>
              <a:rPr dirty="0"/>
              <a:t> websites.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Sammenhængen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mellem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ydeevne</a:t>
            </a:r>
            <a:r>
              <a:rPr dirty="0">
                <a:latin typeface="Raleway" pitchFamily="2" charset="77"/>
              </a:rPr>
              <a:t> </a:t>
            </a:r>
            <a:r>
              <a:rPr lang="da-DK" dirty="0">
                <a:latin typeface="Raleway" pitchFamily="2" charset="77"/>
              </a:rPr>
              <a:t>(</a:t>
            </a:r>
            <a:r>
              <a:rPr lang="da-DK" dirty="0" err="1">
                <a:latin typeface="Raleway" pitchFamily="2" charset="77"/>
              </a:rPr>
              <a:t>performace</a:t>
            </a:r>
            <a:r>
              <a:rPr lang="da-DK" dirty="0">
                <a:latin typeface="Raleway" pitchFamily="2" charset="77"/>
              </a:rPr>
              <a:t>) </a:t>
            </a:r>
            <a:r>
              <a:rPr dirty="0" err="1">
                <a:latin typeface="Raleway" pitchFamily="2" charset="77"/>
              </a:rPr>
              <a:t>og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Website-</a:t>
            </a:r>
            <a:r>
              <a:rPr dirty="0" err="1"/>
              <a:t>ydeevne</a:t>
            </a:r>
            <a:r>
              <a:rPr dirty="0"/>
              <a:t> er </a:t>
            </a:r>
            <a:r>
              <a:rPr dirty="0" err="1"/>
              <a:t>afgørende</a:t>
            </a:r>
            <a:r>
              <a:rPr dirty="0"/>
              <a:t> for </a:t>
            </a:r>
            <a:r>
              <a:rPr dirty="0" err="1"/>
              <a:t>bæredygtighed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Optimer</a:t>
            </a:r>
            <a:r>
              <a:rPr dirty="0"/>
              <a:t> </a:t>
            </a:r>
            <a:r>
              <a:rPr lang="da-DK" dirty="0"/>
              <a:t> </a:t>
            </a:r>
            <a:r>
              <a:rPr lang="da-DK" dirty="0" err="1"/>
              <a:t>loading</a:t>
            </a:r>
            <a:r>
              <a:rPr lang="da-DK" dirty="0"/>
              <a:t> speed</a:t>
            </a:r>
            <a:r>
              <a:rPr dirty="0"/>
              <a:t> for websites.</a:t>
            </a:r>
          </a:p>
          <a:p>
            <a:pPr marL="0" indent="0">
              <a:buNone/>
            </a:pPr>
            <a:endParaRPr dirty="0"/>
          </a:p>
          <a:p>
            <a:r>
              <a:rPr dirty="0" err="1"/>
              <a:t>Hurtigt</a:t>
            </a:r>
            <a:r>
              <a:rPr dirty="0"/>
              <a:t> </a:t>
            </a:r>
            <a:r>
              <a:rPr dirty="0" err="1"/>
              <a:t>indlæste</a:t>
            </a:r>
            <a:r>
              <a:rPr dirty="0"/>
              <a:t> sider </a:t>
            </a:r>
            <a:r>
              <a:rPr dirty="0" err="1"/>
              <a:t>bruger</a:t>
            </a:r>
            <a:r>
              <a:rPr dirty="0"/>
              <a:t> </a:t>
            </a:r>
            <a:r>
              <a:rPr dirty="0" err="1"/>
              <a:t>mindre</a:t>
            </a:r>
            <a:r>
              <a:rPr dirty="0"/>
              <a:t> </a:t>
            </a:r>
            <a:r>
              <a:rPr dirty="0" err="1"/>
              <a:t>energi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Minificering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kode</a:t>
            </a:r>
            <a:r>
              <a:rPr lang="da-DK" dirty="0">
                <a:latin typeface="Raleway" pitchFamily="2" charset="77"/>
              </a:rPr>
              <a:t> til produktion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Minificering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CSS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filstørrelsen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ydeevnen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Fjern</a:t>
            </a:r>
            <a:r>
              <a:rPr dirty="0"/>
              <a:t> </a:t>
            </a:r>
            <a:r>
              <a:rPr dirty="0" err="1"/>
              <a:t>unødvendige</a:t>
            </a:r>
            <a:r>
              <a:rPr dirty="0"/>
              <a:t> </a:t>
            </a:r>
            <a:r>
              <a:rPr dirty="0" err="1"/>
              <a:t>mellemrum</a:t>
            </a:r>
            <a:r>
              <a:rPr dirty="0"/>
              <a:t>, </a:t>
            </a:r>
            <a:r>
              <a:rPr dirty="0" err="1"/>
              <a:t>kommentarer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linjeskift</a:t>
            </a:r>
            <a:r>
              <a:rPr dirty="0"/>
              <a:t>.</a:t>
            </a:r>
          </a:p>
          <a:p>
            <a:r>
              <a:rPr lang="da-DK" dirty="0"/>
              <a:t> </a:t>
            </a:r>
            <a:endParaRPr dirty="0"/>
          </a:p>
          <a:p>
            <a:r>
              <a:rPr dirty="0"/>
              <a:t> </a:t>
            </a:r>
            <a:r>
              <a:rPr dirty="0" err="1"/>
              <a:t>Minificeret</a:t>
            </a:r>
            <a:r>
              <a:rPr dirty="0"/>
              <a:t> CSS </a:t>
            </a:r>
            <a:r>
              <a:rPr dirty="0" err="1"/>
              <a:t>indlæses</a:t>
            </a:r>
            <a:r>
              <a:rPr dirty="0"/>
              <a:t> </a:t>
            </a:r>
            <a:r>
              <a:rPr dirty="0" err="1"/>
              <a:t>hurtigere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AE0-6EC7-B95C-8923-6CF27114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>
            <a:noAutofit/>
          </a:bodyPr>
          <a:lstStyle/>
          <a:p>
            <a:r>
              <a:rPr lang="en-GB" b="1" dirty="0" err="1">
                <a:latin typeface="Raleway" pitchFamily="2" charset="77"/>
              </a:rPr>
              <a:t>bedste</a:t>
            </a:r>
            <a:r>
              <a:rPr lang="en-GB" b="1" dirty="0">
                <a:latin typeface="Raleway" pitchFamily="2" charset="77"/>
              </a:rPr>
              <a:t> </a:t>
            </a:r>
            <a:r>
              <a:rPr lang="en-GB" b="1" dirty="0" err="1">
                <a:latin typeface="Raleway" pitchFamily="2" charset="77"/>
              </a:rPr>
              <a:t>praksis</a:t>
            </a:r>
            <a:br>
              <a:rPr lang="en-GB" dirty="0">
                <a:latin typeface="Raleway" pitchFamily="2" charset="77"/>
              </a:rPr>
            </a:br>
            <a:r>
              <a:rPr lang="en-GB" dirty="0">
                <a:latin typeface="Raleway" pitchFamily="2" charset="77"/>
              </a:rPr>
              <a:t>source</a:t>
            </a:r>
            <a:endParaRPr lang="en-DK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56370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Raleway" pitchFamily="2" charset="77"/>
              </a:rPr>
              <a:t>W</a:t>
            </a:r>
            <a:r>
              <a:rPr dirty="0" err="1">
                <a:latin typeface="Raleway" pitchFamily="2" charset="77"/>
              </a:rPr>
              <a:t>eb-bæredygtighed</a:t>
            </a:r>
            <a:r>
              <a:rPr dirty="0">
                <a:latin typeface="Raleway" pitchFamily="2" charset="77"/>
              </a:rPr>
              <a:t> (WSG)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/>
              <a:t>WSG</a:t>
            </a:r>
            <a:r>
              <a:rPr lang="en-GB" dirty="0"/>
              <a:t>: En W3C </a:t>
            </a:r>
            <a:r>
              <a:rPr lang="en-GB" dirty="0" err="1"/>
              <a:t>gruppe</a:t>
            </a:r>
            <a:r>
              <a:rPr lang="en-GB" dirty="0"/>
              <a:t> med </a:t>
            </a:r>
            <a:r>
              <a:rPr lang="en-GB" dirty="0" err="1"/>
              <a:t>fokus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b="1" dirty="0" err="1"/>
              <a:t>fællesskabsengagement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b="1" dirty="0" err="1"/>
              <a:t>deling</a:t>
            </a:r>
            <a:r>
              <a:rPr lang="en-GB" b="1" dirty="0"/>
              <a:t> </a:t>
            </a:r>
            <a:r>
              <a:rPr lang="en-GB" b="1" dirty="0" err="1"/>
              <a:t>af</a:t>
            </a:r>
            <a:r>
              <a:rPr lang="en-GB" b="1" dirty="0"/>
              <a:t> information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hlinkClick r:id="rId2"/>
              </a:rPr>
              <a:t>https://w3c.github.io/sustyweb/glance.html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hlinkClick r:id="rId3"/>
              </a:rPr>
              <a:t>https://www.w3.org/blog/2023/introducing-web-sustainability-guidelines/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A266-7CC6-D0EA-8EAA-FAD9946F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WSG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8D4A-903F-6BA9-FBBC-2F17F3EE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4 big pieces: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User Experience Design: “research and ideation, journey design, content and assets, and quality assurance.”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Web Development: “development approach, code minimization, code coherence, and code security.”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Hosting / infrastructure: “environment commissioning, minimizing environment and data, and minimizing human disruption.”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63737"/>
                </a:solidFill>
                <a:effectLst/>
                <a:latin typeface="Spectral"/>
              </a:rPr>
              <a:t>Business strategy / Product management: “reporting, disclosure, strategy, and policies from both an organizational and website / product level.”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5052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dirty="0" err="1">
                <a:latin typeface="Raleway" pitchFamily="2" charset="77"/>
              </a:rPr>
              <a:t>Internettets</a:t>
            </a:r>
            <a:r>
              <a:rPr lang="en-GB" sz="4000" dirty="0">
                <a:latin typeface="Raleway" pitchFamily="2" charset="77"/>
              </a:rPr>
              <a:t> </a:t>
            </a:r>
            <a:r>
              <a:rPr lang="en-GB" sz="4000" dirty="0" err="1">
                <a:latin typeface="Raleway" pitchFamily="2" charset="77"/>
              </a:rPr>
              <a:t>miljøpåvirkning</a:t>
            </a:r>
            <a:endParaRPr lang="en-GB" sz="4000"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424795" cy="3613149"/>
          </a:xfrm>
        </p:spPr>
        <p:txBody>
          <a:bodyPr anchor="ctr">
            <a:normAutofit fontScale="92500"/>
          </a:bodyPr>
          <a:lstStyle/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internet significantly contributes to global carbon emissions.</a:t>
            </a:r>
          </a:p>
          <a:p>
            <a:r>
              <a:rPr lang="en-GB" sz="2000" dirty="0"/>
              <a:t>- The internet produces approximately 3.7% of global carbon emissions.</a:t>
            </a:r>
          </a:p>
          <a:p>
            <a:pPr algn="l" fontAlgn="base">
              <a:lnSpc>
                <a:spcPts val="4500"/>
              </a:lnSpc>
            </a:pPr>
            <a:r>
              <a:rPr lang="en-GB" sz="2100" dirty="0"/>
              <a:t>If the internet was a  country, it would rank  sixth for electricity usage</a:t>
            </a:r>
          </a:p>
          <a:p>
            <a:pPr marL="0" indent="0">
              <a:buNone/>
            </a:pPr>
            <a:r>
              <a:rPr lang="en-GB" sz="2000" dirty="0"/>
              <a:t> </a:t>
            </a:r>
          </a:p>
          <a:p>
            <a:endParaRPr lang="en-GB" sz="2000" dirty="0"/>
          </a:p>
        </p:txBody>
      </p:sp>
      <p:pic>
        <p:nvPicPr>
          <p:cNvPr id="13" name="Picture 12" descr="Aerial view of a city skyline">
            <a:extLst>
              <a:ext uri="{FF2B5EF4-FFF2-40B4-BE49-F238E27FC236}">
                <a16:creationId xmlns:a16="http://schemas.microsoft.com/office/drawing/2014/main" id="{9C858704-070A-03BE-3A8D-9D91D26F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692" r="2090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4B95-C52A-5FA5-6A22-784C9427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WSG og WCAG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658F-C131-5D66-031F-99B096361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/>
              <a:t>WCAG</a:t>
            </a:r>
            <a:r>
              <a:rPr lang="en-GB" dirty="0"/>
              <a:t>: Et formelt </a:t>
            </a:r>
            <a:r>
              <a:rPr lang="en-GB" dirty="0" err="1"/>
              <a:t>sæt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b="1" dirty="0" err="1"/>
              <a:t>tekniske</a:t>
            </a:r>
            <a:r>
              <a:rPr lang="en-GB" b="1" dirty="0"/>
              <a:t> </a:t>
            </a:r>
            <a:r>
              <a:rPr lang="en-GB" b="1" dirty="0" err="1"/>
              <a:t>standarder</a:t>
            </a:r>
            <a:r>
              <a:rPr lang="en-GB" dirty="0"/>
              <a:t>,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webudviklere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designere</a:t>
            </a:r>
            <a:r>
              <a:rPr lang="en-GB" dirty="0"/>
              <a:t> </a:t>
            </a:r>
            <a:r>
              <a:rPr lang="en-GB" b="1" dirty="0" err="1"/>
              <a:t>skal</a:t>
            </a:r>
            <a:r>
              <a:rPr lang="en-GB" dirty="0"/>
              <a:t> </a:t>
            </a:r>
            <a:r>
              <a:rPr lang="en-GB" dirty="0" err="1"/>
              <a:t>følge</a:t>
            </a:r>
            <a:r>
              <a:rPr lang="en-GB" dirty="0"/>
              <a:t> for at </a:t>
            </a:r>
            <a:r>
              <a:rPr lang="en-GB" dirty="0" err="1"/>
              <a:t>skabe</a:t>
            </a:r>
            <a:r>
              <a:rPr lang="en-GB" dirty="0"/>
              <a:t> </a:t>
            </a:r>
            <a:r>
              <a:rPr lang="en-GB" b="1" dirty="0" err="1"/>
              <a:t>tilgængelige</a:t>
            </a:r>
            <a:r>
              <a:rPr lang="en-GB" b="1" dirty="0"/>
              <a:t> </a:t>
            </a:r>
            <a:r>
              <a:rPr lang="en-GB" b="1" dirty="0" err="1"/>
              <a:t>hjemmesider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DK" dirty="0"/>
          </a:p>
          <a:p>
            <a:pPr marL="0" indent="0">
              <a:buNone/>
            </a:pPr>
            <a:r>
              <a:rPr lang="en-GB" b="1" dirty="0"/>
              <a:t>WSG</a:t>
            </a:r>
            <a:r>
              <a:rPr lang="en-GB" dirty="0"/>
              <a:t>: </a:t>
            </a:r>
            <a:r>
              <a:rPr lang="en-GB" dirty="0" err="1"/>
              <a:t>Fremmer</a:t>
            </a:r>
            <a:r>
              <a:rPr lang="en-GB" dirty="0"/>
              <a:t> </a:t>
            </a:r>
            <a:r>
              <a:rPr lang="en-GB" b="1" dirty="0" err="1"/>
              <a:t>bedste</a:t>
            </a:r>
            <a:r>
              <a:rPr lang="en-GB" b="1" dirty="0"/>
              <a:t> </a:t>
            </a:r>
            <a:r>
              <a:rPr lang="en-GB" b="1" dirty="0" err="1"/>
              <a:t>praksis</a:t>
            </a:r>
            <a:r>
              <a:rPr lang="en-GB" dirty="0"/>
              <a:t>, men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b="1" dirty="0" err="1"/>
              <a:t>håndhævelige</a:t>
            </a:r>
            <a:r>
              <a:rPr lang="en-GB" b="1" dirty="0"/>
              <a:t> </a:t>
            </a:r>
            <a:r>
              <a:rPr lang="en-GB" b="1" dirty="0" err="1"/>
              <a:t>retningslinjer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47881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53BC-ACBE-AA8C-4735-011F5D40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1836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GB" i="0" dirty="0" err="1">
                <a:effectLst/>
                <a:latin typeface="Raleway" pitchFamily="2" charset="77"/>
              </a:rPr>
              <a:t>Øvelse</a:t>
            </a:r>
            <a:r>
              <a:rPr lang="en-GB" i="0" dirty="0">
                <a:effectLst/>
                <a:latin typeface="Raleway" pitchFamily="2" charset="77"/>
              </a:rPr>
              <a:t>: </a:t>
            </a:r>
            <a:r>
              <a:rPr lang="en-GB" i="0" dirty="0" err="1">
                <a:effectLst/>
                <a:latin typeface="Raleway" pitchFamily="2" charset="77"/>
              </a:rPr>
              <a:t>Udforskning</a:t>
            </a:r>
            <a:r>
              <a:rPr lang="en-GB" i="0" dirty="0">
                <a:effectLst/>
                <a:latin typeface="Raleway" pitchFamily="2" charset="77"/>
              </a:rPr>
              <a:t> </a:t>
            </a:r>
            <a:r>
              <a:rPr lang="en-GB" i="0" dirty="0" err="1">
                <a:effectLst/>
                <a:latin typeface="Raleway" pitchFamily="2" charset="77"/>
              </a:rPr>
              <a:t>af</a:t>
            </a:r>
            <a:r>
              <a:rPr lang="en-GB" i="0" dirty="0">
                <a:effectLst/>
                <a:latin typeface="Raleway" pitchFamily="2" charset="77"/>
              </a:rPr>
              <a:t> </a:t>
            </a:r>
            <a:r>
              <a:rPr lang="en-GB" i="0" dirty="0" err="1">
                <a:effectLst/>
                <a:latin typeface="Raleway" pitchFamily="2" charset="77"/>
              </a:rPr>
              <a:t>bæredygtigt</a:t>
            </a:r>
            <a:r>
              <a:rPr lang="en-GB" i="0" dirty="0">
                <a:effectLst/>
                <a:latin typeface="Raleway" pitchFamily="2" charset="77"/>
              </a:rPr>
              <a:t> </a:t>
            </a:r>
            <a:r>
              <a:rPr lang="en-GB" i="0" dirty="0" err="1">
                <a:effectLst/>
                <a:latin typeface="Raleway" pitchFamily="2" charset="77"/>
              </a:rPr>
              <a:t>webdesign</a:t>
            </a:r>
            <a:br>
              <a:rPr lang="en-GB" i="0" dirty="0">
                <a:effectLst/>
                <a:latin typeface="Raleway" pitchFamily="2" charset="77"/>
              </a:rPr>
            </a:b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F581-A40E-93AA-8449-786CA2F0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600"/>
              </a:spcBef>
              <a:buFont typeface="+mj-lt"/>
              <a:buAutoNum type="arabicPeriod"/>
            </a:pPr>
            <a:endParaRPr lang="en-GB" sz="28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Arbejde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Grupper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esøg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Sustainability Guidelines (WSG) 1.0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 2 UX-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eksempler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Tilgængelighed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ydeevne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brugervenlighed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 2 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udviklereksempler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Effektiv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kodning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ressourcehåndtering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energiforbrug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Find 2 Business </a:t>
            </a: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og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Hosting</a:t>
            </a:r>
            <a:endParaRPr lang="en-GB" sz="2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Dokumentér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fund: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Opsummer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med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skærmbilleder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/links.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Diskussion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Forbered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til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diskussion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klassen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18749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Fordele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ved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bæredygtigt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webdesign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Bæredygtige</a:t>
            </a:r>
            <a:r>
              <a:rPr dirty="0"/>
              <a:t> </a:t>
            </a:r>
            <a:r>
              <a:rPr dirty="0" err="1"/>
              <a:t>praksisser</a:t>
            </a:r>
            <a:r>
              <a:rPr dirty="0"/>
              <a:t> </a:t>
            </a:r>
            <a:r>
              <a:rPr dirty="0" err="1"/>
              <a:t>resulterer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flere</a:t>
            </a:r>
            <a:r>
              <a:rPr dirty="0"/>
              <a:t> </a:t>
            </a:r>
            <a:r>
              <a:rPr dirty="0" err="1"/>
              <a:t>fordele</a:t>
            </a:r>
            <a:r>
              <a:rPr dirty="0"/>
              <a:t>.</a:t>
            </a:r>
          </a:p>
          <a:p>
            <a:r>
              <a:rPr dirty="0" err="1"/>
              <a:t>Reducerer</a:t>
            </a:r>
            <a:r>
              <a:rPr dirty="0"/>
              <a:t> CO2-udledninger.</a:t>
            </a:r>
          </a:p>
          <a:p>
            <a:r>
              <a:rPr dirty="0"/>
              <a:t> Spar </a:t>
            </a:r>
            <a:r>
              <a:rPr dirty="0" err="1"/>
              <a:t>energi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ressourcer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hjemmesidens</a:t>
            </a:r>
            <a:r>
              <a:rPr dirty="0"/>
              <a:t> </a:t>
            </a:r>
            <a:r>
              <a:rPr dirty="0" err="1"/>
              <a:t>ydeevne</a:t>
            </a:r>
            <a:r>
              <a:rPr dirty="0"/>
              <a:t>.</a:t>
            </a:r>
          </a:p>
          <a:p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brugeroplevelsen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Øger</a:t>
            </a:r>
            <a:r>
              <a:rPr dirty="0"/>
              <a:t> </a:t>
            </a:r>
            <a:r>
              <a:rPr dirty="0" err="1"/>
              <a:t>forbrugernes</a:t>
            </a:r>
            <a:r>
              <a:rPr dirty="0"/>
              <a:t> </a:t>
            </a:r>
            <a:r>
              <a:rPr dirty="0" err="1"/>
              <a:t>tillid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Raleway" pitchFamily="2" charset="77"/>
              </a:rPr>
              <a:t>Værktøjer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til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måling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og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forbedring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bæredygtighed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Værktøjer</a:t>
            </a:r>
            <a:r>
              <a:rPr dirty="0"/>
              <a:t> er </a:t>
            </a:r>
            <a:r>
              <a:rPr dirty="0" err="1"/>
              <a:t>tilgængelige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at </a:t>
            </a:r>
            <a:r>
              <a:rPr dirty="0" err="1"/>
              <a:t>måle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hjemmesides</a:t>
            </a:r>
            <a:r>
              <a:rPr dirty="0"/>
              <a:t> </a:t>
            </a:r>
            <a:r>
              <a:rPr dirty="0" err="1"/>
              <a:t>bæredygtighed</a:t>
            </a:r>
            <a:r>
              <a:rPr dirty="0"/>
              <a:t>.</a:t>
            </a:r>
          </a:p>
          <a:p>
            <a:r>
              <a:rPr dirty="0"/>
              <a:t>• Website Carbon Calculator </a:t>
            </a:r>
            <a:r>
              <a:rPr dirty="0" err="1"/>
              <a:t>estimerer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hjemmesides</a:t>
            </a:r>
            <a:r>
              <a:rPr dirty="0"/>
              <a:t> </a:t>
            </a:r>
            <a:r>
              <a:rPr dirty="0" err="1"/>
              <a:t>udledninger</a:t>
            </a:r>
            <a:r>
              <a:rPr dirty="0"/>
              <a:t>.</a:t>
            </a:r>
          </a:p>
          <a:p>
            <a:r>
              <a:rPr lang="en-GB" dirty="0">
                <a:hlinkClick r:id="rId2"/>
              </a:rPr>
              <a:t>https://www.websitecarbon.com/</a:t>
            </a:r>
            <a:endParaRPr lang="en-GB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7386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EED75-FDA9-7621-864C-E14ACB96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5" y="1568434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GB" sz="5400" i="0" dirty="0">
                <a:effectLst/>
                <a:latin typeface="Raleway" pitchFamily="2" charset="77"/>
              </a:rPr>
              <a:t>Not just about CO2</a:t>
            </a:r>
            <a:br>
              <a:rPr lang="en-GB" sz="5400" i="0" dirty="0">
                <a:effectLst/>
                <a:latin typeface="Raleway" pitchFamily="2" charset="77"/>
              </a:rPr>
            </a:br>
            <a:endParaRPr lang="en-DK" sz="5400" dirty="0">
              <a:latin typeface="Raleway" pitchFamily="2" charset="77"/>
            </a:endParaRP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D228-B684-D150-AE36-4539878C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GB" sz="2200" dirty="0"/>
            </a:br>
            <a:endParaRPr lang="en-DK" sz="2200" dirty="0"/>
          </a:p>
        </p:txBody>
      </p:sp>
      <p:pic>
        <p:nvPicPr>
          <p:cNvPr id="1028" name="Picture 4" descr="About Us - Afogreen Build">
            <a:extLst>
              <a:ext uri="{FF2B5EF4-FFF2-40B4-BE49-F238E27FC236}">
                <a16:creationId xmlns:a16="http://schemas.microsoft.com/office/drawing/2014/main" id="{8EABFA46-5BF5-1A2F-6338-D2567A2C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76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8340-B557-19E0-35EA-8DFFCC3F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Raleway" pitchFamily="2" charset="77"/>
              </a:rPr>
              <a:t>Reflection Questions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3134-4B37-94F3-2A34-D71F2886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en-GB" b="1" dirty="0">
                <a:effectLst/>
              </a:rPr>
              <a:t>What is Sustainable Web Design?</a:t>
            </a:r>
            <a:endParaRPr lang="en-GB" dirty="0">
              <a:effectLst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</a:rPr>
              <a:t>How would you define sustainable web design in your own words?</a:t>
            </a: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</a:rPr>
              <a:t>Why is it important to consider sustainability in web development?</a:t>
            </a:r>
          </a:p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en-GB" b="1" dirty="0">
                <a:effectLst/>
              </a:rPr>
              <a:t>Practical Applications</a:t>
            </a:r>
            <a:endParaRPr lang="en-GB" dirty="0">
              <a:effectLst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</a:rPr>
              <a:t>Can you think of any examples where sustainable web practices could be applied in your current or future projects?</a:t>
            </a: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effectLst/>
              </a:rPr>
              <a:t>What challenges might you face when implementing these practices?</a:t>
            </a:r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580796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84D7-F6C0-46C9-6C81-5E4ACC5C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2E7B-6A3F-8ADC-959F-A6938627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3 </a:t>
            </a:r>
            <a:r>
              <a:rPr lang="en-GB" dirty="0" err="1"/>
              <a:t>Refleksion</a:t>
            </a:r>
            <a:r>
              <a:rPr lang="en-GB" dirty="0"/>
              <a:t>: </a:t>
            </a:r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bæredygtighed</a:t>
            </a:r>
            <a:r>
              <a:rPr lang="en-GB" dirty="0"/>
              <a:t> </a:t>
            </a:r>
            <a:r>
              <a:rPr lang="en-GB" dirty="0" err="1"/>
              <a:t>integreres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undervisningen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fremtidige</a:t>
            </a:r>
            <a:r>
              <a:rPr lang="en-GB" dirty="0"/>
              <a:t> </a:t>
            </a:r>
            <a:r>
              <a:rPr lang="en-GB" dirty="0" err="1"/>
              <a:t>projekter</a:t>
            </a:r>
            <a:r>
              <a:rPr lang="en-GB" dirty="0"/>
              <a:t>?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707766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F198-0717-5A16-2752-A779DC60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Raleway" pitchFamily="2" charset="77"/>
              </a:rPr>
              <a:t>Discussion Points 2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12B6-A0F6-C0C6-B6F3-0C6BF173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Mange </a:t>
            </a:r>
            <a:r>
              <a:rPr lang="en-GB" dirty="0" err="1"/>
              <a:t>webudviklere</a:t>
            </a:r>
            <a:r>
              <a:rPr lang="en-GB" dirty="0"/>
              <a:t> er </a:t>
            </a:r>
            <a:r>
              <a:rPr lang="en-GB" dirty="0" err="1"/>
              <a:t>opmærksomme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internettets</a:t>
            </a:r>
            <a:r>
              <a:rPr lang="en-GB" dirty="0"/>
              <a:t> </a:t>
            </a:r>
            <a:r>
              <a:rPr lang="en-GB" dirty="0" err="1"/>
              <a:t>miljøpåvirkning</a:t>
            </a:r>
            <a:r>
              <a:rPr lang="en-GB" dirty="0"/>
              <a:t>, men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konsekvent</a:t>
            </a:r>
            <a:r>
              <a:rPr lang="en-GB" dirty="0"/>
              <a:t> </a:t>
            </a:r>
            <a:r>
              <a:rPr lang="en-GB" dirty="0" err="1"/>
              <a:t>bruger</a:t>
            </a:r>
            <a:r>
              <a:rPr lang="en-GB" dirty="0"/>
              <a:t> </a:t>
            </a:r>
            <a:r>
              <a:rPr lang="en-GB" dirty="0" err="1"/>
              <a:t>bæredygtige</a:t>
            </a:r>
            <a:r>
              <a:rPr lang="en-GB" dirty="0"/>
              <a:t> </a:t>
            </a:r>
            <a:r>
              <a:rPr lang="en-GB" dirty="0" err="1"/>
              <a:t>metoder</a:t>
            </a:r>
            <a:r>
              <a:rPr lang="en-GB" dirty="0"/>
              <a:t>. </a:t>
            </a:r>
            <a:r>
              <a:rPr lang="en-GB" dirty="0" err="1"/>
              <a:t>Hvorfor</a:t>
            </a:r>
            <a:r>
              <a:rPr lang="en-GB" dirty="0"/>
              <a:t> </a:t>
            </a:r>
            <a:r>
              <a:rPr lang="en-GB" dirty="0" err="1"/>
              <a:t>tror</a:t>
            </a:r>
            <a:r>
              <a:rPr lang="en-GB" dirty="0"/>
              <a:t> I, at der er </a:t>
            </a:r>
            <a:r>
              <a:rPr lang="en-GB" dirty="0" err="1"/>
              <a:t>denne</a:t>
            </a:r>
            <a:r>
              <a:rPr lang="en-GB" dirty="0"/>
              <a:t> </a:t>
            </a:r>
            <a:r>
              <a:rPr lang="en-GB" dirty="0" err="1"/>
              <a:t>forskel</a:t>
            </a:r>
            <a:r>
              <a:rPr lang="en-GB" dirty="0"/>
              <a:t> </a:t>
            </a:r>
            <a:r>
              <a:rPr lang="en-GB" dirty="0" err="1"/>
              <a:t>mellem</a:t>
            </a:r>
            <a:r>
              <a:rPr lang="en-GB" dirty="0"/>
              <a:t> </a:t>
            </a:r>
            <a:r>
              <a:rPr lang="en-GB" dirty="0" err="1"/>
              <a:t>viden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handling?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240592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Raleway" pitchFamily="2" charset="77"/>
              </a:rPr>
              <a:t>Sustainability </a:t>
            </a:r>
            <a:r>
              <a:rPr lang="da-DK" dirty="0">
                <a:latin typeface="Raleway" pitchFamily="2" charset="77"/>
              </a:rPr>
              <a:t>+</a:t>
            </a:r>
            <a:r>
              <a:rPr dirty="0">
                <a:latin typeface="Raleway" pitchFamily="2" charset="77"/>
              </a:rPr>
              <a:t> Accessibility in 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Energy Efficiency &amp; Accessibility Align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Lightweight, optimized websites </a:t>
            </a:r>
            <a:r>
              <a:rPr lang="en-GB" b="1" dirty="0"/>
              <a:t>load faster</a:t>
            </a:r>
            <a:r>
              <a:rPr lang="en-GB" dirty="0"/>
              <a:t> and consume </a:t>
            </a:r>
            <a:r>
              <a:rPr lang="en-GB" b="1" dirty="0"/>
              <a:t>less energy</a:t>
            </a:r>
            <a:r>
              <a:rPr lang="en-GB" dirty="0"/>
              <a:t>, benefiting both </a:t>
            </a:r>
            <a:r>
              <a:rPr lang="en-GB" b="1" dirty="0"/>
              <a:t>users on slow connections</a:t>
            </a:r>
            <a:r>
              <a:rPr lang="en-GB" dirty="0"/>
              <a:t> and the planet.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r>
              <a:rPr lang="en-DK" dirty="0"/>
              <a:t> </a:t>
            </a:r>
            <a:r>
              <a:rPr lang="en-GB" b="1" dirty="0"/>
              <a:t>Inclusive Design Reduces Waste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Websites designed for </a:t>
            </a:r>
            <a:r>
              <a:rPr lang="en-GB" b="1" dirty="0"/>
              <a:t>all users</a:t>
            </a:r>
            <a:r>
              <a:rPr lang="en-GB" dirty="0"/>
              <a:t> (including those with disabilities) prevent </a:t>
            </a:r>
            <a:r>
              <a:rPr lang="en-GB" b="1" dirty="0"/>
              <a:t>rebuilds and excessive redesigns</a:t>
            </a:r>
            <a:r>
              <a:rPr lang="en-GB" dirty="0"/>
              <a:t>, saving </a:t>
            </a:r>
            <a:r>
              <a:rPr lang="en-GB" b="1" dirty="0"/>
              <a:t>time and resources</a:t>
            </a:r>
            <a:r>
              <a:rPr lang="en-GB" dirty="0"/>
              <a:t>.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r>
              <a:rPr lang="en-DK" dirty="0"/>
              <a:t> </a:t>
            </a:r>
            <a:r>
              <a:rPr lang="en-GB" b="1" dirty="0"/>
              <a:t>Better UX = Lower Energy Use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Clear navigation &amp; readable fonts</a:t>
            </a:r>
            <a:r>
              <a:rPr lang="en-GB" dirty="0"/>
              <a:t> reduce user frustration and time spent searching, leading to </a:t>
            </a:r>
            <a:r>
              <a:rPr lang="en-GB" b="1" dirty="0"/>
              <a:t>lower server requests and energy consumption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E317-22BC-57B5-A85B-56B715D0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kilder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DECE-5720-0D07-750E-212EFC91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GB" dirty="0"/>
              <a:t>Greenwood, T. (2021). Sustainable Web Design A book apart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 err="1">
                <a:effectLst/>
              </a:rPr>
              <a:t>Hulleberg</a:t>
            </a:r>
            <a:r>
              <a:rPr lang="en-GB" dirty="0">
                <a:effectLst/>
              </a:rPr>
              <a:t>, O., Granum, H. L., Hansen, S. G., Moen, M., </a:t>
            </a:r>
            <a:r>
              <a:rPr lang="en-GB" dirty="0" err="1">
                <a:effectLst/>
              </a:rPr>
              <a:t>Monllaó</a:t>
            </a:r>
            <a:r>
              <a:rPr lang="en-GB" dirty="0">
                <a:effectLst/>
              </a:rPr>
              <a:t>, C. V., &amp; </a:t>
            </a:r>
            <a:r>
              <a:rPr lang="en-GB" dirty="0" err="1">
                <a:effectLst/>
              </a:rPr>
              <a:t>Inal</a:t>
            </a:r>
            <a:r>
              <a:rPr lang="en-GB" dirty="0">
                <a:effectLst/>
              </a:rPr>
              <a:t>, Y. (2023). The Awareness and Practices of Web Developers Toward Sustainable Web Design. In </a:t>
            </a:r>
            <a:r>
              <a:rPr lang="en-GB" i="1" dirty="0">
                <a:effectLst/>
              </a:rPr>
              <a:t>HCII 2023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LNCS 14030</a:t>
            </a:r>
            <a:r>
              <a:rPr lang="en-GB" dirty="0">
                <a:effectLst/>
              </a:rPr>
              <a:t>, pp. 134–145. Springer.1...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WAI Policy. (n.d.). Web accessibility laws &amp; policies. Retrieved from</a:t>
            </a:r>
          </a:p>
          <a:p>
            <a:pPr marL="0" indent="0">
              <a:buNone/>
            </a:pPr>
            <a:r>
              <a:rPr lang="en-GB" dirty="0"/>
              <a:t>Green Software Foundation. . Green Software Foundation. Retrieved February 3, 2025, from http://</a:t>
            </a:r>
            <a:r>
              <a:rPr lang="en-GB" dirty="0" err="1"/>
              <a:t>greensoftware.foundation</a:t>
            </a:r>
            <a:r>
              <a:rPr lang="en-GB" dirty="0"/>
              <a:t>/</a:t>
            </a:r>
          </a:p>
          <a:p>
            <a:pPr marL="0" indent="0">
              <a:buNone/>
            </a:pPr>
            <a:r>
              <a:rPr lang="en-GB" dirty="0"/>
              <a:t>The Green Web Foundation. The Green Web Foundation. Retrieved February 3, 2025, from https://</a:t>
            </a:r>
            <a:r>
              <a:rPr lang="en-GB" dirty="0" err="1"/>
              <a:t>www.thegreenwebfoundation.org</a:t>
            </a:r>
            <a:r>
              <a:rPr lang="en-GB" dirty="0"/>
              <a:t>/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effectLst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3536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GB" sz="3200" dirty="0">
                <a:latin typeface="Raleway" pitchFamily="2" charset="77"/>
              </a:rPr>
              <a:t>Den </a:t>
            </a:r>
            <a:r>
              <a:rPr lang="en-GB" sz="3200" dirty="0" err="1">
                <a:latin typeface="Raleway" pitchFamily="2" charset="77"/>
              </a:rPr>
              <a:t>voksende</a:t>
            </a:r>
            <a:r>
              <a:rPr lang="en-GB" sz="3200" dirty="0">
                <a:latin typeface="Raleway" pitchFamily="2" charset="77"/>
              </a:rPr>
              <a:t> </a:t>
            </a:r>
            <a:r>
              <a:rPr lang="en-GB" sz="3200" dirty="0" err="1">
                <a:latin typeface="Raleway" pitchFamily="2" charset="77"/>
              </a:rPr>
              <a:t>appetit</a:t>
            </a:r>
            <a:r>
              <a:rPr lang="en-GB" sz="3200" dirty="0">
                <a:latin typeface="Raleway" pitchFamily="2" charset="77"/>
              </a:rPr>
              <a:t> </a:t>
            </a:r>
            <a:r>
              <a:rPr lang="en-GB" sz="3200" dirty="0" err="1">
                <a:latin typeface="Raleway" pitchFamily="2" charset="77"/>
              </a:rPr>
              <a:t>på</a:t>
            </a:r>
            <a:r>
              <a:rPr lang="en-GB" sz="3200" dirty="0">
                <a:latin typeface="Raleway" pitchFamily="2" charset="77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Web traffic increased by 440% between 2015 and 2021.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- This growth contributes to more energy consumption and emissions.</a:t>
            </a:r>
          </a:p>
          <a:p>
            <a:pPr>
              <a:lnSpc>
                <a:spcPct val="90000"/>
              </a:lnSpc>
            </a:pPr>
            <a:endParaRPr lang="en-GB" sz="2000" dirty="0"/>
          </a:p>
        </p:txBody>
      </p:sp>
      <p:pic>
        <p:nvPicPr>
          <p:cNvPr id="3074" name="Picture 2" descr="Data Age 2025: the datasphere and data-readiness from edge to core">
            <a:extLst>
              <a:ext uri="{FF2B5EF4-FFF2-40B4-BE49-F238E27FC236}">
                <a16:creationId xmlns:a16="http://schemas.microsoft.com/office/drawing/2014/main" id="{962E3C43-CB71-3200-44AF-EF9F9CD2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1297370"/>
            <a:ext cx="6389346" cy="42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080" name="Rectangle 307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Skjulte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miljøomkostninger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centers consume large quantities of water for cooling.</a:t>
            </a:r>
          </a:p>
          <a:p>
            <a:r>
              <a:rPr dirty="0"/>
              <a:t>The production of hardware results in e-waste.</a:t>
            </a:r>
          </a:p>
          <a:p>
            <a:r>
              <a:rPr dirty="0"/>
              <a:t> The internet impacts power consumption, and the use of natural resources.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88BBC5B-99FB-D7D4-13A1-9EF54E363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6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7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Raleway" pitchFamily="2" charset="77"/>
              </a:rPr>
              <a:t>Definition </a:t>
            </a:r>
            <a:r>
              <a:rPr dirty="0" err="1">
                <a:latin typeface="Raleway" pitchFamily="2" charset="77"/>
              </a:rPr>
              <a:t>af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bæredygtigt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webdesign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 Sustainable web design prioritizes both people and the planet.</a:t>
            </a:r>
          </a:p>
          <a:p>
            <a:r>
              <a:rPr dirty="0"/>
              <a:t>It's an approach to delivering digital products, services, and data responsibly.</a:t>
            </a:r>
          </a:p>
          <a:p>
            <a:r>
              <a:rPr dirty="0"/>
              <a:t> It adheres to the principles of the Sustainable Web Manifesto.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EAAED-F291-150D-3FA2-80A9902C3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Raleway" pitchFamily="2" charset="77"/>
              </a:rPr>
              <a:t>                           </a:t>
            </a:r>
            <a:r>
              <a:rPr lang="en-GB" dirty="0" err="1">
                <a:latin typeface="Raleway" pitchFamily="2" charset="77"/>
              </a:rPr>
              <a:t>Bæredygtigt</a:t>
            </a:r>
            <a:r>
              <a:rPr lang="en-GB" dirty="0">
                <a:latin typeface="Raleway" pitchFamily="2" charset="77"/>
              </a:rPr>
              <a:t>= Sustainable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2462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859854"/>
            <a:ext cx="10972800" cy="1143000"/>
          </a:xfrm>
        </p:spPr>
        <p:txBody>
          <a:bodyPr>
            <a:normAutofit fontScale="90000"/>
          </a:bodyPr>
          <a:lstStyle/>
          <a:p>
            <a:r>
              <a:rPr dirty="0"/>
              <a:t>Det </a:t>
            </a:r>
            <a:r>
              <a:rPr dirty="0" err="1"/>
              <a:t>bæredygtige</a:t>
            </a:r>
            <a:r>
              <a:rPr dirty="0"/>
              <a:t> </a:t>
            </a:r>
            <a:r>
              <a:rPr dirty="0" err="1"/>
              <a:t>webmanifest</a:t>
            </a:r>
            <a:r>
              <a:rPr lang="da-DK" dirty="0"/>
              <a:t>-</a:t>
            </a:r>
            <a:r>
              <a:rPr lang="en-GB" dirty="0"/>
              <a:t>Sustainable Web Manifesto.</a:t>
            </a:r>
            <a:br>
              <a:rPr lang="en-GB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 commitment to creating a greener web.</a:t>
            </a:r>
          </a:p>
          <a:p>
            <a:r>
              <a:rPr dirty="0"/>
              <a:t>The manifesto provides a framework for sustainable web practices.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 Six key principles: clean, efficient, open, honest, regenerative, and resilient.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79E2E-FA4F-DEAC-D833-3146CE324E0E}"/>
              </a:ext>
            </a:extLst>
          </p:cNvPr>
          <p:cNvSpPr txBox="1"/>
          <p:nvPr/>
        </p:nvSpPr>
        <p:spPr>
          <a:xfrm>
            <a:off x="6560458" y="61261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https://www.sustainablewebmanifesto.com/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1688</Words>
  <Application>Microsoft Macintosh PowerPoint</Application>
  <PresentationFormat>Widescreen</PresentationFormat>
  <Paragraphs>192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-apple-system</vt:lpstr>
      <vt:lpstr>Spectral</vt:lpstr>
      <vt:lpstr>Arial</vt:lpstr>
      <vt:lpstr>Calibri</vt:lpstr>
      <vt:lpstr>Raleway</vt:lpstr>
      <vt:lpstr>Times New Roman</vt:lpstr>
      <vt:lpstr>Office Theme</vt:lpstr>
      <vt:lpstr>Sustainable Web Design   Bygning af et grønnere internet</vt:lpstr>
      <vt:lpstr>Refleksion:</vt:lpstr>
      <vt:lpstr>Internettets miljøpåvirkning</vt:lpstr>
      <vt:lpstr>Den voksende appetit på data</vt:lpstr>
      <vt:lpstr>Skjulte miljøomkostninger</vt:lpstr>
      <vt:lpstr>PowerPoint Presentation</vt:lpstr>
      <vt:lpstr>Definition af bæredygtigt webdesign</vt:lpstr>
      <vt:lpstr>PowerPoint Presentation</vt:lpstr>
      <vt:lpstr>Det bæredygtige webmanifest-Sustainable Web Manifesto. </vt:lpstr>
      <vt:lpstr>Bæredygtig Webdesignpraksis I</vt:lpstr>
      <vt:lpstr>Bæredygtig Webdesignpraksis II</vt:lpstr>
      <vt:lpstr>Bæredygtig Webdesignpraksis III</vt:lpstr>
      <vt:lpstr>Lazy Loading: </vt:lpstr>
      <vt:lpstr>PowerPoint Presentation</vt:lpstr>
      <vt:lpstr>Responsive Images: </vt:lpstr>
      <vt:lpstr>Web Developers  </vt:lpstr>
      <vt:lpstr>PowerPoint Presentation</vt:lpstr>
      <vt:lpstr>Implementering af bæredygtige web praksis </vt:lpstr>
      <vt:lpstr>Optimering af billeder for bæredygtighed</vt:lpstr>
      <vt:lpstr>Optimering af video for bæredygtighed</vt:lpstr>
      <vt:lpstr>Optimering af skrifttyper for bæredygtighed</vt:lpstr>
      <vt:lpstr>Fordelene ved 'Dark Theme’</vt:lpstr>
      <vt:lpstr>PowerPoint Presentation</vt:lpstr>
      <vt:lpstr>Effektive kodningspraksisser</vt:lpstr>
      <vt:lpstr>Sammenhængen mellem ydeevne (performace) og bæredygtighed</vt:lpstr>
      <vt:lpstr>Minificering af kode til produktion</vt:lpstr>
      <vt:lpstr>bedste praksis source</vt:lpstr>
      <vt:lpstr>Web-bæredygtighed (WSG)</vt:lpstr>
      <vt:lpstr>WSG</vt:lpstr>
      <vt:lpstr>WSG og WCAG</vt:lpstr>
      <vt:lpstr>Øvelse: Udforskning af bæredygtigt webdesign </vt:lpstr>
      <vt:lpstr>Fordele ved bæredygtigt webdesign</vt:lpstr>
      <vt:lpstr>Værktøjer til måling og forbedring af bæredygtighed</vt:lpstr>
      <vt:lpstr>Not just about CO2 </vt:lpstr>
      <vt:lpstr>Reflection Questions</vt:lpstr>
      <vt:lpstr>PowerPoint Presentation</vt:lpstr>
      <vt:lpstr>Discussion Points 2</vt:lpstr>
      <vt:lpstr>Sustainability + Accessibility in Web Design</vt:lpstr>
      <vt:lpstr>kilder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Xiaolei Bi</cp:lastModifiedBy>
  <cp:revision>15</cp:revision>
  <dcterms:created xsi:type="dcterms:W3CDTF">2013-01-27T09:14:16Z</dcterms:created>
  <dcterms:modified xsi:type="dcterms:W3CDTF">2025-02-10T10:48:33Z</dcterms:modified>
  <cp:category/>
</cp:coreProperties>
</file>