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5"/>
  </p:notesMasterIdLst>
  <p:sldIdLst>
    <p:sldId id="256" r:id="rId5"/>
    <p:sldId id="301" r:id="rId6"/>
    <p:sldId id="304" r:id="rId7"/>
    <p:sldId id="305" r:id="rId8"/>
    <p:sldId id="257" r:id="rId9"/>
    <p:sldId id="258" r:id="rId10"/>
    <p:sldId id="259" r:id="rId11"/>
    <p:sldId id="279" r:id="rId12"/>
    <p:sldId id="302" r:id="rId13"/>
    <p:sldId id="303" r:id="rId14"/>
    <p:sldId id="287" r:id="rId15"/>
    <p:sldId id="260" r:id="rId16"/>
    <p:sldId id="300" r:id="rId17"/>
    <p:sldId id="262" r:id="rId18"/>
    <p:sldId id="283" r:id="rId19"/>
    <p:sldId id="306" r:id="rId20"/>
    <p:sldId id="271" r:id="rId21"/>
    <p:sldId id="307" r:id="rId22"/>
    <p:sldId id="289" r:id="rId23"/>
    <p:sldId id="309" r:id="rId24"/>
    <p:sldId id="308" r:id="rId25"/>
    <p:sldId id="293" r:id="rId26"/>
    <p:sldId id="295" r:id="rId27"/>
    <p:sldId id="294" r:id="rId28"/>
    <p:sldId id="263" r:id="rId29"/>
    <p:sldId id="265" r:id="rId30"/>
    <p:sldId id="266" r:id="rId31"/>
    <p:sldId id="267" r:id="rId32"/>
    <p:sldId id="268" r:id="rId33"/>
    <p:sldId id="269" r:id="rId34"/>
    <p:sldId id="270" r:id="rId35"/>
    <p:sldId id="296" r:id="rId36"/>
    <p:sldId id="272" r:id="rId37"/>
    <p:sldId id="281" r:id="rId38"/>
    <p:sldId id="282" r:id="rId39"/>
    <p:sldId id="274" r:id="rId40"/>
    <p:sldId id="284" r:id="rId41"/>
    <p:sldId id="286" r:id="rId42"/>
    <p:sldId id="278" r:id="rId43"/>
    <p:sldId id="275" r:id="rId44"/>
    <p:sldId id="273" r:id="rId45"/>
    <p:sldId id="297" r:id="rId46"/>
    <p:sldId id="298" r:id="rId47"/>
    <p:sldId id="299" r:id="rId48"/>
    <p:sldId id="285" r:id="rId49"/>
    <p:sldId id="290" r:id="rId50"/>
    <p:sldId id="291" r:id="rId51"/>
    <p:sldId id="288" r:id="rId52"/>
    <p:sldId id="292" r:id="rId53"/>
    <p:sldId id="264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6"/>
  </p:normalViewPr>
  <p:slideViewPr>
    <p:cSldViewPr snapToGrid="0">
      <p:cViewPr varScale="1">
        <p:scale>
          <a:sx n="105" d="100"/>
          <a:sy n="105" d="100"/>
        </p:scale>
        <p:origin x="74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9882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Start with a strong, visually engaging slide to draw the audience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en-GB" b="1" i="0">
                <a:solidFill>
                  <a:srgbClr val="F0F6FC"/>
                </a:solidFill>
                <a:effectLst/>
                <a:latin typeface="-apple-system"/>
              </a:rPr>
              <a:t>Check the Network Activity</a:t>
            </a:r>
            <a:r>
              <a:rPr lang="en-GB" b="0" i="0">
                <a:solidFill>
                  <a:srgbClr val="F0F6FC"/>
                </a:solidFill>
                <a:effectLst/>
                <a:latin typeface="-apple-system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F0F6FC"/>
                </a:solidFill>
                <a:effectLst/>
                <a:latin typeface="-apple-system"/>
              </a:rPr>
              <a:t>Open the Developer Tools in your browser (usually by pressing F12 or </a:t>
            </a:r>
            <a:r>
              <a:rPr lang="en-GB" b="0" i="0" err="1">
                <a:solidFill>
                  <a:srgbClr val="F0F6FC"/>
                </a:solidFill>
                <a:effectLst/>
                <a:latin typeface="-apple-system"/>
              </a:rPr>
              <a:t>Ctrl+Shift+I</a:t>
            </a:r>
            <a:r>
              <a:rPr lang="en-GB" b="0" i="0">
                <a:solidFill>
                  <a:srgbClr val="F0F6FC"/>
                </a:solidFill>
                <a:effectLst/>
                <a:latin typeface="-apple-system"/>
              </a:rPr>
              <a:t>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F0F6FC"/>
                </a:solidFill>
                <a:effectLst/>
                <a:latin typeface="-apple-system"/>
              </a:rPr>
              <a:t>Go to the "Network" tab.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F0F6FC"/>
                </a:solidFill>
                <a:effectLst/>
                <a:latin typeface="-apple-system"/>
              </a:rPr>
              <a:t>Reload the page and scroll down to where the images are supposed to appear.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GB" b="0" i="0">
                <a:solidFill>
                  <a:srgbClr val="F0F6FC"/>
                </a:solidFill>
                <a:effectLst/>
                <a:latin typeface="-apple-system"/>
              </a:rPr>
              <a:t>Observe the network activity. You should see the image files being loaded only when they are about to come into the viewport.</a:t>
            </a:r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97944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the responsibility of web developers in creating sustainable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Demo _ light dark</a:t>
            </a:r>
          </a:p>
        </p:txBody>
      </p:sp>
    </p:spTree>
    <p:extLst>
      <p:ext uri="{BB962C8B-B14F-4D97-AF65-F5344CB8AC3E}">
        <p14:creationId xmlns:p14="http://schemas.microsoft.com/office/powerpoint/2010/main" val="1555049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GB"/>
              <a:t>https://</a:t>
            </a:r>
            <a:r>
              <a:rPr lang="en-GB" err="1"/>
              <a:t>www.linkedin.com</a:t>
            </a:r>
            <a:r>
              <a:rPr lang="en-GB"/>
              <a:t>/learning/hands-on-introduction-</a:t>
            </a:r>
            <a:r>
              <a:rPr lang="en-GB" err="1"/>
              <a:t>javascript</a:t>
            </a:r>
            <a:r>
              <a:rPr lang="en-GB"/>
              <a:t>/</a:t>
            </a:r>
            <a:r>
              <a:rPr lang="en-GB" err="1"/>
              <a:t>create-a-dark-mode-switch?resume</a:t>
            </a:r>
            <a:r>
              <a:rPr lang="en-GB"/>
              <a:t>=</a:t>
            </a:r>
            <a:r>
              <a:rPr lang="en-GB" err="1"/>
              <a:t>false&amp;u</a:t>
            </a:r>
            <a:r>
              <a:rPr lang="en-GB"/>
              <a:t>=42436220</a:t>
            </a:r>
          </a:p>
          <a:p>
            <a:r>
              <a:rPr lang="en-GB"/>
              <a:t>(media </a:t>
            </a:r>
            <a:r>
              <a:rPr lang="en-GB" err="1"/>
              <a:t>queery</a:t>
            </a:r>
            <a:r>
              <a:rPr lang="en-GB"/>
              <a:t> CSS)</a:t>
            </a: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70358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1">
                <a:effectLst/>
                <a:latin typeface="Arial" panose="020B0604020202020204" pitchFamily="34" charset="0"/>
              </a:rPr>
              <a:t> Minify Your HTML, CSS, and JavaScript</a:t>
            </a:r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9388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DK"/>
              <a:t>SUS </a:t>
            </a:r>
            <a:r>
              <a:rPr lang="en-GB"/>
              <a:t>- Reduce data transfer by optimizing images, videos, and code.</a:t>
            </a:r>
          </a:p>
          <a:p>
            <a:r>
              <a:rPr lang="en-GB"/>
              <a:t>- Use green hosting providers to lower carbon footprint.</a:t>
            </a:r>
          </a:p>
          <a:p>
            <a:r>
              <a:rPr lang="en-GB"/>
              <a:t>- Implement dark mode and energy-efficient </a:t>
            </a:r>
            <a:r>
              <a:rPr lang="en-GB" err="1"/>
              <a:t>colors</a:t>
            </a:r>
            <a:r>
              <a:rPr lang="en-GB"/>
              <a:t>.</a:t>
            </a:r>
          </a:p>
          <a:p>
            <a:r>
              <a:rPr lang="en-DK"/>
              <a:t>A11y</a:t>
            </a:r>
          </a:p>
          <a:p>
            <a:r>
              <a:rPr lang="en-GB"/>
              <a:t>- Ensure websites are usable for people with disabilities (WCAG guidelines).</a:t>
            </a:r>
          </a:p>
          <a:p>
            <a:r>
              <a:rPr lang="en-GB"/>
              <a:t>- Provide alt text for images and use semantic HTML.</a:t>
            </a:r>
          </a:p>
          <a:p>
            <a:r>
              <a:rPr lang="en-GB"/>
              <a:t>- Optimize keyboard navigation and screen reader support.</a:t>
            </a:r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91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/>
              <a:t>https://</a:t>
            </a:r>
            <a:r>
              <a:rPr lang="en-GB" err="1"/>
              <a:t>gydeline.com</a:t>
            </a:r>
            <a:r>
              <a:rPr lang="en-GB"/>
              <a:t>/facts/internet-electricity-usage/</a:t>
            </a:r>
          </a:p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Visual data will enhance the understanding of this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Broaden the perspective on the internet's environmental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Det I ser her er version 1 af Klimavenlig visning. </a:t>
            </a:r>
          </a:p>
          <a:p>
            <a:r>
              <a:rPr lang="da-DK"/>
              <a:t>Vi gik i luften med løsningen i juni måned og har flere tilføjelser på vej. Mere om det senere.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54916-5BDF-46F1-98B6-BEE2B13A7307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4283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Clearly define the term 'sustainable web design.'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that sustainability is an integrated approach.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DK"/>
              <a:t>e.g.. </a:t>
            </a:r>
          </a:p>
        </p:txBody>
      </p:sp>
    </p:spTree>
    <p:extLst>
      <p:ext uri="{BB962C8B-B14F-4D97-AF65-F5344CB8AC3E}">
        <p14:creationId xmlns:p14="http://schemas.microsoft.com/office/powerpoint/2010/main" val="29945322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en-US">
                <a:latin typeface="Calibri"/>
                <a:ea typeface="Calibri"/>
                <a:cs typeface="Calibri"/>
              </a:rPr>
              <a:t>Lazy load meaning that do not load the resouce</a:t>
            </a:r>
          </a:p>
        </p:txBody>
      </p:sp>
    </p:spTree>
    <p:extLst>
      <p:ext uri="{BB962C8B-B14F-4D97-AF65-F5344CB8AC3E}">
        <p14:creationId xmlns:p14="http://schemas.microsoft.com/office/powerpoint/2010/main" val="1865173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>
            <a:extLst>
              <a:ext uri="{FF2B5EF4-FFF2-40B4-BE49-F238E27FC236}">
                <a16:creationId xmlns:a16="http://schemas.microsoft.com/office/drawing/2014/main" id="{05213208-DA2A-094F-8153-A580D848FC6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188" y="1628800"/>
            <a:ext cx="10800000" cy="14700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a-DK" noProof="0"/>
              <a:t>Klik for at redigere i master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676104A5-0EC3-924E-8637-9C0215ED2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11188" y="3420000"/>
            <a:ext cx="10800000" cy="103399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  <a:latin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 noProof="0"/>
              <a:t>Klik for at redigere i master</a:t>
            </a:r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28226B8F-F283-9248-BB5B-B7D3537114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000" y="630000"/>
            <a:ext cx="1008000" cy="685437"/>
          </a:xfrm>
          <a:prstGeom prst="rect">
            <a:avLst/>
          </a:prstGeom>
        </p:spPr>
      </p:pic>
      <p:pic>
        <p:nvPicPr>
          <p:cNvPr id="11" name="Billede 10">
            <a:extLst>
              <a:ext uri="{FF2B5EF4-FFF2-40B4-BE49-F238E27FC236}">
                <a16:creationId xmlns:a16="http://schemas.microsoft.com/office/drawing/2014/main" id="{6E239626-593F-A64C-9818-08D22ACD0F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48000" y="5904000"/>
            <a:ext cx="1080000" cy="5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759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lede 9">
            <a:extLst>
              <a:ext uri="{FF2B5EF4-FFF2-40B4-BE49-F238E27FC236}">
                <a16:creationId xmlns:a16="http://schemas.microsoft.com/office/drawing/2014/main" id="{28226B8F-F283-9248-BB5B-B7D3537114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0000" y="630000"/>
            <a:ext cx="1008000" cy="685437"/>
          </a:xfrm>
          <a:prstGeom prst="rect">
            <a:avLst/>
          </a:prstGeom>
        </p:spPr>
      </p:pic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184E576C-B8F1-1F4E-AC7B-BBC69782D4C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28650" y="3575875"/>
            <a:ext cx="5220000" cy="298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300"/>
              </a:spcBef>
              <a:buSzPct val="97000"/>
              <a:defRPr>
                <a:solidFill>
                  <a:schemeClr val="bg1"/>
                </a:solidFill>
                <a:latin typeface="Arial"/>
              </a:defRPr>
            </a:lvl1pPr>
            <a:lvl2pPr>
              <a:spcBef>
                <a:spcPts val="300"/>
              </a:spcBef>
              <a:buSzPct val="97000"/>
              <a:defRPr>
                <a:solidFill>
                  <a:schemeClr val="bg1"/>
                </a:solidFill>
                <a:latin typeface="Arial"/>
              </a:defRPr>
            </a:lvl2pPr>
            <a:lvl3pPr>
              <a:spcBef>
                <a:spcPts val="300"/>
              </a:spcBef>
              <a:buSzPct val="97000"/>
              <a:defRPr>
                <a:solidFill>
                  <a:schemeClr val="bg1"/>
                </a:solidFill>
                <a:latin typeface="Arial"/>
              </a:defRPr>
            </a:lvl3pPr>
            <a:lvl4pPr>
              <a:spcBef>
                <a:spcPts val="300"/>
              </a:spcBef>
              <a:buSzPct val="97000"/>
              <a:defRPr>
                <a:solidFill>
                  <a:schemeClr val="bg1"/>
                </a:solidFill>
                <a:latin typeface="Arial"/>
              </a:defRPr>
            </a:lvl4pPr>
            <a:lvl5pPr>
              <a:spcBef>
                <a:spcPts val="300"/>
              </a:spcBef>
              <a:buSzPct val="97000"/>
              <a:defRPr>
                <a:solidFill>
                  <a:schemeClr val="bg1"/>
                </a:solidFill>
                <a:latin typeface="Arial"/>
              </a:defRPr>
            </a:lvl5pPr>
          </a:lstStyle>
          <a:p>
            <a:pPr lvl="0"/>
            <a:r>
              <a:rPr lang="da-DK" noProof="0"/>
              <a:t>Klik for at redigere i master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DE1E40C3-4A28-1043-BE05-E287EB3265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192000" y="3575875"/>
            <a:ext cx="5220000" cy="29880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spcBef>
                <a:spcPts val="300"/>
              </a:spcBef>
              <a:buSzPct val="97000"/>
              <a:defRPr>
                <a:solidFill>
                  <a:schemeClr val="bg1"/>
                </a:solidFill>
                <a:latin typeface="Arial"/>
              </a:defRPr>
            </a:lvl1pPr>
            <a:lvl2pPr>
              <a:spcBef>
                <a:spcPts val="300"/>
              </a:spcBef>
              <a:buSzPct val="97000"/>
              <a:defRPr>
                <a:solidFill>
                  <a:schemeClr val="bg1"/>
                </a:solidFill>
                <a:latin typeface="Arial"/>
              </a:defRPr>
            </a:lvl2pPr>
            <a:lvl3pPr>
              <a:spcBef>
                <a:spcPts val="300"/>
              </a:spcBef>
              <a:buSzPct val="97000"/>
              <a:defRPr>
                <a:solidFill>
                  <a:schemeClr val="bg1"/>
                </a:solidFill>
                <a:latin typeface="Arial"/>
              </a:defRPr>
            </a:lvl3pPr>
            <a:lvl4pPr>
              <a:spcBef>
                <a:spcPts val="300"/>
              </a:spcBef>
              <a:buSzPct val="97000"/>
              <a:defRPr>
                <a:solidFill>
                  <a:schemeClr val="bg1"/>
                </a:solidFill>
                <a:latin typeface="Arial"/>
              </a:defRPr>
            </a:lvl4pPr>
            <a:lvl5pPr>
              <a:spcBef>
                <a:spcPts val="300"/>
              </a:spcBef>
              <a:buSzPct val="97000"/>
              <a:defRPr>
                <a:solidFill>
                  <a:schemeClr val="bg1"/>
                </a:solidFill>
                <a:latin typeface="Arial"/>
              </a:defRPr>
            </a:lvl5pPr>
          </a:lstStyle>
          <a:p>
            <a:pPr lvl="0"/>
            <a:r>
              <a:rPr lang="da-DK" noProof="0"/>
              <a:t>Klik for at redigere i master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777E6396-91A6-6548-B6CF-B9A38A2A3B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1188" y="1628800"/>
            <a:ext cx="10800000" cy="14700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da-DK" noProof="0"/>
              <a:t>Klik for at redigere i master</a:t>
            </a:r>
          </a:p>
        </p:txBody>
      </p:sp>
    </p:spTree>
    <p:extLst>
      <p:ext uri="{BB962C8B-B14F-4D97-AF65-F5344CB8AC3E}">
        <p14:creationId xmlns:p14="http://schemas.microsoft.com/office/powerpoint/2010/main" val="8369286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sidesbille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BE357-FCD4-5B46-A108-FBBDD833AD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noProof="0"/>
              <a:t>Klik på ikonet for at tilføje et billede</a:t>
            </a:r>
          </a:p>
        </p:txBody>
      </p:sp>
    </p:spTree>
    <p:extLst>
      <p:ext uri="{BB962C8B-B14F-4D97-AF65-F5344CB8AC3E}">
        <p14:creationId xmlns:p14="http://schemas.microsoft.com/office/powerpoint/2010/main" val="161795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png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etbootstrap.com/docs/5.3/getting-started/introduction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fonts.google.com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codetools.org/minifier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blog/2023/introducing-web-sustainability-guidelines/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sustyweb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ebsitecarbon.com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olstebro.dk/" TargetMode="External"/><Relationship Id="rId3" Type="http://schemas.openxmlformats.org/officeDocument/2006/relationships/hyperlink" Target="https://www.kkk.dk/" TargetMode="External"/><Relationship Id="rId7" Type="http://schemas.openxmlformats.org/officeDocument/2006/relationships/hyperlink" Target="https://www.billund.dk/" TargetMode="External"/><Relationship Id="rId2" Type="http://schemas.openxmlformats.org/officeDocument/2006/relationships/hyperlink" Target="https://www.herning.dk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truer.dk/" TargetMode="External"/><Relationship Id="rId5" Type="http://schemas.openxmlformats.org/officeDocument/2006/relationships/hyperlink" Target="https://sonderborg.dk/" TargetMode="External"/><Relationship Id="rId4" Type="http://schemas.openxmlformats.org/officeDocument/2006/relationships/hyperlink" Target="https://skive.dk/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pagespeed.web.dev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>
                <a:latin typeface="Raleway" pitchFamily="2" charset="77"/>
              </a:rPr>
              <a:t>Sustainable Web Design</a:t>
            </a:r>
            <a:r>
              <a:rPr lang="da-DK">
                <a:latin typeface="Raleway" pitchFamily="2" charset="77"/>
              </a:rPr>
              <a:t> </a:t>
            </a:r>
            <a:br>
              <a:rPr lang="da-DK">
                <a:latin typeface="Raleway" pitchFamily="2" charset="77"/>
              </a:rPr>
            </a:b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Bygning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af</a:t>
            </a:r>
            <a:r>
              <a:rPr>
                <a:latin typeface="Raleway" pitchFamily="2" charset="77"/>
              </a:rPr>
              <a:t> et </a:t>
            </a:r>
            <a:r>
              <a:rPr err="1">
                <a:latin typeface="Raleway" pitchFamily="2" charset="77"/>
              </a:rPr>
              <a:t>grønnere</a:t>
            </a:r>
            <a:r>
              <a:rPr>
                <a:latin typeface="Raleway" pitchFamily="2" charset="77"/>
              </a:rPr>
              <a:t> internet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7372" y="5981700"/>
            <a:ext cx="8534400" cy="1752600"/>
          </a:xfrm>
        </p:spPr>
        <p:txBody>
          <a:bodyPr>
            <a:normAutofit/>
          </a:bodyPr>
          <a:lstStyle/>
          <a:p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Xbi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da-DK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eamv</a:t>
            </a:r>
            <a:r>
              <a:rPr lang="da-DK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 v</a:t>
            </a:r>
            <a:r>
              <a:rPr lang="da-DK" sz="2200">
                <a:latin typeface="Times New Roman" panose="02020603050405020304" pitchFamily="18" charset="0"/>
                <a:cs typeface="Times New Roman" panose="02020603050405020304" pitchFamily="18" charset="0"/>
              </a:rPr>
              <a:t>.1.5</a:t>
            </a:r>
          </a:p>
          <a:p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82C2986F-2DDD-AA90-1DB8-B68227398298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611188" y="2721190"/>
            <a:ext cx="6064381" cy="2988000"/>
          </a:xfrm>
        </p:spPr>
        <p:txBody>
          <a:bodyPr/>
          <a:lstStyle/>
          <a:p>
            <a:r>
              <a:rPr lang="en-US"/>
              <a:t> 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Vælg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Undersøg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Vælg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Netværk</a:t>
            </a:r>
            <a:endParaRPr lang="en-US">
              <a:solidFill>
                <a:schemeClr val="tx1"/>
              </a:solidFill>
            </a:endParaRPr>
          </a:p>
          <a:p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Genindlæs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siden</a:t>
            </a:r>
            <a:r>
              <a:rPr lang="en-US">
                <a:solidFill>
                  <a:schemeClr val="tx1"/>
                </a:solidFill>
              </a:rPr>
              <a:t>, </a:t>
            </a:r>
            <a:r>
              <a:rPr lang="en-US" err="1">
                <a:solidFill>
                  <a:schemeClr val="tx1"/>
                </a:solidFill>
              </a:rPr>
              <a:t>så</a:t>
            </a:r>
            <a:r>
              <a:rPr lang="en-US">
                <a:solidFill>
                  <a:schemeClr val="tx1"/>
                </a:solidFill>
              </a:rPr>
              <a:t> den </a:t>
            </a:r>
            <a:r>
              <a:rPr lang="en-US" err="1">
                <a:solidFill>
                  <a:schemeClr val="tx1"/>
                </a:solidFill>
              </a:rPr>
              <a:t>begynder</a:t>
            </a:r>
            <a:r>
              <a:rPr lang="en-US">
                <a:solidFill>
                  <a:schemeClr val="tx1"/>
                </a:solidFill>
              </a:rPr>
              <a:t> at </a:t>
            </a:r>
            <a:r>
              <a:rPr lang="en-US" err="1">
                <a:solidFill>
                  <a:schemeClr val="tx1"/>
                </a:solidFill>
              </a:rPr>
              <a:t>registrere</a:t>
            </a:r>
            <a:r>
              <a:rPr lang="en-US">
                <a:solidFill>
                  <a:schemeClr val="tx1"/>
                </a:solidFill>
              </a:rPr>
              <a:t> data</a:t>
            </a:r>
          </a:p>
          <a:p>
            <a:pPr marL="0" indent="0">
              <a:buNone/>
            </a:pPr>
            <a:r>
              <a:rPr lang="en-US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3ACDE49E-2C54-B283-47B1-E9AFC4CF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35" y="2366127"/>
            <a:ext cx="3981653" cy="3698127"/>
          </a:xfrm>
          <a:prstGeom prst="rect">
            <a:avLst/>
          </a:prstGeom>
          <a:noFill/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48806EF7-13A4-1F86-157C-4249849916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88" y="1053765"/>
            <a:ext cx="10800000" cy="1470025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Find </a:t>
            </a:r>
            <a:r>
              <a:rPr lang="en-US" sz="3600" err="1">
                <a:solidFill>
                  <a:schemeClr val="tx1"/>
                </a:solidFill>
              </a:rPr>
              <a:t>frem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err="1">
                <a:solidFill>
                  <a:schemeClr val="tx1"/>
                </a:solidFill>
              </a:rPr>
              <a:t>til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err="1">
                <a:solidFill>
                  <a:schemeClr val="tx1"/>
                </a:solidFill>
              </a:rPr>
              <a:t>eamv</a:t>
            </a:r>
            <a:r>
              <a:rPr lang="en-US" sz="3600">
                <a:solidFill>
                  <a:schemeClr val="tx1"/>
                </a:solidFill>
              </a:rPr>
              <a:t> </a:t>
            </a:r>
            <a:r>
              <a:rPr lang="en-US" sz="3600" err="1">
                <a:solidFill>
                  <a:schemeClr val="tx1"/>
                </a:solidFill>
              </a:rPr>
              <a:t>dataforbrug</a:t>
            </a:r>
            <a:endParaRPr lang="en-US" sz="3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97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D026414D-BFD9-169C-797A-322E3F384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14" y="580761"/>
            <a:ext cx="11397636" cy="59853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55941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Raleway" pitchFamily="2" charset="77"/>
              </a:rPr>
              <a:t>Definition </a:t>
            </a:r>
            <a:r>
              <a:rPr err="1">
                <a:latin typeface="Raleway" pitchFamily="2" charset="77"/>
              </a:rPr>
              <a:t>af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bæredygtigt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webdesign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 Sustainable web design prioritizes both people and the planet.</a:t>
            </a:r>
          </a:p>
          <a:p>
            <a:r>
              <a:t>It's an approach to delivering digital products, services, and data responsibly.</a:t>
            </a:r>
          </a:p>
          <a:p>
            <a:r>
              <a:t> It adheres to the principles of the Sustainable Web Manifesto.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91E3-0B1B-DE7E-C531-E058AB2C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ea typeface="Calibri"/>
                <a:cs typeface="Calibri"/>
              </a:rPr>
              <a:t>Øvelse</a:t>
            </a:r>
            <a:r>
              <a:rPr lang="en-US">
                <a:ea typeface="Calibri"/>
                <a:cs typeface="Calibri"/>
              </a:rPr>
              <a:t>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3276-0FCC-F880-4E23-9F97919B2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Calibri"/>
                <a:cs typeface="Calibri"/>
              </a:rPr>
              <a:t>3 </a:t>
            </a:r>
            <a:r>
              <a:rPr lang="en-US" err="1">
                <a:ea typeface="Calibri"/>
                <a:cs typeface="Calibri"/>
              </a:rPr>
              <a:t>stik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ord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fra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bogen</a:t>
            </a:r>
            <a:r>
              <a:rPr lang="en-US">
                <a:ea typeface="Calibri"/>
                <a:cs typeface="Calibri"/>
              </a:rPr>
              <a:t> 'sustainable web design'</a:t>
            </a:r>
          </a:p>
        </p:txBody>
      </p:sp>
    </p:spTree>
    <p:extLst>
      <p:ext uri="{BB962C8B-B14F-4D97-AF65-F5344CB8AC3E}">
        <p14:creationId xmlns:p14="http://schemas.microsoft.com/office/powerpoint/2010/main" val="4068052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latin typeface="Raleway" pitchFamily="2" charset="77"/>
              </a:rPr>
              <a:t>Bæredygtig</a:t>
            </a:r>
            <a:r>
              <a:rPr lang="en-GB">
                <a:latin typeface="Raleway" pitchFamily="2" charset="77"/>
              </a:rPr>
              <a:t> </a:t>
            </a:r>
            <a:r>
              <a:rPr lang="en-GB" err="1">
                <a:latin typeface="Raleway" pitchFamily="2" charset="77"/>
              </a:rPr>
              <a:t>Webdesignpraksis</a:t>
            </a:r>
            <a:r>
              <a:rPr lang="en-GB">
                <a:latin typeface="Raleway" pitchFamily="2" charset="77"/>
              </a:rPr>
              <a:t>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a-DK"/>
              <a:t> </a:t>
            </a:r>
            <a:r>
              <a:rPr lang="en-GB" b="1" err="1"/>
              <a:t>Optimering</a:t>
            </a:r>
            <a:r>
              <a:rPr lang="en-GB" b="1"/>
              <a:t> </a:t>
            </a:r>
            <a:r>
              <a:rPr lang="en-GB" b="1" err="1"/>
              <a:t>af</a:t>
            </a:r>
            <a:r>
              <a:rPr lang="en-GB" b="1"/>
              <a:t> </a:t>
            </a:r>
            <a:r>
              <a:rPr lang="en-GB" b="1" err="1"/>
              <a:t>Billedformater</a:t>
            </a:r>
            <a:r>
              <a:rPr lang="en-GB" b="1"/>
              <a:t> for </a:t>
            </a:r>
            <a:r>
              <a:rPr lang="en-GB" b="1" err="1"/>
              <a:t>Hurtigere</a:t>
            </a:r>
            <a:r>
              <a:rPr lang="en-GB" b="1"/>
              <a:t> </a:t>
            </a:r>
            <a:r>
              <a:rPr lang="en-GB" b="1" err="1"/>
              <a:t>Indlæsning</a:t>
            </a:r>
            <a:endParaRPr lang="en-GB"/>
          </a:p>
          <a:p>
            <a:r>
              <a:rPr lang="en-GB" err="1"/>
              <a:t>Reducerede</a:t>
            </a:r>
            <a:r>
              <a:rPr lang="en-GB"/>
              <a:t> </a:t>
            </a:r>
            <a:r>
              <a:rPr lang="en-GB" err="1"/>
              <a:t>indlæsningstider</a:t>
            </a:r>
            <a:r>
              <a:rPr lang="en-GB"/>
              <a:t> </a:t>
            </a:r>
            <a:r>
              <a:rPr lang="en-GB" err="1"/>
              <a:t>ved</a:t>
            </a:r>
            <a:r>
              <a:rPr lang="en-GB"/>
              <a:t> at </a:t>
            </a:r>
            <a:r>
              <a:rPr lang="en-GB" err="1"/>
              <a:t>konvertere</a:t>
            </a:r>
            <a:r>
              <a:rPr lang="en-GB"/>
              <a:t> store </a:t>
            </a:r>
            <a:r>
              <a:rPr lang="en-GB" err="1"/>
              <a:t>billedfiler</a:t>
            </a:r>
            <a:r>
              <a:rPr lang="en-GB"/>
              <a:t> </a:t>
            </a:r>
            <a:r>
              <a:rPr lang="en-GB" err="1"/>
              <a:t>til</a:t>
            </a:r>
            <a:r>
              <a:rPr lang="en-GB"/>
              <a:t> mere </a:t>
            </a:r>
            <a:r>
              <a:rPr lang="en-GB" err="1"/>
              <a:t>effektive</a:t>
            </a:r>
            <a:r>
              <a:rPr lang="en-GB"/>
              <a:t> </a:t>
            </a:r>
            <a:r>
              <a:rPr lang="en-GB" err="1"/>
              <a:t>formater</a:t>
            </a:r>
            <a:r>
              <a:rPr lang="en-GB"/>
              <a:t> (</a:t>
            </a:r>
            <a:r>
              <a:rPr lang="en-GB" err="1"/>
              <a:t>f.eks</a:t>
            </a:r>
            <a:r>
              <a:rPr lang="en-GB"/>
              <a:t>. </a:t>
            </a:r>
            <a:r>
              <a:rPr lang="en-GB" err="1"/>
              <a:t>WebP</a:t>
            </a:r>
            <a:r>
              <a:rPr lang="en-GB"/>
              <a:t>).</a:t>
            </a:r>
          </a:p>
          <a:p>
            <a:r>
              <a:rPr lang="en-GB"/>
              <a:t> </a:t>
            </a:r>
            <a:r>
              <a:rPr lang="en-GB" err="1"/>
              <a:t>Implementerede</a:t>
            </a:r>
            <a:r>
              <a:rPr lang="en-GB"/>
              <a:t> responsive </a:t>
            </a:r>
            <a:r>
              <a:rPr lang="en-GB" err="1"/>
              <a:t>billeder</a:t>
            </a:r>
            <a:r>
              <a:rPr lang="en-GB"/>
              <a:t> for at </a:t>
            </a:r>
            <a:r>
              <a:rPr lang="en-GB" err="1"/>
              <a:t>vise</a:t>
            </a:r>
            <a:r>
              <a:rPr lang="en-GB"/>
              <a:t> </a:t>
            </a:r>
            <a:r>
              <a:rPr lang="en-GB" err="1"/>
              <a:t>passende</a:t>
            </a:r>
            <a:r>
              <a:rPr lang="en-GB"/>
              <a:t> </a:t>
            </a:r>
            <a:r>
              <a:rPr lang="en-GB" err="1"/>
              <a:t>størrelser</a:t>
            </a:r>
            <a:r>
              <a:rPr lang="en-GB"/>
              <a:t> </a:t>
            </a:r>
            <a:r>
              <a:rPr lang="en-GB" err="1"/>
              <a:t>afhængigt</a:t>
            </a:r>
            <a:r>
              <a:rPr lang="en-GB"/>
              <a:t> </a:t>
            </a:r>
            <a:r>
              <a:rPr lang="en-GB" err="1"/>
              <a:t>af</a:t>
            </a:r>
            <a:r>
              <a:rPr lang="en-GB"/>
              <a:t> </a:t>
            </a:r>
            <a:r>
              <a:rPr lang="en-GB" err="1"/>
              <a:t>skærmopløsning</a:t>
            </a:r>
            <a:r>
              <a:rPr lang="en-GB"/>
              <a:t>.</a:t>
            </a:r>
            <a:endParaRPr lang="en-GB">
              <a:ea typeface="Calibri"/>
              <a:cs typeface="Calibri"/>
            </a:endParaRPr>
          </a:p>
          <a:p>
            <a:r>
              <a:rPr lang="en-GB" err="1"/>
              <a:t>Resultat</a:t>
            </a:r>
            <a:r>
              <a:rPr lang="en-GB"/>
              <a:t>: </a:t>
            </a:r>
            <a:r>
              <a:rPr lang="en-GB" err="1"/>
              <a:t>Mindre</a:t>
            </a:r>
            <a:r>
              <a:rPr lang="en-GB"/>
              <a:t> </a:t>
            </a:r>
            <a:r>
              <a:rPr lang="en-GB" err="1"/>
              <a:t>energi</a:t>
            </a:r>
            <a:r>
              <a:rPr lang="en-GB"/>
              <a:t> </a:t>
            </a:r>
            <a:r>
              <a:rPr lang="en-GB" err="1"/>
              <a:t>forbundet</a:t>
            </a:r>
            <a:r>
              <a:rPr lang="en-GB"/>
              <a:t> med </a:t>
            </a:r>
            <a:r>
              <a:rPr lang="en-GB" err="1"/>
              <a:t>servere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hurtigere</a:t>
            </a:r>
            <a:r>
              <a:rPr lang="en-GB"/>
              <a:t> </a:t>
            </a:r>
            <a:r>
              <a:rPr lang="en-GB" err="1"/>
              <a:t>brugeroplevelse</a:t>
            </a:r>
            <a:r>
              <a:rPr lang="en-GB"/>
              <a:t>.</a:t>
            </a:r>
          </a:p>
          <a:p>
            <a:pPr marL="0" indent="0" algn="just">
              <a:buNone/>
            </a:pPr>
            <a:r>
              <a:rPr lang="en-GB">
                <a:ea typeface="Calibri"/>
                <a:cs typeface="Calibri"/>
              </a:rPr>
              <a:t>                                                       </a:t>
            </a:r>
            <a:r>
              <a:rPr lang="en-GB" err="1">
                <a:ea typeface="Calibri"/>
                <a:cs typeface="Calibri"/>
              </a:rPr>
              <a:t>Værktøj</a:t>
            </a:r>
            <a:r>
              <a:rPr lang="en-GB">
                <a:ea typeface="Calibri"/>
                <a:cs typeface="Calibri"/>
              </a:rPr>
              <a:t> </a:t>
            </a:r>
            <a:r>
              <a:rPr lang="en-GB">
                <a:ea typeface="+mn-lt"/>
                <a:cs typeface="+mn-lt"/>
                <a:hlinkClick r:id="rId3"/>
              </a:rPr>
              <a:t>https://tinypng.com/</a:t>
            </a: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endParaRPr lang="en-GB">
              <a:ea typeface="Calibri"/>
              <a:cs typeface="Calibri"/>
            </a:endParaRPr>
          </a:p>
          <a:p>
            <a:endParaRPr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9F907-19BC-4E04-82B6-956B611B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latin typeface="Raleway" pitchFamily="2" charset="77"/>
              </a:rPr>
              <a:t>Bæredygtig</a:t>
            </a:r>
            <a:r>
              <a:rPr lang="en-GB">
                <a:latin typeface="Raleway" pitchFamily="2" charset="77"/>
              </a:rPr>
              <a:t> </a:t>
            </a:r>
            <a:r>
              <a:rPr lang="en-GB" err="1">
                <a:latin typeface="Raleway" pitchFamily="2" charset="77"/>
              </a:rPr>
              <a:t>Webdesignpraksis</a:t>
            </a:r>
            <a:r>
              <a:rPr lang="en-GB">
                <a:latin typeface="Raleway" pitchFamily="2" charset="77"/>
              </a:rPr>
              <a:t> II</a:t>
            </a:r>
            <a:endParaRPr lang="en-DK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86E1B-4651-44AC-0627-F1AA19D92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err="1"/>
              <a:t>Designkomponenter</a:t>
            </a:r>
            <a:r>
              <a:rPr lang="en-GB" b="1"/>
              <a:t> </a:t>
            </a:r>
            <a:r>
              <a:rPr lang="en-GB" b="1" err="1"/>
              <a:t>til</a:t>
            </a:r>
            <a:r>
              <a:rPr lang="en-GB" b="1"/>
              <a:t> </a:t>
            </a:r>
            <a:r>
              <a:rPr lang="en-GB" b="1" err="1"/>
              <a:t>Genbrug</a:t>
            </a:r>
            <a:endParaRPr lang="en-GB"/>
          </a:p>
          <a:p>
            <a:r>
              <a:rPr lang="en-GB" err="1"/>
              <a:t>Oprettet</a:t>
            </a:r>
            <a:r>
              <a:rPr lang="en-GB"/>
              <a:t> </a:t>
            </a:r>
            <a:r>
              <a:rPr lang="en-GB" err="1"/>
              <a:t>standardkomponenter</a:t>
            </a:r>
            <a:r>
              <a:rPr lang="en-GB"/>
              <a:t> </a:t>
            </a:r>
            <a:r>
              <a:rPr lang="en-GB" err="1"/>
              <a:t>som</a:t>
            </a:r>
            <a:r>
              <a:rPr lang="en-GB"/>
              <a:t> </a:t>
            </a:r>
            <a:r>
              <a:rPr lang="en-GB" err="1"/>
              <a:t>knapper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navigationsmenuer</a:t>
            </a:r>
            <a:r>
              <a:rPr lang="en-GB"/>
              <a:t>.</a:t>
            </a:r>
          </a:p>
          <a:p>
            <a:r>
              <a:rPr lang="en-GB" err="1"/>
              <a:t>Genbrugsdesign</a:t>
            </a:r>
            <a:r>
              <a:rPr lang="en-GB"/>
              <a:t>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tværs</a:t>
            </a:r>
            <a:r>
              <a:rPr lang="en-GB"/>
              <a:t> </a:t>
            </a:r>
            <a:r>
              <a:rPr lang="en-GB" err="1"/>
              <a:t>af</a:t>
            </a:r>
            <a:r>
              <a:rPr lang="en-GB"/>
              <a:t> alle sider for at </a:t>
            </a:r>
            <a:r>
              <a:rPr lang="en-GB" err="1"/>
              <a:t>minimere</a:t>
            </a:r>
            <a:r>
              <a:rPr lang="en-GB"/>
              <a:t> </a:t>
            </a:r>
            <a:r>
              <a:rPr lang="en-GB" err="1"/>
              <a:t>kode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optimere</a:t>
            </a:r>
            <a:r>
              <a:rPr lang="en-GB"/>
              <a:t> </a:t>
            </a:r>
            <a:r>
              <a:rPr lang="en-GB" err="1"/>
              <a:t>ressourceforbrug</a:t>
            </a:r>
            <a:r>
              <a:rPr lang="en-GB"/>
              <a:t>.</a:t>
            </a:r>
          </a:p>
          <a:p>
            <a:r>
              <a:rPr lang="en-GB" err="1"/>
              <a:t>Resultat</a:t>
            </a:r>
            <a:r>
              <a:rPr lang="en-GB"/>
              <a:t>: </a:t>
            </a:r>
            <a:r>
              <a:rPr lang="en-GB" err="1"/>
              <a:t>Effektivisering</a:t>
            </a:r>
            <a:r>
              <a:rPr lang="en-GB"/>
              <a:t> </a:t>
            </a:r>
            <a:r>
              <a:rPr lang="en-GB" err="1"/>
              <a:t>af</a:t>
            </a:r>
            <a:r>
              <a:rPr lang="en-GB"/>
              <a:t> </a:t>
            </a:r>
            <a:r>
              <a:rPr lang="en-GB" err="1"/>
              <a:t>udviklingsprocessen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lavere</a:t>
            </a:r>
            <a:r>
              <a:rPr lang="en-GB"/>
              <a:t> </a:t>
            </a:r>
            <a:r>
              <a:rPr lang="en-GB" err="1"/>
              <a:t>vedligeholdelsesomkostninger</a:t>
            </a:r>
            <a:r>
              <a:rPr lang="en-GB"/>
              <a:t>.</a:t>
            </a:r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7330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9F3F5D-507C-D764-23C5-4F46646378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3885" y="643466"/>
            <a:ext cx="7684230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34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latin typeface="Raleway" pitchFamily="2" charset="77"/>
              </a:rPr>
              <a:t>Effektive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kodningspraksisser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  <a:r>
              <a:rPr err="1"/>
              <a:t>Skriv</a:t>
            </a:r>
            <a:r>
              <a:t> </a:t>
            </a:r>
            <a:r>
              <a:rPr err="1"/>
              <a:t>genanvendelig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>
                <a:solidFill>
                  <a:srgbClr val="FF0000"/>
                </a:solidFill>
              </a:rPr>
              <a:t>modulær</a:t>
            </a:r>
            <a:r>
              <a:rPr>
                <a:solidFill>
                  <a:srgbClr val="FF0000"/>
                </a:solidFill>
              </a:rPr>
              <a:t> </a:t>
            </a:r>
            <a:r>
              <a:rPr err="1">
                <a:solidFill>
                  <a:srgbClr val="FF0000"/>
                </a:solidFill>
              </a:rPr>
              <a:t>kode</a:t>
            </a:r>
            <a:r>
              <a:t>.</a:t>
            </a:r>
          </a:p>
          <a:p>
            <a:r>
              <a:rPr err="1"/>
              <a:t>Genanvendelig</a:t>
            </a:r>
            <a:r>
              <a:t> </a:t>
            </a:r>
            <a:r>
              <a:rPr err="1"/>
              <a:t>kode</a:t>
            </a:r>
            <a:r>
              <a:t> </a:t>
            </a:r>
            <a:r>
              <a:rPr err="1"/>
              <a:t>reducerer</a:t>
            </a:r>
            <a:r>
              <a:t> </a:t>
            </a:r>
            <a:r>
              <a:rPr err="1"/>
              <a:t>redundans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/>
              <a:t>forbedrer</a:t>
            </a:r>
            <a:r>
              <a:t> </a:t>
            </a:r>
            <a:r>
              <a:rPr err="1"/>
              <a:t>effektiviteten</a:t>
            </a:r>
            <a:r>
              <a:t>.</a:t>
            </a:r>
          </a:p>
          <a:p>
            <a:r>
              <a:rPr err="1"/>
              <a:t>Modulær</a:t>
            </a:r>
            <a:r>
              <a:t> </a:t>
            </a:r>
            <a:r>
              <a:rPr err="1"/>
              <a:t>kode</a:t>
            </a:r>
            <a:r>
              <a:t> </a:t>
            </a:r>
            <a:r>
              <a:rPr err="1"/>
              <a:t>gør</a:t>
            </a:r>
            <a:r>
              <a:t> det </a:t>
            </a:r>
            <a:r>
              <a:rPr err="1"/>
              <a:t>lettere</a:t>
            </a:r>
            <a:r>
              <a:t> at </a:t>
            </a:r>
            <a:r>
              <a:rPr err="1"/>
              <a:t>vedligeholde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/>
              <a:t>opdatere</a:t>
            </a:r>
            <a:r>
              <a:t> websites.</a:t>
            </a:r>
          </a:p>
        </p:txBody>
      </p:sp>
    </p:spTree>
    <p:extLst>
      <p:ext uri="{BB962C8B-B14F-4D97-AF65-F5344CB8AC3E}">
        <p14:creationId xmlns:p14="http://schemas.microsoft.com/office/powerpoint/2010/main" val="23941427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Screens screenshot of a phone&#10;&#10;AI-generated content may be incorrect.">
            <a:extLst>
              <a:ext uri="{FF2B5EF4-FFF2-40B4-BE49-F238E27FC236}">
                <a16:creationId xmlns:a16="http://schemas.microsoft.com/office/drawing/2014/main" id="{970C14D0-6A85-A537-3826-FCC54E90D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7653" y="918546"/>
            <a:ext cx="7295729" cy="497933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158F48-7123-E920-D2E3-0275C3735057}"/>
              </a:ext>
            </a:extLst>
          </p:cNvPr>
          <p:cNvSpPr txBox="1"/>
          <p:nvPr/>
        </p:nvSpPr>
        <p:spPr>
          <a:xfrm>
            <a:off x="5804452" y="6361043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Google material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9335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5775A-9D4B-7414-D1F7-31DF1FA1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>
                <a:latin typeface="Raleway" pitchFamily="2" charset="77"/>
              </a:rPr>
              <a:t>Bæredygtig</a:t>
            </a:r>
            <a:r>
              <a:rPr lang="en-GB">
                <a:latin typeface="Raleway" pitchFamily="2" charset="77"/>
              </a:rPr>
              <a:t> </a:t>
            </a:r>
            <a:r>
              <a:rPr lang="en-GB" err="1">
                <a:latin typeface="Raleway" pitchFamily="2" charset="77"/>
              </a:rPr>
              <a:t>Webdesignpraksis</a:t>
            </a:r>
            <a:r>
              <a:rPr lang="en-GB">
                <a:latin typeface="Raleway" pitchFamily="2" charset="77"/>
              </a:rPr>
              <a:t> III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75DBA-0AB0-0F86-F408-1691A4A75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9337" y="1165727"/>
            <a:ext cx="109728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l">
              <a:buNone/>
            </a:pPr>
            <a:r>
              <a:rPr lang="en-GB" sz="2000" b="1" i="0" dirty="0">
                <a:solidFill>
                  <a:srgbClr val="1F2328"/>
                </a:solidFill>
                <a:effectLst/>
                <a:latin typeface="-apple-system"/>
              </a:rPr>
              <a:t>1Caching Techniques</a:t>
            </a:r>
          </a:p>
          <a:p>
            <a:pPr>
              <a:buNone/>
            </a:pPr>
            <a:endParaRPr lang="en-GB" sz="4000" b="1" dirty="0">
              <a:solidFill>
                <a:srgbClr val="1F2328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GB" sz="4000" b="1">
              <a:solidFill>
                <a:srgbClr val="1F2328"/>
              </a:solidFill>
              <a:latin typeface="-apple-system"/>
            </a:endParaRPr>
          </a:p>
          <a:p>
            <a:pPr marL="0" indent="0">
              <a:buNone/>
            </a:pPr>
            <a:br>
              <a:rPr lang="en-GB" b="0" i="0">
                <a:effectLst/>
                <a:latin typeface="-apple-system"/>
              </a:rPr>
            </a:br>
            <a:endParaRPr lang="en-GB" b="0" i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DK"/>
          </a:p>
        </p:txBody>
      </p:sp>
      <p:pic>
        <p:nvPicPr>
          <p:cNvPr id="4" name="Picture 3" descr="A green screen with black text&#10;&#10;AI-generated content may be incorrect.">
            <a:extLst>
              <a:ext uri="{FF2B5EF4-FFF2-40B4-BE49-F238E27FC236}">
                <a16:creationId xmlns:a16="http://schemas.microsoft.com/office/drawing/2014/main" id="{A2CFE596-C666-2723-8183-12DBDE30F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788" y="1661648"/>
            <a:ext cx="5789930" cy="5384800"/>
          </a:xfrm>
          <a:prstGeom prst="rect">
            <a:avLst/>
          </a:prstGeom>
        </p:spPr>
      </p:pic>
      <p:pic>
        <p:nvPicPr>
          <p:cNvPr id="5" name="Picture 4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F954E8DD-87B7-A56B-B9FF-AC8CA74F9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33" y="1664020"/>
            <a:ext cx="3889522" cy="4551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A6CC30-539F-7553-2C15-C4EF4E1BC4C8}"/>
              </a:ext>
            </a:extLst>
          </p:cNvPr>
          <p:cNvSpPr txBox="1"/>
          <p:nvPr/>
        </p:nvSpPr>
        <p:spPr>
          <a:xfrm>
            <a:off x="613611" y="6214978"/>
            <a:ext cx="474846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https://www.researchgate.net/publication/2570397_A_Web_Caching_Primer</a:t>
            </a:r>
          </a:p>
        </p:txBody>
      </p:sp>
    </p:spTree>
    <p:extLst>
      <p:ext uri="{BB962C8B-B14F-4D97-AF65-F5344CB8AC3E}">
        <p14:creationId xmlns:p14="http://schemas.microsoft.com/office/powerpoint/2010/main" val="22573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05E24-8455-0888-E834-C55D0953F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This course is not for green washing!</a:t>
            </a:r>
          </a:p>
        </p:txBody>
      </p:sp>
    </p:spTree>
    <p:extLst>
      <p:ext uri="{BB962C8B-B14F-4D97-AF65-F5344CB8AC3E}">
        <p14:creationId xmlns:p14="http://schemas.microsoft.com/office/powerpoint/2010/main" val="362169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BFF49-72A8-23D5-3272-15F9C5C6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 algn="l">
              <a:spcBef>
                <a:spcPct val="20000"/>
              </a:spcBef>
            </a:pPr>
            <a:r>
              <a:rPr lang="en-GB" sz="4000" b="1" dirty="0">
                <a:solidFill>
                  <a:srgbClr val="1F2328"/>
                </a:solidFill>
                <a:ea typeface="Calibri"/>
                <a:cs typeface="Calibri"/>
              </a:rPr>
              <a:t>.</a:t>
            </a:r>
            <a:r>
              <a:rPr lang="en-GB" sz="4000" b="1" dirty="0" err="1">
                <a:solidFill>
                  <a:srgbClr val="1F2328"/>
                </a:solidFill>
                <a:ea typeface="Calibri"/>
                <a:cs typeface="Calibri"/>
              </a:rPr>
              <a:t>htaccess</a:t>
            </a:r>
            <a:endParaRPr lang="en-GB" sz="4000" dirty="0" err="1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7254-ECB5-91BE-01E9-345EEFFB8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&lt;</a:t>
            </a:r>
            <a:r>
              <a:rPr lang="en-US" err="1">
                <a:ea typeface="+mn-lt"/>
                <a:cs typeface="+mn-lt"/>
              </a:rPr>
              <a:t>IfModule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mod_expires.c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err="1">
                <a:ea typeface="+mn-lt"/>
                <a:cs typeface="+mn-lt"/>
              </a:rPr>
              <a:t>ExpiresActive</a:t>
            </a:r>
            <a:r>
              <a:rPr lang="en-US">
                <a:ea typeface="+mn-lt"/>
                <a:cs typeface="+mn-lt"/>
              </a:rPr>
              <a:t> On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    # </a:t>
            </a:r>
            <a:r>
              <a:rPr lang="en-US" err="1">
                <a:ea typeface="+mn-lt"/>
                <a:cs typeface="+mn-lt"/>
              </a:rPr>
              <a:t>Billeder</a:t>
            </a:r>
            <a:endParaRPr lang="en-US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err="1">
                <a:ea typeface="+mn-lt"/>
                <a:cs typeface="+mn-lt"/>
              </a:rPr>
              <a:t>ExpiresByType</a:t>
            </a:r>
            <a:r>
              <a:rPr lang="en-US">
                <a:ea typeface="+mn-lt"/>
                <a:cs typeface="+mn-lt"/>
              </a:rPr>
              <a:t> image/jpg "access plus 1 year"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err="1">
                <a:ea typeface="+mn-lt"/>
                <a:cs typeface="+mn-lt"/>
              </a:rPr>
              <a:t>ExpiresByType</a:t>
            </a:r>
            <a:r>
              <a:rPr lang="en-US">
                <a:ea typeface="+mn-lt"/>
                <a:cs typeface="+mn-lt"/>
              </a:rPr>
              <a:t> image/jpeg "access plus 1 year"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err="1">
                <a:ea typeface="+mn-lt"/>
                <a:cs typeface="+mn-lt"/>
              </a:rPr>
              <a:t>ExpiresByType</a:t>
            </a:r>
            <a:r>
              <a:rPr lang="en-US">
                <a:ea typeface="+mn-lt"/>
                <a:cs typeface="+mn-lt"/>
              </a:rPr>
              <a:t> image/</a:t>
            </a:r>
            <a:r>
              <a:rPr lang="en-US" err="1">
                <a:ea typeface="+mn-lt"/>
                <a:cs typeface="+mn-lt"/>
              </a:rPr>
              <a:t>png</a:t>
            </a:r>
            <a:r>
              <a:rPr lang="en-US">
                <a:ea typeface="+mn-lt"/>
                <a:cs typeface="+mn-lt"/>
              </a:rPr>
              <a:t> "access plus 1 year"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err="1">
                <a:ea typeface="+mn-lt"/>
                <a:cs typeface="+mn-lt"/>
              </a:rPr>
              <a:t>ExpiresByType</a:t>
            </a:r>
            <a:r>
              <a:rPr lang="en-US">
                <a:ea typeface="+mn-lt"/>
                <a:cs typeface="+mn-lt"/>
              </a:rPr>
              <a:t> image/gif "access plus 1 year"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# CSS </a:t>
            </a:r>
            <a:r>
              <a:rPr lang="en-US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JavaScript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err="1">
                <a:ea typeface="+mn-lt"/>
                <a:cs typeface="+mn-lt"/>
              </a:rPr>
              <a:t>ExpiresByType</a:t>
            </a:r>
            <a:r>
              <a:rPr lang="en-US" dirty="0">
                <a:ea typeface="+mn-lt"/>
                <a:cs typeface="+mn-lt"/>
              </a:rPr>
              <a:t> text/</a:t>
            </a:r>
            <a:r>
              <a:rPr lang="en-US" err="1">
                <a:ea typeface="+mn-lt"/>
                <a:cs typeface="+mn-lt"/>
              </a:rPr>
              <a:t>css</a:t>
            </a:r>
            <a:r>
              <a:rPr lang="en-US" dirty="0">
                <a:ea typeface="+mn-lt"/>
                <a:cs typeface="+mn-lt"/>
              </a:rPr>
              <a:t> "access plus 1 month"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err="1">
                <a:ea typeface="+mn-lt"/>
                <a:cs typeface="+mn-lt"/>
              </a:rPr>
              <a:t>ExpiresByType</a:t>
            </a:r>
            <a:r>
              <a:rPr lang="en-US" dirty="0">
                <a:ea typeface="+mn-lt"/>
                <a:cs typeface="+mn-lt"/>
              </a:rPr>
              <a:t> application/</a:t>
            </a:r>
            <a:r>
              <a:rPr lang="en-US" err="1">
                <a:ea typeface="+mn-lt"/>
                <a:cs typeface="+mn-lt"/>
              </a:rPr>
              <a:t>javascript</a:t>
            </a:r>
            <a:r>
              <a:rPr lang="en-US" dirty="0">
                <a:ea typeface="+mn-lt"/>
                <a:cs typeface="+mn-lt"/>
              </a:rPr>
              <a:t> "access plus 1 month"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# PDF-filer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err="1">
                <a:ea typeface="+mn-lt"/>
                <a:cs typeface="+mn-lt"/>
              </a:rPr>
              <a:t>ExpiresByType</a:t>
            </a:r>
            <a:r>
              <a:rPr lang="en-US" dirty="0">
                <a:ea typeface="+mn-lt"/>
                <a:cs typeface="+mn-lt"/>
              </a:rPr>
              <a:t> application/pdf "access plus 1 month"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# </a:t>
            </a:r>
            <a:r>
              <a:rPr lang="en-US" err="1">
                <a:ea typeface="+mn-lt"/>
                <a:cs typeface="+mn-lt"/>
              </a:rPr>
              <a:t>Webfonte</a:t>
            </a:r>
            <a:endParaRPr lang="en-US" err="1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err="1">
                <a:ea typeface="+mn-lt"/>
                <a:cs typeface="+mn-lt"/>
              </a:rPr>
              <a:t>ExpiresByType</a:t>
            </a:r>
            <a:r>
              <a:rPr lang="en-US" dirty="0">
                <a:ea typeface="+mn-lt"/>
                <a:cs typeface="+mn-lt"/>
              </a:rPr>
              <a:t> font/woff2 "access plus 1 year"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err="1">
                <a:ea typeface="+mn-lt"/>
                <a:cs typeface="+mn-lt"/>
              </a:rPr>
              <a:t>ExpiresByType</a:t>
            </a:r>
            <a:r>
              <a:rPr lang="en-US" dirty="0">
                <a:ea typeface="+mn-lt"/>
                <a:cs typeface="+mn-lt"/>
              </a:rPr>
              <a:t> font/</a:t>
            </a:r>
            <a:r>
              <a:rPr lang="en-US" err="1">
                <a:ea typeface="+mn-lt"/>
                <a:cs typeface="+mn-lt"/>
              </a:rPr>
              <a:t>woff</a:t>
            </a:r>
            <a:r>
              <a:rPr lang="en-US" dirty="0">
                <a:ea typeface="+mn-lt"/>
                <a:cs typeface="+mn-lt"/>
              </a:rPr>
              <a:t> "access plus 1 year"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    </a:t>
            </a:r>
            <a:r>
              <a:rPr lang="en-US" err="1">
                <a:ea typeface="+mn-lt"/>
                <a:cs typeface="+mn-lt"/>
              </a:rPr>
              <a:t>ExpiresByType</a:t>
            </a:r>
            <a:r>
              <a:rPr lang="en-US" dirty="0">
                <a:ea typeface="+mn-lt"/>
                <a:cs typeface="+mn-lt"/>
              </a:rPr>
              <a:t> font/</a:t>
            </a:r>
            <a:r>
              <a:rPr lang="en-US" err="1">
                <a:ea typeface="+mn-lt"/>
                <a:cs typeface="+mn-lt"/>
              </a:rPr>
              <a:t>ttf</a:t>
            </a:r>
            <a:r>
              <a:rPr lang="en-US" dirty="0">
                <a:ea typeface="+mn-lt"/>
                <a:cs typeface="+mn-lt"/>
              </a:rPr>
              <a:t> "access plus 1 year"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&lt;/</a:t>
            </a:r>
            <a:r>
              <a:rPr lang="en-US" err="1">
                <a:ea typeface="+mn-lt"/>
                <a:cs typeface="+mn-lt"/>
              </a:rPr>
              <a:t>IfModule</a:t>
            </a:r>
            <a:r>
              <a:rPr lang="en-US" dirty="0">
                <a:ea typeface="+mn-lt"/>
                <a:cs typeface="+mn-lt"/>
              </a:rPr>
              <a:t>&gt;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664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CB3F6-51E6-65FC-ED9B-D51121E61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285750" indent="-285750" algn="l">
              <a:spcBef>
                <a:spcPct val="20000"/>
              </a:spcBef>
              <a:buFont typeface="Arial"/>
              <a:buChar char="•"/>
            </a:pPr>
            <a:r>
              <a:rPr lang="en-GB" sz="3200" b="1">
                <a:solidFill>
                  <a:srgbClr val="1F2328"/>
                </a:solidFill>
                <a:ea typeface="Calibri"/>
                <a:cs typeface="Calibri"/>
              </a:rPr>
              <a:t>2 Use Content Delivery Network (CDN):</a:t>
            </a:r>
            <a:endParaRPr lang="en-GB" sz="320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50899-B3A2-10A4-572D-8CAD80FF1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br>
              <a:rPr lang="en-GB" sz="2000" dirty="0">
                <a:ea typeface="+mn-lt"/>
                <a:cs typeface="+mn-lt"/>
              </a:rPr>
            </a:br>
            <a:endParaRPr lang="en-GB" sz="2000" dirty="0">
              <a:ea typeface="+mn-lt"/>
              <a:cs typeface="+mn-lt"/>
            </a:endParaRPr>
          </a:p>
          <a:p>
            <a:r>
              <a:rPr lang="en-GB" sz="2000" dirty="0">
                <a:solidFill>
                  <a:srgbClr val="1F2328"/>
                </a:solidFill>
                <a:ea typeface="+mn-lt"/>
                <a:cs typeface="+mn-lt"/>
              </a:rPr>
              <a:t>e.g.</a:t>
            </a:r>
            <a:endParaRPr lang="en-GB" sz="2000" dirty="0">
              <a:ea typeface="+mn-lt"/>
              <a:cs typeface="+mn-lt"/>
            </a:endParaRPr>
          </a:p>
          <a:p>
            <a:r>
              <a:rPr lang="en-GB" sz="2000" dirty="0">
                <a:ea typeface="Calibri"/>
                <a:cs typeface="Calibri"/>
                <a:hlinkClick r:id="rId2"/>
              </a:rPr>
              <a:t>https://getbootstrap.com/docs/5.3/getting-started/introduction/</a:t>
            </a:r>
            <a:endParaRPr lang="en-GB" sz="2000">
              <a:ea typeface="Calibri"/>
              <a:cs typeface="Calibri"/>
            </a:endParaRPr>
          </a:p>
          <a:p>
            <a:endParaRPr lang="en-GB" sz="2000" dirty="0">
              <a:ea typeface="Calibri"/>
              <a:cs typeface="Calibri"/>
            </a:endParaRPr>
          </a:p>
          <a:p>
            <a:br>
              <a:rPr lang="en-GB" sz="2000" dirty="0">
                <a:ea typeface="+mn-lt"/>
                <a:cs typeface="+mn-lt"/>
              </a:rPr>
            </a:br>
            <a:endParaRPr lang="en-GB" sz="2000" dirty="0">
              <a:ea typeface="+mn-lt"/>
              <a:cs typeface="+mn-lt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024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EFC920F-B85A-4068-BD93-41064EDE93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59108-BBAE-426C-8564-051D2BA6D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2BC35EE-6650-42D2-AEFB-4B7CD1AFC9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952C743-9049-4DFB-878B-2AB07B6E4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CAD83A-460E-FB4D-FCB2-94A3241AA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9425" y="1238081"/>
            <a:ext cx="4709345" cy="962953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900" b="1" i="0">
                <a:effectLst/>
                <a:latin typeface="Raleway" pitchFamily="2" charset="77"/>
              </a:rPr>
              <a:t>Lazy Loading:</a:t>
            </a:r>
            <a:br>
              <a:rPr lang="en-GB" sz="2900" b="0" i="0">
                <a:effectLst/>
                <a:latin typeface="Raleway" pitchFamily="2" charset="77"/>
              </a:rPr>
            </a:br>
            <a:endParaRPr lang="en-DK" sz="2900">
              <a:latin typeface="Raleway" pitchFamily="2" charset="77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39885" y="2372170"/>
            <a:ext cx="438912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822AF-424E-A3D1-99C0-C30807D61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736" y="2508105"/>
            <a:ext cx="4709345" cy="363249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/>
              <a:t> uses the Intersection Observer API to lazy load these images when they come into the viewport.</a:t>
            </a:r>
            <a:endParaRPr lang="en-US"/>
          </a:p>
          <a:p>
            <a:pPr marL="0" indent="0">
              <a:buNone/>
            </a:pPr>
            <a:endParaRPr lang="en-DK" sz="2000"/>
          </a:p>
        </p:txBody>
      </p:sp>
    </p:spTree>
    <p:extLst>
      <p:ext uri="{BB962C8B-B14F-4D97-AF65-F5344CB8AC3E}">
        <p14:creationId xmlns:p14="http://schemas.microsoft.com/office/powerpoint/2010/main" val="3107560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AC4D-8981-66B5-FE1D-DDF2D285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K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A2C407-FBB6-5237-DD7F-1303DB467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273483"/>
            <a:ext cx="12192000" cy="5818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568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94742-5934-2DF7-FA3F-ACF62B36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i="0">
                <a:solidFill>
                  <a:srgbClr val="1F2328"/>
                </a:solidFill>
                <a:effectLst/>
                <a:latin typeface="Raleway" pitchFamily="2" charset="77"/>
              </a:rPr>
              <a:t>Responsive Images:</a:t>
            </a:r>
            <a:br>
              <a:rPr lang="en-GB" b="0" i="0">
                <a:solidFill>
                  <a:srgbClr val="1F2328"/>
                </a:solidFill>
                <a:effectLst/>
                <a:latin typeface="Raleway" pitchFamily="2" charset="77"/>
              </a:rPr>
            </a:br>
            <a:endParaRPr lang="en-DK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7FC74-D5CA-19BE-382D-8F5B59516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&lt;</a:t>
            </a:r>
            <a:r>
              <a:rPr lang="en-GB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img</a:t>
            </a:r>
            <a:r>
              <a:rPr lang="en-GB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 </a:t>
            </a:r>
            <a:r>
              <a:rPr lang="en-GB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src</a:t>
            </a:r>
            <a:r>
              <a:rPr lang="en-GB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="</a:t>
            </a:r>
            <a:r>
              <a:rPr lang="en-GB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small.jpg</a:t>
            </a:r>
            <a:r>
              <a:rPr lang="en-GB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" </a:t>
            </a:r>
            <a:r>
              <a:rPr lang="en-GB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srcset</a:t>
            </a:r>
            <a:r>
              <a:rPr lang="en-GB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="</a:t>
            </a:r>
            <a:r>
              <a:rPr lang="en-GB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medium.jpg</a:t>
            </a:r>
            <a:r>
              <a:rPr lang="en-GB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  768w, </a:t>
            </a:r>
            <a:r>
              <a:rPr lang="en-GB" err="1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large.jpg</a:t>
            </a:r>
            <a:r>
              <a:rPr lang="en-GB">
                <a:solidFill>
                  <a:schemeClr val="accent6">
                    <a:lumMod val="20000"/>
                    <a:lumOff val="80000"/>
                  </a:schemeClr>
                </a:solidFill>
                <a:highlight>
                  <a:srgbClr val="808080"/>
                </a:highlight>
              </a:rPr>
              <a:t> 1200w"&gt;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-apple-system"/>
              </a:rPr>
              <a:t>If the viewport is less than 768 pixels wide, the browser will use the image specified in the </a:t>
            </a:r>
            <a:r>
              <a:rPr lang="en-GB" b="0" i="0" err="1">
                <a:effectLst/>
                <a:latin typeface="-apple-system"/>
              </a:rPr>
              <a:t>src</a:t>
            </a:r>
            <a:r>
              <a:rPr lang="en-GB" b="0" i="0">
                <a:effectLst/>
                <a:latin typeface="-apple-system"/>
              </a:rPr>
              <a:t> attribute (</a:t>
            </a:r>
            <a:r>
              <a:rPr lang="en-GB" b="0" i="0" err="1">
                <a:effectLst/>
                <a:latin typeface="-apple-system"/>
              </a:rPr>
              <a:t>small.jpg</a:t>
            </a:r>
            <a:r>
              <a:rPr lang="en-GB" b="0" i="0">
                <a:effectLst/>
                <a:latin typeface="-apple-system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-apple-system"/>
              </a:rPr>
              <a:t>If the viewport is at least 768 pixels wide but less than 1200 pixels wide, the browser will use </a:t>
            </a:r>
            <a:r>
              <a:rPr lang="en-GB" b="0" i="0" err="1">
                <a:effectLst/>
                <a:latin typeface="-apple-system"/>
              </a:rPr>
              <a:t>medium.jpg</a:t>
            </a:r>
            <a:r>
              <a:rPr lang="en-GB" b="0" i="0">
                <a:effectLst/>
                <a:latin typeface="-apple-system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-apple-system"/>
              </a:rPr>
              <a:t>If the viewport is 1200 pixels wide or wider, the browser will use </a:t>
            </a:r>
            <a:r>
              <a:rPr lang="en-GB" b="0" i="0" err="1">
                <a:effectLst/>
                <a:latin typeface="-apple-system"/>
              </a:rPr>
              <a:t>large.jpg</a:t>
            </a:r>
            <a:r>
              <a:rPr lang="en-GB" b="0" i="0">
                <a:effectLst/>
                <a:latin typeface="-apple-system"/>
              </a:rPr>
              <a:t>.</a:t>
            </a:r>
          </a:p>
          <a:p>
            <a:pPr marL="0" indent="0">
              <a:buNone/>
            </a:pPr>
            <a:br>
              <a:rPr lang="en-GB"/>
            </a:b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07722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>
                <a:latin typeface="Raleway" pitchFamily="2" charset="77"/>
              </a:rPr>
              <a:t>Web Developers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endParaRPr lang="en-GB" sz="2000"/>
          </a:p>
          <a:p>
            <a:r>
              <a:rPr lang="en-GB" sz="2000"/>
              <a:t> Web developers have a critical role in creating sustainable digital solutions.</a:t>
            </a:r>
          </a:p>
          <a:p>
            <a:r>
              <a:rPr lang="en-GB" sz="2000"/>
              <a:t>They are responsible for the design and maintenance of websites and applications.</a:t>
            </a:r>
          </a:p>
          <a:p>
            <a:r>
              <a:rPr lang="en-GB" sz="2000"/>
              <a:t> Their choices directly affect the internet's carbon footprint.</a:t>
            </a:r>
          </a:p>
          <a:p>
            <a:endParaRPr lang="en-GB" sz="2000"/>
          </a:p>
        </p:txBody>
      </p:sp>
      <p:pic>
        <p:nvPicPr>
          <p:cNvPr id="1026" name="Picture 2" descr="Full Stack Developer Wallpapers - Wallpaper Cave">
            <a:extLst>
              <a:ext uri="{FF2B5EF4-FFF2-40B4-BE49-F238E27FC236}">
                <a16:creationId xmlns:a16="http://schemas.microsoft.com/office/drawing/2014/main" id="{7FC68463-7E81-F6A4-FDCB-F6BA37F3A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0" r="21403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4E4326-D9B2-4687-D471-C6FB3EB119E9}"/>
              </a:ext>
            </a:extLst>
          </p:cNvPr>
          <p:cNvSpPr txBox="1"/>
          <p:nvPr/>
        </p:nvSpPr>
        <p:spPr>
          <a:xfrm>
            <a:off x="3368128" y="791646"/>
            <a:ext cx="6101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5400" b="0" i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Bedste</a:t>
            </a:r>
            <a:r>
              <a:rPr lang="en-GB" sz="5400" b="0" i="0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 </a:t>
            </a:r>
            <a:r>
              <a:rPr lang="en-GB" sz="5400" b="0" i="0" err="1">
                <a:solidFill>
                  <a:srgbClr val="292929"/>
                </a:solidFill>
                <a:effectLst/>
                <a:latin typeface="Raleway" pitchFamily="2" charset="77"/>
                <a:cs typeface="Calibri" panose="020F0502020204030204" pitchFamily="34" charset="0"/>
              </a:rPr>
              <a:t>praksis</a:t>
            </a:r>
            <a:endParaRPr lang="en-DK" sz="5400">
              <a:latin typeface="Raleway" pitchFamily="2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4645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err="1">
                <a:latin typeface="Raleway" pitchFamily="2" charset="77"/>
              </a:rPr>
              <a:t>Implementering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af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bæredygtige</a:t>
            </a:r>
            <a:r>
              <a:rPr>
                <a:latin typeface="Raleway" pitchFamily="2" charset="77"/>
              </a:rPr>
              <a:t> web</a:t>
            </a:r>
            <a:r>
              <a:rPr lang="da-DK"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praksis</a:t>
            </a:r>
            <a:r>
              <a:rPr lang="da-DK">
                <a:latin typeface="Raleway" pitchFamily="2" charset="77"/>
              </a:rPr>
              <a:t> 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err="1"/>
              <a:t>Fokus</a:t>
            </a:r>
            <a:r>
              <a:t> </a:t>
            </a:r>
            <a:r>
              <a:rPr err="1"/>
              <a:t>på</a:t>
            </a:r>
            <a:r>
              <a:t> at </a:t>
            </a:r>
            <a:r>
              <a:rPr err="1"/>
              <a:t>reducere</a:t>
            </a:r>
            <a:r>
              <a:t> </a:t>
            </a:r>
            <a:r>
              <a:rPr err="1"/>
              <a:t>sidens</a:t>
            </a:r>
            <a:r>
              <a:t> </a:t>
            </a:r>
            <a:r>
              <a:rPr err="1"/>
              <a:t>vægt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>
                <a:solidFill>
                  <a:srgbClr val="FF0000"/>
                </a:solidFill>
              </a:rPr>
              <a:t>ressource</a:t>
            </a:r>
            <a:r>
              <a:rPr lang="da-DK">
                <a:solidFill>
                  <a:srgbClr val="FF0000"/>
                </a:solidFill>
              </a:rPr>
              <a:t> </a:t>
            </a:r>
            <a:r>
              <a:rPr err="1"/>
              <a:t>forbrug</a:t>
            </a:r>
            <a:r>
              <a:t>.</a:t>
            </a:r>
          </a:p>
          <a:p>
            <a:r>
              <a:rPr err="1"/>
              <a:t>Optimer</a:t>
            </a:r>
            <a:r>
              <a:t> </a:t>
            </a:r>
            <a:r>
              <a:rPr err="1"/>
              <a:t>billeder</a:t>
            </a:r>
            <a:r>
              <a:t>, </a:t>
            </a:r>
            <a:r>
              <a:rPr err="1"/>
              <a:t>skrifttyper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/>
              <a:t>videoer</a:t>
            </a:r>
            <a:r>
              <a:t>.</a:t>
            </a:r>
          </a:p>
          <a:p>
            <a:r>
              <a:t>Brug </a:t>
            </a:r>
            <a:r>
              <a:rPr err="1"/>
              <a:t>mørkere</a:t>
            </a:r>
            <a:r>
              <a:t> </a:t>
            </a:r>
            <a:r>
              <a:rPr err="1"/>
              <a:t>farver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/>
              <a:t>systemskrifttyper</a:t>
            </a:r>
            <a:r>
              <a:t>.</a:t>
            </a:r>
          </a:p>
          <a:p>
            <a:r>
              <a:rPr err="1"/>
              <a:t>Komprimer</a:t>
            </a:r>
            <a:r>
              <a:t> </a:t>
            </a:r>
            <a:r>
              <a:rPr err="1"/>
              <a:t>mediefiler</a:t>
            </a:r>
            <a:r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latin typeface="Raleway" pitchFamily="2" charset="77"/>
              </a:rPr>
              <a:t>Optimering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af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billeder</a:t>
            </a:r>
            <a:r>
              <a:rPr>
                <a:latin typeface="Raleway" pitchFamily="2" charset="77"/>
              </a:rPr>
              <a:t> for </a:t>
            </a:r>
            <a:r>
              <a:rPr err="1">
                <a:latin typeface="Raleway" pitchFamily="2" charset="77"/>
              </a:rPr>
              <a:t>bæredygtighed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AVIF and </a:t>
            </a:r>
            <a:r>
              <a:rPr lang="en-GB" err="1"/>
              <a:t>WebP</a:t>
            </a:r>
            <a:r>
              <a:rPr lang="en-GB"/>
              <a:t> offer better compression than JPEG/PNG.</a:t>
            </a:r>
          </a:p>
          <a:p>
            <a:pPr marL="0" indent="0"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latin typeface="Raleway" pitchFamily="2" charset="77"/>
              </a:rPr>
              <a:t>Optimering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af</a:t>
            </a:r>
            <a:r>
              <a:rPr>
                <a:latin typeface="Raleway" pitchFamily="2" charset="77"/>
              </a:rPr>
              <a:t> video for </a:t>
            </a:r>
            <a:r>
              <a:rPr err="1">
                <a:latin typeface="Raleway" pitchFamily="2" charset="77"/>
              </a:rPr>
              <a:t>bæredygtighed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Reduce Video Length and Resolution:</a:t>
            </a:r>
          </a:p>
          <a:p>
            <a:pPr marL="0" lvl="1" indent="0">
              <a:buNone/>
            </a:pPr>
            <a:r>
              <a:rPr lang="en-GB" sz="3200"/>
              <a:t>Trim unnecessary parts of the video.</a:t>
            </a:r>
          </a:p>
          <a:p>
            <a:pPr marL="0" lvl="1" indent="0">
              <a:buNone/>
            </a:pPr>
            <a:r>
              <a:rPr lang="en-GB" sz="3200"/>
              <a:t>Offer lower resolution options for users with lower bandwidth.</a:t>
            </a:r>
          </a:p>
          <a:p>
            <a:pPr marL="0" indent="0">
              <a:buNone/>
            </a:pP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8E3CC-AF46-732D-0A46-834B53232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err="1">
                <a:ea typeface="Calibri"/>
                <a:cs typeface="Calibri"/>
              </a:rPr>
              <a:t>Hvorfor</a:t>
            </a:r>
            <a:r>
              <a:rPr lang="en-US">
                <a:ea typeface="Calibri"/>
                <a:cs typeface="Calibri"/>
              </a:rPr>
              <a:t>  er  det relavant </a:t>
            </a:r>
            <a:r>
              <a:rPr lang="en-US" err="1">
                <a:ea typeface="Calibri"/>
                <a:cs typeface="Calibri"/>
              </a:rPr>
              <a:t>til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DMUer</a:t>
            </a:r>
            <a:r>
              <a:rPr lang="en-US">
                <a:ea typeface="Calibri"/>
                <a:cs typeface="Calibri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79779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err="1">
                <a:latin typeface="Raleway" pitchFamily="2" charset="77"/>
              </a:rPr>
              <a:t>Optimering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af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skrifttyper</a:t>
            </a:r>
            <a:r>
              <a:rPr>
                <a:latin typeface="Raleway" pitchFamily="2" charset="77"/>
              </a:rPr>
              <a:t> for </a:t>
            </a:r>
            <a:r>
              <a:rPr err="1">
                <a:latin typeface="Raleway" pitchFamily="2" charset="77"/>
              </a:rPr>
              <a:t>bæredygtighed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  <a:r>
              <a:rPr err="1"/>
              <a:t>Eksterne</a:t>
            </a:r>
            <a:r>
              <a:t> </a:t>
            </a:r>
            <a:r>
              <a:rPr err="1"/>
              <a:t>skrifttyper</a:t>
            </a:r>
            <a:r>
              <a:t> </a:t>
            </a:r>
            <a:r>
              <a:rPr err="1"/>
              <a:t>kan</a:t>
            </a:r>
            <a:r>
              <a:t> </a:t>
            </a:r>
            <a:r>
              <a:rPr err="1"/>
              <a:t>øge</a:t>
            </a:r>
            <a:r>
              <a:t> </a:t>
            </a:r>
            <a:r>
              <a:rPr err="1"/>
              <a:t>sidens</a:t>
            </a:r>
            <a:r>
              <a:t> </a:t>
            </a:r>
            <a:r>
              <a:rPr err="1"/>
              <a:t>vægt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/>
              <a:t>energiforbrug</a:t>
            </a:r>
            <a:r>
              <a:t>.</a:t>
            </a:r>
          </a:p>
          <a:p>
            <a:r>
              <a:t> Brug </a:t>
            </a:r>
            <a:r>
              <a:rPr err="1"/>
              <a:t>systemskrifttyper</a:t>
            </a:r>
            <a:r>
              <a:t>, </a:t>
            </a:r>
            <a:r>
              <a:rPr err="1"/>
              <a:t>hvor</a:t>
            </a:r>
            <a:r>
              <a:t> det er </a:t>
            </a:r>
            <a:r>
              <a:rPr err="1"/>
              <a:t>muligt</a:t>
            </a:r>
            <a:r>
              <a:t>.</a:t>
            </a:r>
          </a:p>
          <a:p>
            <a:r>
              <a:rPr lang="da-DK"/>
              <a:t> </a:t>
            </a:r>
            <a:r>
              <a:rPr err="1"/>
              <a:t>Delmængde</a:t>
            </a:r>
            <a:r>
              <a:t> </a:t>
            </a:r>
            <a:r>
              <a:rPr err="1"/>
              <a:t>skrifttyper</a:t>
            </a:r>
            <a:r>
              <a:t> for at </a:t>
            </a:r>
            <a:r>
              <a:rPr err="1"/>
              <a:t>reducere</a:t>
            </a:r>
            <a:r>
              <a:t> </a:t>
            </a:r>
            <a:r>
              <a:rPr err="1"/>
              <a:t>filstørrelsen</a:t>
            </a:r>
            <a: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57A8A-FD6E-F03A-DDE9-0D36D3D6A48B}"/>
              </a:ext>
            </a:extLst>
          </p:cNvPr>
          <p:cNvSpPr txBox="1"/>
          <p:nvPr/>
        </p:nvSpPr>
        <p:spPr>
          <a:xfrm>
            <a:off x="9009888" y="59414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>
                <a:hlinkClick r:id="rId2"/>
              </a:rPr>
              <a:t>https://fonts.google.com/</a:t>
            </a:r>
            <a:endParaRPr lang="en-DK"/>
          </a:p>
          <a:p>
            <a:endParaRPr lang="en-DK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latin typeface="Raleway" pitchFamily="2" charset="77"/>
              </a:rPr>
              <a:t>Fordelene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ved</a:t>
            </a:r>
            <a:r>
              <a:rPr>
                <a:latin typeface="Raleway" pitchFamily="2" charset="77"/>
              </a:rPr>
              <a:t> </a:t>
            </a:r>
            <a:r>
              <a:rPr lang="da-DK">
                <a:latin typeface="Raleway" pitchFamily="2" charset="77"/>
              </a:rPr>
              <a:t>'Dark </a:t>
            </a:r>
            <a:r>
              <a:rPr lang="da-DK" err="1">
                <a:latin typeface="Raleway" pitchFamily="2" charset="77"/>
              </a:rPr>
              <a:t>Theme</a:t>
            </a:r>
            <a:r>
              <a:rPr lang="da-DK">
                <a:latin typeface="Raleway" pitchFamily="2" charset="77"/>
              </a:rPr>
              <a:t>’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err="1"/>
              <a:t>Mørk</a:t>
            </a:r>
            <a:r>
              <a:t> </a:t>
            </a:r>
            <a:r>
              <a:rPr err="1"/>
              <a:t>tilstand</a:t>
            </a:r>
            <a:r>
              <a:t> </a:t>
            </a:r>
            <a:r>
              <a:rPr err="1"/>
              <a:t>reducerer</a:t>
            </a:r>
            <a:r>
              <a:t> </a:t>
            </a:r>
            <a:r>
              <a:rPr err="1"/>
              <a:t>energiforbruget</a:t>
            </a:r>
            <a:r>
              <a:t> </a:t>
            </a:r>
            <a:endParaRPr lang="da-DK"/>
          </a:p>
          <a:p>
            <a:r>
              <a:t>Sort er den </a:t>
            </a:r>
            <a:r>
              <a:rPr err="1"/>
              <a:t>mest</a:t>
            </a:r>
            <a:r>
              <a:t> </a:t>
            </a:r>
            <a:r>
              <a:rPr err="1"/>
              <a:t>energieffektive</a:t>
            </a:r>
            <a:r>
              <a:t> </a:t>
            </a:r>
            <a:r>
              <a:rPr err="1"/>
              <a:t>farve</a:t>
            </a:r>
            <a:r>
              <a:t> </a:t>
            </a:r>
            <a:r>
              <a:rPr err="1"/>
              <a:t>på</a:t>
            </a:r>
            <a:r>
              <a:t> </a:t>
            </a:r>
            <a:r>
              <a:rPr lang="da-DK"/>
              <a:t>digital </a:t>
            </a:r>
            <a:r>
              <a:rPr err="1"/>
              <a:t>skærme</a:t>
            </a:r>
            <a:r>
              <a:t>.</a:t>
            </a:r>
          </a:p>
          <a:p>
            <a:r>
              <a:rPr err="1"/>
              <a:t>Mørk</a:t>
            </a:r>
            <a:r>
              <a:t> </a:t>
            </a:r>
            <a:r>
              <a:rPr err="1"/>
              <a:t>tilstand</a:t>
            </a:r>
            <a:r>
              <a:t> </a:t>
            </a:r>
            <a:r>
              <a:rPr err="1"/>
              <a:t>kan</a:t>
            </a:r>
            <a:r>
              <a:t> </a:t>
            </a:r>
            <a:r>
              <a:rPr err="1"/>
              <a:t>nemt</a:t>
            </a:r>
            <a:r>
              <a:t> </a:t>
            </a:r>
            <a:r>
              <a:rPr err="1"/>
              <a:t>implementeres</a:t>
            </a:r>
            <a:r>
              <a:t> med </a:t>
            </a:r>
            <a:r>
              <a:rPr err="1"/>
              <a:t>få</a:t>
            </a:r>
            <a:r>
              <a:t> </a:t>
            </a:r>
            <a:r>
              <a:rPr err="1"/>
              <a:t>linjer</a:t>
            </a:r>
            <a:r>
              <a:t> </a:t>
            </a:r>
            <a:r>
              <a:rPr err="1"/>
              <a:t>kode</a:t>
            </a:r>
            <a:r>
              <a:rPr lang="da-DK"/>
              <a:t>(</a:t>
            </a:r>
            <a:r>
              <a:rPr lang="da-DK" err="1"/>
              <a:t>javascript</a:t>
            </a:r>
            <a:r>
              <a:rPr lang="da-DK"/>
              <a:t> eller CSS)</a:t>
            </a:r>
            <a: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78C8FE-1AAE-67AF-993E-106BD986D423}"/>
              </a:ext>
            </a:extLst>
          </p:cNvPr>
          <p:cNvSpPr txBox="1">
            <a:spLocks/>
          </p:cNvSpPr>
          <p:nvPr/>
        </p:nvSpPr>
        <p:spPr>
          <a:xfrm>
            <a:off x="609600" y="21463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>
                <a:latin typeface="Raleway" pitchFamily="2" charset="77"/>
              </a:rPr>
              <a:t> 'Dark Theme’ Demo</a:t>
            </a:r>
          </a:p>
        </p:txBody>
      </p:sp>
    </p:spTree>
    <p:extLst>
      <p:ext uri="{BB962C8B-B14F-4D97-AF65-F5344CB8AC3E}">
        <p14:creationId xmlns:p14="http://schemas.microsoft.com/office/powerpoint/2010/main" val="2960003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err="1">
                <a:latin typeface="Raleway" pitchFamily="2" charset="77"/>
              </a:rPr>
              <a:t>Sammenhængen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mellem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ydeevne</a:t>
            </a:r>
            <a:r>
              <a:rPr>
                <a:latin typeface="Raleway" pitchFamily="2" charset="77"/>
              </a:rPr>
              <a:t> </a:t>
            </a:r>
            <a:r>
              <a:rPr lang="da-DK">
                <a:latin typeface="Raleway" pitchFamily="2" charset="77"/>
              </a:rPr>
              <a:t>(</a:t>
            </a:r>
            <a:r>
              <a:rPr lang="da-DK" err="1">
                <a:latin typeface="Raleway" pitchFamily="2" charset="77"/>
              </a:rPr>
              <a:t>performace</a:t>
            </a:r>
            <a:r>
              <a:rPr lang="da-DK">
                <a:latin typeface="Raleway" pitchFamily="2" charset="77"/>
              </a:rPr>
              <a:t>) </a:t>
            </a:r>
            <a:r>
              <a:rPr err="1">
                <a:latin typeface="Raleway" pitchFamily="2" charset="77"/>
              </a:rPr>
              <a:t>og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bæredygtighed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Website-</a:t>
            </a:r>
            <a:r>
              <a:rPr err="1"/>
              <a:t>ydeevne</a:t>
            </a:r>
            <a:r>
              <a:t> er </a:t>
            </a:r>
            <a:r>
              <a:rPr err="1"/>
              <a:t>afgørende</a:t>
            </a:r>
            <a:r>
              <a:t> for </a:t>
            </a:r>
            <a:r>
              <a:rPr err="1"/>
              <a:t>bæredygtighed</a:t>
            </a:r>
            <a:r>
              <a:t>.</a:t>
            </a:r>
          </a:p>
          <a:p>
            <a:r>
              <a:t> </a:t>
            </a:r>
            <a:r>
              <a:rPr err="1"/>
              <a:t>Optimer</a:t>
            </a:r>
            <a:r>
              <a:t> </a:t>
            </a:r>
            <a:r>
              <a:rPr lang="da-DK"/>
              <a:t> </a:t>
            </a:r>
            <a:r>
              <a:rPr lang="da-DK" err="1"/>
              <a:t>loading</a:t>
            </a:r>
            <a:r>
              <a:rPr lang="da-DK"/>
              <a:t> speed</a:t>
            </a:r>
            <a:r>
              <a:t> for websites.</a:t>
            </a:r>
          </a:p>
          <a:p>
            <a:pPr marL="0" indent="0">
              <a:buNone/>
            </a:pPr>
            <a:endParaRPr/>
          </a:p>
          <a:p>
            <a:r>
              <a:rPr err="1"/>
              <a:t>Hurtigt</a:t>
            </a:r>
            <a:r>
              <a:t> </a:t>
            </a:r>
            <a:r>
              <a:rPr err="1"/>
              <a:t>indlæste</a:t>
            </a:r>
            <a:r>
              <a:t> sider </a:t>
            </a:r>
            <a:r>
              <a:rPr err="1"/>
              <a:t>bruger</a:t>
            </a:r>
            <a:r>
              <a:t> </a:t>
            </a:r>
            <a:r>
              <a:rPr err="1"/>
              <a:t>mindre</a:t>
            </a:r>
            <a:r>
              <a:t> </a:t>
            </a:r>
            <a:r>
              <a:rPr err="1"/>
              <a:t>energi</a:t>
            </a:r>
            <a:r>
              <a:t>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latin typeface="Raleway" pitchFamily="2" charset="77"/>
              </a:rPr>
              <a:t>Minificering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af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kode</a:t>
            </a:r>
            <a:r>
              <a:rPr lang="da-DK">
                <a:latin typeface="Raleway" pitchFamily="2" charset="77"/>
              </a:rPr>
              <a:t> til produktion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</a:t>
            </a:r>
            <a:r>
              <a:rPr err="1"/>
              <a:t>Minificering</a:t>
            </a:r>
            <a:r>
              <a:t> </a:t>
            </a:r>
            <a:r>
              <a:rPr err="1"/>
              <a:t>af</a:t>
            </a:r>
            <a:r>
              <a:t> CSS </a:t>
            </a:r>
            <a:r>
              <a:rPr err="1"/>
              <a:t>reducerer</a:t>
            </a:r>
            <a:r>
              <a:t> </a:t>
            </a:r>
            <a:r>
              <a:rPr err="1"/>
              <a:t>filstørrelsen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/>
              <a:t>forbedrer</a:t>
            </a:r>
            <a:r>
              <a:t> </a:t>
            </a:r>
            <a:r>
              <a:rPr err="1"/>
              <a:t>ydeevnen</a:t>
            </a:r>
            <a:r>
              <a:t>.</a:t>
            </a:r>
          </a:p>
          <a:p>
            <a:r>
              <a:t> </a:t>
            </a:r>
            <a:r>
              <a:rPr err="1"/>
              <a:t>Fjern</a:t>
            </a:r>
            <a:r>
              <a:t> </a:t>
            </a:r>
            <a:r>
              <a:rPr err="1"/>
              <a:t>unødvendige</a:t>
            </a:r>
            <a:r>
              <a:t> </a:t>
            </a:r>
            <a:r>
              <a:rPr err="1"/>
              <a:t>mellemrum</a:t>
            </a:r>
            <a:r>
              <a:t>, </a:t>
            </a:r>
            <a:r>
              <a:rPr err="1"/>
              <a:t>kommentarer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/>
              <a:t>linjeskift</a:t>
            </a:r>
            <a:r>
              <a:t>.</a:t>
            </a:r>
          </a:p>
          <a:p>
            <a:r>
              <a:rPr lang="da-DK"/>
              <a:t> </a:t>
            </a:r>
            <a:endParaRPr/>
          </a:p>
          <a:p>
            <a:r>
              <a:t> </a:t>
            </a:r>
            <a:r>
              <a:rPr err="1"/>
              <a:t>Minificeret</a:t>
            </a:r>
            <a:r>
              <a:t> CSS </a:t>
            </a:r>
            <a:r>
              <a:rPr err="1"/>
              <a:t>indlæses</a:t>
            </a:r>
            <a:r>
              <a:t> </a:t>
            </a:r>
            <a:r>
              <a:rPr err="1"/>
              <a:t>hurtigere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/>
              <a:t>reducerer</a:t>
            </a:r>
            <a:r>
              <a:t> </a:t>
            </a:r>
            <a:r>
              <a:rPr err="1"/>
              <a:t>sidens</a:t>
            </a:r>
            <a:r>
              <a:t> </a:t>
            </a:r>
            <a:r>
              <a:rPr err="1"/>
              <a:t>vægt</a:t>
            </a:r>
            <a: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8FB513-3BCE-F81A-3BAB-96BB1CE9099B}"/>
              </a:ext>
            </a:extLst>
          </p:cNvPr>
          <p:cNvSpPr txBox="1"/>
          <p:nvPr/>
        </p:nvSpPr>
        <p:spPr>
          <a:xfrm>
            <a:off x="6649453" y="5813926"/>
            <a:ext cx="49356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linkClick r:id="rId3"/>
              </a:rPr>
              <a:t>https://freecodetools.org/minifier/</a:t>
            </a:r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FAE0-6EC7-B95C-8923-6CF27114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Autofit/>
          </a:bodyPr>
          <a:lstStyle/>
          <a:p>
            <a:r>
              <a:rPr lang="en-GB" b="1" err="1">
                <a:latin typeface="Raleway" pitchFamily="2" charset="77"/>
              </a:rPr>
              <a:t>Bedste</a:t>
            </a:r>
            <a:r>
              <a:rPr lang="en-GB" b="1">
                <a:latin typeface="Raleway" pitchFamily="2" charset="77"/>
              </a:rPr>
              <a:t> </a:t>
            </a:r>
            <a:r>
              <a:rPr lang="en-GB" b="1" err="1">
                <a:latin typeface="Raleway" pitchFamily="2" charset="77"/>
              </a:rPr>
              <a:t>praksis</a:t>
            </a:r>
            <a:br>
              <a:rPr lang="en-GB">
                <a:latin typeface="Raleway" pitchFamily="2" charset="77"/>
              </a:rPr>
            </a:br>
            <a:r>
              <a:rPr lang="en-GB">
                <a:latin typeface="Raleway" pitchFamily="2" charset="77"/>
              </a:rPr>
              <a:t>specification/standard</a:t>
            </a:r>
            <a:endParaRPr lang="en-DK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563704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>
                <a:latin typeface="Raleway" pitchFamily="2" charset="77"/>
              </a:rPr>
              <a:t>W</a:t>
            </a:r>
            <a:r>
              <a:rPr err="1">
                <a:latin typeface="Raleway" pitchFamily="2" charset="77"/>
              </a:rPr>
              <a:t>eb-bæredygtighed</a:t>
            </a:r>
            <a:r>
              <a:rPr>
                <a:latin typeface="Raleway" pitchFamily="2" charset="77"/>
              </a:rPr>
              <a:t> (WSG)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 </a:t>
            </a:r>
            <a:r>
              <a:rPr lang="en-GB" b="1"/>
              <a:t>WSG</a:t>
            </a:r>
            <a:r>
              <a:rPr lang="en-GB"/>
              <a:t>: En W3C </a:t>
            </a:r>
            <a:r>
              <a:rPr lang="en-GB" err="1"/>
              <a:t>gruppe</a:t>
            </a:r>
            <a:r>
              <a:rPr lang="en-GB"/>
              <a:t> med </a:t>
            </a:r>
            <a:r>
              <a:rPr lang="en-GB" err="1"/>
              <a:t>fokus</a:t>
            </a:r>
            <a:r>
              <a:rPr lang="en-GB"/>
              <a:t>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b="1" err="1"/>
              <a:t>fællesskabsengagement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b="1" err="1"/>
              <a:t>deling</a:t>
            </a:r>
            <a:r>
              <a:rPr lang="en-GB" b="1"/>
              <a:t> </a:t>
            </a:r>
            <a:r>
              <a:rPr lang="en-GB" b="1" err="1"/>
              <a:t>af</a:t>
            </a:r>
            <a:r>
              <a:rPr lang="en-GB" b="1"/>
              <a:t> information</a:t>
            </a:r>
            <a:r>
              <a:rPr lang="en-GB"/>
              <a:t>.</a:t>
            </a:r>
          </a:p>
          <a:p>
            <a:pPr marL="0" indent="0">
              <a:buNone/>
            </a:pP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GB"/>
              <a:t> </a:t>
            </a:r>
            <a:r>
              <a:rPr lang="en-GB">
                <a:hlinkClick r:id="rId2"/>
              </a:rPr>
              <a:t>https://www.w3.org/blog/2023/introducing-web-sustainability-guidelines/</a:t>
            </a:r>
            <a:endParaRPr lang="en-GB">
              <a:ea typeface="Calibri"/>
              <a:cs typeface="Calibri"/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endParaRPr lang="en-GB"/>
          </a:p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DA266-7CC6-D0EA-8EAA-FAD9946F8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>
                <a:latin typeface="Raleway" pitchFamily="2" charset="77"/>
              </a:rPr>
              <a:t>WSG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F8D4A-903F-6BA9-FBBC-2F17F3EEE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GB" b="0" i="0">
                <a:solidFill>
                  <a:srgbClr val="363737"/>
                </a:solidFill>
                <a:effectLst/>
                <a:latin typeface="Spectral"/>
              </a:rPr>
              <a:t>4 big pieces: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363737"/>
                </a:solidFill>
                <a:effectLst/>
                <a:latin typeface="Spectral"/>
              </a:rPr>
              <a:t>User Experience Design: “research and ideation, journey design, content and assets, and quality assurance.”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363737"/>
                </a:solidFill>
                <a:effectLst/>
                <a:latin typeface="Spectral"/>
              </a:rPr>
              <a:t>Web Development: “development approach, code minimization, code coherence, and code security.”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363737"/>
                </a:solidFill>
                <a:effectLst/>
                <a:latin typeface="Spectral"/>
              </a:rPr>
              <a:t>Hosting / infrastructure: “environment commissioning, minimizing environment and data, and minimizing human disruption.”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>
                <a:solidFill>
                  <a:srgbClr val="363737"/>
                </a:solidFill>
                <a:effectLst/>
                <a:latin typeface="Spectral"/>
              </a:rPr>
              <a:t>Business strategy / Product management: “reporting, disclosure, strategy, and policies from both an organizational and website / product level.”</a:t>
            </a:r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5286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4B95-C52A-5FA5-6A22-784C9427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>
                <a:latin typeface="Raleway" pitchFamily="2" charset="77"/>
              </a:rPr>
              <a:t>WSG og WCAG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4658F-C131-5D66-031F-99B096361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 </a:t>
            </a:r>
            <a:r>
              <a:rPr lang="en-GB" b="1"/>
              <a:t>WCAG</a:t>
            </a:r>
            <a:r>
              <a:rPr lang="en-GB"/>
              <a:t>: Et formelt </a:t>
            </a:r>
            <a:r>
              <a:rPr lang="en-GB" err="1"/>
              <a:t>sæt</a:t>
            </a:r>
            <a:r>
              <a:rPr lang="en-GB"/>
              <a:t> </a:t>
            </a:r>
            <a:r>
              <a:rPr lang="en-GB" err="1"/>
              <a:t>af</a:t>
            </a:r>
            <a:r>
              <a:rPr lang="en-GB"/>
              <a:t> </a:t>
            </a:r>
            <a:r>
              <a:rPr lang="en-GB" b="1" err="1"/>
              <a:t>tekniske</a:t>
            </a:r>
            <a:r>
              <a:rPr lang="en-GB" b="1"/>
              <a:t> </a:t>
            </a:r>
            <a:r>
              <a:rPr lang="en-GB" b="1" err="1"/>
              <a:t>standarder</a:t>
            </a:r>
            <a:r>
              <a:rPr lang="en-GB"/>
              <a:t>, </a:t>
            </a:r>
            <a:r>
              <a:rPr lang="en-GB" err="1"/>
              <a:t>som</a:t>
            </a:r>
            <a:r>
              <a:rPr lang="en-GB"/>
              <a:t> </a:t>
            </a:r>
            <a:r>
              <a:rPr lang="en-GB" err="1"/>
              <a:t>webudviklere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</a:t>
            </a:r>
            <a:r>
              <a:rPr lang="en-GB" err="1"/>
              <a:t>designere</a:t>
            </a:r>
            <a:r>
              <a:rPr lang="en-GB"/>
              <a:t> </a:t>
            </a:r>
            <a:r>
              <a:rPr lang="en-GB" b="1" err="1"/>
              <a:t>skal</a:t>
            </a:r>
            <a:r>
              <a:rPr lang="en-GB"/>
              <a:t> </a:t>
            </a:r>
            <a:r>
              <a:rPr lang="en-GB" err="1"/>
              <a:t>følge</a:t>
            </a:r>
            <a:r>
              <a:rPr lang="en-GB"/>
              <a:t> for at </a:t>
            </a:r>
            <a:r>
              <a:rPr lang="en-GB" err="1"/>
              <a:t>skabe</a:t>
            </a:r>
            <a:r>
              <a:rPr lang="en-GB"/>
              <a:t> </a:t>
            </a:r>
            <a:r>
              <a:rPr lang="en-GB" b="1" err="1"/>
              <a:t>tilgængelige</a:t>
            </a:r>
            <a:r>
              <a:rPr lang="en-GB" b="1"/>
              <a:t> </a:t>
            </a:r>
            <a:r>
              <a:rPr lang="en-GB" b="1" err="1"/>
              <a:t>hjemmesider</a:t>
            </a:r>
            <a:r>
              <a:rPr lang="en-GB"/>
              <a:t>.</a:t>
            </a:r>
          </a:p>
          <a:p>
            <a:pPr marL="0" indent="0">
              <a:buNone/>
            </a:pPr>
            <a:endParaRPr lang="en-DK"/>
          </a:p>
          <a:p>
            <a:pPr marL="0" indent="0">
              <a:buNone/>
            </a:pPr>
            <a:r>
              <a:rPr lang="en-GB" b="1"/>
              <a:t>WSG</a:t>
            </a:r>
            <a:r>
              <a:rPr lang="en-GB"/>
              <a:t>: </a:t>
            </a:r>
            <a:r>
              <a:rPr lang="en-GB" err="1"/>
              <a:t>Fremmer</a:t>
            </a:r>
            <a:r>
              <a:rPr lang="en-GB"/>
              <a:t> </a:t>
            </a:r>
            <a:r>
              <a:rPr lang="en-GB" b="1" err="1"/>
              <a:t>bedste</a:t>
            </a:r>
            <a:r>
              <a:rPr lang="en-GB" b="1"/>
              <a:t> </a:t>
            </a:r>
            <a:r>
              <a:rPr lang="en-GB" b="1" err="1"/>
              <a:t>praksis</a:t>
            </a:r>
            <a:r>
              <a:rPr lang="en-GB"/>
              <a:t>, men </a:t>
            </a:r>
            <a:r>
              <a:rPr lang="en-GB" err="1"/>
              <a:t>har</a:t>
            </a:r>
            <a:r>
              <a:rPr lang="en-GB"/>
              <a:t> </a:t>
            </a:r>
            <a:r>
              <a:rPr lang="en-GB" err="1"/>
              <a:t>ikke</a:t>
            </a:r>
            <a:r>
              <a:rPr lang="en-GB"/>
              <a:t> </a:t>
            </a:r>
            <a:r>
              <a:rPr lang="en-GB" b="1" err="1"/>
              <a:t>håndhævelige</a:t>
            </a:r>
            <a:r>
              <a:rPr lang="en-GB" b="1"/>
              <a:t> </a:t>
            </a:r>
            <a:r>
              <a:rPr lang="en-GB" b="1" err="1"/>
              <a:t>retningslinjer</a:t>
            </a:r>
            <a:r>
              <a:rPr lang="en-GB"/>
              <a:t>.</a:t>
            </a:r>
          </a:p>
          <a:p>
            <a:pPr marL="0" indent="0">
              <a:buNone/>
            </a:pP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78819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A53BC-ACBE-AA8C-4735-011F5D40F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31836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GB" i="0" err="1">
                <a:effectLst/>
                <a:latin typeface="Raleway" pitchFamily="2" charset="77"/>
              </a:rPr>
              <a:t>Øvelse</a:t>
            </a:r>
            <a:r>
              <a:rPr lang="en-GB" i="0">
                <a:effectLst/>
                <a:latin typeface="Raleway" pitchFamily="2" charset="77"/>
              </a:rPr>
              <a:t>: </a:t>
            </a:r>
            <a:r>
              <a:rPr lang="en-GB" i="0" err="1">
                <a:effectLst/>
                <a:latin typeface="Raleway" pitchFamily="2" charset="77"/>
              </a:rPr>
              <a:t>Udforskning</a:t>
            </a:r>
            <a:r>
              <a:rPr lang="en-GB" i="0">
                <a:effectLst/>
                <a:latin typeface="Raleway" pitchFamily="2" charset="77"/>
              </a:rPr>
              <a:t> </a:t>
            </a:r>
            <a:r>
              <a:rPr lang="en-GB" i="0" err="1">
                <a:effectLst/>
                <a:latin typeface="Raleway" pitchFamily="2" charset="77"/>
              </a:rPr>
              <a:t>af</a:t>
            </a:r>
            <a:r>
              <a:rPr lang="en-GB" i="0">
                <a:effectLst/>
                <a:latin typeface="Raleway" pitchFamily="2" charset="77"/>
              </a:rPr>
              <a:t> </a:t>
            </a:r>
            <a:r>
              <a:rPr lang="en-GB" i="0" err="1">
                <a:effectLst/>
                <a:latin typeface="Raleway" pitchFamily="2" charset="77"/>
              </a:rPr>
              <a:t>bæredygtigt</a:t>
            </a:r>
            <a:r>
              <a:rPr lang="en-GB" i="0">
                <a:effectLst/>
                <a:latin typeface="Raleway" pitchFamily="2" charset="77"/>
              </a:rPr>
              <a:t> </a:t>
            </a:r>
            <a:r>
              <a:rPr lang="en-GB" i="0" err="1">
                <a:effectLst/>
                <a:latin typeface="Raleway" pitchFamily="2" charset="77"/>
              </a:rPr>
              <a:t>webdesign</a:t>
            </a:r>
            <a:br>
              <a:rPr lang="en-GB" i="0">
                <a:effectLst/>
                <a:latin typeface="Raleway" pitchFamily="2" charset="77"/>
              </a:rPr>
            </a:br>
            <a:endParaRPr lang="en-DK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F581-A40E-93AA-8449-786CA2F0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ts val="600"/>
              </a:spcBef>
              <a:buFont typeface="+mj-lt"/>
              <a:buAutoNum type="arabicPeriod"/>
            </a:pPr>
            <a:endParaRPr lang="en-GB" sz="2800" b="1" i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err="1">
                <a:latin typeface="Calibri"/>
                <a:ea typeface="Calibri"/>
                <a:cs typeface="Calibri"/>
              </a:rPr>
              <a:t>Arbejde</a:t>
            </a:r>
            <a:r>
              <a:rPr lang="en-GB" sz="2800" b="1">
                <a:latin typeface="Calibri"/>
                <a:ea typeface="Calibri"/>
                <a:cs typeface="Calibri"/>
              </a:rPr>
              <a:t> I </a:t>
            </a:r>
            <a:r>
              <a:rPr lang="en-GB" sz="2800" b="1" err="1">
                <a:latin typeface="Calibri"/>
                <a:ea typeface="Calibri"/>
                <a:cs typeface="Calibri"/>
              </a:rPr>
              <a:t>Grupper</a:t>
            </a:r>
            <a:r>
              <a:rPr lang="en-GB" sz="2800" b="1">
                <a:latin typeface="Calibri"/>
                <a:ea typeface="Calibri"/>
                <a:cs typeface="Calibri"/>
              </a:rPr>
              <a:t>, </a:t>
            </a:r>
            <a:r>
              <a:rPr lang="en-GB" sz="2800" b="1" err="1">
                <a:latin typeface="Calibri"/>
                <a:ea typeface="Calibri"/>
                <a:cs typeface="Calibri"/>
              </a:rPr>
              <a:t>B</a:t>
            </a:r>
            <a:r>
              <a:rPr lang="en-GB" sz="2800" b="1" i="0" err="1">
                <a:effectLst/>
                <a:latin typeface="Calibri"/>
                <a:ea typeface="Calibri"/>
                <a:cs typeface="Calibri"/>
              </a:rPr>
              <a:t>esøg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 </a:t>
            </a:r>
            <a:r>
              <a:rPr lang="en-GB" sz="2800" b="0" i="0" u="none" strike="noStrike">
                <a:effectLst/>
                <a:latin typeface="Calibri"/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Web Sustainability Guidelines (WSG) 1.0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400" b="1" i="0">
                <a:solidFill>
                  <a:schemeClr val="bg1">
                    <a:lumMod val="76000"/>
                  </a:schemeClr>
                </a:solidFill>
                <a:effectLst/>
                <a:latin typeface="Calibri"/>
                <a:ea typeface="Calibri"/>
                <a:cs typeface="Calibri"/>
              </a:rPr>
              <a:t>Find 2 UX-</a:t>
            </a:r>
            <a:r>
              <a:rPr lang="en-GB" sz="2400" b="1" i="0" err="1">
                <a:solidFill>
                  <a:schemeClr val="bg1">
                    <a:lumMod val="76000"/>
                  </a:schemeClr>
                </a:solidFill>
                <a:effectLst/>
                <a:latin typeface="Calibri"/>
                <a:ea typeface="Calibri"/>
                <a:cs typeface="Calibri"/>
              </a:rPr>
              <a:t>eksempler</a:t>
            </a:r>
            <a:r>
              <a:rPr lang="en-GB" sz="2400" b="1" i="0">
                <a:solidFill>
                  <a:schemeClr val="bg1">
                    <a:lumMod val="76000"/>
                  </a:schemeClr>
                </a:solidFill>
                <a:effectLst/>
                <a:latin typeface="Calibri"/>
                <a:ea typeface="Calibri"/>
                <a:cs typeface="Calibri"/>
              </a:rPr>
              <a:t>:</a:t>
            </a:r>
            <a:r>
              <a:rPr lang="en-GB" sz="2400" b="0" i="0">
                <a:solidFill>
                  <a:schemeClr val="bg1">
                    <a:lumMod val="76000"/>
                  </a:schemeClr>
                </a:solidFill>
                <a:effectLst/>
                <a:latin typeface="Calibri"/>
                <a:ea typeface="Calibri"/>
                <a:cs typeface="Calibri"/>
              </a:rPr>
              <a:t> </a:t>
            </a:r>
            <a:r>
              <a:rPr lang="en-GB" sz="2400" b="0" i="0" err="1">
                <a:solidFill>
                  <a:schemeClr val="bg1">
                    <a:lumMod val="76000"/>
                  </a:schemeClr>
                </a:solidFill>
                <a:effectLst/>
                <a:latin typeface="Calibri"/>
                <a:ea typeface="Calibri"/>
                <a:cs typeface="Calibri"/>
              </a:rPr>
              <a:t>Tilgængelighed</a:t>
            </a:r>
            <a:r>
              <a:rPr lang="en-GB" sz="2400" b="0" i="0">
                <a:solidFill>
                  <a:schemeClr val="bg1">
                    <a:lumMod val="76000"/>
                  </a:schemeClr>
                </a:solidFill>
                <a:effectLst/>
                <a:latin typeface="Calibri"/>
                <a:ea typeface="Calibri"/>
                <a:cs typeface="Calibri"/>
              </a:rPr>
              <a:t>, </a:t>
            </a:r>
            <a:r>
              <a:rPr lang="en-GB" sz="2400" b="0" i="0" err="1">
                <a:solidFill>
                  <a:schemeClr val="bg1">
                    <a:lumMod val="76000"/>
                  </a:schemeClr>
                </a:solidFill>
                <a:effectLst/>
                <a:latin typeface="Calibri"/>
                <a:ea typeface="Calibri"/>
                <a:cs typeface="Calibri"/>
              </a:rPr>
              <a:t>ydeevne</a:t>
            </a:r>
            <a:r>
              <a:rPr lang="en-GB" sz="2400" b="0" i="0">
                <a:solidFill>
                  <a:schemeClr val="bg1">
                    <a:lumMod val="76000"/>
                  </a:schemeClr>
                </a:solidFill>
                <a:effectLst/>
                <a:latin typeface="Calibri"/>
                <a:ea typeface="Calibri"/>
                <a:cs typeface="Calibri"/>
              </a:rPr>
              <a:t>, </a:t>
            </a:r>
            <a:r>
              <a:rPr lang="en-GB" sz="2400" b="0" i="0" err="1">
                <a:solidFill>
                  <a:schemeClr val="bg1">
                    <a:lumMod val="76000"/>
                  </a:schemeClr>
                </a:solidFill>
                <a:effectLst/>
                <a:latin typeface="Calibri"/>
                <a:ea typeface="Calibri"/>
                <a:cs typeface="Calibri"/>
              </a:rPr>
              <a:t>brugervenlighed</a:t>
            </a:r>
            <a:r>
              <a:rPr lang="en-GB" sz="2400" b="0" i="0">
                <a:solidFill>
                  <a:schemeClr val="bg1">
                    <a:lumMod val="76000"/>
                  </a:schemeClr>
                </a:solidFill>
                <a:effectLst/>
                <a:latin typeface="Calibri"/>
                <a:ea typeface="Calibri"/>
                <a:cs typeface="Calibri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>
                <a:effectLst/>
                <a:latin typeface="Calibri"/>
                <a:ea typeface="Calibri"/>
                <a:cs typeface="Calibri"/>
              </a:rPr>
              <a:t>Find 2 </a:t>
            </a:r>
            <a:r>
              <a:rPr lang="en-GB" sz="2800" b="1" i="0" err="1">
                <a:effectLst/>
                <a:latin typeface="Calibri"/>
                <a:ea typeface="Calibri"/>
                <a:cs typeface="Calibri"/>
              </a:rPr>
              <a:t>udviklereksempler</a:t>
            </a:r>
            <a:r>
              <a:rPr lang="en-GB" sz="2800" b="1" i="0">
                <a:effectLst/>
                <a:latin typeface="Calibri"/>
                <a:ea typeface="Calibri"/>
                <a:cs typeface="Calibri"/>
              </a:rPr>
              <a:t>: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 </a:t>
            </a:r>
            <a:r>
              <a:rPr lang="en-GB" sz="2800" b="0" i="0" err="1">
                <a:effectLst/>
                <a:latin typeface="Calibri"/>
                <a:ea typeface="Calibri"/>
                <a:cs typeface="Calibri"/>
              </a:rPr>
              <a:t>Effektiv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GB" sz="2800" b="0" i="0" err="1">
                <a:effectLst/>
                <a:latin typeface="Calibri"/>
                <a:ea typeface="Calibri"/>
                <a:cs typeface="Calibri"/>
              </a:rPr>
              <a:t>kodning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, </a:t>
            </a:r>
            <a:r>
              <a:rPr lang="en-GB" sz="2800" b="0" i="0" err="1">
                <a:effectLst/>
                <a:latin typeface="Calibri"/>
                <a:ea typeface="Calibri"/>
                <a:cs typeface="Calibri"/>
              </a:rPr>
              <a:t>ressourcehåndtering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, </a:t>
            </a:r>
            <a:r>
              <a:rPr lang="en-GB" sz="2800" b="0" i="0" err="1">
                <a:effectLst/>
                <a:latin typeface="Calibri"/>
                <a:ea typeface="Calibri"/>
                <a:cs typeface="Calibri"/>
              </a:rPr>
              <a:t>energiforbrug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400">
                <a:solidFill>
                  <a:schemeClr val="bg1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Find 2 Business </a:t>
            </a:r>
            <a:r>
              <a:rPr lang="en-GB" sz="2400" err="1">
                <a:solidFill>
                  <a:schemeClr val="bg1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og</a:t>
            </a:r>
            <a:r>
              <a:rPr lang="en-GB" sz="2400">
                <a:solidFill>
                  <a:schemeClr val="bg1">
                    <a:lumMod val="76000"/>
                  </a:schemeClr>
                </a:solidFill>
                <a:latin typeface="Calibri"/>
                <a:ea typeface="Calibri"/>
                <a:cs typeface="Calibri"/>
              </a:rPr>
              <a:t> Hosting</a:t>
            </a:r>
            <a:endParaRPr lang="en-GB" sz="2400" b="0" i="0">
              <a:solidFill>
                <a:schemeClr val="bg1">
                  <a:lumMod val="76000"/>
                </a:schemeClr>
              </a:solidFill>
              <a:effectLst/>
              <a:latin typeface="Calibri"/>
              <a:ea typeface="Calibri"/>
              <a:cs typeface="Calibri"/>
            </a:endParaRP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err="1">
                <a:effectLst/>
                <a:latin typeface="Calibri"/>
                <a:ea typeface="Calibri"/>
                <a:cs typeface="Calibri"/>
              </a:rPr>
              <a:t>Dokumentér</a:t>
            </a:r>
            <a:r>
              <a:rPr lang="en-GB" sz="2800" b="1" i="0">
                <a:effectLst/>
                <a:latin typeface="Calibri"/>
                <a:ea typeface="Calibri"/>
                <a:cs typeface="Calibri"/>
              </a:rPr>
              <a:t> fund: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 </a:t>
            </a:r>
            <a:r>
              <a:rPr lang="en-GB" sz="2800" b="0" i="0" err="1">
                <a:effectLst/>
                <a:latin typeface="Calibri"/>
                <a:ea typeface="Calibri"/>
                <a:cs typeface="Calibri"/>
              </a:rPr>
              <a:t>Opsummer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 med </a:t>
            </a:r>
            <a:r>
              <a:rPr lang="en-GB" sz="2800" b="0" i="0" err="1">
                <a:effectLst/>
                <a:latin typeface="Calibri"/>
                <a:ea typeface="Calibri"/>
                <a:cs typeface="Calibri"/>
              </a:rPr>
              <a:t>skærmbilleder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/links.</a:t>
            </a:r>
          </a:p>
          <a:p>
            <a:pPr algn="l">
              <a:spcBef>
                <a:spcPts val="600"/>
              </a:spcBef>
              <a:buFont typeface="+mj-lt"/>
              <a:buAutoNum type="arabicPeriod"/>
            </a:pPr>
            <a:r>
              <a:rPr lang="en-GB" sz="2800" b="1" i="0" err="1">
                <a:effectLst/>
                <a:latin typeface="Calibri"/>
                <a:ea typeface="Calibri"/>
                <a:cs typeface="Calibri"/>
              </a:rPr>
              <a:t>Diskussion</a:t>
            </a:r>
            <a:r>
              <a:rPr lang="en-GB" sz="2800" b="1" i="0">
                <a:effectLst/>
                <a:latin typeface="Calibri"/>
                <a:ea typeface="Calibri"/>
                <a:cs typeface="Calibri"/>
              </a:rPr>
              <a:t>: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 </a:t>
            </a:r>
            <a:r>
              <a:rPr lang="en-GB" sz="2800" b="0" i="0" err="1">
                <a:effectLst/>
                <a:latin typeface="Calibri"/>
                <a:ea typeface="Calibri"/>
                <a:cs typeface="Calibri"/>
              </a:rPr>
              <a:t>Forbered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GB" sz="2800" b="0" i="0" err="1">
                <a:effectLst/>
                <a:latin typeface="Calibri"/>
                <a:ea typeface="Calibri"/>
                <a:cs typeface="Calibri"/>
              </a:rPr>
              <a:t>til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GB" sz="2800" b="0" i="0" err="1">
                <a:effectLst/>
                <a:latin typeface="Calibri"/>
                <a:ea typeface="Calibri"/>
                <a:cs typeface="Calibri"/>
              </a:rPr>
              <a:t>diskussion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GB" sz="2800" b="0" i="0" err="1">
                <a:effectLst/>
                <a:latin typeface="Calibri"/>
                <a:ea typeface="Calibri"/>
                <a:cs typeface="Calibri"/>
              </a:rPr>
              <a:t>i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 </a:t>
            </a:r>
            <a:r>
              <a:rPr lang="en-GB" sz="2800" b="0" i="0" err="1">
                <a:effectLst/>
                <a:latin typeface="Calibri"/>
                <a:ea typeface="Calibri"/>
                <a:cs typeface="Calibri"/>
              </a:rPr>
              <a:t>klassen</a:t>
            </a:r>
            <a:r>
              <a:rPr lang="en-GB" sz="2800" b="0" i="0">
                <a:effectLst/>
                <a:latin typeface="Calibri"/>
                <a:ea typeface="Calibri"/>
                <a:cs typeface="Calibri"/>
              </a:rPr>
              <a:t>.</a:t>
            </a:r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8749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8917F-2227-8489-E4E7-E5A468781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Der er </a:t>
            </a:r>
            <a:r>
              <a:rPr lang="en-US" err="1">
                <a:ea typeface="Calibri"/>
                <a:cs typeface="Calibri"/>
              </a:rPr>
              <a:t>både</a:t>
            </a:r>
            <a:r>
              <a:rPr lang="en-US">
                <a:ea typeface="Calibri"/>
                <a:cs typeface="Calibri"/>
              </a:rPr>
              <a:t> sustainable software </a:t>
            </a:r>
            <a:r>
              <a:rPr lang="en-US" err="1">
                <a:ea typeface="Calibri"/>
                <a:cs typeface="Calibri"/>
              </a:rPr>
              <a:t>og</a:t>
            </a:r>
            <a:r>
              <a:rPr lang="en-US">
                <a:ea typeface="Calibri"/>
                <a:cs typeface="Calibri"/>
              </a:rPr>
              <a:t> sustainable web...</a:t>
            </a:r>
          </a:p>
        </p:txBody>
      </p:sp>
    </p:spTree>
    <p:extLst>
      <p:ext uri="{BB962C8B-B14F-4D97-AF65-F5344CB8AC3E}">
        <p14:creationId xmlns:p14="http://schemas.microsoft.com/office/powerpoint/2010/main" val="8933716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latin typeface="Raleway" pitchFamily="2" charset="77"/>
              </a:rPr>
              <a:t>Fordele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ved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bæredygtigt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webdesign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err="1"/>
              <a:t>Bæredygtige</a:t>
            </a:r>
            <a:r>
              <a:t> </a:t>
            </a:r>
            <a:r>
              <a:rPr err="1"/>
              <a:t>praksisser</a:t>
            </a:r>
            <a:r>
              <a:t> </a:t>
            </a:r>
            <a:r>
              <a:rPr err="1"/>
              <a:t>resulterer</a:t>
            </a:r>
            <a:r>
              <a:t> </a:t>
            </a:r>
            <a:r>
              <a:rPr err="1"/>
              <a:t>i</a:t>
            </a:r>
            <a:r>
              <a:t> </a:t>
            </a:r>
            <a:r>
              <a:rPr err="1"/>
              <a:t>flere</a:t>
            </a:r>
            <a:r>
              <a:t> </a:t>
            </a:r>
            <a:r>
              <a:rPr err="1"/>
              <a:t>fordele</a:t>
            </a:r>
            <a:r>
              <a:t>.</a:t>
            </a:r>
          </a:p>
          <a:p>
            <a:r>
              <a:rPr err="1"/>
              <a:t>Reducerer</a:t>
            </a:r>
            <a:r>
              <a:t> CO2-udledninger.</a:t>
            </a:r>
          </a:p>
          <a:p>
            <a:r>
              <a:t> Spar </a:t>
            </a:r>
            <a:r>
              <a:rPr err="1"/>
              <a:t>energi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/>
              <a:t>ressourcer</a:t>
            </a:r>
            <a:r>
              <a:t>.</a:t>
            </a:r>
          </a:p>
          <a:p>
            <a:r>
              <a:t> </a:t>
            </a:r>
            <a:r>
              <a:rPr err="1"/>
              <a:t>Forbedrer</a:t>
            </a:r>
            <a:r>
              <a:t> </a:t>
            </a:r>
            <a:r>
              <a:rPr err="1"/>
              <a:t>hjemmesidens</a:t>
            </a:r>
            <a:r>
              <a:t> </a:t>
            </a:r>
            <a:r>
              <a:rPr err="1"/>
              <a:t>ydeevne</a:t>
            </a:r>
            <a:r>
              <a:t>.</a:t>
            </a:r>
          </a:p>
          <a:p>
            <a:r>
              <a:rPr err="1"/>
              <a:t>Forbedrer</a:t>
            </a:r>
            <a:r>
              <a:t> </a:t>
            </a:r>
            <a:r>
              <a:rPr err="1"/>
              <a:t>brugeroplevelsen</a:t>
            </a:r>
            <a:r>
              <a:t>.</a:t>
            </a:r>
          </a:p>
          <a:p>
            <a:r>
              <a:t> </a:t>
            </a:r>
            <a:r>
              <a:rPr err="1"/>
              <a:t>Øger</a:t>
            </a:r>
            <a:r>
              <a:t> </a:t>
            </a:r>
            <a:r>
              <a:rPr err="1"/>
              <a:t>forbrugernes</a:t>
            </a:r>
            <a:r>
              <a:t> </a:t>
            </a:r>
            <a:r>
              <a:rPr err="1"/>
              <a:t>tillid</a:t>
            </a:r>
            <a: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err="1">
                <a:latin typeface="Raleway" pitchFamily="2" charset="77"/>
              </a:rPr>
              <a:t>Værktøjer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til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måling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og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forbedring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af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bæredygtighed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</a:t>
            </a:r>
            <a:r>
              <a:rPr err="1"/>
              <a:t>Værktøjer</a:t>
            </a:r>
            <a:r>
              <a:t> er </a:t>
            </a:r>
            <a:r>
              <a:rPr err="1"/>
              <a:t>tilgængelige</a:t>
            </a:r>
            <a:r>
              <a:t> </a:t>
            </a:r>
            <a:r>
              <a:rPr err="1"/>
              <a:t>til</a:t>
            </a:r>
            <a:r>
              <a:t> at </a:t>
            </a:r>
            <a:r>
              <a:rPr err="1"/>
              <a:t>måle</a:t>
            </a:r>
            <a:r>
              <a:t> </a:t>
            </a:r>
            <a:r>
              <a:rPr err="1"/>
              <a:t>og</a:t>
            </a:r>
            <a:r>
              <a:t> </a:t>
            </a:r>
            <a:r>
              <a:rPr err="1"/>
              <a:t>forbedre</a:t>
            </a:r>
            <a:r>
              <a:t> </a:t>
            </a:r>
            <a:r>
              <a:rPr err="1"/>
              <a:t>en</a:t>
            </a:r>
            <a:r>
              <a:t> </a:t>
            </a:r>
            <a:r>
              <a:rPr err="1"/>
              <a:t>hjemmesides</a:t>
            </a:r>
            <a:r>
              <a:t> </a:t>
            </a:r>
            <a:r>
              <a:rPr err="1"/>
              <a:t>bæredygtighed</a:t>
            </a:r>
            <a:r>
              <a:t>.</a:t>
            </a:r>
          </a:p>
          <a:p>
            <a:r>
              <a:t>• Website Carbon Calculator </a:t>
            </a:r>
            <a:r>
              <a:rPr err="1"/>
              <a:t>estimerer</a:t>
            </a:r>
            <a:r>
              <a:t> </a:t>
            </a:r>
            <a:r>
              <a:rPr err="1"/>
              <a:t>en</a:t>
            </a:r>
            <a:r>
              <a:t> </a:t>
            </a:r>
            <a:r>
              <a:rPr err="1"/>
              <a:t>hjemmesides</a:t>
            </a:r>
            <a:r>
              <a:t> </a:t>
            </a:r>
            <a:r>
              <a:rPr err="1"/>
              <a:t>udledninger</a:t>
            </a:r>
            <a:r>
              <a:t>.</a:t>
            </a:r>
          </a:p>
          <a:p>
            <a:r>
              <a:rPr lang="en-GB">
                <a:hlinkClick r:id="rId2"/>
              </a:rPr>
              <a:t>https://www.websitecarbon.com/</a:t>
            </a:r>
            <a:endParaRPr lang="en-GB"/>
          </a:p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37386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E9C7A-9E0A-45EB-DA86-4C71BE0C8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Exercise 1-til </a:t>
            </a:r>
            <a:r>
              <a:rPr lang="en-US" err="1">
                <a:ea typeface="Calibri"/>
                <a:cs typeface="Calibri"/>
              </a:rPr>
              <a:t>tirsdag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uge</a:t>
            </a:r>
            <a:r>
              <a:rPr lang="en-US">
                <a:ea typeface="Calibri"/>
                <a:cs typeface="Calibri"/>
              </a:rPr>
              <a:t> 9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7ACF-1001-B35F-DFFD-AF69EA7B9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 err="1">
                <a:ea typeface="Calibri"/>
                <a:cs typeface="Calibri"/>
              </a:rPr>
              <a:t>Vælge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en</a:t>
            </a:r>
            <a:r>
              <a:rPr lang="en-US">
                <a:ea typeface="Calibri"/>
                <a:cs typeface="Calibri"/>
              </a:rPr>
              <a:t> –Gruppe </a:t>
            </a:r>
            <a:r>
              <a:rPr lang="en-US" err="1">
                <a:ea typeface="Calibri"/>
                <a:cs typeface="Calibri"/>
              </a:rPr>
              <a:t>skal</a:t>
            </a:r>
            <a:r>
              <a:rPr lang="en-US">
                <a:ea typeface="Calibri"/>
                <a:cs typeface="Calibri"/>
              </a:rPr>
              <a:t> test med carbon test , find </a:t>
            </a:r>
            <a:r>
              <a:rPr lang="en-US" err="1">
                <a:ea typeface="Calibri"/>
                <a:cs typeface="Calibri"/>
              </a:rPr>
              <a:t>ud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af</a:t>
            </a:r>
            <a:r>
              <a:rPr lang="en-US">
                <a:ea typeface="Calibri"/>
                <a:cs typeface="Calibri"/>
              </a:rPr>
              <a:t> </a:t>
            </a:r>
            <a:endParaRPr lang="en-US"/>
          </a:p>
          <a:p>
            <a:pPr marL="0" indent="0">
              <a:buNone/>
            </a:pPr>
            <a:r>
              <a:rPr lang="en-US" err="1">
                <a:ea typeface="Calibri"/>
                <a:cs typeface="Calibri"/>
              </a:rPr>
              <a:t>Hvilken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teknologi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bruger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dette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websted</a:t>
            </a:r>
            <a:r>
              <a:rPr lang="en-US">
                <a:ea typeface="Calibri"/>
                <a:cs typeface="Calibri"/>
              </a:rPr>
              <a:t>?</a:t>
            </a:r>
          </a:p>
          <a:p>
            <a:r>
              <a:rPr lang="en-US">
                <a:ea typeface="+mn-lt"/>
                <a:cs typeface="+mn-lt"/>
                <a:hlinkClick r:id="rId2"/>
              </a:rPr>
              <a:t>https://www.herning.dk/</a:t>
            </a:r>
            <a:r>
              <a:rPr lang="en-US">
                <a:ea typeface="+mn-lt"/>
                <a:cs typeface="+mn-lt"/>
              </a:rPr>
              <a:t>  1 Simon, Tobias </a:t>
            </a:r>
            <a:r>
              <a:rPr lang="en-US" err="1">
                <a:ea typeface="+mn-lt"/>
                <a:cs typeface="+mn-lt"/>
              </a:rPr>
              <a:t>og</a:t>
            </a:r>
            <a:r>
              <a:rPr lang="en-US">
                <a:ea typeface="+mn-lt"/>
                <a:cs typeface="+mn-lt"/>
              </a:rPr>
              <a:t> Alexander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 </a:t>
            </a:r>
            <a:r>
              <a:rPr lang="en-US">
                <a:ea typeface="+mn-lt"/>
                <a:cs typeface="+mn-lt"/>
                <a:hlinkClick r:id="rId3"/>
              </a:rPr>
              <a:t>https://www.kk.dk/</a:t>
            </a:r>
            <a:r>
              <a:rPr lang="en-US">
                <a:ea typeface="+mn-lt"/>
                <a:cs typeface="+mn-lt"/>
              </a:rPr>
              <a:t>           2  Anders, </a:t>
            </a:r>
            <a:r>
              <a:rPr lang="en-US" err="1">
                <a:ea typeface="+mn-lt"/>
                <a:cs typeface="+mn-lt"/>
              </a:rPr>
              <a:t>Ebbe</a:t>
            </a:r>
            <a:r>
              <a:rPr lang="en-US">
                <a:ea typeface="+mn-lt"/>
                <a:cs typeface="+mn-lt"/>
              </a:rPr>
              <a:t>, Sarah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Calibri"/>
                <a:cs typeface="Calibri"/>
              </a:rPr>
              <a:t> </a:t>
            </a:r>
            <a:r>
              <a:rPr lang="en-US">
                <a:ea typeface="+mn-lt"/>
                <a:cs typeface="+mn-lt"/>
                <a:hlinkClick r:id="rId4"/>
              </a:rPr>
              <a:t>https://skive.dk/</a:t>
            </a:r>
            <a:r>
              <a:rPr lang="en-US">
                <a:ea typeface="+mn-lt"/>
                <a:cs typeface="+mn-lt"/>
              </a:rPr>
              <a:t>                3 Sebastian, Simon </a:t>
            </a:r>
            <a:r>
              <a:rPr lang="en-US" err="1">
                <a:ea typeface="+mn-lt"/>
                <a:cs typeface="+mn-lt"/>
              </a:rPr>
              <a:t>og</a:t>
            </a:r>
            <a:r>
              <a:rPr lang="en-US">
                <a:ea typeface="+mn-lt"/>
                <a:cs typeface="+mn-lt"/>
              </a:rPr>
              <a:t> Rasmus</a:t>
            </a:r>
          </a:p>
          <a:p>
            <a:r>
              <a:rPr lang="en-US"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  <a:hlinkClick r:id="rId5"/>
              </a:rPr>
              <a:t>https://sonderborg.dk/</a:t>
            </a:r>
            <a:r>
              <a:rPr lang="en-US">
                <a:ea typeface="+mn-lt"/>
                <a:cs typeface="+mn-lt"/>
              </a:rPr>
              <a:t>    4  Mark, Jacob, Sabina og Simone</a:t>
            </a:r>
          </a:p>
          <a:p>
            <a:r>
              <a:rPr lang="en-US">
                <a:ea typeface="Calibri"/>
                <a:cs typeface="Calibri"/>
                <a:hlinkClick r:id="rId6"/>
              </a:rPr>
              <a:t>https://struer.dk/</a:t>
            </a:r>
            <a:r>
              <a:rPr lang="en-US">
                <a:ea typeface="Calibri"/>
                <a:cs typeface="Calibri"/>
              </a:rPr>
              <a:t>               5 </a:t>
            </a:r>
            <a:r>
              <a:rPr lang="en-US" err="1">
                <a:ea typeface="Calibri"/>
                <a:cs typeface="Calibri"/>
              </a:rPr>
              <a:t>karl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emil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og</a:t>
            </a:r>
            <a:r>
              <a:rPr lang="en-US">
                <a:ea typeface="Calibri"/>
                <a:cs typeface="Calibri"/>
              </a:rPr>
              <a:t> hp</a:t>
            </a:r>
            <a:endParaRPr lang="en-US">
              <a:ea typeface="+mn-lt"/>
              <a:cs typeface="+mn-lt"/>
            </a:endParaRPr>
          </a:p>
          <a:p>
            <a:r>
              <a:rPr lang="en-US">
                <a:ea typeface="Calibri"/>
                <a:cs typeface="Calibri"/>
                <a:hlinkClick r:id="rId7"/>
              </a:rPr>
              <a:t>https://www.billund.dk/</a:t>
            </a:r>
            <a:r>
              <a:rPr lang="en-US">
                <a:ea typeface="Calibri"/>
                <a:cs typeface="Calibri"/>
              </a:rPr>
              <a:t>   6 Viktor </a:t>
            </a:r>
            <a:r>
              <a:rPr lang="en-US" err="1">
                <a:ea typeface="Calibri"/>
                <a:cs typeface="Calibri"/>
              </a:rPr>
              <a:t>og</a:t>
            </a:r>
            <a:r>
              <a:rPr lang="en-US">
                <a:ea typeface="Calibri"/>
                <a:cs typeface="Calibri"/>
              </a:rPr>
              <a:t> Victor</a:t>
            </a:r>
          </a:p>
          <a:p>
            <a:r>
              <a:rPr lang="en-US">
                <a:ea typeface="Calibri"/>
                <a:cs typeface="Calibri"/>
                <a:hlinkClick r:id="rId8"/>
              </a:rPr>
              <a:t>https://www.holstebro.dk/</a:t>
            </a:r>
            <a:r>
              <a:rPr lang="en-US">
                <a:ea typeface="Calibri"/>
                <a:cs typeface="Calibri"/>
              </a:rPr>
              <a:t>   7 </a:t>
            </a:r>
            <a:r>
              <a:rPr lang="en-US" err="1">
                <a:ea typeface="Calibri"/>
                <a:cs typeface="Calibri"/>
              </a:rPr>
              <a:t>umutcan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og</a:t>
            </a:r>
            <a:r>
              <a:rPr lang="en-US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jacob</a:t>
            </a: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18834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0864-F517-10B5-1BAC-7FD4D8D3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Exercise2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ECCBB-A7BA-DFC5-A424-8E77B9078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ea typeface="+mn-lt"/>
                <a:cs typeface="+mn-lt"/>
              </a:rPr>
              <a:t>Test :What factors contribute to the differences in carbon emissions? Consider:</a:t>
            </a:r>
            <a:endParaRPr lang="en-US">
              <a:ea typeface="Calibri"/>
              <a:cs typeface="Calibri"/>
            </a:endParaRPr>
          </a:p>
          <a:p>
            <a:r>
              <a:rPr lang="en-US">
                <a:ea typeface="+mn-lt"/>
                <a:cs typeface="+mn-lt"/>
              </a:rPr>
              <a:t>How are the site made of ?</a:t>
            </a:r>
          </a:p>
          <a:p>
            <a:r>
              <a:rPr lang="en-US">
                <a:ea typeface="+mn-lt"/>
                <a:cs typeface="+mn-lt"/>
              </a:rPr>
              <a:t>Page size (MB)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Complexity of the design (heavy media, JavaScript, animations, etc.)</a:t>
            </a:r>
            <a:endParaRPr lang="en-US"/>
          </a:p>
          <a:p>
            <a:endParaRPr lang="en-US"/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9407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725E5-2FEA-D620-1EC1-D68116C6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Calibri"/>
                <a:cs typeface="Calibri"/>
              </a:rPr>
              <a:t>Exercise 2 continued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ADB9C-32F8-C83D-143A-7274790C3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b="1">
                <a:ea typeface="+mn-lt"/>
                <a:cs typeface="+mn-lt"/>
                <a:hlinkClick r:id="rId2"/>
              </a:rPr>
              <a:t>Google PageSpeed Insights</a:t>
            </a:r>
            <a:r>
              <a:rPr lang="en-US">
                <a:ea typeface="+mn-lt"/>
                <a:cs typeface="+mn-lt"/>
              </a:rPr>
              <a:t> – Analyzes page speed and optimization but doesn’t directly show size.</a:t>
            </a: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  Or Chrome-&gt;lighthouse</a:t>
            </a: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>
                <a:ea typeface="Calibri"/>
                <a:cs typeface="Calibri"/>
              </a:rPr>
              <a:t>  Or </a:t>
            </a:r>
            <a:r>
              <a:rPr lang="en-US" b="1">
                <a:ea typeface="+mn-lt"/>
                <a:cs typeface="+mn-lt"/>
              </a:rPr>
              <a:t>Firefox (DevTools)</a:t>
            </a:r>
            <a:endParaRPr lang="en-US">
              <a:ea typeface="+mn-lt"/>
              <a:cs typeface="+mn-lt"/>
            </a:endParaRP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1. Open the website and inspect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2. Navigate to the </a:t>
            </a:r>
            <a:r>
              <a:rPr lang="en-US" b="1">
                <a:ea typeface="+mn-lt"/>
                <a:cs typeface="+mn-lt"/>
              </a:rPr>
              <a:t>Network</a:t>
            </a:r>
            <a:r>
              <a:rPr lang="en-US">
                <a:ea typeface="+mn-lt"/>
                <a:cs typeface="+mn-lt"/>
              </a:rPr>
              <a:t> tab.</a:t>
            </a:r>
          </a:p>
          <a:p>
            <a:pPr>
              <a:buNone/>
            </a:pPr>
            <a:r>
              <a:rPr lang="en-US">
                <a:ea typeface="+mn-lt"/>
                <a:cs typeface="+mn-lt"/>
              </a:rPr>
              <a:t>3. Reload the page and check the </a:t>
            </a:r>
            <a:r>
              <a:rPr lang="en-US" b="1">
                <a:ea typeface="+mn-lt"/>
                <a:cs typeface="+mn-lt"/>
              </a:rPr>
              <a:t>Total Size</a:t>
            </a:r>
            <a:r>
              <a:rPr lang="en-US">
                <a:ea typeface="+mn-lt"/>
                <a:cs typeface="+mn-lt"/>
              </a:rPr>
              <a:t> at the bottom.</a:t>
            </a:r>
          </a:p>
          <a:p>
            <a:pPr>
              <a:buNone/>
            </a:pPr>
            <a:endParaRPr lang="en-US">
              <a:ea typeface="Calibri"/>
              <a:cs typeface="Calibri"/>
            </a:endParaRPr>
          </a:p>
          <a:p>
            <a:pPr>
              <a:buNone/>
            </a:pPr>
            <a:endParaRPr lang="en-US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98468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EED75-FDA9-7621-864C-E14ACB96C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325" y="1568434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GB" sz="5400" i="0">
                <a:effectLst/>
                <a:latin typeface="Raleway" pitchFamily="2" charset="77"/>
              </a:rPr>
              <a:t>Not just about CO2</a:t>
            </a:r>
            <a:br>
              <a:rPr lang="en-GB" sz="5400" i="0">
                <a:effectLst/>
                <a:latin typeface="Raleway" pitchFamily="2" charset="77"/>
              </a:rPr>
            </a:br>
            <a:endParaRPr lang="en-DK" sz="5400">
              <a:latin typeface="Raleway" pitchFamily="2" charset="77"/>
            </a:endParaRPr>
          </a:p>
        </p:txBody>
      </p:sp>
      <p:sp>
        <p:nvSpPr>
          <p:cNvPr id="103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4D228-B684-D150-AE36-4539878C2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br>
              <a:rPr lang="en-GB" sz="2200"/>
            </a:br>
            <a:endParaRPr lang="en-DK" sz="2200"/>
          </a:p>
        </p:txBody>
      </p:sp>
      <p:pic>
        <p:nvPicPr>
          <p:cNvPr id="1028" name="Picture 4" descr="About Us - Afogreen Build">
            <a:extLst>
              <a:ext uri="{FF2B5EF4-FFF2-40B4-BE49-F238E27FC236}">
                <a16:creationId xmlns:a16="http://schemas.microsoft.com/office/drawing/2014/main" id="{8EABFA46-5BF5-1A2F-6338-D2567A2C9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17236" y="640080"/>
            <a:ext cx="5577840" cy="557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276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8340-B557-19E0-35EA-8DFFCC3F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/>
                <a:latin typeface="Raleway" pitchFamily="2" charset="77"/>
              </a:rPr>
              <a:t>Reflection Questions</a:t>
            </a:r>
            <a:endParaRPr lang="en-DK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3134-4B37-94F3-2A34-D71F28864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>
                <a:effectLst/>
              </a:rPr>
              <a:t>What is Sustainable Web Design?</a:t>
            </a:r>
            <a:endParaRPr lang="en-GB">
              <a:effectLst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>
                <a:effectLst/>
              </a:rPr>
              <a:t>How would you define sustainable web design in your own words?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>
                <a:effectLst/>
              </a:rPr>
              <a:t>Why is it important to consider sustainability in web development?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>
                <a:effectLst/>
              </a:rPr>
              <a:t>Practical Applications</a:t>
            </a:r>
            <a:endParaRPr lang="en-GB">
              <a:effectLst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>
                <a:effectLst/>
              </a:rPr>
              <a:t>Can you think of any examples where sustainable web practices could be applied in your current or future projects?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>
                <a:effectLst/>
              </a:rPr>
              <a:t>What challenges might you face when implementing these practices?</a:t>
            </a:r>
          </a:p>
          <a:p>
            <a:endParaRPr lang="en-DK"/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0796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784D7-F6C0-46C9-6C81-5E4ACC5C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/>
                <a:latin typeface="Raleway" pitchFamily="2" charset="77"/>
              </a:rPr>
              <a:t>Discussion Points</a:t>
            </a:r>
            <a:endParaRPr lang="en-DK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2E7B-6A3F-8ADC-959F-A69386274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>
                <a:effectLst/>
              </a:rPr>
              <a:t>Impact on the Environment</a:t>
            </a:r>
            <a:endParaRPr lang="en-GB">
              <a:effectLst/>
            </a:endParaRP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>
                <a:effectLst/>
              </a:rPr>
              <a:t>How does optimizing images, videos, and code contribute to reducing the environmental impact of websites?</a:t>
            </a:r>
          </a:p>
          <a:p>
            <a:pPr marL="742950" lvl="1" indent="-285750">
              <a:spcAft>
                <a:spcPts val="800"/>
              </a:spcAft>
              <a:buFont typeface="+mj-lt"/>
              <a:buAutoNum type="arabicPeriod"/>
            </a:pPr>
            <a:r>
              <a:rPr lang="en-GB">
                <a:effectLst/>
              </a:rPr>
              <a:t>What other web design practices can help minimize energy consumption?</a:t>
            </a:r>
          </a:p>
          <a:p>
            <a:pPr>
              <a:spcAft>
                <a:spcPts val="800"/>
              </a:spcAft>
              <a:buFont typeface="+mj-lt"/>
              <a:buAutoNum type="arabicPeriod"/>
            </a:pPr>
            <a:r>
              <a:rPr lang="en-GB" b="1">
                <a:effectLst/>
              </a:rPr>
              <a:t>Personal Commitment</a:t>
            </a:r>
            <a:endParaRPr lang="en-GB">
              <a:effectLst/>
            </a:endParaRPr>
          </a:p>
          <a:p>
            <a:pPr marL="457200" lvl="1" indent="0">
              <a:spcAft>
                <a:spcPts val="800"/>
              </a:spcAft>
              <a:buNone/>
            </a:pPr>
            <a:r>
              <a:rPr lang="en-GB">
                <a:effectLst/>
              </a:rPr>
              <a:t>What steps can you take to incorporate sustainable practices into your daily work as a web developer?</a:t>
            </a:r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77668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EF198-0717-5A16-2752-A779DC60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effectLst/>
                <a:latin typeface="Raleway" pitchFamily="2" charset="77"/>
              </a:rPr>
              <a:t>Discussion Points 2</a:t>
            </a:r>
            <a:endParaRPr lang="en-DK">
              <a:latin typeface="Raleway" pitchFamily="2" charset="7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E12B6-A0F6-C0C6-B6F3-0C6BF173E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Mange </a:t>
            </a:r>
            <a:r>
              <a:rPr lang="en-GB" err="1"/>
              <a:t>webudviklere</a:t>
            </a:r>
            <a:r>
              <a:rPr lang="en-GB"/>
              <a:t> er </a:t>
            </a:r>
            <a:r>
              <a:rPr lang="en-GB" err="1"/>
              <a:t>opmærksomme</a:t>
            </a:r>
            <a:r>
              <a:rPr lang="en-GB"/>
              <a:t> </a:t>
            </a:r>
            <a:r>
              <a:rPr lang="en-GB" err="1"/>
              <a:t>på</a:t>
            </a:r>
            <a:r>
              <a:rPr lang="en-GB"/>
              <a:t> </a:t>
            </a:r>
            <a:r>
              <a:rPr lang="en-GB" err="1"/>
              <a:t>internettets</a:t>
            </a:r>
            <a:r>
              <a:rPr lang="en-GB"/>
              <a:t> </a:t>
            </a:r>
            <a:r>
              <a:rPr lang="en-GB" err="1"/>
              <a:t>miljøpåvirkning</a:t>
            </a:r>
            <a:r>
              <a:rPr lang="en-GB"/>
              <a:t>, men </a:t>
            </a:r>
            <a:r>
              <a:rPr lang="en-GB" err="1"/>
              <a:t>ikke</a:t>
            </a:r>
            <a:r>
              <a:rPr lang="en-GB"/>
              <a:t> </a:t>
            </a:r>
            <a:r>
              <a:rPr lang="en-GB" err="1"/>
              <a:t>konsekvent</a:t>
            </a:r>
            <a:r>
              <a:rPr lang="en-GB"/>
              <a:t> </a:t>
            </a:r>
            <a:r>
              <a:rPr lang="en-GB" err="1"/>
              <a:t>bruger</a:t>
            </a:r>
            <a:r>
              <a:rPr lang="en-GB"/>
              <a:t> </a:t>
            </a:r>
            <a:r>
              <a:rPr lang="en-GB" err="1"/>
              <a:t>bæredygtige</a:t>
            </a:r>
            <a:r>
              <a:rPr lang="en-GB"/>
              <a:t> </a:t>
            </a:r>
            <a:r>
              <a:rPr lang="en-GB" err="1"/>
              <a:t>metoder</a:t>
            </a:r>
            <a:r>
              <a:rPr lang="en-GB"/>
              <a:t>. </a:t>
            </a:r>
            <a:r>
              <a:rPr lang="en-GB" err="1"/>
              <a:t>Hvorfor</a:t>
            </a:r>
            <a:r>
              <a:rPr lang="en-GB"/>
              <a:t> </a:t>
            </a:r>
            <a:r>
              <a:rPr lang="en-GB" err="1"/>
              <a:t>tror</a:t>
            </a:r>
            <a:r>
              <a:rPr lang="en-GB"/>
              <a:t> I, at der er </a:t>
            </a:r>
            <a:r>
              <a:rPr lang="en-GB" err="1"/>
              <a:t>denne</a:t>
            </a:r>
            <a:r>
              <a:rPr lang="en-GB"/>
              <a:t> </a:t>
            </a:r>
            <a:r>
              <a:rPr lang="en-GB" err="1"/>
              <a:t>forskel</a:t>
            </a:r>
            <a:r>
              <a:rPr lang="en-GB"/>
              <a:t> </a:t>
            </a:r>
            <a:r>
              <a:rPr lang="en-GB" err="1"/>
              <a:t>mellem</a:t>
            </a:r>
            <a:r>
              <a:rPr lang="en-GB"/>
              <a:t> </a:t>
            </a:r>
            <a:r>
              <a:rPr lang="en-GB" err="1"/>
              <a:t>viden</a:t>
            </a:r>
            <a:r>
              <a:rPr lang="en-GB"/>
              <a:t> </a:t>
            </a:r>
            <a:r>
              <a:rPr lang="en-GB" err="1"/>
              <a:t>og</a:t>
            </a:r>
            <a:r>
              <a:rPr lang="en-GB"/>
              <a:t> handling?</a:t>
            </a:r>
          </a:p>
          <a:p>
            <a:pPr marL="0" indent="0">
              <a:buNone/>
            </a:pPr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0592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>
                <a:latin typeface="Raleway" pitchFamily="2" charset="77"/>
              </a:rPr>
              <a:t>Sustainability </a:t>
            </a:r>
            <a:r>
              <a:rPr lang="da-DK">
                <a:latin typeface="Raleway" pitchFamily="2" charset="77"/>
              </a:rPr>
              <a:t>+</a:t>
            </a:r>
            <a:r>
              <a:rPr>
                <a:latin typeface="Raleway" pitchFamily="2" charset="77"/>
              </a:rPr>
              <a:t> Accessibility in Web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/>
              <a:t>Energy Efficiency &amp; Accessibility Align</a:t>
            </a:r>
            <a:endParaRPr lang="en-GB"/>
          </a:p>
          <a:p>
            <a:pPr marL="0" indent="0">
              <a:buNone/>
            </a:pPr>
            <a:r>
              <a:rPr lang="en-GB"/>
              <a:t>Lightweight, optimized websites </a:t>
            </a:r>
            <a:r>
              <a:rPr lang="en-GB" b="1"/>
              <a:t>load faster</a:t>
            </a:r>
            <a:r>
              <a:rPr lang="en-GB"/>
              <a:t> and consume </a:t>
            </a:r>
            <a:r>
              <a:rPr lang="en-GB" b="1"/>
              <a:t>less energy</a:t>
            </a:r>
            <a:r>
              <a:rPr lang="en-GB"/>
              <a:t>, benefiting both </a:t>
            </a:r>
            <a:r>
              <a:rPr lang="en-GB" b="1"/>
              <a:t>users on slow connections</a:t>
            </a:r>
            <a:r>
              <a:rPr lang="en-GB"/>
              <a:t> and the planet.</a:t>
            </a:r>
          </a:p>
          <a:p>
            <a:pPr marL="0" indent="0">
              <a:buNone/>
            </a:pPr>
            <a:br>
              <a:rPr lang="en-GB"/>
            </a:br>
            <a:endParaRPr lang="en-GB"/>
          </a:p>
          <a:p>
            <a:r>
              <a:rPr lang="en-DK"/>
              <a:t> </a:t>
            </a:r>
            <a:r>
              <a:rPr lang="en-GB" b="1"/>
              <a:t>Inclusive Design Reduces Waste</a:t>
            </a:r>
            <a:endParaRPr lang="en-GB"/>
          </a:p>
          <a:p>
            <a:pPr marL="0" indent="0">
              <a:buNone/>
            </a:pPr>
            <a:r>
              <a:rPr lang="en-GB"/>
              <a:t> Websites designed for </a:t>
            </a:r>
            <a:r>
              <a:rPr lang="en-GB" b="1"/>
              <a:t>all users</a:t>
            </a:r>
            <a:r>
              <a:rPr lang="en-GB"/>
              <a:t> (including those with disabilities) prevent </a:t>
            </a:r>
            <a:r>
              <a:rPr lang="en-GB" b="1"/>
              <a:t>rebuilds and excessive redesigns</a:t>
            </a:r>
            <a:r>
              <a:rPr lang="en-GB"/>
              <a:t>, saving </a:t>
            </a:r>
            <a:r>
              <a:rPr lang="en-GB" b="1"/>
              <a:t>time and resources</a:t>
            </a:r>
            <a:r>
              <a:rPr lang="en-GB"/>
              <a:t>.</a:t>
            </a:r>
          </a:p>
          <a:p>
            <a:pPr marL="0" indent="0">
              <a:buNone/>
            </a:pPr>
            <a:br>
              <a:rPr lang="en-GB"/>
            </a:br>
            <a:endParaRPr lang="en-GB"/>
          </a:p>
          <a:p>
            <a:r>
              <a:rPr lang="en-DK"/>
              <a:t> </a:t>
            </a:r>
            <a:r>
              <a:rPr lang="en-GB" b="1"/>
              <a:t>Better UX = Lower Energy Use</a:t>
            </a:r>
            <a:endParaRPr lang="en-GB"/>
          </a:p>
          <a:p>
            <a:pPr marL="0" indent="0">
              <a:buNone/>
            </a:pPr>
            <a:r>
              <a:rPr lang="en-GB" b="1"/>
              <a:t>Clear navigation &amp; readable fonts</a:t>
            </a:r>
            <a:r>
              <a:rPr lang="en-GB"/>
              <a:t> reduce user frustration and time spent searching, leading to </a:t>
            </a:r>
            <a:r>
              <a:rPr lang="en-GB" b="1"/>
              <a:t>lower server requests and energy consumption</a:t>
            </a:r>
            <a:r>
              <a:rPr lang="en-GB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GB" sz="4000" err="1">
                <a:latin typeface="Raleway" pitchFamily="2" charset="77"/>
              </a:rPr>
              <a:t>Internettets</a:t>
            </a:r>
            <a:r>
              <a:rPr lang="en-GB" sz="4000">
                <a:latin typeface="Raleway" pitchFamily="2" charset="77"/>
              </a:rPr>
              <a:t> </a:t>
            </a:r>
            <a:r>
              <a:rPr lang="en-GB" sz="4000" err="1">
                <a:latin typeface="Raleway" pitchFamily="2" charset="77"/>
              </a:rPr>
              <a:t>miljøpåvirkning</a:t>
            </a:r>
            <a:endParaRPr lang="en-GB" sz="4000"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1802" y="2743200"/>
            <a:ext cx="4424795" cy="3613149"/>
          </a:xfrm>
        </p:spPr>
        <p:txBody>
          <a:bodyPr anchor="ctr">
            <a:normAutofit fontScale="92500"/>
          </a:bodyPr>
          <a:lstStyle/>
          <a:p>
            <a:endParaRPr lang="en-GB" sz="2000"/>
          </a:p>
          <a:p>
            <a:pPr marL="0" indent="0">
              <a:buNone/>
            </a:pPr>
            <a:r>
              <a:rPr lang="en-GB" sz="2000"/>
              <a:t>The internet significantly contributes to global carbon emissions.</a:t>
            </a:r>
          </a:p>
          <a:p>
            <a:r>
              <a:rPr lang="en-GB" sz="2000"/>
              <a:t>- The internet produces approximately 3.7% of global carbon emissions.</a:t>
            </a:r>
          </a:p>
          <a:p>
            <a:pPr algn="l" fontAlgn="base">
              <a:lnSpc>
                <a:spcPts val="4500"/>
              </a:lnSpc>
            </a:pPr>
            <a:r>
              <a:rPr lang="en-GB" sz="2100"/>
              <a:t>If the internet was a  country, it would rank  sixth for electricity usage</a:t>
            </a:r>
          </a:p>
          <a:p>
            <a:pPr marL="0" indent="0">
              <a:buNone/>
            </a:pPr>
            <a:r>
              <a:rPr lang="en-GB" sz="2000"/>
              <a:t> </a:t>
            </a:r>
          </a:p>
          <a:p>
            <a:endParaRPr lang="en-GB" sz="2000"/>
          </a:p>
        </p:txBody>
      </p:sp>
      <p:pic>
        <p:nvPicPr>
          <p:cNvPr id="13" name="Picture 12" descr="Aerial view of a city skyline">
            <a:extLst>
              <a:ext uri="{FF2B5EF4-FFF2-40B4-BE49-F238E27FC236}">
                <a16:creationId xmlns:a16="http://schemas.microsoft.com/office/drawing/2014/main" id="{9C858704-070A-03BE-3A8D-9D91D26FD2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92" r="2090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E317-22BC-57B5-A85B-56B715D08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>
                <a:latin typeface="Raleway" pitchFamily="2" charset="77"/>
              </a:rPr>
              <a:t>kilder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FDECE-5720-0D07-750E-212EFC91F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l">
              <a:buNone/>
            </a:pPr>
            <a:r>
              <a:rPr lang="en-GB"/>
              <a:t>Greenwood, T. (2021). Sustainable Web Design A book apart</a:t>
            </a:r>
          </a:p>
          <a:p>
            <a:pPr marL="0" indent="0">
              <a:buNone/>
            </a:pPr>
            <a:endParaRPr lang="en-GB">
              <a:effectLst/>
            </a:endParaRPr>
          </a:p>
          <a:p>
            <a:pPr marL="0" indent="0">
              <a:buNone/>
            </a:pPr>
            <a:r>
              <a:rPr lang="en-GB" err="1">
                <a:effectLst/>
              </a:rPr>
              <a:t>Hulleberg</a:t>
            </a:r>
            <a:r>
              <a:rPr lang="en-GB">
                <a:effectLst/>
              </a:rPr>
              <a:t>, O., Granum, H. L., Hansen, S. G., Moen, M., </a:t>
            </a:r>
            <a:r>
              <a:rPr lang="en-GB" err="1">
                <a:effectLst/>
              </a:rPr>
              <a:t>Monllaó</a:t>
            </a:r>
            <a:r>
              <a:rPr lang="en-GB">
                <a:effectLst/>
              </a:rPr>
              <a:t>, C. V., &amp; </a:t>
            </a:r>
            <a:r>
              <a:rPr lang="en-GB" err="1">
                <a:effectLst/>
              </a:rPr>
              <a:t>Inal</a:t>
            </a:r>
            <a:r>
              <a:rPr lang="en-GB">
                <a:effectLst/>
              </a:rPr>
              <a:t>, Y. (2023). The Awareness and Practices of Web Developers Toward Sustainable Web Design. In </a:t>
            </a:r>
            <a:r>
              <a:rPr lang="en-GB" i="1">
                <a:effectLst/>
              </a:rPr>
              <a:t>HCII 2023</a:t>
            </a:r>
            <a:r>
              <a:rPr lang="en-GB">
                <a:effectLst/>
              </a:rPr>
              <a:t>, </a:t>
            </a:r>
            <a:r>
              <a:rPr lang="en-GB" i="1">
                <a:effectLst/>
              </a:rPr>
              <a:t>LNCS 14030</a:t>
            </a:r>
            <a:r>
              <a:rPr lang="en-GB">
                <a:effectLst/>
              </a:rPr>
              <a:t>, pp. 134–145. Springer.1...</a:t>
            </a:r>
          </a:p>
          <a:p>
            <a:pPr marL="0" indent="0">
              <a:buNone/>
            </a:pPr>
            <a:r>
              <a:rPr lang="en-GB">
                <a:effectLst/>
              </a:rPr>
              <a:t>WAI Policy. (n.d.). Web accessibility laws &amp; policies. Retrieved from</a:t>
            </a:r>
          </a:p>
          <a:p>
            <a:pPr marL="0" indent="0">
              <a:buNone/>
            </a:pPr>
            <a:r>
              <a:rPr lang="en-GB"/>
              <a:t>Green Software Foundation. . Green Software Foundation. Retrieved February 3, 2025, from http://</a:t>
            </a:r>
            <a:r>
              <a:rPr lang="en-GB" err="1"/>
              <a:t>greensoftware.foundation</a:t>
            </a:r>
            <a:r>
              <a:rPr lang="en-GB"/>
              <a:t>/</a:t>
            </a:r>
          </a:p>
          <a:p>
            <a:pPr marL="0" indent="0">
              <a:buNone/>
            </a:pPr>
            <a:r>
              <a:rPr lang="en-GB"/>
              <a:t>The Green Web Foundation. The Green Web Foundation. Retrieved February 3, 2025, from https://</a:t>
            </a:r>
            <a:r>
              <a:rPr lang="en-GB" err="1"/>
              <a:t>www.thegreenwebfoundation.org</a:t>
            </a:r>
            <a:r>
              <a:rPr lang="en-GB"/>
              <a:t>/</a:t>
            </a:r>
          </a:p>
          <a:p>
            <a:pPr marL="0" indent="0">
              <a:buNone/>
            </a:pPr>
            <a:endParaRPr lang="en-GB">
              <a:effectLst/>
            </a:endParaRP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>
              <a:effectLst/>
            </a:endParaRPr>
          </a:p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3536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693" y="741391"/>
            <a:ext cx="3455821" cy="1616203"/>
          </a:xfrm>
        </p:spPr>
        <p:txBody>
          <a:bodyPr anchor="b">
            <a:normAutofit/>
          </a:bodyPr>
          <a:lstStyle/>
          <a:p>
            <a:r>
              <a:rPr lang="en-GB" sz="3200">
                <a:latin typeface="Raleway" pitchFamily="2" charset="77"/>
              </a:rPr>
              <a:t>Den </a:t>
            </a:r>
            <a:r>
              <a:rPr lang="en-GB" sz="3200" err="1">
                <a:latin typeface="Raleway" pitchFamily="2" charset="77"/>
              </a:rPr>
              <a:t>voksende</a:t>
            </a:r>
            <a:r>
              <a:rPr lang="en-GB" sz="3200">
                <a:latin typeface="Raleway" pitchFamily="2" charset="77"/>
              </a:rPr>
              <a:t> </a:t>
            </a:r>
            <a:r>
              <a:rPr lang="en-GB" sz="3200" err="1">
                <a:latin typeface="Raleway" pitchFamily="2" charset="77"/>
              </a:rPr>
              <a:t>appetit</a:t>
            </a:r>
            <a:r>
              <a:rPr lang="en-GB" sz="3200">
                <a:latin typeface="Raleway" pitchFamily="2" charset="77"/>
              </a:rPr>
              <a:t> </a:t>
            </a:r>
            <a:r>
              <a:rPr lang="en-GB" sz="3200" err="1">
                <a:latin typeface="Raleway" pitchFamily="2" charset="77"/>
              </a:rPr>
              <a:t>på</a:t>
            </a:r>
            <a:r>
              <a:rPr lang="en-GB" sz="3200">
                <a:latin typeface="Raleway" pitchFamily="2" charset="77"/>
              </a:rPr>
              <a:t>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693" y="2533476"/>
            <a:ext cx="3455821" cy="344783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000"/>
              <a:t>Web traffic increased by 440% between 2015 and 2021.</a:t>
            </a:r>
          </a:p>
          <a:p>
            <a:pPr marL="0" indent="0">
              <a:lnSpc>
                <a:spcPct val="90000"/>
              </a:lnSpc>
              <a:buNone/>
            </a:pPr>
            <a:endParaRPr lang="en-GB" sz="2000"/>
          </a:p>
          <a:p>
            <a:pPr>
              <a:lnSpc>
                <a:spcPct val="90000"/>
              </a:lnSpc>
            </a:pPr>
            <a:r>
              <a:rPr lang="en-GB" sz="2000"/>
              <a:t>- This growth contributes to more energy consumption and emissions.</a:t>
            </a:r>
          </a:p>
          <a:p>
            <a:pPr>
              <a:lnSpc>
                <a:spcPct val="90000"/>
              </a:lnSpc>
            </a:pPr>
            <a:endParaRPr lang="en-GB" sz="2000"/>
          </a:p>
        </p:txBody>
      </p:sp>
      <p:pic>
        <p:nvPicPr>
          <p:cNvPr id="3074" name="Picture 2" descr="Data Age 2025: the datasphere and data-readiness from edge to core">
            <a:extLst>
              <a:ext uri="{FF2B5EF4-FFF2-40B4-BE49-F238E27FC236}">
                <a16:creationId xmlns:a16="http://schemas.microsoft.com/office/drawing/2014/main" id="{962E3C43-CB71-3200-44AF-EF9F9CD26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87672" y="1297370"/>
            <a:ext cx="6389346" cy="4272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79" name="Group 3078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80" name="Rectangle 3079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1" name="Rectangle 3080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err="1">
                <a:latin typeface="Raleway" pitchFamily="2" charset="77"/>
              </a:rPr>
              <a:t>Skjulte</a:t>
            </a:r>
            <a:r>
              <a:rPr>
                <a:latin typeface="Raleway" pitchFamily="2" charset="77"/>
              </a:rPr>
              <a:t> </a:t>
            </a:r>
            <a:r>
              <a:rPr err="1">
                <a:latin typeface="Raleway" pitchFamily="2" charset="77"/>
              </a:rPr>
              <a:t>miljøomkostninger</a:t>
            </a:r>
            <a:endParaRPr>
              <a:latin typeface="Raleway" pitchFamily="2" charset="7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centers consume large quantities of water for cooling.</a:t>
            </a:r>
          </a:p>
          <a:p>
            <a:r>
              <a:t>The production of hardware results in e-waste.</a:t>
            </a:r>
          </a:p>
          <a:p>
            <a:r>
              <a:t> The internet impacts power consumption, and the use of natural resources.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88BBC5B-99FB-D7D4-13A1-9EF54E363B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0466" y="643466"/>
            <a:ext cx="5571067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8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kstfelt 9">
            <a:extLst>
              <a:ext uri="{FF2B5EF4-FFF2-40B4-BE49-F238E27FC236}">
                <a16:creationId xmlns:a16="http://schemas.microsoft.com/office/drawing/2014/main" id="{FE0623B3-0943-46E6-976A-AEB9ED2FE080}"/>
              </a:ext>
            </a:extLst>
          </p:cNvPr>
          <p:cNvSpPr txBox="1"/>
          <p:nvPr/>
        </p:nvSpPr>
        <p:spPr>
          <a:xfrm>
            <a:off x="882644" y="861412"/>
            <a:ext cx="1042671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4400" err="1">
                <a:latin typeface="Nationale Light" panose="02000305040000020003" pitchFamily="50" charset="0"/>
              </a:rPr>
              <a:t>DR.dk</a:t>
            </a:r>
            <a:r>
              <a:rPr lang="da-DK" sz="4400">
                <a:latin typeface="Nationale Light" panose="02000305040000020003" pitchFamily="50" charset="0"/>
              </a:rPr>
              <a:t> = 69,5 MB</a:t>
            </a:r>
          </a:p>
          <a:p>
            <a:pPr algn="ctr"/>
            <a:r>
              <a:rPr lang="da-DK" sz="4400" err="1">
                <a:latin typeface="Nationale Light" panose="02000305040000020003" pitchFamily="50" charset="0"/>
              </a:rPr>
              <a:t>BT.dk</a:t>
            </a:r>
            <a:r>
              <a:rPr lang="da-DK" sz="4400">
                <a:latin typeface="Nationale Light" panose="02000305040000020003" pitchFamily="50" charset="0"/>
              </a:rPr>
              <a:t> = 24,4 MB</a:t>
            </a:r>
          </a:p>
          <a:p>
            <a:pPr algn="ctr"/>
            <a:r>
              <a:rPr lang="da-DK" sz="4400" err="1">
                <a:latin typeface="Nationale Light" panose="02000305040000020003" pitchFamily="50" charset="0"/>
              </a:rPr>
              <a:t>EB.dk</a:t>
            </a:r>
            <a:r>
              <a:rPr lang="da-DK" sz="4400">
                <a:latin typeface="Nationale Light" panose="02000305040000020003" pitchFamily="50" charset="0"/>
              </a:rPr>
              <a:t> = 21,1 MB</a:t>
            </a:r>
          </a:p>
          <a:p>
            <a:pPr algn="ctr"/>
            <a:r>
              <a:rPr lang="da-DK" sz="4400">
                <a:latin typeface="Nationale Light" panose="02000305040000020003" pitchFamily="50" charset="0"/>
              </a:rPr>
              <a:t>TV2.dk = 18,6 MB</a:t>
            </a:r>
          </a:p>
          <a:p>
            <a:pPr algn="ctr"/>
            <a:r>
              <a:rPr lang="da-DK" sz="4400">
                <a:latin typeface="Nationale Light" panose="02000305040000020003" pitchFamily="50" charset="0"/>
              </a:rPr>
              <a:t>Jyllands-</a:t>
            </a:r>
            <a:r>
              <a:rPr lang="da-DK" sz="4400" err="1">
                <a:latin typeface="Nationale Light" panose="02000305040000020003" pitchFamily="50" charset="0"/>
              </a:rPr>
              <a:t>posten.dk</a:t>
            </a:r>
            <a:r>
              <a:rPr lang="da-DK" sz="4400">
                <a:latin typeface="Nationale Light" panose="02000305040000020003" pitchFamily="50" charset="0"/>
              </a:rPr>
              <a:t> = 18,2 MB</a:t>
            </a:r>
          </a:p>
          <a:p>
            <a:pPr algn="ctr"/>
            <a:r>
              <a:rPr lang="da-DK" sz="4400" err="1">
                <a:latin typeface="Nationale Light" panose="02000305040000020003" pitchFamily="50" charset="0"/>
              </a:rPr>
              <a:t>Berlingske.dk</a:t>
            </a:r>
            <a:r>
              <a:rPr lang="da-DK" sz="4400">
                <a:latin typeface="Nationale Light" panose="02000305040000020003" pitchFamily="50" charset="0"/>
              </a:rPr>
              <a:t> = 16,4</a:t>
            </a:r>
          </a:p>
          <a:p>
            <a:pPr algn="ctr"/>
            <a:r>
              <a:rPr lang="da-DK" sz="4400" err="1">
                <a:latin typeface="Nationale Light" panose="02000305040000020003" pitchFamily="50" charset="0"/>
              </a:rPr>
              <a:t>KK.Dk</a:t>
            </a:r>
            <a:r>
              <a:rPr lang="da-DK" sz="4400">
                <a:latin typeface="Nationale Light" panose="02000305040000020003" pitchFamily="50" charset="0"/>
              </a:rPr>
              <a:t> = 1,3 MB</a:t>
            </a:r>
          </a:p>
          <a:p>
            <a:pPr algn="ctr"/>
            <a:r>
              <a:rPr lang="da-DK" sz="4400" err="1">
                <a:latin typeface="Nationale Light" panose="02000305040000020003" pitchFamily="50" charset="0"/>
              </a:rPr>
              <a:t>Organic</a:t>
            </a:r>
            <a:r>
              <a:rPr lang="da-DK" sz="4400">
                <a:latin typeface="Nationale Light" panose="02000305040000020003" pitchFamily="50" charset="0"/>
              </a:rPr>
              <a:t> </a:t>
            </a:r>
            <a:r>
              <a:rPr lang="da-DK" sz="4400" err="1">
                <a:latin typeface="Nationale Light" panose="02000305040000020003" pitchFamily="50" charset="0"/>
              </a:rPr>
              <a:t>Bacis</a:t>
            </a:r>
            <a:r>
              <a:rPr lang="da-DK" sz="4400">
                <a:latin typeface="Nationale Light" panose="02000305040000020003" pitchFamily="50" charset="0"/>
              </a:rPr>
              <a:t> (low </a:t>
            </a:r>
            <a:r>
              <a:rPr lang="da-DK" sz="4400" err="1">
                <a:latin typeface="Nationale Light" panose="02000305040000020003" pitchFamily="50" charset="0"/>
              </a:rPr>
              <a:t>impact</a:t>
            </a:r>
            <a:r>
              <a:rPr lang="da-DK" sz="4400">
                <a:latin typeface="Nationale Light" panose="02000305040000020003" pitchFamily="50" charset="0"/>
              </a:rPr>
              <a:t>) = 751 kB</a:t>
            </a:r>
          </a:p>
          <a:p>
            <a:pPr algn="ctr"/>
            <a:endParaRPr lang="da-DK" sz="4400">
              <a:solidFill>
                <a:schemeClr val="bg1"/>
              </a:solidFill>
              <a:latin typeface="Nationale Light" panose="0200030504000002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79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bdce6dc-80bc-4f3f-8f21-040bd3fd2ddc" xsi:nil="true"/>
    <lcf76f155ced4ddcb4097134ff3c332f xmlns="4ce4bf8a-fdf1-4d9b-8eab-ec9bfea440d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757480C319E3C429407BDE2B7BBCBA3" ma:contentTypeVersion="12" ma:contentTypeDescription="Create a new document." ma:contentTypeScope="" ma:versionID="ef9d6ff86e57af18e54e4777c93a6726">
  <xsd:schema xmlns:xsd="http://www.w3.org/2001/XMLSchema" xmlns:xs="http://www.w3.org/2001/XMLSchema" xmlns:p="http://schemas.microsoft.com/office/2006/metadata/properties" xmlns:ns2="4ce4bf8a-fdf1-4d9b-8eab-ec9bfea440dd" xmlns:ns3="ebdce6dc-80bc-4f3f-8f21-040bd3fd2ddc" targetNamespace="http://schemas.microsoft.com/office/2006/metadata/properties" ma:root="true" ma:fieldsID="12c3a20c1390b2aab2f6e5f950208a8b" ns2:_="" ns3:_="">
    <xsd:import namespace="4ce4bf8a-fdf1-4d9b-8eab-ec9bfea440dd"/>
    <xsd:import namespace="ebdce6dc-80bc-4f3f-8f21-040bd3fd2dd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4bf8a-fdf1-4d9b-8eab-ec9bfea440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ad5c13d8-c446-4f20-8680-8f99546cc0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dce6dc-80bc-4f3f-8f21-040bd3fd2ddc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e61d85f-7f71-444a-85f8-38c82065087d}" ma:internalName="TaxCatchAll" ma:showField="CatchAllData" ma:web="ebdce6dc-80bc-4f3f-8f21-040bd3fd2dd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6FEB88-4D73-4E97-A222-0191DA2EE67C}">
  <ds:schemaRefs>
    <ds:schemaRef ds:uri="http://schemas.microsoft.com/office/infopath/2007/PartnerControls"/>
    <ds:schemaRef ds:uri="http://purl.org/dc/elements/1.1/"/>
    <ds:schemaRef ds:uri="ebdce6dc-80bc-4f3f-8f21-040bd3fd2ddc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4ce4bf8a-fdf1-4d9b-8eab-ec9bfea440dd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AA9866D7-A34D-49C1-912C-F205198324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BB8990-E505-439D-AB33-6C6ED2C3960D}">
  <ds:schemaRefs>
    <ds:schemaRef ds:uri="4ce4bf8a-fdf1-4d9b-8eab-ec9bfea440dd"/>
    <ds:schemaRef ds:uri="ebdce6dc-80bc-4f3f-8f21-040bd3fd2d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2157</Words>
  <Application>Microsoft Macintosh PowerPoint</Application>
  <PresentationFormat>Widescreen</PresentationFormat>
  <Paragraphs>268</Paragraphs>
  <Slides>50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-apple-system</vt:lpstr>
      <vt:lpstr>Nationale Light</vt:lpstr>
      <vt:lpstr>Spectral</vt:lpstr>
      <vt:lpstr>Arial</vt:lpstr>
      <vt:lpstr>Calibri</vt:lpstr>
      <vt:lpstr>Raleway</vt:lpstr>
      <vt:lpstr>Times New Roman</vt:lpstr>
      <vt:lpstr>Office Theme</vt:lpstr>
      <vt:lpstr>Sustainable Web Design   Bygning af et grønnere internet</vt:lpstr>
      <vt:lpstr>PowerPoint Presentation</vt:lpstr>
      <vt:lpstr>PowerPoint Presentation</vt:lpstr>
      <vt:lpstr>PowerPoint Presentation</vt:lpstr>
      <vt:lpstr>Internettets miljøpåvirkning</vt:lpstr>
      <vt:lpstr>Den voksende appetit på data</vt:lpstr>
      <vt:lpstr>Skjulte miljøomkostninger</vt:lpstr>
      <vt:lpstr>PowerPoint Presentation</vt:lpstr>
      <vt:lpstr>PowerPoint Presentation</vt:lpstr>
      <vt:lpstr>Find frem til eamv dataforbrug</vt:lpstr>
      <vt:lpstr>PowerPoint Presentation</vt:lpstr>
      <vt:lpstr>Definition af bæredygtigt webdesign</vt:lpstr>
      <vt:lpstr>Øvelse </vt:lpstr>
      <vt:lpstr>Bæredygtig Webdesignpraksis I</vt:lpstr>
      <vt:lpstr>Bæredygtig Webdesignpraksis II</vt:lpstr>
      <vt:lpstr>PowerPoint Presentation</vt:lpstr>
      <vt:lpstr>Effektive kodningspraksisser</vt:lpstr>
      <vt:lpstr>PowerPoint Presentation</vt:lpstr>
      <vt:lpstr>Bæredygtig Webdesignpraksis III</vt:lpstr>
      <vt:lpstr>.htaccess </vt:lpstr>
      <vt:lpstr>2 Use Content Delivery Network (CDN): </vt:lpstr>
      <vt:lpstr>Lazy Loading: </vt:lpstr>
      <vt:lpstr>PowerPoint Presentation</vt:lpstr>
      <vt:lpstr>Responsive Images: </vt:lpstr>
      <vt:lpstr>Web Developers  </vt:lpstr>
      <vt:lpstr>PowerPoint Presentation</vt:lpstr>
      <vt:lpstr>Implementering af bæredygtige web praksis </vt:lpstr>
      <vt:lpstr>Optimering af billeder for bæredygtighed</vt:lpstr>
      <vt:lpstr>Optimering af video for bæredygtighed</vt:lpstr>
      <vt:lpstr>Optimering af skrifttyper for bæredygtighed</vt:lpstr>
      <vt:lpstr>Fordelene ved 'Dark Theme’</vt:lpstr>
      <vt:lpstr>PowerPoint Presentation</vt:lpstr>
      <vt:lpstr>Sammenhængen mellem ydeevne (performace) og bæredygtighed</vt:lpstr>
      <vt:lpstr>Minificering af kode til produktion</vt:lpstr>
      <vt:lpstr>Bedste praksis specification/standard</vt:lpstr>
      <vt:lpstr>Web-bæredygtighed (WSG)</vt:lpstr>
      <vt:lpstr>WSG</vt:lpstr>
      <vt:lpstr>WSG og WCAG</vt:lpstr>
      <vt:lpstr>Øvelse: Udforskning af bæredygtigt webdesign </vt:lpstr>
      <vt:lpstr>Fordele ved bæredygtigt webdesign</vt:lpstr>
      <vt:lpstr>Værktøjer til måling og forbedring af bæredygtighed</vt:lpstr>
      <vt:lpstr>Exercise 1-til tirsdag uge 9</vt:lpstr>
      <vt:lpstr>Exercise2 </vt:lpstr>
      <vt:lpstr>Exercise 2 continued</vt:lpstr>
      <vt:lpstr>Not just about CO2 </vt:lpstr>
      <vt:lpstr>Reflection Questions</vt:lpstr>
      <vt:lpstr>Discussion Points</vt:lpstr>
      <vt:lpstr>Discussion Points 2</vt:lpstr>
      <vt:lpstr>Sustainability + Accessibility in Web Design</vt:lpstr>
      <vt:lpstr>kilder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3</cp:revision>
  <dcterms:created xsi:type="dcterms:W3CDTF">2013-01-27T09:14:16Z</dcterms:created>
  <dcterms:modified xsi:type="dcterms:W3CDTF">2025-02-26T10:17:45Z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0x010100C757480C319E3C429407BDE2B7BBCBA3</vt:lpwstr>
  </property>
  <property fmtid="{D5CDD505-2E9C-101B-9397-08002B2CF9AE}" pid="3" name="MediaServiceImageTags">
    <vt:lpwstr/>
  </property>
</Properties>
</file>