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7" r:id="rId8"/>
    <p:sldId id="265" r:id="rId9"/>
    <p:sldId id="266" r:id="rId10"/>
    <p:sldId id="262" r:id="rId11"/>
    <p:sldId id="263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3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AppData\Local\Microsoft\Windows\Temporary Internet Files\Content.IE5\18X3X63O\MP900439472[1]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67"/>
          <a:stretch/>
        </p:blipFill>
        <p:spPr bwMode="auto">
          <a:xfrm>
            <a:off x="-1044" y="-1"/>
            <a:ext cx="9145044" cy="69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SG" sz="4000" strike="sngStrike" dirty="0">
                <a:solidFill>
                  <a:schemeClr val="bg1">
                    <a:lumMod val="65000"/>
                  </a:schemeClr>
                </a:solidFill>
              </a:rPr>
              <a:t>E-yang’s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SG" sz="4000" dirty="0" smtClean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Idiot’s </a:t>
            </a:r>
            <a:r>
              <a:rPr lang="en-SG" sz="4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SG" sz="4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SG" sz="4000" dirty="0" smtClean="0">
                <a:solidFill>
                  <a:schemeClr val="bg1">
                    <a:lumMod val="65000"/>
                  </a:schemeClr>
                </a:solidFill>
              </a:rPr>
              <a:t>Guide 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SG" sz="4000" dirty="0" smtClean="0">
                <a:solidFill>
                  <a:schemeClr val="bg1">
                    <a:lumMod val="65000"/>
                  </a:schemeClr>
                </a:solidFill>
              </a:rPr>
              <a:t>NUS’s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276600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</a:rPr>
              <a:t>Completely Outrageous and Retarded </a:t>
            </a:r>
            <a:r>
              <a:rPr lang="en-SG" sz="3000" dirty="0" smtClean="0">
                <a:solidFill>
                  <a:schemeClr val="bg1"/>
                </a:solidFill>
              </a:rPr>
              <a:t>System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I.E </a:t>
            </a:r>
          </a:p>
          <a:p>
            <a:r>
              <a:rPr lang="en-SG" sz="8000" b="1" dirty="0" smtClean="0">
                <a:solidFill>
                  <a:schemeClr val="bg1"/>
                </a:solidFill>
              </a:rPr>
              <a:t>CORS</a:t>
            </a:r>
            <a:endParaRPr lang="en-GB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Summary</a:t>
            </a:r>
            <a:endParaRPr lang="en-GB" b="1" u="sng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319051" y="1266217"/>
            <a:ext cx="4191000" cy="744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sz="2800" b="1" dirty="0" smtClean="0"/>
              <a:t>Are there Slots left?</a:t>
            </a:r>
            <a:endParaRPr lang="en-GB" sz="2800" b="1" dirty="0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838200" y="1295400"/>
            <a:ext cx="9906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3000" b="1" dirty="0" smtClean="0">
                <a:solidFill>
                  <a:srgbClr val="00B050"/>
                </a:solidFill>
              </a:rPr>
              <a:t>YES</a:t>
            </a:r>
            <a:endParaRPr lang="en-GB" sz="3000" b="1" dirty="0">
              <a:solidFill>
                <a:srgbClr val="00B050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524500" y="3886200"/>
            <a:ext cx="8001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b="1" dirty="0" smtClean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477000" y="55626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sz="2800" b="1" dirty="0" smtClean="0">
                <a:solidFill>
                  <a:srgbClr val="FF0000"/>
                </a:solidFill>
              </a:rPr>
              <a:t>You don’t get the module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-152400" y="5562600"/>
            <a:ext cx="2590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sz="2800" b="1" dirty="0" smtClean="0">
                <a:solidFill>
                  <a:srgbClr val="00B050"/>
                </a:solidFill>
              </a:rPr>
              <a:t>You get the module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151809" y="2377710"/>
            <a:ext cx="2819401" cy="1051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dirty="0" smtClean="0"/>
              <a:t>Is your bid the </a:t>
            </a:r>
            <a:r>
              <a:rPr lang="en-SG" dirty="0" smtClean="0">
                <a:solidFill>
                  <a:srgbClr val="92D050"/>
                </a:solidFill>
              </a:rPr>
              <a:t>Highest</a:t>
            </a:r>
            <a:r>
              <a:rPr lang="en-SG" dirty="0" smtClean="0"/>
              <a:t>?</a:t>
            </a:r>
            <a:endParaRPr lang="en-GB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2260206" y="3829054"/>
            <a:ext cx="2876737" cy="1035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dirty="0" smtClean="0"/>
              <a:t>Is your bid </a:t>
            </a:r>
            <a:r>
              <a:rPr lang="en-SG" dirty="0" smtClean="0">
                <a:solidFill>
                  <a:srgbClr val="FFFF00"/>
                </a:solidFill>
              </a:rPr>
              <a:t>TIED</a:t>
            </a:r>
            <a:r>
              <a:rPr lang="en-SG" dirty="0" smtClean="0"/>
              <a:t> with someone else</a:t>
            </a:r>
            <a:r>
              <a:rPr lang="en-SG" b="1" dirty="0" smtClean="0"/>
              <a:t>?</a:t>
            </a:r>
            <a:endParaRPr lang="en-GB" b="1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3007801" y="5429250"/>
            <a:ext cx="1908017" cy="102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sz="2800" dirty="0" smtClean="0"/>
              <a:t>Did you bid </a:t>
            </a:r>
            <a:r>
              <a:rPr lang="en-SG" sz="2800" dirty="0" smtClean="0">
                <a:solidFill>
                  <a:srgbClr val="92D050"/>
                </a:solidFill>
              </a:rPr>
              <a:t>First</a:t>
            </a:r>
            <a:r>
              <a:rPr lang="en-SG" sz="2800" dirty="0" smtClean="0"/>
              <a:t>?</a:t>
            </a:r>
            <a:endParaRPr lang="en-GB" sz="2800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122813" y="396240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sz="3000" b="1" dirty="0" smtClean="0">
                <a:solidFill>
                  <a:srgbClr val="00B050"/>
                </a:solidFill>
              </a:rPr>
              <a:t>YES</a:t>
            </a:r>
            <a:endParaRPr lang="en-GB" sz="3000" b="1" dirty="0">
              <a:solidFill>
                <a:srgbClr val="00B050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3869434" y="4864159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sz="3000" b="1" dirty="0" smtClean="0">
                <a:solidFill>
                  <a:srgbClr val="00B050"/>
                </a:solidFill>
              </a:rPr>
              <a:t>YES</a:t>
            </a:r>
            <a:endParaRPr lang="en-GB" sz="3000" b="1" dirty="0">
              <a:solidFill>
                <a:srgbClr val="00B050"/>
              </a:solidFill>
            </a:endParaRP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2207701" y="51625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sz="3000" b="1" dirty="0" smtClean="0">
                <a:solidFill>
                  <a:srgbClr val="00B050"/>
                </a:solidFill>
              </a:rPr>
              <a:t>YES</a:t>
            </a:r>
            <a:endParaRPr lang="en-GB" sz="3000" b="1" dirty="0">
              <a:solidFill>
                <a:srgbClr val="00B050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16200000">
            <a:off x="265688" y="4352925"/>
            <a:ext cx="1981200" cy="28575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6" name="Left Arrow 25"/>
          <p:cNvSpPr/>
          <p:nvPr/>
        </p:nvSpPr>
        <p:spPr>
          <a:xfrm rot="14008547">
            <a:off x="2683380" y="3362326"/>
            <a:ext cx="685800" cy="28575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2971210" y="3048000"/>
            <a:ext cx="8001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b="1" dirty="0" smtClean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 rot="16200000">
            <a:off x="969337" y="1927749"/>
            <a:ext cx="636047" cy="28575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9" name="Left Arrow 28"/>
          <p:cNvSpPr/>
          <p:nvPr/>
        </p:nvSpPr>
        <p:spPr>
          <a:xfrm rot="16200000">
            <a:off x="3449758" y="5010726"/>
            <a:ext cx="553602" cy="28575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4383403" y="2334215"/>
            <a:ext cx="2763860" cy="113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sz="2800" dirty="0" smtClean="0">
                <a:solidFill>
                  <a:srgbClr val="FF0000"/>
                </a:solidFill>
              </a:rPr>
              <a:t>Slot given to Someone Else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2398201" y="5715000"/>
            <a:ext cx="609600" cy="28575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2600" y="1462333"/>
            <a:ext cx="667891" cy="175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Arrow 33"/>
          <p:cNvSpPr/>
          <p:nvPr/>
        </p:nvSpPr>
        <p:spPr>
          <a:xfrm rot="5400000">
            <a:off x="5556107" y="3384413"/>
            <a:ext cx="603536" cy="28575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5" name="Left Arrow 34"/>
          <p:cNvSpPr/>
          <p:nvPr/>
        </p:nvSpPr>
        <p:spPr>
          <a:xfrm rot="3389960">
            <a:off x="5389653" y="1914540"/>
            <a:ext cx="553602" cy="28575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2454" y="4020908"/>
            <a:ext cx="333946" cy="17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954309" y="5915704"/>
            <a:ext cx="1021727" cy="17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 rot="16200000">
            <a:off x="5039110" y="5173819"/>
            <a:ext cx="1674271" cy="17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471605" y="1451916"/>
            <a:ext cx="1219200" cy="17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6"/>
          <p:cNvSpPr txBox="1">
            <a:spLocks/>
          </p:cNvSpPr>
          <p:nvPr/>
        </p:nvSpPr>
        <p:spPr>
          <a:xfrm>
            <a:off x="7607525" y="1295400"/>
            <a:ext cx="1079275" cy="74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b="1" dirty="0" smtClean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6362782" y="3470304"/>
            <a:ext cx="3568759" cy="28575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48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Strategy 1: Dump n’ Go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1) </a:t>
            </a:r>
            <a:r>
              <a:rPr lang="en-SG" dirty="0" smtClean="0"/>
              <a:t>Place the max points you want to spend on each module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2) </a:t>
            </a:r>
            <a:r>
              <a:rPr lang="en-SG" dirty="0" smtClean="0"/>
              <a:t>Never look at CORS again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00B050"/>
                </a:solidFill>
              </a:rPr>
              <a:t>Pros:</a:t>
            </a:r>
          </a:p>
          <a:p>
            <a:pPr lvl="1"/>
            <a:r>
              <a:rPr lang="en-SG" dirty="0" smtClean="0"/>
              <a:t>Don’t need to keep checking CORS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SG" dirty="0" smtClean="0"/>
              <a:t>Can’t update your bids</a:t>
            </a:r>
          </a:p>
          <a:p>
            <a:pPr lvl="1"/>
            <a:r>
              <a:rPr lang="en-SG" dirty="0" smtClean="0"/>
              <a:t>Bids may not be efficient (which may result in not getting some modules)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Strategy 2: Watching the Stock market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1) </a:t>
            </a:r>
            <a:r>
              <a:rPr lang="en-SG" dirty="0" smtClean="0"/>
              <a:t>Place bids whenever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2) </a:t>
            </a:r>
            <a:r>
              <a:rPr lang="en-SG" dirty="0" smtClean="0"/>
              <a:t>Keep checking CORS and updating bids when necessary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3) </a:t>
            </a:r>
            <a:r>
              <a:rPr lang="en-SG" dirty="0" smtClean="0"/>
              <a:t>Repeat step 2 until bidding ends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00B050"/>
                </a:solidFill>
              </a:rPr>
              <a:t>Pros:</a:t>
            </a:r>
          </a:p>
          <a:p>
            <a:pPr lvl="1"/>
            <a:r>
              <a:rPr lang="en-SG" dirty="0" smtClean="0"/>
              <a:t>Likely to get all your modules</a:t>
            </a:r>
          </a:p>
          <a:p>
            <a:pPr lvl="1"/>
            <a:r>
              <a:rPr lang="en-SG" dirty="0" smtClean="0"/>
              <a:t>Efficient point allocation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SG" dirty="0" smtClean="0"/>
              <a:t>Time consuming</a:t>
            </a:r>
          </a:p>
          <a:p>
            <a:pPr lvl="1"/>
            <a:r>
              <a:rPr lang="en-SG" dirty="0" smtClean="0"/>
              <a:t>Agony and Stress of watching your bids potentially fall below the Lowest Successful Bid </a:t>
            </a:r>
            <a:r>
              <a:rPr lang="en-SG" dirty="0" smtClean="0">
                <a:solidFill>
                  <a:srgbClr val="FF0000"/>
                </a:solidFill>
              </a:rPr>
              <a:t>(NOT FUN AT ALL)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Strategy 3: Sniping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1) </a:t>
            </a:r>
            <a:r>
              <a:rPr lang="en-SG" dirty="0" smtClean="0"/>
              <a:t>Check </a:t>
            </a:r>
            <a:r>
              <a:rPr lang="en-SG" dirty="0" smtClean="0">
                <a:solidFill>
                  <a:srgbClr val="FFFF00"/>
                </a:solidFill>
              </a:rPr>
              <a:t>No. of Bidders, Lowest Bid, Max Bid </a:t>
            </a:r>
            <a:r>
              <a:rPr lang="en-SG" dirty="0" smtClean="0"/>
              <a:t>10 minutes before </a:t>
            </a:r>
            <a:r>
              <a:rPr lang="en-SG" dirty="0" smtClean="0">
                <a:solidFill>
                  <a:srgbClr val="92D050"/>
                </a:solidFill>
              </a:rPr>
              <a:t>Open Bidding </a:t>
            </a:r>
            <a:r>
              <a:rPr lang="en-SG" dirty="0" smtClean="0"/>
              <a:t>ends and note down information</a:t>
            </a:r>
            <a:endParaRPr lang="en-SG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2) </a:t>
            </a:r>
            <a:r>
              <a:rPr lang="en-SG" dirty="0" smtClean="0"/>
              <a:t>Check </a:t>
            </a:r>
            <a:r>
              <a:rPr lang="en-SG" dirty="0">
                <a:solidFill>
                  <a:srgbClr val="FFFF00"/>
                </a:solidFill>
              </a:rPr>
              <a:t>No. of Bidders, </a:t>
            </a:r>
            <a:r>
              <a:rPr lang="en-SG" dirty="0" smtClean="0">
                <a:solidFill>
                  <a:srgbClr val="FFFF00"/>
                </a:solidFill>
              </a:rPr>
              <a:t>Lowest Successful Bid </a:t>
            </a:r>
            <a:r>
              <a:rPr lang="en-SG" dirty="0" smtClean="0"/>
              <a:t>10 </a:t>
            </a:r>
            <a:r>
              <a:rPr lang="en-SG" dirty="0"/>
              <a:t>minutes before </a:t>
            </a:r>
            <a:r>
              <a:rPr lang="en-SG" dirty="0" smtClean="0">
                <a:solidFill>
                  <a:srgbClr val="FFC000"/>
                </a:solidFill>
              </a:rPr>
              <a:t>Closed </a:t>
            </a:r>
            <a:r>
              <a:rPr lang="en-SG" dirty="0">
                <a:solidFill>
                  <a:srgbClr val="FFC000"/>
                </a:solidFill>
              </a:rPr>
              <a:t>Bidding </a:t>
            </a:r>
            <a:r>
              <a:rPr lang="en-SG" dirty="0" smtClean="0"/>
              <a:t>ends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F0"/>
                </a:solidFill>
              </a:rPr>
              <a:t>3) </a:t>
            </a:r>
            <a:r>
              <a:rPr lang="en-SG" dirty="0" smtClean="0"/>
              <a:t>Place bids based on information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00B050"/>
                </a:solidFill>
              </a:rPr>
              <a:t>Pros:</a:t>
            </a:r>
          </a:p>
          <a:p>
            <a:pPr lvl="1"/>
            <a:r>
              <a:rPr lang="en-SG" dirty="0" smtClean="0"/>
              <a:t>Likely to get all your modules</a:t>
            </a:r>
          </a:p>
          <a:p>
            <a:pPr lvl="1"/>
            <a:r>
              <a:rPr lang="en-SG" dirty="0" smtClean="0"/>
              <a:t>Efficient point allocation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SG" dirty="0" smtClean="0"/>
              <a:t>Need to be free at specific times</a:t>
            </a:r>
          </a:p>
          <a:p>
            <a:pPr lvl="1"/>
            <a:r>
              <a:rPr lang="en-SG" dirty="0" smtClean="0"/>
              <a:t>Need to keep track of information for all your modules</a:t>
            </a:r>
          </a:p>
          <a:p>
            <a:pPr lvl="1"/>
            <a:r>
              <a:rPr lang="en-SG" dirty="0" smtClean="0"/>
              <a:t>Risk of potential unforeseen internet issues</a:t>
            </a:r>
          </a:p>
        </p:txBody>
      </p:sp>
    </p:spTree>
    <p:extLst>
      <p:ext uri="{BB962C8B-B14F-4D97-AF65-F5344CB8AC3E}">
        <p14:creationId xmlns:p14="http://schemas.microsoft.com/office/powerpoint/2010/main" val="1556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Tips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 smtClean="0"/>
              <a:t>Don’t bid with ‘nice’ numbers</a:t>
            </a:r>
          </a:p>
          <a:p>
            <a:pPr marL="457200" lvl="1" indent="0">
              <a:buNone/>
            </a:pPr>
            <a:r>
              <a:rPr lang="en-SG" dirty="0" smtClean="0"/>
              <a:t>Don’t use numbers like 150, 25, 69 </a:t>
            </a:r>
            <a:r>
              <a:rPr lang="en-SG" dirty="0" err="1" smtClean="0"/>
              <a:t>etc</a:t>
            </a:r>
            <a:endParaRPr lang="en-SG" dirty="0" smtClean="0"/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Check past year bidding results</a:t>
            </a:r>
          </a:p>
          <a:p>
            <a:pPr marL="457200" lvl="1" indent="0">
              <a:buNone/>
            </a:pPr>
            <a:r>
              <a:rPr lang="en-SG" dirty="0" smtClean="0"/>
              <a:t>You can find these under archives at CORS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Have alternate modules as backup</a:t>
            </a:r>
          </a:p>
          <a:p>
            <a:pPr marL="457200" lvl="1" indent="0">
              <a:buNone/>
            </a:pPr>
            <a:r>
              <a:rPr lang="en-SG" dirty="0" smtClean="0"/>
              <a:t>In case competition is stiff for a module</a:t>
            </a:r>
          </a:p>
          <a:p>
            <a:pPr lvl="1"/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Don’t Panic and get Stressed</a:t>
            </a:r>
          </a:p>
          <a:p>
            <a:pPr marL="457200" lvl="1" indent="0">
              <a:buNone/>
            </a:pPr>
            <a:r>
              <a:rPr lang="en-SG" dirty="0" smtClean="0"/>
              <a:t>You will be doing this twice a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4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u="sng" dirty="0" smtClean="0"/>
              <a:t>Help I Did Not Get My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Try again in round 2A, 2B, or 3</a:t>
            </a:r>
          </a:p>
          <a:p>
            <a:pPr marL="457200" lvl="1" indent="0">
              <a:buNone/>
            </a:pPr>
            <a:r>
              <a:rPr lang="en-SG" dirty="0" smtClean="0"/>
              <a:t>But be prepared to burn points since you will compete with seniors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Send </a:t>
            </a:r>
            <a:r>
              <a:rPr lang="en-SG" strike="sngStrike" dirty="0" smtClean="0">
                <a:solidFill>
                  <a:schemeClr val="bg1">
                    <a:lumMod val="85000"/>
                  </a:schemeClr>
                </a:solidFill>
              </a:rPr>
              <a:t>complains</a:t>
            </a:r>
            <a:r>
              <a:rPr lang="en-SG" dirty="0" smtClean="0"/>
              <a:t> appeals to NUS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 smtClean="0"/>
              <a:t>Find other things to do in the Semester</a:t>
            </a:r>
          </a:p>
          <a:p>
            <a:pPr marL="457200" lvl="1" indent="0">
              <a:buNone/>
            </a:pPr>
            <a:r>
              <a:rPr lang="en-SG" dirty="0" smtClean="0"/>
              <a:t>Less modules = More free time to try new 				    things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7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8000" b="1" dirty="0" smtClean="0"/>
              <a:t>Questions?</a:t>
            </a:r>
            <a:endParaRPr lang="en-GB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7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Rounds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b="1" dirty="0"/>
              <a:t>Round 0: “</a:t>
            </a:r>
            <a:r>
              <a:rPr lang="en-SG" b="1" dirty="0" err="1"/>
              <a:t>Kiasu</a:t>
            </a:r>
            <a:r>
              <a:rPr lang="en-SG" b="1" dirty="0"/>
              <a:t>” Round</a:t>
            </a:r>
          </a:p>
          <a:p>
            <a:pPr marL="457200" lvl="1" indent="0">
              <a:buNone/>
            </a:pPr>
            <a:r>
              <a:rPr lang="en-SG" dirty="0"/>
              <a:t>(Returning Students) Place advance </a:t>
            </a:r>
            <a:r>
              <a:rPr lang="en-SG" dirty="0" smtClean="0"/>
              <a:t>bids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dirty="0"/>
              <a:t>R</a:t>
            </a:r>
            <a:r>
              <a:rPr lang="en-SG" b="1" dirty="0"/>
              <a:t>ound 1A, 1B: </a:t>
            </a:r>
            <a:r>
              <a:rPr lang="en-SG" b="1" dirty="0" smtClean="0"/>
              <a:t>Old Folk’s Round</a:t>
            </a:r>
            <a:endParaRPr lang="en-SG" b="1" dirty="0"/>
          </a:p>
          <a:p>
            <a:pPr marL="457200" lvl="1" indent="0">
              <a:buNone/>
            </a:pPr>
            <a:r>
              <a:rPr lang="en-SG" dirty="0"/>
              <a:t>(Returning Students) Bid for Major </a:t>
            </a:r>
            <a:r>
              <a:rPr lang="en-SG" dirty="0" smtClean="0"/>
              <a:t>Modules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b="1" dirty="0">
                <a:solidFill>
                  <a:srgbClr val="92D050"/>
                </a:solidFill>
              </a:rPr>
              <a:t>Round 1C: </a:t>
            </a:r>
            <a:r>
              <a:rPr lang="en-SG" b="1" dirty="0" err="1" smtClean="0">
                <a:solidFill>
                  <a:srgbClr val="92D050"/>
                </a:solidFill>
              </a:rPr>
              <a:t>Freshie</a:t>
            </a:r>
            <a:r>
              <a:rPr lang="en-SG" b="1" dirty="0" smtClean="0">
                <a:solidFill>
                  <a:srgbClr val="92D050"/>
                </a:solidFill>
              </a:rPr>
              <a:t> </a:t>
            </a:r>
            <a:r>
              <a:rPr lang="en-SG" b="1" dirty="0">
                <a:solidFill>
                  <a:srgbClr val="92D050"/>
                </a:solidFill>
              </a:rPr>
              <a:t>Round</a:t>
            </a:r>
          </a:p>
          <a:p>
            <a:pPr marL="457200" lvl="1" indent="0">
              <a:buNone/>
            </a:pPr>
            <a:r>
              <a:rPr lang="en-SG" dirty="0"/>
              <a:t>(Returning Students) Bid for Minor modules</a:t>
            </a:r>
          </a:p>
          <a:p>
            <a:pPr marL="457200" lvl="1" indent="0">
              <a:buNone/>
            </a:pPr>
            <a:r>
              <a:rPr lang="en-SG" dirty="0">
                <a:solidFill>
                  <a:srgbClr val="92D050"/>
                </a:solidFill>
              </a:rPr>
              <a:t>(New Students) Bid for Major &amp; Minor </a:t>
            </a:r>
            <a:r>
              <a:rPr lang="en-SG" dirty="0" smtClean="0">
                <a:solidFill>
                  <a:srgbClr val="92D050"/>
                </a:solidFill>
              </a:rPr>
              <a:t>Modules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b="1" dirty="0">
                <a:solidFill>
                  <a:srgbClr val="92D050"/>
                </a:solidFill>
              </a:rPr>
              <a:t>Round 2A, 2B</a:t>
            </a:r>
            <a:r>
              <a:rPr lang="en-SG" b="1" dirty="0" smtClean="0">
                <a:solidFill>
                  <a:srgbClr val="92D050"/>
                </a:solidFill>
              </a:rPr>
              <a:t>: Open Season</a:t>
            </a:r>
            <a:endParaRPr lang="en-SG" b="1" dirty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lang="en-SG" dirty="0">
                <a:solidFill>
                  <a:srgbClr val="92D050"/>
                </a:solidFill>
              </a:rPr>
              <a:t>(All Students) Bid for ULR / </a:t>
            </a:r>
            <a:r>
              <a:rPr lang="en-SG" dirty="0" smtClean="0">
                <a:solidFill>
                  <a:srgbClr val="92D050"/>
                </a:solidFill>
              </a:rPr>
              <a:t>UE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b="1" dirty="0">
                <a:solidFill>
                  <a:srgbClr val="92D050"/>
                </a:solidFill>
              </a:rPr>
              <a:t>Round 3: Overload / “OH CRAP I NEED MODULES”</a:t>
            </a:r>
          </a:p>
          <a:p>
            <a:pPr marL="457200" lvl="1" indent="0">
              <a:buNone/>
            </a:pPr>
            <a:r>
              <a:rPr lang="en-SG" dirty="0">
                <a:solidFill>
                  <a:srgbClr val="92D050"/>
                </a:solidFill>
              </a:rPr>
              <a:t>(All Students) Bid for </a:t>
            </a:r>
            <a:r>
              <a:rPr lang="en-SG" dirty="0" smtClean="0">
                <a:solidFill>
                  <a:srgbClr val="92D050"/>
                </a:solidFill>
              </a:rPr>
              <a:t>any leftover </a:t>
            </a:r>
            <a:r>
              <a:rPr lang="en-SG" dirty="0">
                <a:solidFill>
                  <a:srgbClr val="92D050"/>
                </a:solidFill>
              </a:rPr>
              <a:t>modules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0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Round 1C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257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SG" dirty="0"/>
              <a:t>You compete </a:t>
            </a:r>
            <a:r>
              <a:rPr lang="en-SG" b="1" u="sng" dirty="0"/>
              <a:t>only</a:t>
            </a:r>
            <a:r>
              <a:rPr lang="en-SG" dirty="0"/>
              <a:t> with other </a:t>
            </a:r>
            <a:r>
              <a:rPr lang="en-SG" b="1" dirty="0" err="1" smtClean="0">
                <a:solidFill>
                  <a:srgbClr val="92D050"/>
                </a:solidFill>
              </a:rPr>
              <a:t>Freshies</a:t>
            </a:r>
            <a:endParaRPr lang="en-SG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Starts at: </a:t>
            </a:r>
          </a:p>
          <a:p>
            <a:pPr marL="0" indent="0">
              <a:buNone/>
            </a:pPr>
            <a:r>
              <a:rPr lang="en-SG" dirty="0"/>
              <a:t>	30</a:t>
            </a:r>
            <a:r>
              <a:rPr lang="en-SG" baseline="30000" dirty="0"/>
              <a:t>th</a:t>
            </a:r>
            <a:r>
              <a:rPr lang="en-SG" dirty="0"/>
              <a:t> July, 0900 </a:t>
            </a:r>
            <a:r>
              <a:rPr lang="en-SG" dirty="0" smtClean="0"/>
              <a:t>AM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Bidding ends at:</a:t>
            </a:r>
          </a:p>
          <a:p>
            <a:pPr marL="0" indent="0">
              <a:buNone/>
            </a:pPr>
            <a:r>
              <a:rPr lang="en-SG" dirty="0"/>
              <a:t>	31</a:t>
            </a:r>
            <a:r>
              <a:rPr lang="en-SG" baseline="30000" dirty="0"/>
              <a:t>st</a:t>
            </a:r>
            <a:r>
              <a:rPr lang="en-SG" dirty="0"/>
              <a:t> July, </a:t>
            </a:r>
            <a:r>
              <a:rPr lang="en-SG" dirty="0" smtClean="0"/>
              <a:t>1259PM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Closed Bidding starts at: </a:t>
            </a:r>
          </a:p>
          <a:p>
            <a:pPr marL="0" indent="0">
              <a:buNone/>
            </a:pPr>
            <a:r>
              <a:rPr lang="en-SG" dirty="0"/>
              <a:t>	31</a:t>
            </a:r>
            <a:r>
              <a:rPr lang="en-SG" baseline="30000" dirty="0"/>
              <a:t>st</a:t>
            </a:r>
            <a:r>
              <a:rPr lang="en-SG" dirty="0"/>
              <a:t> July, </a:t>
            </a:r>
            <a:r>
              <a:rPr lang="en-SG" dirty="0" smtClean="0"/>
              <a:t>1300PM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Closed Bidding (Whole Round) ends at: 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b="1" dirty="0">
                <a:solidFill>
                  <a:srgbClr val="FF0000"/>
                </a:solidFill>
              </a:rPr>
              <a:t>31</a:t>
            </a:r>
            <a:r>
              <a:rPr lang="en-SG" b="1" baseline="30000" dirty="0">
                <a:solidFill>
                  <a:srgbClr val="FF0000"/>
                </a:solidFill>
              </a:rPr>
              <a:t>st</a:t>
            </a:r>
            <a:r>
              <a:rPr lang="en-SG" b="1" dirty="0">
                <a:solidFill>
                  <a:srgbClr val="FF0000"/>
                </a:solidFill>
              </a:rPr>
              <a:t> July, 1700PM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Your Points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b="1" dirty="0" smtClean="0">
                <a:solidFill>
                  <a:srgbClr val="00B050"/>
                </a:solidFill>
              </a:rPr>
              <a:t>P Account: </a:t>
            </a:r>
            <a:r>
              <a:rPr lang="en-SG" dirty="0" smtClean="0"/>
              <a:t>For your Major (or faculty for FASS y1)</a:t>
            </a:r>
          </a:p>
          <a:p>
            <a:pPr marL="457200" lvl="1" indent="0">
              <a:buNone/>
            </a:pPr>
            <a:r>
              <a:rPr lang="en-SG" dirty="0" smtClean="0"/>
              <a:t>You start with </a:t>
            </a:r>
            <a:r>
              <a:rPr lang="en-SG" b="1" dirty="0" smtClean="0">
                <a:solidFill>
                  <a:srgbClr val="00B050"/>
                </a:solidFill>
              </a:rPr>
              <a:t>600</a:t>
            </a:r>
            <a:r>
              <a:rPr lang="en-SG" dirty="0" smtClean="0"/>
              <a:t> points</a:t>
            </a:r>
          </a:p>
          <a:p>
            <a:pPr marL="457200" lvl="1" indent="0">
              <a:buNone/>
            </a:pPr>
            <a:r>
              <a:rPr lang="en-SG" dirty="0" smtClean="0"/>
              <a:t>You gain </a:t>
            </a:r>
            <a:r>
              <a:rPr lang="en-SG" b="1" dirty="0" smtClean="0">
                <a:solidFill>
                  <a:srgbClr val="00B050"/>
                </a:solidFill>
              </a:rPr>
              <a:t>600</a:t>
            </a:r>
            <a:r>
              <a:rPr lang="en-SG" dirty="0" smtClean="0"/>
              <a:t> points every semester</a:t>
            </a:r>
          </a:p>
          <a:p>
            <a:pPr marL="457200" lvl="1" indent="0">
              <a:buNone/>
            </a:pPr>
            <a:r>
              <a:rPr lang="en-SG" dirty="0" smtClean="0"/>
              <a:t>You gain bonus points for completing module feedback exercises every semester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 smtClean="0">
                <a:solidFill>
                  <a:srgbClr val="FFFF00"/>
                </a:solidFill>
              </a:rPr>
              <a:t>G Account: </a:t>
            </a:r>
            <a:r>
              <a:rPr lang="en-SG" dirty="0" smtClean="0"/>
              <a:t>For everything else</a:t>
            </a:r>
          </a:p>
          <a:p>
            <a:pPr marL="457200" lvl="1" indent="0">
              <a:buNone/>
            </a:pPr>
            <a:r>
              <a:rPr lang="en-SG" dirty="0" smtClean="0"/>
              <a:t>You start with </a:t>
            </a:r>
            <a:r>
              <a:rPr lang="en-SG" b="1" dirty="0" smtClean="0">
                <a:solidFill>
                  <a:srgbClr val="FFFF00"/>
                </a:solidFill>
              </a:rPr>
              <a:t>400</a:t>
            </a:r>
            <a:r>
              <a:rPr lang="en-SG" dirty="0" smtClean="0"/>
              <a:t> points</a:t>
            </a:r>
          </a:p>
          <a:p>
            <a:pPr marL="457200" lvl="1" indent="0">
              <a:buNone/>
            </a:pPr>
            <a:r>
              <a:rPr lang="en-SG" dirty="0" smtClean="0"/>
              <a:t>You gain </a:t>
            </a:r>
            <a:r>
              <a:rPr lang="en-SG" b="1" dirty="0" smtClean="0">
                <a:solidFill>
                  <a:srgbClr val="FFFF00"/>
                </a:solidFill>
              </a:rPr>
              <a:t>400</a:t>
            </a:r>
            <a:r>
              <a:rPr lang="en-SG" dirty="0" smtClean="0"/>
              <a:t> points every semester</a:t>
            </a:r>
          </a:p>
          <a:p>
            <a:pPr marL="457200" lvl="1" indent="0">
              <a:buNone/>
            </a:pPr>
            <a:r>
              <a:rPr lang="en-SG" dirty="0"/>
              <a:t>You gain bonus points for completing module feedback exercises every semester</a:t>
            </a:r>
          </a:p>
          <a:p>
            <a:pPr marL="457200" lvl="1" indent="0"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7112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u="sng" dirty="0" smtClean="0"/>
              <a:t>Information You’ll See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4958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b="1" dirty="0" smtClean="0">
                <a:solidFill>
                  <a:schemeClr val="bg1">
                    <a:lumMod val="75000"/>
                  </a:schemeClr>
                </a:solidFill>
              </a:rPr>
              <a:t>Module Name + Module Code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Self explanatory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b="1" dirty="0" smtClean="0">
                <a:solidFill>
                  <a:schemeClr val="bg1">
                    <a:lumMod val="75000"/>
                  </a:schemeClr>
                </a:solidFill>
              </a:rPr>
              <a:t>Group Number</a:t>
            </a:r>
          </a:p>
          <a:p>
            <a:pPr marL="457200" lvl="1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or lectures with multiple timeslots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b="1" dirty="0" smtClean="0">
                <a:solidFill>
                  <a:srgbClr val="00B050"/>
                </a:solidFill>
              </a:rPr>
              <a:t>Quota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Number of slots available for the module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b="1" dirty="0" smtClean="0">
                <a:solidFill>
                  <a:srgbClr val="FF0000"/>
                </a:solidFill>
              </a:rPr>
              <a:t>Number of Bidders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Your competition</a:t>
            </a:r>
          </a:p>
          <a:p>
            <a:pPr marL="457200" lvl="1" indent="0">
              <a:buNone/>
            </a:pPr>
            <a:endParaRPr lang="en-SG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47800"/>
            <a:ext cx="449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b="1" dirty="0" smtClean="0">
                <a:solidFill>
                  <a:srgbClr val="00B0F0"/>
                </a:solidFill>
              </a:rPr>
              <a:t>Lowest Bid</a:t>
            </a:r>
          </a:p>
          <a:p>
            <a:pPr marL="457200" lvl="1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Usually a 1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b="1" dirty="0">
                <a:solidFill>
                  <a:srgbClr val="00B0F0"/>
                </a:solidFill>
              </a:rPr>
              <a:t>Lowest Successful Bid</a:t>
            </a:r>
            <a:endParaRPr lang="en-GB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Lowest </a:t>
            </a: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possible bid 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that lets you </a:t>
            </a: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get the module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indent="0">
              <a:buFont typeface="Arial" pitchFamily="34" charset="0"/>
              <a:buNone/>
            </a:pPr>
            <a:r>
              <a:rPr lang="en-SG" b="1" dirty="0" smtClean="0">
                <a:solidFill>
                  <a:srgbClr val="00B0F0"/>
                </a:solidFill>
              </a:rPr>
              <a:t>Highest Bid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By some 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bugger who dumped all his points for the </a:t>
            </a: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LULZ</a:t>
            </a:r>
          </a:p>
          <a:p>
            <a:pPr marL="457200" lvl="1" indent="0">
              <a:buNone/>
            </a:pPr>
            <a:endParaRPr lang="en-SG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SG" b="1" dirty="0" smtClean="0">
                <a:solidFill>
                  <a:schemeClr val="bg1">
                    <a:lumMod val="75000"/>
                  </a:schemeClr>
                </a:solidFill>
              </a:rPr>
              <a:t>Student Type</a:t>
            </a:r>
          </a:p>
          <a:p>
            <a:pPr marL="457200" lvl="1" indent="0">
              <a:buFont typeface="Arial" pitchFamily="34" charset="0"/>
              <a:buNone/>
            </a:pPr>
            <a:r>
              <a:rPr lang="en-SG" dirty="0" smtClean="0">
                <a:solidFill>
                  <a:schemeClr val="bg1">
                    <a:lumMod val="85000"/>
                  </a:schemeClr>
                </a:solidFill>
              </a:rPr>
              <a:t>Eligible for Old / New Students to bid for</a:t>
            </a:r>
          </a:p>
          <a:p>
            <a:pPr marL="457200" lvl="1" indent="0">
              <a:buFont typeface="Arial" pitchFamily="34" charset="0"/>
              <a:buNone/>
            </a:pPr>
            <a:endParaRPr lang="en-SG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7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Bidding Periods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4958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b="1" u="sng" dirty="0" smtClean="0">
                <a:solidFill>
                  <a:srgbClr val="92D050"/>
                </a:solidFill>
              </a:rPr>
              <a:t>Open Bidding</a:t>
            </a:r>
          </a:p>
          <a:p>
            <a:pPr marL="0" indent="0">
              <a:buNone/>
            </a:pPr>
            <a:r>
              <a:rPr lang="en-SG" dirty="0" smtClean="0"/>
              <a:t>Long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Not so important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92D050"/>
                </a:solidFill>
              </a:rPr>
              <a:t>Full access to info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47800"/>
            <a:ext cx="449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b="1" u="sng" dirty="0" smtClean="0">
                <a:solidFill>
                  <a:srgbClr val="FF0000"/>
                </a:solidFill>
              </a:rPr>
              <a:t>Closed Bidding</a:t>
            </a:r>
          </a:p>
          <a:p>
            <a:pPr marL="0" indent="0">
              <a:buNone/>
            </a:pPr>
            <a:r>
              <a:rPr lang="en-SG" dirty="0" smtClean="0"/>
              <a:t>Short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Important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>
                <a:solidFill>
                  <a:srgbClr val="FF0000"/>
                </a:solidFill>
              </a:rPr>
              <a:t>Limited info:</a:t>
            </a:r>
          </a:p>
          <a:p>
            <a:pPr marL="457200" lvl="1" indent="0">
              <a:buNone/>
            </a:pPr>
            <a:r>
              <a:rPr lang="en-SG" dirty="0" smtClean="0"/>
              <a:t>Number of Bidders</a:t>
            </a:r>
          </a:p>
          <a:p>
            <a:pPr marL="457200" lvl="1" indent="0">
              <a:buNone/>
            </a:pPr>
            <a:r>
              <a:rPr lang="en-SG" dirty="0" smtClean="0"/>
              <a:t>Lowest Successful Bid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How CORS Gives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 smtClean="0"/>
              <a:t>2 Factors:</a:t>
            </a:r>
          </a:p>
          <a:p>
            <a:endParaRPr lang="en-SG" dirty="0"/>
          </a:p>
          <a:p>
            <a:pPr marL="457200" lvl="1" indent="0">
              <a:buNone/>
            </a:pPr>
            <a:r>
              <a:rPr lang="en-SG" dirty="0" smtClean="0"/>
              <a:t>How many points you bid</a:t>
            </a:r>
          </a:p>
          <a:p>
            <a:pPr marL="914400" lvl="2" indent="0">
              <a:buNone/>
            </a:pPr>
            <a:r>
              <a:rPr lang="en-SG" dirty="0" smtClean="0">
                <a:solidFill>
                  <a:srgbClr val="00B050"/>
                </a:solidFill>
              </a:rPr>
              <a:t>Highest bidder wins</a:t>
            </a:r>
          </a:p>
          <a:p>
            <a:pPr marL="914400" lvl="2" indent="0">
              <a:buNone/>
            </a:pPr>
            <a:r>
              <a:rPr lang="en-SG" dirty="0" smtClean="0"/>
              <a:t>You will be refunded points based off:</a:t>
            </a:r>
          </a:p>
          <a:p>
            <a:pPr marL="914400" lvl="2" indent="0">
              <a:buNone/>
            </a:pPr>
            <a:endParaRPr lang="en-SG" dirty="0" smtClean="0"/>
          </a:p>
          <a:p>
            <a:pPr marL="914400" lvl="2" indent="0">
              <a:buNone/>
            </a:pPr>
            <a:r>
              <a:rPr lang="en-SG" dirty="0"/>
              <a:t>	</a:t>
            </a:r>
            <a:r>
              <a:rPr lang="en-SG" dirty="0" smtClean="0">
                <a:solidFill>
                  <a:srgbClr val="00B050"/>
                </a:solidFill>
              </a:rPr>
              <a:t>Your Bid </a:t>
            </a:r>
            <a:r>
              <a:rPr lang="en-SG" dirty="0" smtClean="0"/>
              <a:t>– </a:t>
            </a:r>
            <a:r>
              <a:rPr lang="en-SG" dirty="0" smtClean="0">
                <a:solidFill>
                  <a:srgbClr val="00B0F0"/>
                </a:solidFill>
              </a:rPr>
              <a:t>Lowest Successful Bid</a:t>
            </a:r>
            <a:r>
              <a:rPr lang="en-SG" dirty="0" smtClean="0"/>
              <a:t> = </a:t>
            </a:r>
            <a:r>
              <a:rPr lang="en-SG" dirty="0" smtClean="0">
                <a:solidFill>
                  <a:srgbClr val="00B050"/>
                </a:solidFill>
              </a:rPr>
              <a:t>Refund</a:t>
            </a:r>
          </a:p>
          <a:p>
            <a:endParaRPr lang="en-SG" dirty="0"/>
          </a:p>
          <a:p>
            <a:pPr marL="457200" lvl="1" indent="0">
              <a:buNone/>
            </a:pPr>
            <a:r>
              <a:rPr lang="en-SG" dirty="0" smtClean="0"/>
              <a:t>When </a:t>
            </a:r>
            <a:r>
              <a:rPr lang="en-SG" dirty="0" smtClean="0"/>
              <a:t>you </a:t>
            </a:r>
            <a:r>
              <a:rPr lang="en-SG" dirty="0" smtClean="0"/>
              <a:t>placed that bid</a:t>
            </a:r>
          </a:p>
          <a:p>
            <a:pPr marL="914400" lvl="2" indent="0">
              <a:buNone/>
            </a:pPr>
            <a:r>
              <a:rPr lang="en-SG" dirty="0" smtClean="0">
                <a:solidFill>
                  <a:srgbClr val="00B050"/>
                </a:solidFill>
              </a:rPr>
              <a:t>Earliest bidder wins</a:t>
            </a:r>
          </a:p>
          <a:p>
            <a:pPr marL="914400" lvl="2" indent="0">
              <a:buNone/>
            </a:pPr>
            <a:r>
              <a:rPr lang="en-SG" dirty="0" smtClean="0"/>
              <a:t>Retracting and </a:t>
            </a:r>
            <a:r>
              <a:rPr lang="en-SG" dirty="0" smtClean="0">
                <a:solidFill>
                  <a:srgbClr val="FFFF00"/>
                </a:solidFill>
              </a:rPr>
              <a:t>Re-Bidding</a:t>
            </a:r>
            <a:r>
              <a:rPr lang="en-SG" dirty="0" smtClean="0"/>
              <a:t> takes the time stamp when you </a:t>
            </a:r>
            <a:r>
              <a:rPr lang="en-SG" dirty="0" smtClean="0">
                <a:solidFill>
                  <a:srgbClr val="FFFF00"/>
                </a:solidFill>
              </a:rPr>
              <a:t>Re-Bid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How CORS Gives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495800" cy="5029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SG" b="1" u="sng" dirty="0" smtClean="0"/>
              <a:t>Scenario 1</a:t>
            </a:r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SG" b="1" dirty="0"/>
              <a:t>4</a:t>
            </a:r>
            <a:r>
              <a:rPr lang="en-SG" b="1" dirty="0" smtClean="0"/>
              <a:t> Slots left</a:t>
            </a:r>
          </a:p>
          <a:p>
            <a:pPr marL="0" indent="0">
              <a:buNone/>
            </a:pPr>
            <a:endParaRPr lang="en-SG" b="1" dirty="0" smtClean="0"/>
          </a:p>
          <a:p>
            <a:pPr marL="457200" lvl="1" indent="0">
              <a:buNone/>
            </a:pPr>
            <a:r>
              <a:rPr lang="en-SG" dirty="0" smtClean="0"/>
              <a:t>	A bids </a:t>
            </a:r>
            <a:r>
              <a:rPr lang="en-SG" dirty="0" smtClean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SG" dirty="0" smtClean="0"/>
              <a:t>	B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SG" dirty="0" smtClean="0"/>
              <a:t>	C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SG" dirty="0" smtClean="0"/>
              <a:t>	D bids </a:t>
            </a:r>
            <a:r>
              <a:rPr lang="en-SG" dirty="0" smtClean="0">
                <a:solidFill>
                  <a:srgbClr val="00B0F0"/>
                </a:solidFill>
              </a:rPr>
              <a:t>7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1" dirty="0" smtClean="0"/>
              <a:t>Result:</a:t>
            </a:r>
          </a:p>
          <a:p>
            <a:pPr marL="457200" lvl="1" indent="0">
              <a:buNone/>
            </a:pPr>
            <a:r>
              <a:rPr lang="en-SG" dirty="0" smtClean="0">
                <a:solidFill>
                  <a:srgbClr val="00B050"/>
                </a:solidFill>
              </a:rPr>
              <a:t>A, B, C, D get the module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47800"/>
            <a:ext cx="449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SG" b="1" u="sng" dirty="0" smtClean="0"/>
              <a:t>Scenario 2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3</a:t>
            </a:r>
            <a:r>
              <a:rPr lang="en-SG" b="1" dirty="0" smtClean="0"/>
              <a:t> Slots left</a:t>
            </a:r>
          </a:p>
          <a:p>
            <a:pPr marL="0" indent="0">
              <a:buNone/>
            </a:pPr>
            <a:endParaRPr lang="en-SG" b="1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SG" dirty="0" smtClean="0"/>
              <a:t>	A bids </a:t>
            </a:r>
            <a:r>
              <a:rPr lang="en-SG" dirty="0" smtClean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Font typeface="Arial" pitchFamily="34" charset="0"/>
              <a:buNone/>
            </a:pPr>
            <a:r>
              <a:rPr lang="en-SG" dirty="0" smtClean="0"/>
              <a:t>	B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</a:p>
          <a:p>
            <a:pPr marL="457200" lvl="1" indent="0">
              <a:buFont typeface="Arial" pitchFamily="34" charset="0"/>
              <a:buNone/>
            </a:pPr>
            <a:r>
              <a:rPr lang="en-SG" dirty="0" smtClean="0"/>
              <a:t>	C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</a:p>
          <a:p>
            <a:pPr marL="457200" lvl="1" indent="0">
              <a:buFont typeface="Arial" pitchFamily="34" charset="0"/>
              <a:buNone/>
            </a:pPr>
            <a:r>
              <a:rPr lang="en-SG" dirty="0"/>
              <a:t>	</a:t>
            </a:r>
            <a:r>
              <a:rPr lang="en-SG" dirty="0" smtClean="0"/>
              <a:t>D bids </a:t>
            </a:r>
            <a:r>
              <a:rPr lang="en-SG" dirty="0" smtClean="0">
                <a:solidFill>
                  <a:srgbClr val="00B0F0"/>
                </a:solidFill>
              </a:rPr>
              <a:t>7</a:t>
            </a:r>
          </a:p>
          <a:p>
            <a:endParaRPr lang="en-SG" dirty="0" smtClean="0"/>
          </a:p>
          <a:p>
            <a:pPr marL="0" indent="0">
              <a:buFont typeface="Arial" pitchFamily="34" charset="0"/>
              <a:buNone/>
            </a:pPr>
            <a:r>
              <a:rPr lang="en-SG" b="1" dirty="0" smtClean="0"/>
              <a:t>Result: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SG" dirty="0" smtClean="0">
                <a:solidFill>
                  <a:srgbClr val="00B050"/>
                </a:solidFill>
              </a:rPr>
              <a:t>B, C, D get the module</a:t>
            </a:r>
          </a:p>
          <a:p>
            <a:pPr marL="457200" lvl="1" indent="0">
              <a:buFont typeface="Arial" pitchFamily="34" charset="0"/>
              <a:buNone/>
            </a:pPr>
            <a:r>
              <a:rPr lang="en-SG" dirty="0" smtClean="0">
                <a:solidFill>
                  <a:srgbClr val="FF0000"/>
                </a:solidFill>
              </a:rPr>
              <a:t>A does not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How CORS Gives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029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SG" b="1" u="sng" dirty="0"/>
              <a:t>Scenario </a:t>
            </a:r>
            <a:r>
              <a:rPr lang="en-SG" b="1" u="sng" dirty="0" smtClean="0"/>
              <a:t>3</a:t>
            </a:r>
            <a:endParaRPr lang="en-SG" b="1" u="sng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3 Slots left</a:t>
            </a:r>
          </a:p>
          <a:p>
            <a:pPr marL="0" indent="0">
              <a:buNone/>
            </a:pPr>
            <a:endParaRPr lang="en-SG" b="1" dirty="0"/>
          </a:p>
          <a:p>
            <a:pPr marL="457200" lvl="1" indent="0">
              <a:buNone/>
            </a:pPr>
            <a:r>
              <a:rPr lang="en-SG" dirty="0"/>
              <a:t>	A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  <a:r>
              <a:rPr lang="en-SG" dirty="0" smtClean="0"/>
              <a:t> (Made the bid at </a:t>
            </a:r>
            <a:r>
              <a:rPr lang="en-SG" dirty="0" smtClean="0">
                <a:solidFill>
                  <a:srgbClr val="FFFF00"/>
                </a:solidFill>
              </a:rPr>
              <a:t>1600 PM </a:t>
            </a:r>
            <a:r>
              <a:rPr lang="en-SG" dirty="0" smtClean="0"/>
              <a:t>)</a:t>
            </a:r>
            <a:endParaRPr lang="en-SG" dirty="0"/>
          </a:p>
          <a:p>
            <a:pPr marL="457200" lvl="1" indent="0">
              <a:buNone/>
            </a:pPr>
            <a:r>
              <a:rPr lang="en-SG" dirty="0" smtClean="0"/>
              <a:t>	B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  <a:r>
              <a:rPr lang="en-SG" dirty="0" smtClean="0"/>
              <a:t> (Made the bid at </a:t>
            </a:r>
            <a:r>
              <a:rPr lang="en-SG" dirty="0" smtClean="0">
                <a:solidFill>
                  <a:srgbClr val="FFFF00"/>
                </a:solidFill>
              </a:rPr>
              <a:t>1300 PM</a:t>
            </a:r>
            <a:r>
              <a:rPr lang="en-SG" dirty="0" smtClean="0"/>
              <a:t>)</a:t>
            </a:r>
          </a:p>
          <a:p>
            <a:pPr marL="457200" lvl="1" indent="0">
              <a:buNone/>
            </a:pPr>
            <a:r>
              <a:rPr lang="en-SG" dirty="0"/>
              <a:t>	C bids </a:t>
            </a:r>
            <a:r>
              <a:rPr lang="en-SG" dirty="0" smtClean="0">
                <a:solidFill>
                  <a:srgbClr val="00B0F0"/>
                </a:solidFill>
              </a:rPr>
              <a:t>3</a:t>
            </a:r>
            <a:r>
              <a:rPr lang="en-SG" dirty="0" smtClean="0"/>
              <a:t> (Made the bid at </a:t>
            </a:r>
            <a:r>
              <a:rPr lang="en-SG" dirty="0" smtClean="0">
                <a:solidFill>
                  <a:srgbClr val="FFFF00"/>
                </a:solidFill>
              </a:rPr>
              <a:t>1100 AM</a:t>
            </a:r>
            <a:r>
              <a:rPr lang="en-SG" dirty="0" smtClean="0"/>
              <a:t>)</a:t>
            </a:r>
            <a:endParaRPr lang="en-SG" dirty="0"/>
          </a:p>
          <a:p>
            <a:pPr marL="457200" lvl="1" indent="0">
              <a:buNone/>
            </a:pPr>
            <a:r>
              <a:rPr lang="en-SG" dirty="0"/>
              <a:t>	D bids </a:t>
            </a:r>
            <a:r>
              <a:rPr lang="en-SG" dirty="0" smtClean="0">
                <a:solidFill>
                  <a:srgbClr val="00B0F0"/>
                </a:solidFill>
              </a:rPr>
              <a:t>7</a:t>
            </a:r>
            <a:r>
              <a:rPr lang="en-SG" dirty="0" smtClean="0"/>
              <a:t> (Made the bid at </a:t>
            </a:r>
            <a:r>
              <a:rPr lang="en-SG" dirty="0" smtClean="0">
                <a:solidFill>
                  <a:srgbClr val="FFFF00"/>
                </a:solidFill>
              </a:rPr>
              <a:t>1600 PM</a:t>
            </a:r>
            <a:r>
              <a:rPr lang="en-SG" dirty="0" smtClean="0"/>
              <a:t>)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b="1" dirty="0"/>
              <a:t>Result:</a:t>
            </a:r>
          </a:p>
          <a:p>
            <a:pPr marL="457200" lvl="1" indent="0">
              <a:buNone/>
            </a:pPr>
            <a:r>
              <a:rPr lang="en-SG" dirty="0">
                <a:solidFill>
                  <a:srgbClr val="00B050"/>
                </a:solidFill>
              </a:rPr>
              <a:t>B, C, D get the module</a:t>
            </a:r>
          </a:p>
          <a:p>
            <a:pPr marL="457200" lvl="1" indent="0">
              <a:buNone/>
            </a:pPr>
            <a:r>
              <a:rPr lang="en-SG" dirty="0">
                <a:solidFill>
                  <a:srgbClr val="FF0000"/>
                </a:solidFill>
              </a:rPr>
              <a:t>A does not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686</Words>
  <Application>Microsoft Office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E-yang’s An Idiot’s  Guide to NUS’s</vt:lpstr>
      <vt:lpstr>Rounds</vt:lpstr>
      <vt:lpstr>Round 1C</vt:lpstr>
      <vt:lpstr>Your Points</vt:lpstr>
      <vt:lpstr>Information You’ll See</vt:lpstr>
      <vt:lpstr>Bidding Periods</vt:lpstr>
      <vt:lpstr>How CORS Gives Modules</vt:lpstr>
      <vt:lpstr>How CORS Gives Modules</vt:lpstr>
      <vt:lpstr>How CORS Gives Modules</vt:lpstr>
      <vt:lpstr>Summary</vt:lpstr>
      <vt:lpstr>Strategies</vt:lpstr>
      <vt:lpstr>Strategies</vt:lpstr>
      <vt:lpstr>Strategies</vt:lpstr>
      <vt:lpstr>Tips</vt:lpstr>
      <vt:lpstr>Help I Did Not Get My Module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E</cp:lastModifiedBy>
  <cp:revision>19</cp:revision>
  <dcterms:created xsi:type="dcterms:W3CDTF">2012-07-05T13:18:19Z</dcterms:created>
  <dcterms:modified xsi:type="dcterms:W3CDTF">2015-07-22T04:01:07Z</dcterms:modified>
</cp:coreProperties>
</file>