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320" r:id="rId18"/>
    <p:sldId id="273" r:id="rId19"/>
    <p:sldId id="274" r:id="rId20"/>
    <p:sldId id="275" r:id="rId21"/>
    <p:sldId id="287" r:id="rId22"/>
    <p:sldId id="276" r:id="rId23"/>
    <p:sldId id="277" r:id="rId24"/>
    <p:sldId id="278" r:id="rId25"/>
    <p:sldId id="286" r:id="rId26"/>
    <p:sldId id="279" r:id="rId27"/>
    <p:sldId id="259" r:id="rId28"/>
    <p:sldId id="280" r:id="rId29"/>
    <p:sldId id="281" r:id="rId30"/>
    <p:sldId id="283" r:id="rId31"/>
    <p:sldId id="282" r:id="rId32"/>
    <p:sldId id="284" r:id="rId33"/>
    <p:sldId id="321" r:id="rId34"/>
    <p:sldId id="322" r:id="rId35"/>
    <p:sldId id="288" r:id="rId36"/>
    <p:sldId id="300" r:id="rId37"/>
    <p:sldId id="291" r:id="rId38"/>
    <p:sldId id="292" r:id="rId39"/>
    <p:sldId id="294" r:id="rId40"/>
    <p:sldId id="295" r:id="rId41"/>
    <p:sldId id="296" r:id="rId42"/>
    <p:sldId id="293" r:id="rId43"/>
    <p:sldId id="285" r:id="rId44"/>
    <p:sldId id="312" r:id="rId45"/>
    <p:sldId id="318" r:id="rId46"/>
    <p:sldId id="289" r:id="rId47"/>
    <p:sldId id="297" r:id="rId48"/>
    <p:sldId id="298" r:id="rId49"/>
    <p:sldId id="299" r:id="rId50"/>
    <p:sldId id="301" r:id="rId51"/>
    <p:sldId id="302" r:id="rId52"/>
    <p:sldId id="306" r:id="rId53"/>
    <p:sldId id="305" r:id="rId54"/>
    <p:sldId id="304" r:id="rId55"/>
    <p:sldId id="307" r:id="rId56"/>
    <p:sldId id="308" r:id="rId57"/>
    <p:sldId id="309" r:id="rId58"/>
    <p:sldId id="311" r:id="rId59"/>
    <p:sldId id="310" r:id="rId60"/>
    <p:sldId id="313" r:id="rId61"/>
    <p:sldId id="314" r:id="rId62"/>
    <p:sldId id="316" r:id="rId63"/>
    <p:sldId id="315" r:id="rId64"/>
    <p:sldId id="317" r:id="rId65"/>
    <p:sldId id="319" r:id="rId6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9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92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34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3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10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BAD-27BF-4992-B3B5-78B6EEB1FB6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D369-EB22-4218-A538-0E227F8DE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3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@trungluongquang/why-javascript-is-popular-despite-being-a-crappy-illogical-language-a8be98b2077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fuck.com/" TargetMode="External"/><Relationship Id="rId2" Type="http://schemas.openxmlformats.org/officeDocument/2006/relationships/hyperlink" Target="https://wtfj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5" Type="http://schemas.openxmlformats.org/officeDocument/2006/relationships/image" Target="../media/image34.jpe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pt-BR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xjs.dev/guide/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4400" dirty="0" smtClean="0"/>
              <a:t>Da linguagem protótipo aos frameworks SPA</a:t>
            </a:r>
            <a:endParaRPr lang="pt-BR" sz="4400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O 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Artigo </a:t>
            </a:r>
            <a:r>
              <a:rPr lang="pt-BR" dirty="0" err="1" smtClean="0"/>
              <a:t>Medium</a:t>
            </a:r>
            <a:endParaRPr lang="pt-BR" dirty="0" smtClean="0"/>
          </a:p>
          <a:p>
            <a:r>
              <a:rPr lang="pt-BR" dirty="0">
                <a:hlinkClick r:id="rId2"/>
              </a:rPr>
              <a:t>https://medium.com/@</a:t>
            </a:r>
            <a:r>
              <a:rPr lang="pt-BR" dirty="0" smtClean="0">
                <a:hlinkClick r:id="rId2"/>
              </a:rPr>
              <a:t>trungluongquang/why-javascript-is-popular-despite-being-a-crappy-illogical-language-a8be98b20779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00" y="3293551"/>
            <a:ext cx="5826185" cy="188375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385" y="3293551"/>
            <a:ext cx="5131330" cy="12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O 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Sites legais para “aprender”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Erros bizarros de </a:t>
            </a:r>
            <a:r>
              <a:rPr lang="pt-BR" dirty="0" err="1" smtClean="0"/>
              <a:t>Javascript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https://wtfjs.com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http://www.jsfuck.com/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898" y="1825178"/>
            <a:ext cx="6832846" cy="46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O 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Os melhores livros que li.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4" y="2125209"/>
            <a:ext cx="3038475" cy="2790825"/>
          </a:xfrm>
          <a:prstGeom prst="rect">
            <a:avLst/>
          </a:prstGeom>
        </p:spPr>
      </p:pic>
      <p:pic>
        <p:nvPicPr>
          <p:cNvPr id="1028" name="Picture 4" descr="https://images-na.ssl-images-amazon.com/images/I/511j6cza5bL._SX379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45" y="1660239"/>
            <a:ext cx="3538329" cy="46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4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</a:t>
            </a:r>
            <a:r>
              <a:rPr lang="pt-BR" dirty="0" err="1" smtClean="0">
                <a:solidFill>
                  <a:schemeClr val="bg1"/>
                </a:solidFill>
              </a:rPr>
              <a:t>Applets</a:t>
            </a:r>
            <a:r>
              <a:rPr lang="pt-BR" dirty="0" smtClean="0">
                <a:solidFill>
                  <a:schemeClr val="bg1"/>
                </a:solidFill>
              </a:rPr>
              <a:t> Java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Write </a:t>
            </a:r>
            <a:r>
              <a:rPr lang="pt-BR" dirty="0" err="1" smtClean="0"/>
              <a:t>once</a:t>
            </a:r>
            <a:r>
              <a:rPr lang="pt-BR" dirty="0" smtClean="0"/>
              <a:t>,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everywhere</a:t>
            </a:r>
            <a:r>
              <a:rPr lang="pt-BR" dirty="0" smtClean="0"/>
              <a:t>! #</a:t>
            </a:r>
            <a:r>
              <a:rPr lang="pt-BR" dirty="0" err="1" smtClean="0"/>
              <a:t>sqn</a:t>
            </a:r>
            <a:endParaRPr lang="pt-BR" dirty="0" smtClean="0"/>
          </a:p>
          <a:p>
            <a:r>
              <a:rPr lang="pt-BR" dirty="0" smtClean="0"/>
              <a:t>Grande vantagem é não depender do JS</a:t>
            </a:r>
          </a:p>
          <a:p>
            <a:r>
              <a:rPr lang="pt-BR" strike="sngStrike" dirty="0" smtClean="0"/>
              <a:t>Principal desvantagem é depender do Java</a:t>
            </a:r>
          </a:p>
          <a:p>
            <a:r>
              <a:rPr lang="pt-BR" dirty="0" smtClean="0"/>
              <a:t>Ter a JRE instalada era uma grande desvantagem</a:t>
            </a:r>
          </a:p>
          <a:p>
            <a:r>
              <a:rPr lang="pt-BR" dirty="0" smtClean="0"/>
              <a:t>Conexões lentas na época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</a:t>
            </a:r>
            <a:r>
              <a:rPr lang="pt-BR" dirty="0" err="1" smtClean="0">
                <a:solidFill>
                  <a:schemeClr val="bg1"/>
                </a:solidFill>
              </a:rPr>
              <a:t>Applets</a:t>
            </a:r>
            <a:r>
              <a:rPr lang="pt-BR" dirty="0" smtClean="0">
                <a:solidFill>
                  <a:schemeClr val="bg1"/>
                </a:solidFill>
              </a:rPr>
              <a:t> Java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86892" y="1410469"/>
            <a:ext cx="9175335" cy="413953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Exemplo de </a:t>
            </a:r>
            <a:r>
              <a:rPr lang="pt-BR" dirty="0" err="1" smtClean="0"/>
              <a:t>Applet</a:t>
            </a:r>
            <a:r>
              <a:rPr lang="pt-BR" dirty="0" smtClean="0"/>
              <a:t> </a:t>
            </a:r>
            <a:r>
              <a:rPr lang="pt-BR" dirty="0"/>
              <a:t>J</a:t>
            </a:r>
            <a:r>
              <a:rPr lang="pt-BR" dirty="0" smtClean="0"/>
              <a:t>ava rodando.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050" name="Picture 2" descr="Resultado de imagem para applets java running err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624" y="1581732"/>
            <a:ext cx="6386893" cy="51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</a:t>
            </a:r>
            <a:r>
              <a:rPr lang="pt-BR" dirty="0" err="1" smtClean="0">
                <a:solidFill>
                  <a:schemeClr val="bg1"/>
                </a:solidFill>
              </a:rPr>
              <a:t>Applets</a:t>
            </a:r>
            <a:r>
              <a:rPr lang="pt-BR" dirty="0" smtClean="0">
                <a:solidFill>
                  <a:schemeClr val="bg1"/>
                </a:solidFill>
              </a:rPr>
              <a:t> Java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86892" y="1410469"/>
            <a:ext cx="9175335" cy="413953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Surge o Flash Player e domina o mercado de aplicações ricas na web.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4098" name="Picture 2" descr="Resultado de imagem para beautiful sites fl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52" y="2564112"/>
            <a:ext cx="7574692" cy="36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6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</a:t>
            </a:r>
            <a:r>
              <a:rPr lang="pt-BR" dirty="0" smtClean="0">
                <a:solidFill>
                  <a:schemeClr val="bg1"/>
                </a:solidFill>
              </a:rPr>
              <a:t>Cenário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Microsoft acuada no segmento Desktop (Delphi x VB6)</a:t>
            </a:r>
          </a:p>
          <a:p>
            <a:r>
              <a:rPr lang="pt-BR" dirty="0" smtClean="0"/>
              <a:t>Java crescia na web com </a:t>
            </a:r>
            <a:r>
              <a:rPr lang="pt-BR" dirty="0" err="1" smtClean="0"/>
              <a:t>servlets</a:t>
            </a:r>
            <a:r>
              <a:rPr lang="pt-BR" dirty="0" smtClean="0"/>
              <a:t> e </a:t>
            </a:r>
            <a:r>
              <a:rPr lang="pt-BR" dirty="0" err="1" smtClean="0"/>
              <a:t>jsp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ASP e CGI/PHP</a:t>
            </a:r>
          </a:p>
          <a:p>
            <a:r>
              <a:rPr lang="pt-BR" dirty="0" smtClean="0"/>
              <a:t>Web ainda era server-</a:t>
            </a:r>
            <a:r>
              <a:rPr lang="pt-BR" dirty="0" err="1" smtClean="0"/>
              <a:t>side</a:t>
            </a:r>
            <a:r>
              <a:rPr lang="pt-BR" dirty="0" smtClean="0"/>
              <a:t> </a:t>
            </a:r>
            <a:r>
              <a:rPr lang="pt-BR" dirty="0" err="1" smtClean="0"/>
              <a:t>rendering</a:t>
            </a:r>
            <a:r>
              <a:rPr lang="pt-BR" dirty="0" smtClean="0"/>
              <a:t> (SSR)</a:t>
            </a:r>
            <a:endParaRPr lang="pt-BR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Tecnologias </a:t>
            </a:r>
            <a:r>
              <a:rPr lang="pt-BR" dirty="0" err="1" smtClean="0">
                <a:solidFill>
                  <a:schemeClr val="bg1"/>
                </a:solidFill>
              </a:rPr>
              <a:t>component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based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Bill </a:t>
            </a:r>
            <a:r>
              <a:rPr lang="pt-BR" dirty="0" smtClean="0"/>
              <a:t>Gates recruta Anders </a:t>
            </a:r>
            <a:r>
              <a:rPr lang="pt-BR" dirty="0" err="1" smtClean="0"/>
              <a:t>Hejlsberg</a:t>
            </a:r>
            <a:r>
              <a:rPr lang="pt-BR" dirty="0" smtClean="0"/>
              <a:t> para criar o .NET framework e C#</a:t>
            </a:r>
          </a:p>
          <a:p>
            <a:r>
              <a:rPr lang="pt-BR" dirty="0" smtClean="0"/>
              <a:t>Surge </a:t>
            </a:r>
            <a:r>
              <a:rPr lang="pt-BR" dirty="0" err="1" smtClean="0"/>
              <a:t>WebForms</a:t>
            </a:r>
            <a:r>
              <a:rPr lang="pt-BR" dirty="0" smtClean="0"/>
              <a:t> ASP.NET</a:t>
            </a:r>
          </a:p>
          <a:p>
            <a:r>
              <a:rPr lang="pt-BR" dirty="0" smtClean="0"/>
              <a:t>Tornar desenvolvimento web tão fácil quanto Desktop.</a:t>
            </a:r>
          </a:p>
          <a:p>
            <a:r>
              <a:rPr lang="pt-BR" dirty="0" smtClean="0"/>
              <a:t>JSF surge no mundo Java (Sim, uma </a:t>
            </a:r>
            <a:r>
              <a:rPr lang="pt-BR" dirty="0" err="1" smtClean="0"/>
              <a:t>idéia</a:t>
            </a:r>
            <a:r>
              <a:rPr lang="pt-BR" dirty="0" smtClean="0"/>
              <a:t> ruim também é copiada...)</a:t>
            </a:r>
            <a:endParaRPr lang="pt-BR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Tecnologias </a:t>
            </a:r>
            <a:r>
              <a:rPr lang="pt-BR" dirty="0" err="1" smtClean="0">
                <a:solidFill>
                  <a:schemeClr val="bg1"/>
                </a:solidFill>
              </a:rPr>
              <a:t>component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based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Sem controle do </a:t>
            </a:r>
            <a:r>
              <a:rPr lang="pt-BR" dirty="0" err="1" smtClean="0"/>
              <a:t>html</a:t>
            </a:r>
            <a:r>
              <a:rPr lang="pt-BR" dirty="0" smtClean="0"/>
              <a:t> gerado</a:t>
            </a:r>
          </a:p>
          <a:p>
            <a:r>
              <a:rPr lang="pt-BR" dirty="0" smtClean="0"/>
              <a:t>Ciclo de vida lento</a:t>
            </a:r>
          </a:p>
          <a:p>
            <a:r>
              <a:rPr lang="pt-BR" dirty="0" err="1" smtClean="0"/>
              <a:t>Refresh</a:t>
            </a:r>
            <a:r>
              <a:rPr lang="pt-BR" dirty="0" smtClean="0"/>
              <a:t> em toda página a cada clique</a:t>
            </a:r>
          </a:p>
          <a:p>
            <a:r>
              <a:rPr lang="pt-BR" dirty="0" err="1" smtClean="0"/>
              <a:t>Stateful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25" y="3047946"/>
            <a:ext cx="5889938" cy="38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</a:t>
            </a:r>
            <a:r>
              <a:rPr lang="pt-BR" dirty="0" err="1" smtClean="0">
                <a:solidFill>
                  <a:schemeClr val="bg1"/>
                </a:solidFill>
              </a:rPr>
              <a:t>XmlHttpRequest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Necessidade de trazer poucos bytes do servidor</a:t>
            </a:r>
          </a:p>
          <a:p>
            <a:r>
              <a:rPr lang="pt-BR" dirty="0" smtClean="0"/>
              <a:t>Pequenos trechos de página carregados</a:t>
            </a:r>
          </a:p>
          <a:p>
            <a:r>
              <a:rPr lang="pt-BR" dirty="0" smtClean="0"/>
              <a:t>Manipular o DOM era complexo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82" y="3057884"/>
            <a:ext cx="5872268" cy="36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Quem sou eu?</a:t>
            </a:r>
            <a:endParaRPr lang="pt-BR" sz="3600" dirty="0"/>
          </a:p>
          <a:p>
            <a:r>
              <a:rPr lang="pt-BR" sz="2400" dirty="0" smtClean="0"/>
              <a:t>15 anos de experiência em desenvolvimento de aplicações.</a:t>
            </a:r>
          </a:p>
          <a:p>
            <a:r>
              <a:rPr lang="pt-BR" sz="2400" dirty="0" smtClean="0"/>
              <a:t>Graduado na UFF - Ciência da Computação</a:t>
            </a:r>
          </a:p>
          <a:p>
            <a:r>
              <a:rPr lang="pt-BR" sz="2400" dirty="0" smtClean="0"/>
              <a:t>13 anos na indústria de óleo/gás</a:t>
            </a:r>
          </a:p>
          <a:p>
            <a:r>
              <a:rPr lang="pt-BR" sz="2400" dirty="0" smtClean="0"/>
              <a:t>Arquiteto de soluções</a:t>
            </a:r>
          </a:p>
          <a:p>
            <a:r>
              <a:rPr lang="pt-BR" sz="2400" dirty="0" smtClean="0"/>
              <a:t>Desenvolvedor </a:t>
            </a:r>
            <a:r>
              <a:rPr lang="pt-BR" sz="2400" dirty="0" err="1" smtClean="0"/>
              <a:t>full-stack</a:t>
            </a:r>
            <a:endParaRPr lang="pt-BR" sz="2400" dirty="0" smtClean="0"/>
          </a:p>
          <a:p>
            <a:r>
              <a:rPr lang="pt-BR" sz="2400" dirty="0" smtClean="0"/>
              <a:t>Principais linguagens: C#,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, PL/SQL</a:t>
            </a:r>
          </a:p>
          <a:p>
            <a:r>
              <a:rPr lang="pt-BR" sz="2400" dirty="0" smtClean="0"/>
              <a:t>Angular 7 (projeto atual)</a:t>
            </a:r>
          </a:p>
          <a:p>
            <a:r>
              <a:rPr lang="pt-BR" sz="2400" dirty="0" smtClean="0"/>
              <a:t>Pós-graduando em IA.</a:t>
            </a:r>
          </a:p>
          <a:p>
            <a:r>
              <a:rPr lang="pt-BR" sz="2400" dirty="0" smtClean="0"/>
              <a:t>Casado, pai de dois filhos</a:t>
            </a:r>
            <a:endParaRPr lang="pt-BR" sz="2400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39" y="5027644"/>
            <a:ext cx="1251857" cy="125185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290385" y="5422739"/>
            <a:ext cx="341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victor-hugo-07570789</a:t>
            </a:r>
          </a:p>
        </p:txBody>
      </p:sp>
    </p:spTree>
    <p:extLst>
      <p:ext uri="{BB962C8B-B14F-4D97-AF65-F5344CB8AC3E}">
        <p14:creationId xmlns:p14="http://schemas.microsoft.com/office/powerpoint/2010/main" val="8858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AJAX e RIA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Cansado de escrever </a:t>
            </a:r>
            <a:r>
              <a:rPr lang="pt-BR" dirty="0" err="1" smtClean="0"/>
              <a:t>javascript</a:t>
            </a:r>
            <a:r>
              <a:rPr lang="pt-BR" dirty="0" smtClean="0"/>
              <a:t> para vários browsers, John </a:t>
            </a:r>
            <a:r>
              <a:rPr lang="pt-BR" dirty="0" err="1" smtClean="0"/>
              <a:t>Resig</a:t>
            </a:r>
            <a:r>
              <a:rPr lang="pt-BR" dirty="0" smtClean="0"/>
              <a:t> cria o </a:t>
            </a:r>
            <a:r>
              <a:rPr lang="pt-BR" dirty="0" err="1" smtClean="0"/>
              <a:t>JQuery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Padronização de </a:t>
            </a:r>
            <a:r>
              <a:rPr lang="pt-BR" dirty="0" err="1" smtClean="0"/>
              <a:t>Request</a:t>
            </a:r>
            <a:r>
              <a:rPr lang="pt-BR" dirty="0" smtClean="0"/>
              <a:t> assíncrono.</a:t>
            </a:r>
          </a:p>
          <a:p>
            <a:r>
              <a:rPr lang="pt-BR" dirty="0" err="1" smtClean="0"/>
              <a:t>QuerySelector</a:t>
            </a:r>
            <a:r>
              <a:rPr lang="pt-BR" dirty="0" smtClean="0"/>
              <a:t> torna-se padrão graças ao </a:t>
            </a:r>
            <a:r>
              <a:rPr lang="pt-BR" dirty="0" err="1" smtClean="0"/>
              <a:t>Jquery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Bundle</a:t>
            </a:r>
            <a:r>
              <a:rPr lang="pt-BR" dirty="0" smtClean="0"/>
              <a:t> do </a:t>
            </a:r>
            <a:r>
              <a:rPr lang="pt-BR" dirty="0" err="1" smtClean="0"/>
              <a:t>Jquery</a:t>
            </a:r>
            <a:r>
              <a:rPr lang="pt-BR" dirty="0" smtClean="0"/>
              <a:t> cai com o tempo.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3" y="4070193"/>
            <a:ext cx="5274033" cy="11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AJAX e RIA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Processo de manipular DOM é custoso.</a:t>
            </a:r>
          </a:p>
          <a:p>
            <a:r>
              <a:rPr lang="pt-BR" dirty="0" smtClean="0"/>
              <a:t>Testes são difíceis de implementar.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16" y="1254817"/>
            <a:ext cx="5315060" cy="53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AJAX e RIA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r>
              <a:rPr lang="pt-BR" dirty="0" smtClean="0"/>
              <a:t>Surge </a:t>
            </a:r>
            <a:r>
              <a:rPr lang="pt-BR" dirty="0" err="1" smtClean="0"/>
              <a:t>Silverlight</a:t>
            </a:r>
            <a:r>
              <a:rPr lang="pt-BR" dirty="0" smtClean="0"/>
              <a:t>, Adobe Flex...</a:t>
            </a:r>
          </a:p>
          <a:p>
            <a:r>
              <a:rPr lang="pt-BR" dirty="0" smtClean="0"/>
              <a:t>Todos precisavam de </a:t>
            </a:r>
            <a:r>
              <a:rPr lang="pt-BR" dirty="0" err="1" smtClean="0"/>
              <a:t>plugin</a:t>
            </a:r>
            <a:r>
              <a:rPr lang="pt-BR" dirty="0" smtClean="0"/>
              <a:t> no cliente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 então....</a:t>
            </a:r>
            <a:endParaRPr lang="pt-BR" dirty="0"/>
          </a:p>
          <a:p>
            <a:endParaRPr lang="pt-BR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058" name="Picture 10" descr="Resultado de imagem para silverl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3" y="2541398"/>
            <a:ext cx="1648183" cy="18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adobe fl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18" y="2807595"/>
            <a:ext cx="1481881" cy="148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AJAX e RIA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r>
              <a:rPr lang="pt-BR" dirty="0" smtClean="0"/>
              <a:t>FLASH NÃO!!!!!!!!!!!!!!!</a:t>
            </a:r>
            <a:endParaRPr lang="pt-BR" dirty="0"/>
          </a:p>
          <a:p>
            <a:endParaRPr lang="pt-BR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5122" name="Picture 2" descr="Resultado de imagem para steve jobs flash 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1" y="1983347"/>
            <a:ext cx="6883542" cy="443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Bibliotecas </a:t>
            </a:r>
            <a:r>
              <a:rPr lang="pt-BR" dirty="0" err="1" smtClean="0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sp>
        <p:nvSpPr>
          <p:cNvPr id="6" name="Espaço Reservado para Conteúdo 9"/>
          <p:cNvSpPr txBox="1">
            <a:spLocks/>
          </p:cNvSpPr>
          <p:nvPr/>
        </p:nvSpPr>
        <p:spPr>
          <a:xfrm>
            <a:off x="1" y="1109800"/>
            <a:ext cx="12192000" cy="57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Desafio continuava: criar aplicações robustas com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16" y="1685444"/>
            <a:ext cx="5814008" cy="50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Bibliotecas </a:t>
            </a:r>
            <a:r>
              <a:rPr lang="pt-BR" dirty="0" err="1" smtClean="0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sp>
        <p:nvSpPr>
          <p:cNvPr id="6" name="Espaço Reservado para Conteúdo 9"/>
          <p:cNvSpPr txBox="1">
            <a:spLocks/>
          </p:cNvSpPr>
          <p:nvPr/>
        </p:nvSpPr>
        <p:spPr>
          <a:xfrm>
            <a:off x="1" y="1109800"/>
            <a:ext cx="12192000" cy="57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Modularização com ES5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41" y="1886822"/>
            <a:ext cx="5405572" cy="48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Bibliotecas </a:t>
            </a:r>
            <a:r>
              <a:rPr lang="pt-BR" dirty="0" err="1" smtClean="0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109800"/>
            <a:ext cx="12080383" cy="5612972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sp>
        <p:nvSpPr>
          <p:cNvPr id="6" name="Espaço Reservado para Conteúdo 9"/>
          <p:cNvSpPr txBox="1">
            <a:spLocks/>
          </p:cNvSpPr>
          <p:nvPr/>
        </p:nvSpPr>
        <p:spPr>
          <a:xfrm>
            <a:off x="1" y="1109800"/>
            <a:ext cx="12192000" cy="57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Desafios:</a:t>
            </a:r>
          </a:p>
          <a:p>
            <a:r>
              <a:rPr lang="pt-BR" dirty="0" smtClean="0"/>
              <a:t>Performance de rede (Network performance)</a:t>
            </a:r>
          </a:p>
          <a:p>
            <a:r>
              <a:rPr lang="pt-BR" dirty="0" smtClean="0"/>
              <a:t>Cache</a:t>
            </a:r>
          </a:p>
          <a:p>
            <a:r>
              <a:rPr lang="pt-BR" dirty="0" smtClean="0"/>
              <a:t>Tamanho dos arquivos(</a:t>
            </a:r>
            <a:r>
              <a:rPr lang="pt-BR" dirty="0" err="1" smtClean="0"/>
              <a:t>bundle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r>
              <a:rPr lang="pt-BR" dirty="0" smtClean="0"/>
              <a:t>, </a:t>
            </a:r>
            <a:r>
              <a:rPr lang="pt-BR" dirty="0" err="1" smtClean="0"/>
              <a:t>minification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Download apenas do que é necessário</a:t>
            </a:r>
          </a:p>
          <a:p>
            <a:r>
              <a:rPr lang="pt-BR" dirty="0" smtClean="0"/>
              <a:t>Modularização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 para resolver todos esses problemas...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Bibliotecas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que foi que fizemos?????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5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65" y="4127783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84" y="3911082"/>
            <a:ext cx="1604866" cy="16048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27" y="2867065"/>
            <a:ext cx="1093237" cy="10932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02" y="2622210"/>
            <a:ext cx="1518363" cy="151836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53" y="2924353"/>
            <a:ext cx="1778065" cy="3098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34" y="4394428"/>
            <a:ext cx="1606664" cy="10362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68" y="3489794"/>
            <a:ext cx="1534499" cy="9410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94" y="4637614"/>
            <a:ext cx="1642188" cy="164218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04" y="5237475"/>
            <a:ext cx="2801942" cy="116914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88" y="2234871"/>
            <a:ext cx="1198948" cy="11989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165" y="4013563"/>
            <a:ext cx="965718" cy="96571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97" y="3484814"/>
            <a:ext cx="2276669" cy="886017"/>
          </a:xfrm>
          <a:prstGeom prst="rect">
            <a:avLst/>
          </a:prstGeom>
        </p:spPr>
      </p:pic>
      <p:pic>
        <p:nvPicPr>
          <p:cNvPr id="7176" name="Picture 8" descr="Imagem relacionad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7" y="3433819"/>
            <a:ext cx="951574" cy="11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Resultado de imagem para gul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3" y="2131117"/>
            <a:ext cx="2878033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Bibliotecas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Backbone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94" y="1957784"/>
            <a:ext cx="5899195" cy="46482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4" y="3201121"/>
            <a:ext cx="1518363" cy="15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Bibliotecas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Requirejs</a:t>
            </a:r>
            <a:r>
              <a:rPr lang="pt-BR" dirty="0" smtClean="0"/>
              <a:t> – Padrão de modularização AMD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26" y="2253997"/>
            <a:ext cx="6726117" cy="391498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3045"/>
            <a:ext cx="2232416" cy="9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objetivo é entender os conceitos do angular a partir da evolução do mundo front-end.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O surgimento do </a:t>
            </a:r>
            <a:r>
              <a:rPr lang="pt-BR" dirty="0" err="1" smtClean="0"/>
              <a:t>javascript</a:t>
            </a:r>
            <a:r>
              <a:rPr lang="pt-BR" dirty="0" smtClean="0"/>
              <a:t> (o protótipo)</a:t>
            </a:r>
          </a:p>
          <a:p>
            <a:r>
              <a:rPr lang="pt-BR" dirty="0" err="1" smtClean="0"/>
              <a:t>Applets</a:t>
            </a:r>
            <a:r>
              <a:rPr lang="pt-BR" dirty="0" smtClean="0"/>
              <a:t> Java (</a:t>
            </a:r>
            <a:r>
              <a:rPr lang="pt-BR" dirty="0" err="1" smtClean="0"/>
              <a:t>kkkkkk</a:t>
            </a:r>
            <a:r>
              <a:rPr lang="pt-BR" dirty="0" smtClean="0"/>
              <a:t>)</a:t>
            </a:r>
          </a:p>
          <a:p>
            <a:r>
              <a:rPr lang="pt-BR" dirty="0" smtClean="0"/>
              <a:t>Tecnologias </a:t>
            </a:r>
            <a:r>
              <a:rPr lang="pt-BR" dirty="0" err="1" smtClean="0"/>
              <a:t>component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endParaRPr lang="pt-BR" dirty="0" smtClean="0"/>
          </a:p>
          <a:p>
            <a:r>
              <a:rPr lang="pt-BR" dirty="0" err="1" smtClean="0"/>
              <a:t>XmlHttpRequest</a:t>
            </a:r>
            <a:endParaRPr lang="pt-BR" dirty="0" smtClean="0"/>
          </a:p>
          <a:p>
            <a:r>
              <a:rPr lang="pt-BR" dirty="0" smtClean="0"/>
              <a:t>AJAX e RIA (já morreu)</a:t>
            </a:r>
          </a:p>
          <a:p>
            <a:r>
              <a:rPr lang="pt-BR" dirty="0" smtClean="0"/>
              <a:t>Bibliotecas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Frameworks SPA (ou bibliotecas?)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Bibliotecas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Surge o </a:t>
            </a:r>
            <a:r>
              <a:rPr lang="pt-BR" dirty="0" err="1"/>
              <a:t>nodejs</a:t>
            </a:r>
            <a:r>
              <a:rPr lang="pt-BR" dirty="0"/>
              <a:t>!</a:t>
            </a:r>
          </a:p>
          <a:p>
            <a:r>
              <a:rPr lang="pt-BR" dirty="0" err="1"/>
              <a:t>Javascript</a:t>
            </a:r>
            <a:r>
              <a:rPr lang="pt-BR" dirty="0"/>
              <a:t> no lado do servidor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Padrão de modularização </a:t>
            </a:r>
            <a:r>
              <a:rPr lang="pt-BR" dirty="0" err="1" smtClean="0"/>
              <a:t>CommonJS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59" y="1274626"/>
            <a:ext cx="1534499" cy="94101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03" y="3345690"/>
            <a:ext cx="5169594" cy="29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8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Bibliotecas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 mais ferramentas!!</a:t>
            </a:r>
          </a:p>
          <a:p>
            <a:r>
              <a:rPr lang="pt-BR" dirty="0" smtClean="0"/>
              <a:t>Modularização e automatização de tarefas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52" y="4837616"/>
            <a:ext cx="951574" cy="11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1" y="5073262"/>
            <a:ext cx="2276669" cy="8860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31" y="4998121"/>
            <a:ext cx="1606664" cy="1036298"/>
          </a:xfrm>
          <a:prstGeom prst="rect">
            <a:avLst/>
          </a:prstGeom>
        </p:spPr>
      </p:pic>
      <p:pic>
        <p:nvPicPr>
          <p:cNvPr id="13" name="Picture 12" descr="Resultado de imagem para gul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78" y="4837616"/>
            <a:ext cx="2878033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Bibliotecas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2" y="1203872"/>
            <a:ext cx="7972023" cy="55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err="1" smtClean="0">
                <a:solidFill>
                  <a:schemeClr val="bg1"/>
                </a:solidFill>
              </a:rPr>
              <a:t>Webpack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52" y="1365789"/>
            <a:ext cx="8375695" cy="51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Bibliotecas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Resolve dependências em uma aplicação modularizada.</a:t>
            </a:r>
          </a:p>
          <a:p>
            <a:r>
              <a:rPr lang="pt-BR" dirty="0" smtClean="0"/>
              <a:t>Não precisamos de uma biblioteca para cada etapa.</a:t>
            </a:r>
            <a:endParaRPr lang="pt-BR" dirty="0" smtClean="0"/>
          </a:p>
          <a:p>
            <a:r>
              <a:rPr lang="pt-BR" dirty="0" smtClean="0"/>
              <a:t>Inicia um servidor web.</a:t>
            </a:r>
          </a:p>
          <a:p>
            <a:r>
              <a:rPr lang="pt-BR" dirty="0" smtClean="0"/>
              <a:t>Monitora alterações nos arquivos durante o desenvolvimento</a:t>
            </a:r>
          </a:p>
          <a:p>
            <a:r>
              <a:rPr lang="pt-BR" dirty="0" smtClean="0"/>
              <a:t>Extensível com </a:t>
            </a:r>
            <a:r>
              <a:rPr lang="pt-BR" dirty="0" err="1" smtClean="0"/>
              <a:t>plugins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894"/>
            <a:ext cx="2276669" cy="8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SPA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 smtClean="0"/>
              <a:t>Vantagens</a:t>
            </a:r>
            <a:endParaRPr lang="pt-BR" dirty="0" smtClean="0"/>
          </a:p>
          <a:p>
            <a:r>
              <a:rPr lang="pt-BR" dirty="0" smtClean="0"/>
              <a:t>Roteamento de páginas é feito no cliente.</a:t>
            </a:r>
          </a:p>
          <a:p>
            <a:r>
              <a:rPr lang="pt-BR" dirty="0" err="1" smtClean="0"/>
              <a:t>Renderização</a:t>
            </a:r>
            <a:r>
              <a:rPr lang="pt-BR" dirty="0" smtClean="0"/>
              <a:t> no cliente</a:t>
            </a:r>
          </a:p>
          <a:p>
            <a:r>
              <a:rPr lang="pt-BR" dirty="0" smtClean="0"/>
              <a:t>Melhor experiência do usuário</a:t>
            </a:r>
          </a:p>
          <a:p>
            <a:r>
              <a:rPr lang="pt-BR" dirty="0" smtClean="0"/>
              <a:t>Servidor troca apenas dados com a aplicação (</a:t>
            </a:r>
            <a:r>
              <a:rPr lang="pt-BR" dirty="0" err="1" smtClean="0"/>
              <a:t>json</a:t>
            </a:r>
            <a:r>
              <a:rPr lang="pt-BR" dirty="0" smtClean="0"/>
              <a:t>) </a:t>
            </a:r>
          </a:p>
          <a:p>
            <a:pPr marL="0" indent="0">
              <a:buNone/>
            </a:pPr>
            <a:r>
              <a:rPr lang="pt-BR" dirty="0" smtClean="0"/>
              <a:t>Desvantagens</a:t>
            </a:r>
          </a:p>
          <a:p>
            <a:r>
              <a:rPr lang="pt-BR" dirty="0" smtClean="0"/>
              <a:t>Indexadores de busca não pegam </a:t>
            </a:r>
            <a:r>
              <a:rPr lang="pt-BR" dirty="0" err="1" smtClean="0"/>
              <a:t>js</a:t>
            </a:r>
            <a:endParaRPr lang="pt-BR" dirty="0" smtClean="0"/>
          </a:p>
          <a:p>
            <a:r>
              <a:rPr lang="pt-BR" dirty="0" smtClean="0"/>
              <a:t>Problemas com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leak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SPA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 smtClean="0"/>
              <a:t>Ciclo da aplicação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2" y="1765076"/>
            <a:ext cx="9947320" cy="46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SPA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 smtClean="0"/>
              <a:t>Não precisa ter a “#”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6" y="1983346"/>
            <a:ext cx="11797048" cy="3837905"/>
          </a:xfrm>
          <a:prstGeom prst="rect">
            <a:avLst/>
          </a:prstGeom>
        </p:spPr>
      </p:pic>
      <p:sp>
        <p:nvSpPr>
          <p:cNvPr id="3" name="Seta para a esquerda 2"/>
          <p:cNvSpPr/>
          <p:nvPr/>
        </p:nvSpPr>
        <p:spPr>
          <a:xfrm>
            <a:off x="3490174" y="2215361"/>
            <a:ext cx="1867437" cy="1931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10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SPA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 smtClean="0"/>
              <a:t>Frameworks/Bibliotecas mais utilizados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7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2859156"/>
            <a:ext cx="911484" cy="9682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36" y="3389208"/>
            <a:ext cx="1166874" cy="116687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14" y="2376297"/>
            <a:ext cx="965718" cy="96571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18433" y="2618740"/>
            <a:ext cx="11368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X</a:t>
            </a:r>
            <a:endParaRPr lang="pt-BR" sz="8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85707" y="3972645"/>
            <a:ext cx="139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Framework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995636" y="4899402"/>
            <a:ext cx="139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Bibliotecas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8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SPA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 smtClean="0"/>
              <a:t>Angular</a:t>
            </a:r>
          </a:p>
          <a:p>
            <a:pPr marL="0" indent="0">
              <a:buNone/>
            </a:pPr>
            <a:r>
              <a:rPr lang="pt-BR" sz="3600" dirty="0" smtClean="0"/>
              <a:t>Vantagens:</a:t>
            </a:r>
          </a:p>
          <a:p>
            <a:r>
              <a:rPr lang="pt-BR" sz="2400" dirty="0" smtClean="0"/>
              <a:t>Adoção do </a:t>
            </a:r>
            <a:r>
              <a:rPr lang="pt-BR" sz="2400" dirty="0" err="1" smtClean="0"/>
              <a:t>Typescript</a:t>
            </a:r>
            <a:r>
              <a:rPr lang="pt-BR" sz="2400" dirty="0" smtClean="0"/>
              <a:t> facilita migração de </a:t>
            </a:r>
            <a:r>
              <a:rPr lang="pt-BR" sz="2400" dirty="0" err="1" smtClean="0"/>
              <a:t>back-end</a:t>
            </a:r>
            <a:r>
              <a:rPr lang="pt-BR" sz="2400" dirty="0" smtClean="0"/>
              <a:t> </a:t>
            </a:r>
            <a:r>
              <a:rPr lang="pt-BR" sz="2400" dirty="0" err="1" smtClean="0"/>
              <a:t>developers</a:t>
            </a:r>
            <a:endParaRPr lang="pt-BR" sz="2400" dirty="0" smtClean="0"/>
          </a:p>
          <a:p>
            <a:r>
              <a:rPr lang="pt-BR" sz="2400" dirty="0" err="1" smtClean="0"/>
              <a:t>Typescript</a:t>
            </a:r>
            <a:r>
              <a:rPr lang="pt-BR" sz="2400" dirty="0" smtClean="0"/>
              <a:t> facilita uso de OO no cliente-</a:t>
            </a:r>
            <a:r>
              <a:rPr lang="pt-BR" sz="2400" dirty="0" err="1" smtClean="0"/>
              <a:t>side</a:t>
            </a:r>
            <a:endParaRPr lang="pt-BR" sz="2400" dirty="0" smtClean="0"/>
          </a:p>
          <a:p>
            <a:r>
              <a:rPr lang="pt-BR" sz="2400" dirty="0" smtClean="0"/>
              <a:t>Solução mais completa e robusta facilita implementação de regras de negócio complexas</a:t>
            </a:r>
          </a:p>
          <a:p>
            <a:pPr marL="0" indent="0">
              <a:buNone/>
            </a:pPr>
            <a:r>
              <a:rPr lang="pt-BR" sz="3600" dirty="0" smtClean="0"/>
              <a:t>Desvantagens:</a:t>
            </a:r>
          </a:p>
          <a:p>
            <a:r>
              <a:rPr lang="pt-BR" sz="2400" dirty="0" smtClean="0"/>
              <a:t>Muitos pacotes desnecessários criam </a:t>
            </a:r>
            <a:r>
              <a:rPr lang="pt-BR" sz="2400" dirty="0" err="1" smtClean="0"/>
              <a:t>bundle</a:t>
            </a:r>
            <a:r>
              <a:rPr lang="pt-BR" sz="2400" dirty="0" smtClean="0"/>
              <a:t> maior</a:t>
            </a:r>
            <a:endParaRPr lang="pt-BR" sz="2400" dirty="0"/>
          </a:p>
          <a:p>
            <a:r>
              <a:rPr lang="pt-BR" sz="2400" dirty="0" err="1" smtClean="0"/>
              <a:t>DirtyChecking</a:t>
            </a:r>
            <a:r>
              <a:rPr lang="pt-BR" sz="2400" dirty="0" smtClean="0"/>
              <a:t> pode levar a problemas de performance se mal utilizado</a:t>
            </a:r>
          </a:p>
          <a:p>
            <a:r>
              <a:rPr lang="pt-BR" sz="2400" dirty="0" smtClean="0"/>
              <a:t>Curva de aprendizagem acentuada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O 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strike="sngStrike" dirty="0" smtClean="0"/>
              <a:t>é um lixo </a:t>
            </a:r>
            <a:r>
              <a:rPr lang="pt-BR" dirty="0" smtClean="0"/>
              <a:t>uma </a:t>
            </a:r>
            <a:r>
              <a:rPr lang="pt-BR" dirty="0"/>
              <a:t>linguagem de programação que permite a você criar conteúdo que se atualiza dinamicamente, controlar </a:t>
            </a:r>
            <a:r>
              <a:rPr lang="pt-BR" dirty="0" err="1"/>
              <a:t>múltimídias</a:t>
            </a:r>
            <a:r>
              <a:rPr lang="pt-BR" dirty="0"/>
              <a:t>, imagens animadas, e tudo o mais que há de </a:t>
            </a:r>
            <a:r>
              <a:rPr lang="pt-BR" dirty="0" err="1"/>
              <a:t>intessante</a:t>
            </a:r>
            <a:r>
              <a:rPr lang="pt-BR" dirty="0"/>
              <a:t>. Ok, não tudo, mas é maravilhoso o que você pode efetuar com algumas linhas de código </a:t>
            </a:r>
            <a:r>
              <a:rPr lang="pt-BR" dirty="0" err="1"/>
              <a:t>JavaScript</a:t>
            </a:r>
            <a:r>
              <a:rPr lang="pt-BR" dirty="0"/>
              <a:t>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Fonte: </a:t>
            </a:r>
            <a:r>
              <a:rPr lang="pt-BR" dirty="0">
                <a:hlinkClick r:id="rId2"/>
              </a:rPr>
              <a:t>https://developer.mozilla.org/pt-BR/</a:t>
            </a: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SPA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 err="1" smtClean="0"/>
              <a:t>React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Vantagens:</a:t>
            </a:r>
          </a:p>
          <a:p>
            <a:r>
              <a:rPr lang="pt-BR" sz="2400" dirty="0" smtClean="0"/>
              <a:t>Não é framework, o </a:t>
            </a:r>
            <a:r>
              <a:rPr lang="pt-BR" sz="2400" dirty="0" err="1" smtClean="0"/>
              <a:t>bundle</a:t>
            </a:r>
            <a:r>
              <a:rPr lang="pt-BR" sz="2400" dirty="0" smtClean="0"/>
              <a:t> é menor</a:t>
            </a:r>
          </a:p>
          <a:p>
            <a:r>
              <a:rPr lang="pt-BR" sz="2400" dirty="0" smtClean="0"/>
              <a:t>Maior liberdade é vantagem onde performance é crônica</a:t>
            </a:r>
          </a:p>
          <a:p>
            <a:r>
              <a:rPr lang="pt-BR" sz="2400" dirty="0" smtClean="0"/>
              <a:t>Algoritmo de Virtual DOM</a:t>
            </a:r>
          </a:p>
          <a:p>
            <a:pPr marL="0" indent="0">
              <a:buNone/>
            </a:pPr>
            <a:r>
              <a:rPr lang="pt-BR" sz="3600" dirty="0" smtClean="0"/>
              <a:t>Desvantagens:</a:t>
            </a:r>
          </a:p>
          <a:p>
            <a:r>
              <a:rPr lang="pt-BR" sz="2400" dirty="0" smtClean="0"/>
              <a:t>Precisa ser combinado com outras bibliotecas para ter “</a:t>
            </a:r>
            <a:r>
              <a:rPr lang="pt-BR" sz="2400" dirty="0" err="1" smtClean="0"/>
              <a:t>stack</a:t>
            </a:r>
            <a:r>
              <a:rPr lang="pt-BR" sz="2400" dirty="0" smtClean="0"/>
              <a:t> completo”</a:t>
            </a:r>
          </a:p>
          <a:p>
            <a:r>
              <a:rPr lang="pt-BR" sz="2400" dirty="0" smtClean="0"/>
              <a:t>Necessidade de aprender mais bibliotecas</a:t>
            </a:r>
          </a:p>
          <a:p>
            <a:r>
              <a:rPr lang="pt-BR" sz="2400" dirty="0" smtClean="0"/>
              <a:t>Equipe com alta rotatividade pode ser ruim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SPA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 err="1" smtClean="0"/>
              <a:t>Vue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Vantagens:</a:t>
            </a:r>
          </a:p>
          <a:p>
            <a:r>
              <a:rPr lang="pt-BR" sz="2400" dirty="0" smtClean="0"/>
              <a:t>É o mais leve de todos</a:t>
            </a:r>
          </a:p>
          <a:p>
            <a:r>
              <a:rPr lang="pt-BR" sz="2400" dirty="0" smtClean="0"/>
              <a:t>Une o melhor dos dois mundos</a:t>
            </a:r>
          </a:p>
          <a:p>
            <a:r>
              <a:rPr lang="pt-BR" sz="2400" dirty="0" smtClean="0"/>
              <a:t>Algoritmo de Virtual DOM</a:t>
            </a:r>
          </a:p>
          <a:p>
            <a:pPr marL="0" indent="0">
              <a:buNone/>
            </a:pPr>
            <a:r>
              <a:rPr lang="pt-BR" sz="3600" dirty="0" smtClean="0"/>
              <a:t>Desvantagens:</a:t>
            </a:r>
          </a:p>
          <a:p>
            <a:r>
              <a:rPr lang="pt-BR" sz="2400" dirty="0" smtClean="0"/>
              <a:t>Precisa ser combinado com outras bibliotecas para ter “</a:t>
            </a:r>
            <a:r>
              <a:rPr lang="pt-BR" sz="2400" dirty="0" err="1" smtClean="0"/>
              <a:t>stack</a:t>
            </a:r>
            <a:r>
              <a:rPr lang="pt-BR" sz="2400" dirty="0" smtClean="0"/>
              <a:t> completo”</a:t>
            </a:r>
          </a:p>
          <a:p>
            <a:r>
              <a:rPr lang="pt-BR" sz="2400" dirty="0" smtClean="0"/>
              <a:t>Necessidade de aprender mais bibliotecas</a:t>
            </a:r>
          </a:p>
          <a:p>
            <a:r>
              <a:rPr lang="pt-BR" sz="2400" dirty="0" smtClean="0"/>
              <a:t>Equipe com alta rotatividade pode ser ruim</a:t>
            </a:r>
          </a:p>
          <a:p>
            <a:r>
              <a:rPr lang="pt-BR" sz="2400" dirty="0" smtClean="0"/>
              <a:t>Não tem uma grande empresa dando suporte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SPA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 smtClean="0"/>
              <a:t>Frameworks/Bibliotecas mais utilizados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1601258"/>
            <a:ext cx="7648189" cy="5221277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9481751" y="4473146"/>
            <a:ext cx="0" cy="972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8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Angular finalmente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Parceria </a:t>
            </a:r>
            <a:r>
              <a:rPr lang="pt-BR" dirty="0"/>
              <a:t>G</a:t>
            </a:r>
            <a:r>
              <a:rPr lang="pt-BR" dirty="0" smtClean="0"/>
              <a:t>oogle e Microsoft</a:t>
            </a:r>
          </a:p>
          <a:p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r>
              <a:rPr lang="pt-BR" dirty="0" smtClean="0"/>
              <a:t>Quebra da versão 1 (</a:t>
            </a:r>
            <a:r>
              <a:rPr lang="pt-BR" dirty="0" err="1" smtClean="0"/>
              <a:t>angularjs</a:t>
            </a:r>
            <a:r>
              <a:rPr lang="pt-BR" dirty="0" smtClean="0"/>
              <a:t>)</a:t>
            </a:r>
          </a:p>
          <a:p>
            <a:r>
              <a:rPr lang="pt-BR" dirty="0" smtClean="0"/>
              <a:t>Uso do angular CLI (</a:t>
            </a:r>
            <a:r>
              <a:rPr lang="pt-BR" dirty="0" err="1" smtClean="0"/>
              <a:t>webpack</a:t>
            </a:r>
            <a:r>
              <a:rPr lang="pt-BR" dirty="0" smtClean="0"/>
              <a:t>)</a:t>
            </a:r>
          </a:p>
          <a:p>
            <a:r>
              <a:rPr lang="pt-BR" dirty="0" smtClean="0"/>
              <a:t>Uso de Web </a:t>
            </a:r>
            <a:r>
              <a:rPr lang="pt-BR" dirty="0" err="1" smtClean="0"/>
              <a:t>Components</a:t>
            </a:r>
            <a:endParaRPr lang="pt-BR" dirty="0" smtClean="0"/>
          </a:p>
          <a:p>
            <a:r>
              <a:rPr lang="pt-BR" dirty="0" smtClean="0"/>
              <a:t>Injeção de dependências</a:t>
            </a:r>
          </a:p>
          <a:p>
            <a:r>
              <a:rPr lang="pt-BR" dirty="0" smtClean="0"/>
              <a:t>É um framework SPA completo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Angular CLI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Ferramenta que encapsula o </a:t>
            </a:r>
            <a:r>
              <a:rPr lang="pt-BR" dirty="0" err="1" smtClean="0"/>
              <a:t>webpack</a:t>
            </a:r>
            <a:r>
              <a:rPr lang="pt-BR" dirty="0" smtClean="0"/>
              <a:t>(plug-ins </a:t>
            </a:r>
            <a:r>
              <a:rPr lang="pt-BR" dirty="0" err="1" smtClean="0"/>
              <a:t>pré</a:t>
            </a:r>
            <a:r>
              <a:rPr lang="pt-BR" dirty="0" smtClean="0"/>
              <a:t>-configurados)</a:t>
            </a:r>
            <a:endParaRPr lang="pt-BR" dirty="0" smtClean="0"/>
          </a:p>
          <a:p>
            <a:r>
              <a:rPr lang="pt-BR" dirty="0" smtClean="0"/>
              <a:t>Necessário baixar o </a:t>
            </a:r>
            <a:r>
              <a:rPr lang="pt-BR" dirty="0" err="1" smtClean="0"/>
              <a:t>nodejs</a:t>
            </a:r>
            <a:endParaRPr lang="pt-BR" dirty="0" smtClean="0"/>
          </a:p>
          <a:p>
            <a:r>
              <a:rPr lang="pt-BR" dirty="0" smtClean="0"/>
              <a:t>Necessário baixar o angular/</a:t>
            </a:r>
            <a:r>
              <a:rPr lang="pt-BR" dirty="0" err="1" smtClean="0"/>
              <a:t>cli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6" y="3403711"/>
            <a:ext cx="7172981" cy="7724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6" y="4595879"/>
            <a:ext cx="5867734" cy="8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Angular CLI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Compilar para produção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11" y="1780885"/>
            <a:ext cx="2377901" cy="3008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682" y="2136649"/>
            <a:ext cx="5333930" cy="35072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45" y="1098058"/>
            <a:ext cx="3834824" cy="56633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32" y="2534566"/>
            <a:ext cx="6561707" cy="38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err="1">
                <a:solidFill>
                  <a:schemeClr val="bg1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TypeScript</a:t>
            </a:r>
            <a:r>
              <a:rPr lang="pt-BR" dirty="0" smtClean="0"/>
              <a:t> mantido pela Microsoft</a:t>
            </a:r>
          </a:p>
          <a:p>
            <a:r>
              <a:rPr lang="pt-BR" dirty="0" err="1" smtClean="0"/>
              <a:t>Tipagem</a:t>
            </a:r>
            <a:r>
              <a:rPr lang="pt-BR" dirty="0" smtClean="0"/>
              <a:t> de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err="1" smtClean="0"/>
              <a:t>Transpilador</a:t>
            </a:r>
            <a:r>
              <a:rPr lang="pt-BR" dirty="0" smtClean="0"/>
              <a:t> que converte código para outra </a:t>
            </a:r>
            <a:r>
              <a:rPr lang="pt-BR" dirty="0" err="1" smtClean="0"/>
              <a:t>spec</a:t>
            </a:r>
            <a:r>
              <a:rPr lang="pt-BR" dirty="0" smtClean="0"/>
              <a:t> (Babel)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4" y="3454891"/>
            <a:ext cx="4365231" cy="28943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502" y="3454891"/>
            <a:ext cx="5202294" cy="28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err="1">
                <a:solidFill>
                  <a:schemeClr val="bg1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ES6(EC2015)			ES5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0" y="2267387"/>
            <a:ext cx="3202777" cy="17691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881" y="2267386"/>
            <a:ext cx="3476230" cy="17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err="1" smtClean="0">
                <a:solidFill>
                  <a:schemeClr val="bg1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Tipagem</a:t>
            </a:r>
            <a:r>
              <a:rPr lang="pt-BR" dirty="0" smtClean="0"/>
              <a:t> de dados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9" y="2611258"/>
            <a:ext cx="5453939" cy="2862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26" y="2611257"/>
            <a:ext cx="5725599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Componentes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Web componentes</a:t>
            </a:r>
          </a:p>
          <a:p>
            <a:r>
              <a:rPr lang="pt-BR" dirty="0" smtClean="0"/>
              <a:t>Encapsula padrões (</a:t>
            </a:r>
            <a:r>
              <a:rPr lang="pt-BR" dirty="0" err="1" smtClean="0"/>
              <a:t>shadow</a:t>
            </a:r>
            <a:r>
              <a:rPr lang="pt-BR" dirty="0" smtClean="0"/>
              <a:t> DOM)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52" y="2880977"/>
            <a:ext cx="6487136" cy="261830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526952" y="4984124"/>
            <a:ext cx="4461724" cy="5151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7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O 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foi criado na década de 90 por Brendan </a:t>
            </a:r>
            <a:r>
              <a:rPr lang="pt-BR" dirty="0" err="1"/>
              <a:t>Eich</a:t>
            </a:r>
            <a:r>
              <a:rPr lang="pt-BR" dirty="0"/>
              <a:t> a serviço da Netscape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protótipo feito em 10 dias é colocado em produção.</a:t>
            </a:r>
          </a:p>
          <a:p>
            <a:r>
              <a:rPr lang="pt-BR" dirty="0" smtClean="0"/>
              <a:t>É aquela linguagem para validar formulários?</a:t>
            </a:r>
          </a:p>
          <a:p>
            <a:r>
              <a:rPr lang="pt-BR" dirty="0" smtClean="0"/>
              <a:t>O principal browser era o NCSA.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10" y="2999219"/>
            <a:ext cx="5349459" cy="37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Componentes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Cada parte é um componente.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1" y="2125209"/>
            <a:ext cx="9994681" cy="43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Componentes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Componente é composto por um </a:t>
            </a:r>
            <a:r>
              <a:rPr lang="pt-BR" dirty="0" err="1" smtClean="0"/>
              <a:t>template</a:t>
            </a:r>
            <a:r>
              <a:rPr lang="pt-BR" dirty="0" smtClean="0"/>
              <a:t> (</a:t>
            </a:r>
            <a:r>
              <a:rPr lang="pt-BR" dirty="0" err="1" smtClean="0"/>
              <a:t>html</a:t>
            </a:r>
            <a:r>
              <a:rPr lang="pt-BR" dirty="0" smtClean="0"/>
              <a:t>)</a:t>
            </a:r>
          </a:p>
          <a:p>
            <a:r>
              <a:rPr lang="pt-BR" dirty="0" smtClean="0"/>
              <a:t>Estilo (</a:t>
            </a:r>
            <a:r>
              <a:rPr lang="pt-BR" dirty="0" err="1" smtClean="0"/>
              <a:t>Css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Metadados</a:t>
            </a:r>
            <a:endParaRPr lang="pt-BR" dirty="0" smtClean="0"/>
          </a:p>
          <a:p>
            <a:r>
              <a:rPr lang="pt-BR" dirty="0" smtClean="0"/>
              <a:t>Injeção de serviços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Componentes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Estrutura do componente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6" y="2125209"/>
            <a:ext cx="4889941" cy="42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Componentes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208" y="1139338"/>
            <a:ext cx="7202550" cy="564192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67208" y="1139338"/>
            <a:ext cx="4227530" cy="8053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766523" y="1311191"/>
            <a:ext cx="389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Área de Importação (ES2015)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967208" y="2021442"/>
            <a:ext cx="4227530" cy="876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766522" y="2228761"/>
            <a:ext cx="163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00"/>
                </a:solidFill>
              </a:rPr>
              <a:t>Metadados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967208" y="3425780"/>
            <a:ext cx="4227530" cy="2446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766521" y="3267805"/>
            <a:ext cx="3215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00B050"/>
                </a:solidFill>
              </a:rPr>
              <a:t>Injeção de dependência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68092" y="3747211"/>
            <a:ext cx="4227530" cy="11725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766521" y="4185375"/>
            <a:ext cx="387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00B050"/>
                </a:solidFill>
              </a:rPr>
              <a:t>Ciclo de vida do componente</a:t>
            </a:r>
            <a:endParaRPr lang="pt-BR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Componentes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2" y="1139338"/>
            <a:ext cx="7202550" cy="56419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96" y="1653721"/>
            <a:ext cx="8189670" cy="1115237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296214" y="3129566"/>
            <a:ext cx="1661375" cy="412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232464" y="2189138"/>
            <a:ext cx="734097" cy="412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282524" y="3663865"/>
            <a:ext cx="7452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Todas as variáveis públicas são observadas pelo Angular!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305733" y="6064923"/>
            <a:ext cx="1661375" cy="412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506157" y="5953960"/>
            <a:ext cx="74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solidFill>
                  <a:srgbClr val="FF0000"/>
                </a:solidFill>
              </a:rPr>
              <a:t>Two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 smtClean="0">
                <a:solidFill>
                  <a:srgbClr val="FF0000"/>
                </a:solidFill>
              </a:rPr>
              <a:t>way</a:t>
            </a:r>
            <a:r>
              <a:rPr lang="pt-BR" sz="3200" dirty="0" smtClean="0">
                <a:solidFill>
                  <a:srgbClr val="FF0000"/>
                </a:solidFill>
              </a:rPr>
              <a:t> data-</a:t>
            </a:r>
            <a:r>
              <a:rPr lang="pt-BR" sz="3200" dirty="0" err="1" smtClean="0">
                <a:solidFill>
                  <a:srgbClr val="FF0000"/>
                </a:solidFill>
              </a:rPr>
              <a:t>bind</a:t>
            </a:r>
            <a:r>
              <a:rPr lang="pt-BR" sz="3200" dirty="0" smtClean="0">
                <a:solidFill>
                  <a:srgbClr val="FF0000"/>
                </a:solidFill>
              </a:rPr>
              <a:t> em ação!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/>
      <p:bldP spid="20" grpId="0" animBg="1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Componentes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2" y="1139338"/>
            <a:ext cx="7202550" cy="56419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96" y="1653721"/>
            <a:ext cx="8189670" cy="1115237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-531700" y="4704104"/>
            <a:ext cx="8452207" cy="2040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5575641" y="1424062"/>
            <a:ext cx="2615322" cy="907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282524" y="3663865"/>
            <a:ext cx="74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Eventos disparados pelo componente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Module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2" y="1143058"/>
            <a:ext cx="11058494" cy="5634489"/>
          </a:xfrm>
          <a:prstGeom prst="rect">
            <a:avLst/>
          </a:prstGeom>
        </p:spPr>
      </p:pic>
      <p:sp>
        <p:nvSpPr>
          <p:cNvPr id="18" name="Elipse 17"/>
          <p:cNvSpPr/>
          <p:nvPr/>
        </p:nvSpPr>
        <p:spPr>
          <a:xfrm>
            <a:off x="265171" y="3819455"/>
            <a:ext cx="2787122" cy="1512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90246" y="1959732"/>
            <a:ext cx="3326156" cy="1704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397860" y="2519410"/>
            <a:ext cx="74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Componentes e diretivas do módulo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0572" y="4141693"/>
            <a:ext cx="74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Importa outros módulos(</a:t>
            </a:r>
            <a:r>
              <a:rPr lang="pt-BR" sz="3200" dirty="0" err="1">
                <a:solidFill>
                  <a:srgbClr val="FF0000"/>
                </a:solidFill>
              </a:rPr>
              <a:t>S</a:t>
            </a:r>
            <a:r>
              <a:rPr lang="pt-BR" sz="3200" dirty="0" err="1" smtClean="0">
                <a:solidFill>
                  <a:srgbClr val="FF0000"/>
                </a:solidFill>
              </a:rPr>
              <a:t>haredModule</a:t>
            </a:r>
            <a:r>
              <a:rPr lang="pt-BR" sz="3200" dirty="0" smtClean="0">
                <a:solidFill>
                  <a:srgbClr val="FF0000"/>
                </a:solidFill>
              </a:rPr>
              <a:t>)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9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Module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2" y="1143058"/>
            <a:ext cx="11058494" cy="5634489"/>
          </a:xfrm>
          <a:prstGeom prst="rect">
            <a:avLst/>
          </a:prstGeom>
        </p:spPr>
      </p:pic>
      <p:sp>
        <p:nvSpPr>
          <p:cNvPr id="18" name="Elipse 17"/>
          <p:cNvSpPr/>
          <p:nvPr/>
        </p:nvSpPr>
        <p:spPr>
          <a:xfrm>
            <a:off x="86892" y="5112835"/>
            <a:ext cx="5221229" cy="8758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395013" y="5258368"/>
            <a:ext cx="4393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Injeção de dependência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Roteamento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2" y="1115559"/>
            <a:ext cx="5366636" cy="15890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6" y="3079295"/>
            <a:ext cx="7394141" cy="3489370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86891" y="4559121"/>
            <a:ext cx="7394141" cy="5297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0" y="1729542"/>
            <a:ext cx="4520485" cy="789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718169" y="1920519"/>
            <a:ext cx="7362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O componente da rota será carregado aqui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481032" y="4456872"/>
            <a:ext cx="408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solidFill>
                  <a:srgbClr val="FF0000"/>
                </a:solidFill>
              </a:rPr>
              <a:t>Lazy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 smtClean="0">
                <a:solidFill>
                  <a:srgbClr val="FF0000"/>
                </a:solidFill>
              </a:rPr>
              <a:t>loading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520485" y="5191089"/>
            <a:ext cx="2487769" cy="789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437587" y="5356336"/>
            <a:ext cx="408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Uso da “#”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 animBg="1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Roteamento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6" y="1231088"/>
            <a:ext cx="10109915" cy="5458426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7585657" y="2923504"/>
            <a:ext cx="2487769" cy="2962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505241" y="3751676"/>
            <a:ext cx="575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Arquivo carregado sob demanda</a:t>
            </a:r>
            <a:endParaRPr lang="pt-BR" sz="3200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1918952" y="4336451"/>
            <a:ext cx="1687133" cy="1935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O 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Microsoft cria sua própria implementação no IE 3. (</a:t>
            </a:r>
            <a:r>
              <a:rPr lang="pt-BR" dirty="0" err="1" smtClean="0"/>
              <a:t>Jscript</a:t>
            </a:r>
            <a:r>
              <a:rPr lang="pt-BR" dirty="0" smtClean="0"/>
              <a:t>)</a:t>
            </a:r>
          </a:p>
          <a:p>
            <a:r>
              <a:rPr lang="pt-BR" i="1" dirty="0" err="1"/>
              <a:t>European</a:t>
            </a:r>
            <a:r>
              <a:rPr lang="pt-BR" i="1" dirty="0"/>
              <a:t> Computer </a:t>
            </a:r>
            <a:r>
              <a:rPr lang="pt-BR" i="1" dirty="0" err="1"/>
              <a:t>Manufacturers</a:t>
            </a:r>
            <a:r>
              <a:rPr lang="pt-BR" i="1" dirty="0"/>
              <a:t> </a:t>
            </a:r>
            <a:r>
              <a:rPr lang="pt-BR" i="1" dirty="0" err="1" smtClean="0"/>
              <a:t>Association</a:t>
            </a:r>
            <a:r>
              <a:rPr lang="pt-BR" i="1" dirty="0" smtClean="0"/>
              <a:t>?</a:t>
            </a:r>
          </a:p>
          <a:p>
            <a:r>
              <a:rPr lang="pt-BR" i="1" dirty="0" err="1"/>
              <a:t>Technical</a:t>
            </a:r>
            <a:r>
              <a:rPr lang="pt-BR" i="1" dirty="0"/>
              <a:t> </a:t>
            </a:r>
            <a:r>
              <a:rPr lang="pt-BR" i="1" dirty="0" err="1"/>
              <a:t>Committee</a:t>
            </a:r>
            <a:r>
              <a:rPr lang="pt-BR" i="1" dirty="0"/>
              <a:t> </a:t>
            </a:r>
            <a:r>
              <a:rPr lang="pt-BR" i="1" dirty="0" smtClean="0"/>
              <a:t>39</a:t>
            </a:r>
          </a:p>
          <a:p>
            <a:r>
              <a:rPr lang="pt-BR" i="1" dirty="0" smtClean="0"/>
              <a:t>ECMA-262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4265840"/>
            <a:ext cx="4868214" cy="1882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2" y="2527006"/>
            <a:ext cx="6001412" cy="40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Comunicação entre componentes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comunicação do pai para o filho é feita via Input()</a:t>
            </a:r>
          </a:p>
          <a:p>
            <a:r>
              <a:rPr lang="pt-BR" dirty="0" smtClean="0"/>
              <a:t>A comunicação do filho para o pai é feita via Output()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3" y="2788962"/>
            <a:ext cx="10872656" cy="13607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216" y="4019693"/>
            <a:ext cx="5676900" cy="27295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133" y="4196921"/>
            <a:ext cx="4386776" cy="2552306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4852115" y="3270685"/>
            <a:ext cx="2487769" cy="789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406224" y="4264674"/>
            <a:ext cx="2487769" cy="789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614093" y="5876084"/>
            <a:ext cx="3192516" cy="920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Comunicação entre componentes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comunicação do pai para o filho é feita via Input()</a:t>
            </a:r>
          </a:p>
          <a:p>
            <a:r>
              <a:rPr lang="pt-BR" dirty="0" smtClean="0"/>
              <a:t>A comunicação do filho para o pai é feita via Output()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3" y="2788962"/>
            <a:ext cx="10872656" cy="13607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216" y="4019693"/>
            <a:ext cx="5676900" cy="27295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133" y="4196921"/>
            <a:ext cx="4386776" cy="2552306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4852115" y="3270685"/>
            <a:ext cx="2487769" cy="789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406224" y="4264674"/>
            <a:ext cx="2487769" cy="789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614093" y="5876084"/>
            <a:ext cx="3192516" cy="920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55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9" y="2445061"/>
            <a:ext cx="5753100" cy="38784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589" y="5341358"/>
            <a:ext cx="6291411" cy="1455062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Diretivas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Diretivas manipulam o DOM</a:t>
            </a:r>
          </a:p>
          <a:p>
            <a:r>
              <a:rPr lang="pt-BR" dirty="0" smtClean="0"/>
              <a:t>Componente sem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92239" y="2517149"/>
            <a:ext cx="2487769" cy="789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86892" y="4428725"/>
            <a:ext cx="5110486" cy="912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214848" y="5608721"/>
            <a:ext cx="3192516" cy="920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8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– </a:t>
            </a:r>
            <a:r>
              <a:rPr lang="pt-BR" dirty="0" smtClean="0">
                <a:solidFill>
                  <a:schemeClr val="bg1"/>
                </a:solidFill>
              </a:rPr>
              <a:t>Service </a:t>
            </a:r>
            <a:r>
              <a:rPr lang="pt-BR" dirty="0" err="1" smtClean="0">
                <a:solidFill>
                  <a:schemeClr val="bg1"/>
                </a:solidFill>
              </a:rPr>
              <a:t>worker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Suporte a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worker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83" y="2228044"/>
            <a:ext cx="8889781" cy="44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</a:t>
            </a:r>
            <a:r>
              <a:rPr lang="pt-BR" dirty="0" smtClean="0">
                <a:solidFill>
                  <a:schemeClr val="bg1"/>
                </a:solidFill>
              </a:rPr>
              <a:t>– Tópicos extras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Angular Universal (SSR) – Server </a:t>
            </a:r>
            <a:r>
              <a:rPr lang="pt-BR" dirty="0" err="1" smtClean="0"/>
              <a:t>side</a:t>
            </a:r>
            <a:r>
              <a:rPr lang="pt-BR" dirty="0" smtClean="0"/>
              <a:t> </a:t>
            </a:r>
            <a:r>
              <a:rPr lang="pt-BR" dirty="0" err="1" smtClean="0"/>
              <a:t>rendering</a:t>
            </a:r>
            <a:endParaRPr lang="pt-BR" dirty="0" smtClean="0"/>
          </a:p>
          <a:p>
            <a:r>
              <a:rPr lang="pt-BR" dirty="0" err="1" smtClean="0"/>
              <a:t>Disponivel</a:t>
            </a:r>
            <a:r>
              <a:rPr lang="pt-BR" dirty="0" smtClean="0"/>
              <a:t> aos web </a:t>
            </a:r>
            <a:r>
              <a:rPr lang="pt-BR" dirty="0" err="1" smtClean="0"/>
              <a:t>crawlers</a:t>
            </a:r>
            <a:endParaRPr lang="pt-BR" dirty="0" smtClean="0"/>
          </a:p>
          <a:p>
            <a:r>
              <a:rPr lang="pt-BR" dirty="0" smtClean="0"/>
              <a:t>Melhor desempenho</a:t>
            </a:r>
          </a:p>
          <a:p>
            <a:r>
              <a:rPr lang="pt-BR" dirty="0" smtClean="0"/>
              <a:t>Mostrar primeira página rapidamente(</a:t>
            </a: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contentful</a:t>
            </a:r>
            <a:r>
              <a:rPr lang="pt-BR" dirty="0" smtClean="0"/>
              <a:t> </a:t>
            </a:r>
            <a:r>
              <a:rPr lang="pt-BR" dirty="0" err="1" smtClean="0"/>
              <a:t>paint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</a:t>
            </a:r>
            <a:r>
              <a:rPr lang="pt-BR" dirty="0">
                <a:solidFill>
                  <a:schemeClr val="bg1"/>
                </a:solidFill>
              </a:rPr>
              <a:t>? </a:t>
            </a:r>
            <a:r>
              <a:rPr lang="pt-BR" dirty="0" smtClean="0">
                <a:solidFill>
                  <a:schemeClr val="bg1"/>
                </a:solidFill>
              </a:rPr>
              <a:t>– RXJS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Biblioteca para programação reativa</a:t>
            </a:r>
          </a:p>
          <a:p>
            <a:r>
              <a:rPr lang="pt-BR" dirty="0" err="1" smtClean="0"/>
              <a:t>Observables</a:t>
            </a:r>
            <a:endParaRPr lang="pt-BR" dirty="0" smtClean="0"/>
          </a:p>
          <a:p>
            <a:r>
              <a:rPr lang="pt-BR" dirty="0" smtClean="0"/>
              <a:t>Exemplos do angular utilizam </a:t>
            </a:r>
            <a:r>
              <a:rPr lang="pt-BR" dirty="0" err="1" smtClean="0"/>
              <a:t>RxJS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https://rxjs.dev/guide/overview</a:t>
            </a:r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2" y="4378213"/>
            <a:ext cx="7378215" cy="87538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1" y="5478974"/>
            <a:ext cx="6483491" cy="11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O 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err="1"/>
              <a:t>ECMAScript</a:t>
            </a:r>
            <a:r>
              <a:rPr lang="pt-BR" dirty="0"/>
              <a:t> é uma especificação de linguagem de scripts padronizada pelo ECMA-262. </a:t>
            </a:r>
            <a:endParaRPr lang="pt-BR" dirty="0" smtClean="0"/>
          </a:p>
          <a:p>
            <a:r>
              <a:rPr lang="pt-BR" dirty="0" err="1" smtClean="0"/>
              <a:t>Javascript</a:t>
            </a:r>
            <a:r>
              <a:rPr lang="pt-BR" dirty="0" smtClean="0"/>
              <a:t> é </a:t>
            </a:r>
            <a:r>
              <a:rPr lang="pt-BR" dirty="0" err="1" smtClean="0"/>
              <a:t>ECMAScript</a:t>
            </a:r>
            <a:r>
              <a:rPr lang="pt-BR" dirty="0" smtClean="0"/>
              <a:t> porque segue suas especificações.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O 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b="1" dirty="0"/>
              <a:t>Histórico das versões</a:t>
            </a:r>
          </a:p>
          <a:p>
            <a:pPr fontAlgn="base"/>
            <a:r>
              <a:rPr lang="pt-BR" b="1" dirty="0" err="1"/>
              <a:t>ECMAScript</a:t>
            </a:r>
            <a:r>
              <a:rPr lang="pt-BR" b="1" dirty="0"/>
              <a:t> 1 (Junho de 1997)</a:t>
            </a:r>
          </a:p>
          <a:p>
            <a:pPr marL="0" indent="0" fontAlgn="base">
              <a:buNone/>
            </a:pPr>
            <a:r>
              <a:rPr lang="pt-BR" dirty="0" smtClean="0"/>
              <a:t>	O protótipo de 10 dias.</a:t>
            </a:r>
            <a:endParaRPr lang="pt-BR" dirty="0"/>
          </a:p>
          <a:p>
            <a:pPr fontAlgn="base"/>
            <a:r>
              <a:rPr lang="pt-BR" b="1" dirty="0" err="1"/>
              <a:t>ECMAScript</a:t>
            </a:r>
            <a:r>
              <a:rPr lang="pt-BR" b="1" dirty="0"/>
              <a:t> 2 (Agosto de 1998</a:t>
            </a:r>
            <a:r>
              <a:rPr lang="pt-BR" b="1" dirty="0" smtClean="0"/>
              <a:t>) </a:t>
            </a:r>
          </a:p>
          <a:p>
            <a:pPr fontAlgn="base"/>
            <a:r>
              <a:rPr lang="pt-BR" b="1" dirty="0" err="1" smtClean="0"/>
              <a:t>ECMAScript</a:t>
            </a:r>
            <a:r>
              <a:rPr lang="pt-BR" b="1" dirty="0" smtClean="0"/>
              <a:t> </a:t>
            </a:r>
            <a:r>
              <a:rPr lang="pt-BR" b="1" dirty="0"/>
              <a:t>3 (Dezembro de </a:t>
            </a:r>
            <a:r>
              <a:rPr lang="pt-BR" b="1" dirty="0" smtClean="0"/>
              <a:t>1999)</a:t>
            </a:r>
          </a:p>
          <a:p>
            <a:pPr fontAlgn="base"/>
            <a:r>
              <a:rPr lang="pt-BR" sz="2700" b="1" dirty="0" err="1" smtClean="0"/>
              <a:t>ECM</a:t>
            </a:r>
            <a:r>
              <a:rPr lang="pt-BR" b="1" dirty="0" err="1" smtClean="0"/>
              <a:t>AScript</a:t>
            </a:r>
            <a:r>
              <a:rPr lang="pt-BR" b="1" dirty="0" smtClean="0"/>
              <a:t> </a:t>
            </a:r>
            <a:r>
              <a:rPr lang="pt-BR" b="1" dirty="0"/>
              <a:t>4 (abandonada em Julho de 2008)</a:t>
            </a:r>
          </a:p>
          <a:p>
            <a:pPr fontAlgn="base"/>
            <a:r>
              <a:rPr lang="pt-BR" b="1" dirty="0" err="1" smtClean="0"/>
              <a:t>ECMAScript</a:t>
            </a:r>
            <a:r>
              <a:rPr lang="pt-BR" b="1" dirty="0" smtClean="0"/>
              <a:t> </a:t>
            </a:r>
            <a:r>
              <a:rPr lang="pt-BR" b="1" dirty="0"/>
              <a:t>5 (Dezembro de 2009)</a:t>
            </a:r>
          </a:p>
          <a:p>
            <a:pPr marL="0" indent="0" fontAlgn="base">
              <a:buNone/>
            </a:pPr>
            <a:r>
              <a:rPr lang="pt-BR" dirty="0" smtClean="0"/>
              <a:t>	Suporte </a:t>
            </a:r>
            <a:r>
              <a:rPr lang="pt-BR" dirty="0"/>
              <a:t>a JSON entre outras coisas. Essa é a atualização incremental acordada no fechamento da </a:t>
            </a:r>
            <a:r>
              <a:rPr lang="pt-BR" dirty="0" err="1"/>
              <a:t>ECMAScript</a:t>
            </a:r>
            <a:r>
              <a:rPr lang="pt-BR" dirty="0"/>
              <a:t> 4.</a:t>
            </a:r>
          </a:p>
          <a:p>
            <a:pPr fontAlgn="base"/>
            <a:r>
              <a:rPr lang="pt-BR" b="1" dirty="0" err="1"/>
              <a:t>ECMAScript</a:t>
            </a:r>
            <a:r>
              <a:rPr lang="pt-BR" b="1" dirty="0"/>
              <a:t> 5.1 (Junho de 2011</a:t>
            </a:r>
            <a:r>
              <a:rPr lang="pt-BR" b="1" dirty="0" smtClean="0"/>
              <a:t>)</a:t>
            </a:r>
            <a:r>
              <a:rPr lang="pt-BR" dirty="0" smtClean="0"/>
              <a:t>	</a:t>
            </a:r>
            <a:endParaRPr lang="pt-BR" dirty="0"/>
          </a:p>
          <a:p>
            <a:pPr fontAlgn="base"/>
            <a:r>
              <a:rPr lang="pt-BR" b="1" dirty="0" err="1"/>
              <a:t>ECMAScript</a:t>
            </a:r>
            <a:r>
              <a:rPr lang="pt-BR" b="1" dirty="0"/>
              <a:t> 6 (Junho de 2015)</a:t>
            </a:r>
          </a:p>
          <a:p>
            <a:pPr marL="0" indent="0" fontAlgn="base">
              <a:buNone/>
            </a:pPr>
            <a:r>
              <a:rPr lang="pt-BR" dirty="0" smtClean="0"/>
              <a:t>	Também </a:t>
            </a:r>
            <a:r>
              <a:rPr lang="pt-BR" dirty="0"/>
              <a:t>conhecida como </a:t>
            </a:r>
            <a:r>
              <a:rPr lang="pt-BR" dirty="0" err="1"/>
              <a:t>ECMAScript</a:t>
            </a:r>
            <a:r>
              <a:rPr lang="pt-BR" dirty="0"/>
              <a:t> 2015, é a primeira fase da versão </a:t>
            </a:r>
            <a:r>
              <a:rPr lang="pt-BR" dirty="0" err="1"/>
              <a:t>Harmony</a:t>
            </a:r>
            <a:r>
              <a:rPr lang="pt-BR" dirty="0"/>
              <a:t>. Inclui sintaxe muito mais enxuta e funcionalidades como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, </a:t>
            </a:r>
            <a:r>
              <a:rPr lang="pt-BR" dirty="0" err="1"/>
              <a:t>binary</a:t>
            </a:r>
            <a:r>
              <a:rPr lang="pt-BR" dirty="0"/>
              <a:t> data, </a:t>
            </a:r>
            <a:r>
              <a:rPr lang="pt-BR" dirty="0" err="1"/>
              <a:t>arrays</a:t>
            </a:r>
            <a:r>
              <a:rPr lang="pt-BR" dirty="0"/>
              <a:t> </a:t>
            </a:r>
            <a:r>
              <a:rPr lang="pt-BR" dirty="0" err="1"/>
              <a:t>tipados</a:t>
            </a:r>
            <a:r>
              <a:rPr lang="pt-BR" dirty="0"/>
              <a:t>, coleções (</a:t>
            </a:r>
            <a:r>
              <a:rPr lang="pt-BR" dirty="0" err="1"/>
              <a:t>maps</a:t>
            </a:r>
            <a:r>
              <a:rPr lang="pt-BR" dirty="0"/>
              <a:t>, sets e </a:t>
            </a:r>
            <a:r>
              <a:rPr lang="pt-BR" dirty="0" err="1"/>
              <a:t>weak</a:t>
            </a:r>
            <a:r>
              <a:rPr lang="pt-BR" dirty="0"/>
              <a:t> </a:t>
            </a:r>
            <a:r>
              <a:rPr lang="pt-BR" dirty="0" err="1"/>
              <a:t>maps</a:t>
            </a:r>
            <a:r>
              <a:rPr lang="pt-BR" dirty="0"/>
              <a:t>), </a:t>
            </a:r>
            <a:r>
              <a:rPr lang="pt-BR" dirty="0" err="1"/>
              <a:t>promises</a:t>
            </a:r>
            <a:r>
              <a:rPr lang="pt-BR" dirty="0"/>
              <a:t>, melhorias em numerais e </a:t>
            </a:r>
            <a:r>
              <a:rPr lang="pt-BR" dirty="0" err="1"/>
              <a:t>matematica</a:t>
            </a:r>
            <a:r>
              <a:rPr lang="pt-BR" dirty="0"/>
              <a:t>, </a:t>
            </a:r>
            <a:r>
              <a:rPr lang="pt-BR" dirty="0" err="1"/>
              <a:t>reflection</a:t>
            </a:r>
            <a:r>
              <a:rPr lang="pt-BR" dirty="0"/>
              <a:t>, e proxies.</a:t>
            </a:r>
          </a:p>
          <a:p>
            <a:pPr fontAlgn="base"/>
            <a:r>
              <a:rPr lang="pt-BR" b="1" dirty="0" err="1"/>
              <a:t>ECMAScript</a:t>
            </a:r>
            <a:r>
              <a:rPr lang="pt-BR" b="1" dirty="0"/>
              <a:t> 7 (Junho de 2016)</a:t>
            </a:r>
          </a:p>
          <a:p>
            <a:pPr marL="0" indent="0" fontAlgn="base">
              <a:buNone/>
            </a:pPr>
            <a:r>
              <a:rPr lang="pt-BR" dirty="0" smtClean="0"/>
              <a:t>	Também </a:t>
            </a:r>
            <a:r>
              <a:rPr lang="pt-BR" dirty="0"/>
              <a:t>conhecida como </a:t>
            </a:r>
            <a:r>
              <a:rPr lang="pt-BR" dirty="0" err="1"/>
              <a:t>ECMAScript</a:t>
            </a:r>
            <a:r>
              <a:rPr lang="pt-BR" dirty="0"/>
              <a:t> 2016, é a ultima fase da versão </a:t>
            </a:r>
            <a:r>
              <a:rPr lang="pt-BR" dirty="0" err="1"/>
              <a:t>Harmony</a:t>
            </a:r>
            <a:r>
              <a:rPr lang="pt-BR" dirty="0"/>
              <a:t>. Inclui </a:t>
            </a:r>
            <a:r>
              <a:rPr lang="pt-BR" dirty="0" err="1"/>
              <a:t>features</a:t>
            </a:r>
            <a:r>
              <a:rPr lang="pt-BR" dirty="0"/>
              <a:t> como operadores exponenciais e o método </a:t>
            </a:r>
            <a:r>
              <a:rPr lang="pt-BR" dirty="0" err="1"/>
              <a:t>Array.prototype.includes</a:t>
            </a:r>
            <a:r>
              <a:rPr lang="pt-BR" dirty="0"/>
              <a:t>.</a:t>
            </a:r>
          </a:p>
          <a:p>
            <a:pPr marL="0" indent="0" fontAlgn="base">
              <a:buNone/>
            </a:pPr>
            <a:r>
              <a:rPr lang="pt-BR" dirty="0" smtClean="0"/>
              <a:t>	Alguns </a:t>
            </a:r>
            <a:r>
              <a:rPr lang="pt-BR" dirty="0"/>
              <a:t>browsers ainda não suportam totalmente a versão 6 e 7 da </a:t>
            </a:r>
            <a:r>
              <a:rPr lang="pt-BR" dirty="0" err="1"/>
              <a:t>ECMAScript</a:t>
            </a:r>
            <a:r>
              <a:rPr lang="pt-BR" dirty="0"/>
              <a:t>. Porém é possível </a:t>
            </a:r>
            <a:r>
              <a:rPr lang="pt-BR" b="1" dirty="0" err="1"/>
              <a:t>transpilar</a:t>
            </a:r>
            <a:r>
              <a:rPr lang="pt-BR" dirty="0"/>
              <a:t> para </a:t>
            </a:r>
            <a:r>
              <a:rPr lang="pt-BR" dirty="0" err="1"/>
              <a:t>ECMAScript</a:t>
            </a:r>
            <a:r>
              <a:rPr lang="pt-BR" dirty="0"/>
              <a:t> 5 através de bibliotecas como o </a:t>
            </a:r>
            <a:r>
              <a:rPr lang="pt-BR" b="1" dirty="0"/>
              <a:t>Babel ou </a:t>
            </a:r>
            <a:r>
              <a:rPr lang="pt-BR" b="1" dirty="0" err="1"/>
              <a:t>Polyfills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2605"/>
          </a:xfrm>
          <a:solidFill>
            <a:srgbClr val="1976D2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         Por que angular? – O protótipo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0" y="1062604"/>
            <a:ext cx="12192000" cy="57953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sz="8800" dirty="0" smtClean="0"/>
              <a:t>MAS.....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1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" y="47195"/>
            <a:ext cx="911484" cy="9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1514</Words>
  <Application>Microsoft Office PowerPoint</Application>
  <PresentationFormat>Widescreen</PresentationFormat>
  <Paragraphs>402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Tema do Office</vt:lpstr>
      <vt:lpstr>          Por que angular?</vt:lpstr>
      <vt:lpstr>          Por que angular?</vt:lpstr>
      <vt:lpstr>          Por que angular?</vt:lpstr>
      <vt:lpstr>          Por que angular? – O protótipo</vt:lpstr>
      <vt:lpstr>          Por que angular? – O protótipo</vt:lpstr>
      <vt:lpstr>          Por que angular? – O protótipo</vt:lpstr>
      <vt:lpstr>          Por que angular? – O protótipo</vt:lpstr>
      <vt:lpstr>          Por que angular? – O protótipo</vt:lpstr>
      <vt:lpstr>          Por que angular? – O protótipo</vt:lpstr>
      <vt:lpstr>          Por que angular? – O protótipo</vt:lpstr>
      <vt:lpstr>          Por que angular? – O protótipo</vt:lpstr>
      <vt:lpstr>          Por que angular? – O protótipo</vt:lpstr>
      <vt:lpstr>          Por que angular? – Applets Java</vt:lpstr>
      <vt:lpstr>          Por que angular? – Applets Java</vt:lpstr>
      <vt:lpstr>          Por que angular? – Applets Java</vt:lpstr>
      <vt:lpstr>          Por que angular? – Cenário</vt:lpstr>
      <vt:lpstr>          Por que angular? – Tecnologias component based</vt:lpstr>
      <vt:lpstr>          Por que angular? – Tecnologias component based</vt:lpstr>
      <vt:lpstr>          Por que angular? – XmlHttpRequest</vt:lpstr>
      <vt:lpstr>          Por que angular? – AJAX e RIA</vt:lpstr>
      <vt:lpstr>          Por que angular? – AJAX e RIA</vt:lpstr>
      <vt:lpstr>          Por que angular? – AJAX e RIA</vt:lpstr>
      <vt:lpstr>          Por que angular? – AJAX e RIA</vt:lpstr>
      <vt:lpstr>          Por que angular? – Bibliotecas Javascript</vt:lpstr>
      <vt:lpstr>          Por que angular? – Bibliotecas Javascript</vt:lpstr>
      <vt:lpstr>          Por que angular? – Bibliotecas Javascript</vt:lpstr>
      <vt:lpstr>          Por que angular? – Bibliotecas Javascript</vt:lpstr>
      <vt:lpstr>          Por que angular? – Bibliotecas Javascript</vt:lpstr>
      <vt:lpstr>          Por que angular? – Bibliotecas Javascript</vt:lpstr>
      <vt:lpstr>          Por que angular? – Bibliotecas Javascript</vt:lpstr>
      <vt:lpstr>          Por que angular? – Bibliotecas Javascript</vt:lpstr>
      <vt:lpstr>          Por que angular? – Bibliotecas Javascript</vt:lpstr>
      <vt:lpstr>          Por que angular? – Webpack</vt:lpstr>
      <vt:lpstr>          Por que angular? – Bibliotecas Javascript</vt:lpstr>
      <vt:lpstr>          Por que angular? – SPA</vt:lpstr>
      <vt:lpstr>          Por que angular? – SPA</vt:lpstr>
      <vt:lpstr>          Por que angular? – SPA</vt:lpstr>
      <vt:lpstr>          Por que angular? – SPA</vt:lpstr>
      <vt:lpstr>          Por que angular? – SPA</vt:lpstr>
      <vt:lpstr>          Por que angular? – SPA</vt:lpstr>
      <vt:lpstr>          Por que angular? – SPA</vt:lpstr>
      <vt:lpstr>          Por que angular? – SPA</vt:lpstr>
      <vt:lpstr>          Por que angular? – Angular finalmente</vt:lpstr>
      <vt:lpstr>          Por que angular? – Angular CLI</vt:lpstr>
      <vt:lpstr>          Por que angular? – Angular CLI</vt:lpstr>
      <vt:lpstr>          Por que angular? – Typescript</vt:lpstr>
      <vt:lpstr>          Por que angular? – Typescript</vt:lpstr>
      <vt:lpstr>          Por que angular? – Typescript</vt:lpstr>
      <vt:lpstr>          Por que angular? – Componentes</vt:lpstr>
      <vt:lpstr>          Por que angular? – Componentes</vt:lpstr>
      <vt:lpstr>          Por que angular? – Componentes</vt:lpstr>
      <vt:lpstr>          Por que angular? – Componentes</vt:lpstr>
      <vt:lpstr>          Por que angular? – Componentes</vt:lpstr>
      <vt:lpstr>          Por que angular? – Componentes</vt:lpstr>
      <vt:lpstr>          Por que angular? – Componentes</vt:lpstr>
      <vt:lpstr>          Por que angular? – Module</vt:lpstr>
      <vt:lpstr>          Por que angular? – Module</vt:lpstr>
      <vt:lpstr>          Por que angular? – Roteamento</vt:lpstr>
      <vt:lpstr>          Por que angular? – Roteamento</vt:lpstr>
      <vt:lpstr>          Por que angular? – Comunicação entre componentes</vt:lpstr>
      <vt:lpstr>          Por que angular? – Comunicação entre componentes</vt:lpstr>
      <vt:lpstr>          Por que angular? – Diretivas</vt:lpstr>
      <vt:lpstr>          Por que angular? – Service worker</vt:lpstr>
      <vt:lpstr>          Por que angular? – Tópicos extras</vt:lpstr>
      <vt:lpstr>          Por que angular? – RXJS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victor.pinheiro@petrobras.com.br</dc:creator>
  <cp:lastModifiedBy>victor.pinheiro@petrobras.com.br</cp:lastModifiedBy>
  <cp:revision>149</cp:revision>
  <dcterms:created xsi:type="dcterms:W3CDTF">2019-09-28T11:25:29Z</dcterms:created>
  <dcterms:modified xsi:type="dcterms:W3CDTF">2019-10-09T23:54:10Z</dcterms:modified>
</cp:coreProperties>
</file>