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61" r:id="rId6"/>
    <p:sldId id="264" r:id="rId7"/>
    <p:sldId id="267" r:id="rId8"/>
    <p:sldId id="262" r:id="rId9"/>
    <p:sldId id="266" r:id="rId10"/>
    <p:sldId id="270" r:id="rId11"/>
    <p:sldId id="271" r:id="rId12"/>
    <p:sldId id="272" r:id="rId13"/>
    <p:sldId id="265" r:id="rId14"/>
    <p:sldId id="269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72" autoAdjust="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40CE-D8D8-4D01-B935-C4EF548B9BED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D6795-6237-4751-AF39-03266F8741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116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7898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9583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6095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0472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5707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4780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1655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4F01-BECA-4E14-B970-78B206ECD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464B0-0D36-42E1-8A84-31E60E354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74911-5E29-4681-9862-2F6688A0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8C7DA-BE2E-4E83-9B7E-12AB89FB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97F0-0A96-47D8-A5AA-9FB2BD15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241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58F7-6C65-4CBD-87C6-E8CBB1C4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F438E-998C-4F7F-84B3-96597086A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6531A-91B2-4948-BDB5-23F98A59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9DB68-A720-458D-A056-18984436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BA961-4F4F-450F-AAB8-9B04FF44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37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5CED4-F396-455C-8092-B5CBDE6D8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A81DC-2646-41F6-95F7-D1A97961D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4713-3D3F-4016-A38C-6380E389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A5F90-AE00-4722-A520-51651910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D6170-1045-4BD8-B1BB-1DC5D60F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721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6206-73CD-455C-B4D8-013820E9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4B697-E9AF-4CB0-8B71-9E74DB4D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4CB35-EB27-4564-A405-B18C0AA6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FBFF4-AA38-4755-9FE1-360D064A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F4EC6-AB79-4B76-A97E-57F9D2EA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655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D9D7-F549-48B3-AA05-E1473A45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BE577-BD6F-4659-9B66-B72FF1E79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CB17C-1A89-44F3-9A96-2BF397A0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97078-84D4-443A-ACA3-97800715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27979-DE47-4703-AADB-8CBD52CE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017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59FA-881A-4C51-9A34-5C50A938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D0EA6-7036-4EEB-AC0E-91F51B82B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E6FC0-4945-4E68-B60D-CC8BCC0EA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072DA-C7A7-40DE-9110-85F6D147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925C1-96DE-40FC-82C8-1C416751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CEE28-A071-4C74-A31F-795D253E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624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3D5A-826E-4368-A7B2-E6B06E78B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159A6-2916-4857-BE3B-FD97DB476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3E34C-F602-4EA7-8ECE-1914300E2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220EF-B88E-4DA5-831A-6082F61F6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30C7E-0845-4A32-BF10-5C5524CF1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9907F-01F0-4447-87AB-5A8EF259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A6B8C-2A46-4A9D-98CB-ED017087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CD2870-9608-49D1-8BCE-5ADE0FD9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060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5BB9-B3CE-46DE-84BE-BA164907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748F7-11EA-4574-A904-F7FF04D3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2978B-29C6-4029-AEC8-41016D5E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A15D8-5DDA-4680-957B-E11570E9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37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9D884-F0EB-427B-BE84-5EFC2CF0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2AC98-4AB4-408E-889B-9EC45235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D066F-D0CA-4AF3-B8DA-3A3651A5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235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198B-2443-4587-93C3-A88404EA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FF91C-F6E8-49B7-BEA4-A79A16BBB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AF741-213F-42CB-9CB6-B38714113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7FD55-8C3D-4830-9885-827FE16C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A9716-41DE-4C2D-8324-3A1DF00D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0770D-BA0E-49ED-B8F6-0B07BE40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21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B57D-5A6E-46D4-A06F-ED374148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BDF85-8057-4B51-931E-03F4F5AEE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FE202-99FD-46C8-A006-AB0E34825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D1398-9917-44B7-898C-E29CF7C5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EC233-62A8-4E9A-AD60-A4C02488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59EB2-EEB4-45A8-845C-367DCE96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022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594CC-B66B-43DF-9251-6BFA309C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A4DE7-13F5-49D5-85EE-E61D1A40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8CE29-3292-4256-97EB-94A33E8B1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F66E4-3D6B-4F47-BD47-AA08AD675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889FA-E85C-4588-8800-6F4425E24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545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F63A44-1577-435C-AEFC-4C9691EEF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403" y="566379"/>
            <a:ext cx="6105194" cy="280957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Gloss And Bloom" pitchFamily="2" charset="0"/>
              </a:rPr>
              <a:t>SPM </a:t>
            </a:r>
            <a:br>
              <a:rPr lang="en-US" b="1" dirty="0">
                <a:solidFill>
                  <a:srgbClr val="FFFFFF"/>
                </a:solidFill>
                <a:latin typeface="Gloss And Bloom" pitchFamily="2" charset="0"/>
              </a:rPr>
            </a:br>
            <a:r>
              <a:rPr lang="en-US" b="1" dirty="0">
                <a:solidFill>
                  <a:srgbClr val="FFFFFF"/>
                </a:solidFill>
                <a:latin typeface="Gloss And Bloom" pitchFamily="2" charset="0"/>
              </a:rPr>
              <a:t>PM Review</a:t>
            </a:r>
            <a:endParaRPr lang="en-SG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1966F-0F57-4E09-B3AD-B0946ED52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22176"/>
            <a:ext cx="12192000" cy="2690478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G4T4</a:t>
            </a:r>
          </a:p>
          <a:p>
            <a:r>
              <a:rPr lang="en-SG" dirty="0">
                <a:solidFill>
                  <a:srgbClr val="FFFFFF"/>
                </a:solidFill>
              </a:rPr>
              <a:t>PM: Tsang Bao Xian</a:t>
            </a:r>
          </a:p>
          <a:p>
            <a:r>
              <a:rPr lang="en-SG" dirty="0">
                <a:solidFill>
                  <a:srgbClr val="FFFFFF"/>
                </a:solidFill>
              </a:rPr>
              <a:t>Casper Lim </a:t>
            </a:r>
            <a:r>
              <a:rPr lang="en-SG" dirty="0" err="1">
                <a:solidFill>
                  <a:srgbClr val="FFFFFF"/>
                </a:solidFill>
              </a:rPr>
              <a:t>Zhi</a:t>
            </a:r>
            <a:r>
              <a:rPr lang="en-SG" dirty="0">
                <a:solidFill>
                  <a:srgbClr val="FFFFFF"/>
                </a:solidFill>
              </a:rPr>
              <a:t> Xin</a:t>
            </a:r>
          </a:p>
          <a:p>
            <a:r>
              <a:rPr lang="en-SG" dirty="0">
                <a:solidFill>
                  <a:srgbClr val="FFFFFF"/>
                </a:solidFill>
              </a:rPr>
              <a:t> Tricia Tan Li Lin</a:t>
            </a:r>
          </a:p>
          <a:p>
            <a:r>
              <a:rPr lang="en-SG" dirty="0">
                <a:solidFill>
                  <a:srgbClr val="FFFFFF"/>
                </a:solidFill>
              </a:rPr>
              <a:t>Ong Yan Ning</a:t>
            </a:r>
          </a:p>
          <a:p>
            <a:r>
              <a:rPr lang="en-SG" dirty="0" err="1">
                <a:solidFill>
                  <a:srgbClr val="FFFFFF"/>
                </a:solidFill>
              </a:rPr>
              <a:t>Loh</a:t>
            </a:r>
            <a:r>
              <a:rPr lang="en-SG" dirty="0">
                <a:solidFill>
                  <a:srgbClr val="FFFFFF"/>
                </a:solidFill>
              </a:rPr>
              <a:t> Xiao Binn</a:t>
            </a:r>
          </a:p>
          <a:p>
            <a:endParaRPr lang="en-S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EC14A0-83DB-4F99-AC40-451E8964EF3F}"/>
              </a:ext>
            </a:extLst>
          </p:cNvPr>
          <p:cNvSpPr/>
          <p:nvPr/>
        </p:nvSpPr>
        <p:spPr>
          <a:xfrm>
            <a:off x="2563651" y="3009150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AWS Deployment</a:t>
            </a:r>
            <a:endParaRPr lang="en-SG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5423C6-9E88-42B2-8EDD-53EBCF942A6D}"/>
              </a:ext>
            </a:extLst>
          </p:cNvPr>
          <p:cNvSpPr/>
          <p:nvPr/>
        </p:nvSpPr>
        <p:spPr>
          <a:xfrm>
            <a:off x="7701964" y="3009150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JSON Web Service</a:t>
            </a:r>
            <a:endParaRPr lang="en-SG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94160-9A52-4605-A745-EF0F5B0299DD}"/>
              </a:ext>
            </a:extLst>
          </p:cNvPr>
          <p:cNvSpPr/>
          <p:nvPr/>
        </p:nvSpPr>
        <p:spPr>
          <a:xfrm>
            <a:off x="9363935" y="3009150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Bid</a:t>
            </a:r>
            <a:endParaRPr lang="en-SG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82C072-8C08-4CBC-9397-E9E692A5CB99}"/>
              </a:ext>
            </a:extLst>
          </p:cNvPr>
          <p:cNvSpPr/>
          <p:nvPr/>
        </p:nvSpPr>
        <p:spPr>
          <a:xfrm>
            <a:off x="9363935" y="4631049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Iteration</a:t>
            </a:r>
          </a:p>
          <a:p>
            <a:pPr algn="ctr"/>
            <a:r>
              <a:rPr lang="en-US" sz="1200" dirty="0"/>
              <a:t>Integration</a:t>
            </a:r>
            <a:endParaRPr lang="en-SG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516FA8-1576-4108-9FB9-B4FEFC33886C}"/>
              </a:ext>
            </a:extLst>
          </p:cNvPr>
          <p:cNvSpPr/>
          <p:nvPr/>
        </p:nvSpPr>
        <p:spPr>
          <a:xfrm>
            <a:off x="4318630" y="4573046"/>
            <a:ext cx="1306942" cy="81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Online Review</a:t>
            </a:r>
          </a:p>
          <a:p>
            <a:pPr algn="ctr"/>
            <a:r>
              <a:rPr lang="en-US" sz="1200" dirty="0"/>
              <a:t>Preparation</a:t>
            </a:r>
          </a:p>
          <a:p>
            <a:pPr algn="ctr"/>
            <a:r>
              <a:rPr lang="en-US" sz="1200" dirty="0"/>
              <a:t>(Milestone)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46AB82-BCFF-4C36-926B-AE644EE37CE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056222" y="3359443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A8F959-2494-4316-976E-CEBE440D0BE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718193" y="3359443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3F46D8-14DB-4377-807E-74727026AB92}"/>
              </a:ext>
            </a:extLst>
          </p:cNvPr>
          <p:cNvCxnSpPr>
            <a:cxnSpLocks/>
          </p:cNvCxnSpPr>
          <p:nvPr/>
        </p:nvCxnSpPr>
        <p:spPr>
          <a:xfrm>
            <a:off x="5532564" y="3359443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E76AEF-E574-49D6-9D29-922BF0910BD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194535" y="3359443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393A5D-6D4A-47C2-9451-282F1A8B66E7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8856506" y="3359443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E497CC-20BB-4B52-85AC-B20C76CFD3DE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3811201" y="4981342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4106EE-0B72-4B4D-8E6B-6C8BA4401B7F}"/>
              </a:ext>
            </a:extLst>
          </p:cNvPr>
          <p:cNvCxnSpPr>
            <a:cxnSpLocks/>
            <a:stCxn id="17" idx="1"/>
            <a:endCxn id="42" idx="3"/>
          </p:cNvCxnSpPr>
          <p:nvPr/>
        </p:nvCxnSpPr>
        <p:spPr>
          <a:xfrm flipH="1">
            <a:off x="8904326" y="4981342"/>
            <a:ext cx="4596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92C44B-0084-4C63-A1FD-85938BDBE6FD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941206" y="3709736"/>
            <a:ext cx="0" cy="9213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8FEEFE47-4CDB-42CC-AE7B-62F1972A5A44}"/>
              </a:ext>
            </a:extLst>
          </p:cNvPr>
          <p:cNvSpPr/>
          <p:nvPr/>
        </p:nvSpPr>
        <p:spPr>
          <a:xfrm>
            <a:off x="3436071" y="4826037"/>
            <a:ext cx="371197" cy="34801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99E5AC4-A4AF-4165-938D-96C2AC26EFB9}"/>
              </a:ext>
            </a:extLst>
          </p:cNvPr>
          <p:cNvSpPr/>
          <p:nvPr/>
        </p:nvSpPr>
        <p:spPr>
          <a:xfrm>
            <a:off x="1670820" y="3185434"/>
            <a:ext cx="371197" cy="34801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6EB3F2-03ED-4341-851A-CE3F7170A194}"/>
              </a:ext>
            </a:extLst>
          </p:cNvPr>
          <p:cNvSpPr txBox="1"/>
          <p:nvPr/>
        </p:nvSpPr>
        <p:spPr>
          <a:xfrm>
            <a:off x="1615134" y="2922765"/>
            <a:ext cx="48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</a:t>
            </a:r>
            <a:endParaRPr lang="en-SG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16678A9-7BC2-44CB-B5F9-7DC5FF2BF874}"/>
              </a:ext>
            </a:extLst>
          </p:cNvPr>
          <p:cNvSpPr txBox="1"/>
          <p:nvPr/>
        </p:nvSpPr>
        <p:spPr>
          <a:xfrm>
            <a:off x="3420885" y="514675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End</a:t>
            </a:r>
            <a:endParaRPr lang="en-SG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2E7CDC-A2D6-4A9E-95BB-84EBE1A16CC2}"/>
              </a:ext>
            </a:extLst>
          </p:cNvPr>
          <p:cNvSpPr/>
          <p:nvPr/>
        </p:nvSpPr>
        <p:spPr>
          <a:xfrm>
            <a:off x="4225622" y="2951147"/>
            <a:ext cx="1306942" cy="81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Validations (</a:t>
            </a:r>
            <a:r>
              <a:rPr lang="en-US" sz="1200" dirty="0" err="1"/>
              <a:t>addBid</a:t>
            </a:r>
            <a:r>
              <a:rPr lang="en-US" sz="1200" dirty="0"/>
              <a:t>, Bootstrap)</a:t>
            </a:r>
            <a:endParaRPr lang="en-SG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473D17-C7FE-4685-BD9B-678EC74BA77C}"/>
              </a:ext>
            </a:extLst>
          </p:cNvPr>
          <p:cNvSpPr/>
          <p:nvPr/>
        </p:nvSpPr>
        <p:spPr>
          <a:xfrm>
            <a:off x="6039993" y="3009149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Drop Bid</a:t>
            </a:r>
            <a:endParaRPr lang="en-SG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413551F-38EF-41D8-B990-119C00FF344A}"/>
              </a:ext>
            </a:extLst>
          </p:cNvPr>
          <p:cNvSpPr/>
          <p:nvPr/>
        </p:nvSpPr>
        <p:spPr>
          <a:xfrm>
            <a:off x="7749784" y="4631049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Iteration Testing</a:t>
            </a:r>
            <a:endParaRPr lang="en-SG" sz="12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2B43C27-464F-4EBA-989F-C945DB2CEEF4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5625572" y="4981342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5857AA1-DE87-4703-B801-3ED7F08F4D1E}"/>
              </a:ext>
            </a:extLst>
          </p:cNvPr>
          <p:cNvSpPr/>
          <p:nvPr/>
        </p:nvSpPr>
        <p:spPr>
          <a:xfrm>
            <a:off x="6133001" y="4631049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Iteration Deployment</a:t>
            </a:r>
            <a:endParaRPr lang="en-SG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9B14BD-809F-4171-95F8-228E8A5CA15B}"/>
              </a:ext>
            </a:extLst>
          </p:cNvPr>
          <p:cNvCxnSpPr>
            <a:cxnSpLocks/>
          </p:cNvCxnSpPr>
          <p:nvPr/>
        </p:nvCxnSpPr>
        <p:spPr>
          <a:xfrm flipH="1">
            <a:off x="7290175" y="4981342"/>
            <a:ext cx="4596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>
            <a:extLst>
              <a:ext uri="{FF2B5EF4-FFF2-40B4-BE49-F238E27FC236}">
                <a16:creationId xmlns:a16="http://schemas.microsoft.com/office/drawing/2014/main" id="{1F5B3F94-22E8-4D5B-B177-67A3D0E802D9}"/>
              </a:ext>
            </a:extLst>
          </p:cNvPr>
          <p:cNvSpPr txBox="1">
            <a:spLocks/>
          </p:cNvSpPr>
          <p:nvPr/>
        </p:nvSpPr>
        <p:spPr>
          <a:xfrm>
            <a:off x="1179074" y="975815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FFFFFF"/>
                </a:solidFill>
                <a:latin typeface="Gloss And Bloom" pitchFamily="2" charset="0"/>
              </a:rPr>
              <a:t>Critical Path (Iteration 2)</a:t>
            </a:r>
            <a:endParaRPr lang="en-SG" sz="40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329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EC14A0-83DB-4F99-AC40-451E8964EF3F}"/>
              </a:ext>
            </a:extLst>
          </p:cNvPr>
          <p:cNvSpPr/>
          <p:nvPr/>
        </p:nvSpPr>
        <p:spPr>
          <a:xfrm>
            <a:off x="2706951" y="316165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Rounds </a:t>
            </a:r>
            <a:endParaRPr lang="en-SG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5423C6-9E88-42B2-8EDD-53EBCF942A6D}"/>
              </a:ext>
            </a:extLst>
          </p:cNvPr>
          <p:cNvSpPr/>
          <p:nvPr/>
        </p:nvSpPr>
        <p:spPr>
          <a:xfrm>
            <a:off x="7721274" y="316165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Iteration Integration</a:t>
            </a:r>
            <a:endParaRPr lang="en-SG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94160-9A52-4605-A745-EF0F5B0299DD}"/>
              </a:ext>
            </a:extLst>
          </p:cNvPr>
          <p:cNvSpPr/>
          <p:nvPr/>
        </p:nvSpPr>
        <p:spPr>
          <a:xfrm>
            <a:off x="9383245" y="316165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Iteration Testing</a:t>
            </a:r>
            <a:endParaRPr lang="en-SG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516FA8-1576-4108-9FB9-B4FEFC33886C}"/>
              </a:ext>
            </a:extLst>
          </p:cNvPr>
          <p:cNvSpPr/>
          <p:nvPr/>
        </p:nvSpPr>
        <p:spPr>
          <a:xfrm>
            <a:off x="7562050" y="4812599"/>
            <a:ext cx="1306942" cy="81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UAT </a:t>
            </a:r>
          </a:p>
          <a:p>
            <a:pPr algn="ctr"/>
            <a:r>
              <a:rPr lang="en-US" sz="1200" dirty="0"/>
              <a:t>Preparation</a:t>
            </a:r>
          </a:p>
          <a:p>
            <a:pPr algn="ctr"/>
            <a:r>
              <a:rPr lang="en-US" sz="1200" dirty="0"/>
              <a:t>(Milestone)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46AB82-BCFF-4C36-926B-AE644EE37CE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199522" y="351194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A8F959-2494-4316-976E-CEBE440D0BE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861493" y="351194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3F46D8-14DB-4377-807E-74727026AB92}"/>
              </a:ext>
            </a:extLst>
          </p:cNvPr>
          <p:cNvCxnSpPr>
            <a:cxnSpLocks/>
          </p:cNvCxnSpPr>
          <p:nvPr/>
        </p:nvCxnSpPr>
        <p:spPr>
          <a:xfrm>
            <a:off x="5551874" y="351194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E76AEF-E574-49D6-9D29-922BF0910BD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213845" y="351194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393A5D-6D4A-47C2-9451-282F1A8B66E7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8875816" y="351194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E497CC-20BB-4B52-85AC-B20C76CFD3DE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054621" y="5220895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8FEEFE47-4CDB-42CC-AE7B-62F1972A5A44}"/>
              </a:ext>
            </a:extLst>
          </p:cNvPr>
          <p:cNvSpPr/>
          <p:nvPr/>
        </p:nvSpPr>
        <p:spPr>
          <a:xfrm>
            <a:off x="6679491" y="5065590"/>
            <a:ext cx="371197" cy="34801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99E5AC4-A4AF-4165-938D-96C2AC26EFB9}"/>
              </a:ext>
            </a:extLst>
          </p:cNvPr>
          <p:cNvSpPr/>
          <p:nvPr/>
        </p:nvSpPr>
        <p:spPr>
          <a:xfrm>
            <a:off x="1814120" y="3337938"/>
            <a:ext cx="371197" cy="34801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6EB3F2-03ED-4341-851A-CE3F7170A194}"/>
              </a:ext>
            </a:extLst>
          </p:cNvPr>
          <p:cNvSpPr txBox="1"/>
          <p:nvPr/>
        </p:nvSpPr>
        <p:spPr>
          <a:xfrm>
            <a:off x="1758434" y="3075269"/>
            <a:ext cx="48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</a:t>
            </a:r>
            <a:endParaRPr lang="en-SG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16678A9-7BC2-44CB-B5F9-7DC5FF2BF874}"/>
              </a:ext>
            </a:extLst>
          </p:cNvPr>
          <p:cNvSpPr txBox="1"/>
          <p:nvPr/>
        </p:nvSpPr>
        <p:spPr>
          <a:xfrm>
            <a:off x="6664305" y="538631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End</a:t>
            </a:r>
            <a:endParaRPr lang="en-SG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473D17-C7FE-4685-BD9B-678EC74BA77C}"/>
              </a:ext>
            </a:extLst>
          </p:cNvPr>
          <p:cNvSpPr/>
          <p:nvPr/>
        </p:nvSpPr>
        <p:spPr>
          <a:xfrm>
            <a:off x="6059303" y="3161653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JSON</a:t>
            </a:r>
            <a:br>
              <a:rPr lang="en-US" sz="1200" dirty="0"/>
            </a:br>
            <a:r>
              <a:rPr lang="en-US" sz="1200" dirty="0"/>
              <a:t>Dumping</a:t>
            </a:r>
            <a:endParaRPr lang="en-SG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7ED93A-4F34-48A2-B4C6-489B194750DC}"/>
              </a:ext>
            </a:extLst>
          </p:cNvPr>
          <p:cNvSpPr/>
          <p:nvPr/>
        </p:nvSpPr>
        <p:spPr>
          <a:xfrm>
            <a:off x="4383127" y="3161653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Drop Section</a:t>
            </a:r>
            <a:endParaRPr lang="en-SG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AE8B8D-F07B-42C9-BD2C-AB5074A21D25}"/>
              </a:ext>
            </a:extLst>
          </p:cNvPr>
          <p:cNvCxnSpPr>
            <a:cxnSpLocks/>
            <a:stCxn id="16" idx="2"/>
            <a:endCxn id="33" idx="0"/>
          </p:cNvCxnSpPr>
          <p:nvPr/>
        </p:nvCxnSpPr>
        <p:spPr>
          <a:xfrm>
            <a:off x="9960516" y="3862240"/>
            <a:ext cx="6824" cy="9947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8C30D58-8FEA-492E-9792-7E9D006BB3DD}"/>
              </a:ext>
            </a:extLst>
          </p:cNvPr>
          <p:cNvSpPr/>
          <p:nvPr/>
        </p:nvSpPr>
        <p:spPr>
          <a:xfrm>
            <a:off x="9390069" y="485695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Iteration Deployment</a:t>
            </a:r>
            <a:endParaRPr lang="en-SG" sz="12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D31A232-A48D-4A9B-84E4-72B083848DF9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8875816" y="5207247"/>
            <a:ext cx="5142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>
            <a:extLst>
              <a:ext uri="{FF2B5EF4-FFF2-40B4-BE49-F238E27FC236}">
                <a16:creationId xmlns:a16="http://schemas.microsoft.com/office/drawing/2014/main" id="{06BD03B4-9DEB-434D-9EED-32E6E02EDF55}"/>
              </a:ext>
            </a:extLst>
          </p:cNvPr>
          <p:cNvSpPr txBox="1">
            <a:spLocks/>
          </p:cNvSpPr>
          <p:nvPr/>
        </p:nvSpPr>
        <p:spPr>
          <a:xfrm>
            <a:off x="1179074" y="975815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FFFFFF"/>
                </a:solidFill>
                <a:latin typeface="Gloss And Bloom" pitchFamily="2" charset="0"/>
              </a:rPr>
              <a:t>Critical Path (Iteration 3)</a:t>
            </a:r>
            <a:endParaRPr lang="en-SG" sz="40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971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EC14A0-83DB-4F99-AC40-451E8964EF3F}"/>
              </a:ext>
            </a:extLst>
          </p:cNvPr>
          <p:cNvSpPr/>
          <p:nvPr/>
        </p:nvSpPr>
        <p:spPr>
          <a:xfrm>
            <a:off x="2447645" y="3029622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Integration</a:t>
            </a:r>
            <a:endParaRPr lang="en-SG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5423C6-9E88-42B2-8EDD-53EBCF942A6D}"/>
              </a:ext>
            </a:extLst>
          </p:cNvPr>
          <p:cNvSpPr/>
          <p:nvPr/>
        </p:nvSpPr>
        <p:spPr>
          <a:xfrm>
            <a:off x="7461968" y="3029622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AWS Deployment</a:t>
            </a:r>
            <a:endParaRPr lang="en-SG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516FA8-1576-4108-9FB9-B4FEFC33886C}"/>
              </a:ext>
            </a:extLst>
          </p:cNvPr>
          <p:cNvSpPr/>
          <p:nvPr/>
        </p:nvSpPr>
        <p:spPr>
          <a:xfrm>
            <a:off x="9123939" y="2971618"/>
            <a:ext cx="1306942" cy="81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Final Submission </a:t>
            </a:r>
          </a:p>
          <a:p>
            <a:pPr algn="ctr"/>
            <a:r>
              <a:rPr lang="en-US" sz="1200" dirty="0"/>
              <a:t>Preparation</a:t>
            </a:r>
          </a:p>
          <a:p>
            <a:pPr algn="ctr"/>
            <a:r>
              <a:rPr lang="en-US" sz="1200" dirty="0"/>
              <a:t>(Milestone)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46AB82-BCFF-4C36-926B-AE644EE37CE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940216" y="3379915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A8F959-2494-4316-976E-CEBE440D0BE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602187" y="3379915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3F46D8-14DB-4377-807E-74727026AB92}"/>
              </a:ext>
            </a:extLst>
          </p:cNvPr>
          <p:cNvCxnSpPr>
            <a:cxnSpLocks/>
          </p:cNvCxnSpPr>
          <p:nvPr/>
        </p:nvCxnSpPr>
        <p:spPr>
          <a:xfrm>
            <a:off x="5292568" y="3379915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E76AEF-E574-49D6-9D29-922BF0910BD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954539" y="3379915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393A5D-6D4A-47C2-9451-282F1A8B66E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616510" y="3379915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8FEEFE47-4CDB-42CC-AE7B-62F1972A5A44}"/>
              </a:ext>
            </a:extLst>
          </p:cNvPr>
          <p:cNvSpPr/>
          <p:nvPr/>
        </p:nvSpPr>
        <p:spPr>
          <a:xfrm>
            <a:off x="9609738" y="4778709"/>
            <a:ext cx="371197" cy="34801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99E5AC4-A4AF-4165-938D-96C2AC26EFB9}"/>
              </a:ext>
            </a:extLst>
          </p:cNvPr>
          <p:cNvSpPr/>
          <p:nvPr/>
        </p:nvSpPr>
        <p:spPr>
          <a:xfrm>
            <a:off x="1554814" y="3205906"/>
            <a:ext cx="371197" cy="34801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6EB3F2-03ED-4341-851A-CE3F7170A194}"/>
              </a:ext>
            </a:extLst>
          </p:cNvPr>
          <p:cNvSpPr txBox="1"/>
          <p:nvPr/>
        </p:nvSpPr>
        <p:spPr>
          <a:xfrm>
            <a:off x="1499128" y="2943237"/>
            <a:ext cx="48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</a:t>
            </a:r>
            <a:endParaRPr lang="en-SG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16678A9-7BC2-44CB-B5F9-7DC5FF2BF874}"/>
              </a:ext>
            </a:extLst>
          </p:cNvPr>
          <p:cNvSpPr txBox="1"/>
          <p:nvPr/>
        </p:nvSpPr>
        <p:spPr>
          <a:xfrm>
            <a:off x="9594552" y="509943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End</a:t>
            </a:r>
            <a:endParaRPr lang="en-SG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473D17-C7FE-4685-BD9B-678EC74BA77C}"/>
              </a:ext>
            </a:extLst>
          </p:cNvPr>
          <p:cNvSpPr/>
          <p:nvPr/>
        </p:nvSpPr>
        <p:spPr>
          <a:xfrm>
            <a:off x="5799997" y="3029621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Service Testing</a:t>
            </a:r>
            <a:endParaRPr lang="en-SG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7ED93A-4F34-48A2-B4C6-489B194750DC}"/>
              </a:ext>
            </a:extLst>
          </p:cNvPr>
          <p:cNvSpPr/>
          <p:nvPr/>
        </p:nvSpPr>
        <p:spPr>
          <a:xfrm>
            <a:off x="4123821" y="3029621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Application</a:t>
            </a:r>
          </a:p>
          <a:p>
            <a:pPr algn="ctr"/>
            <a:r>
              <a:rPr lang="en-US" sz="1200" dirty="0"/>
              <a:t>Testing </a:t>
            </a:r>
            <a:endParaRPr lang="en-SG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AE8B8D-F07B-42C9-BD2C-AB5074A21D25}"/>
              </a:ext>
            </a:extLst>
          </p:cNvPr>
          <p:cNvCxnSpPr>
            <a:cxnSpLocks/>
          </p:cNvCxnSpPr>
          <p:nvPr/>
        </p:nvCxnSpPr>
        <p:spPr>
          <a:xfrm>
            <a:off x="9777410" y="3689918"/>
            <a:ext cx="6824" cy="1088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D4596CBD-8D47-415C-8FA1-D3E3EF3C1501}"/>
              </a:ext>
            </a:extLst>
          </p:cNvPr>
          <p:cNvSpPr txBox="1">
            <a:spLocks/>
          </p:cNvSpPr>
          <p:nvPr/>
        </p:nvSpPr>
        <p:spPr>
          <a:xfrm>
            <a:off x="1179074" y="975815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FFFFFF"/>
                </a:solidFill>
                <a:latin typeface="Gloss And Bloom" pitchFamily="2" charset="0"/>
              </a:rPr>
              <a:t>Critical Path (Iteration 4)</a:t>
            </a:r>
            <a:endParaRPr lang="en-SG" sz="40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106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C9F857-ABFE-4E40-8372-5D80696F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83" y="5570220"/>
            <a:ext cx="9833548" cy="10668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3F3F3F"/>
                </a:solidFill>
                <a:latin typeface="Gloss And Bloom" pitchFamily="2" charset="0"/>
              </a:rPr>
              <a:t>Bug Metrics </a:t>
            </a:r>
            <a:endParaRPr lang="en-SG" sz="4000" b="1" dirty="0">
              <a:solidFill>
                <a:srgbClr val="3F3F3F"/>
              </a:solidFill>
              <a:latin typeface="Gloss And Bloom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203C65-06C3-4847-A442-12AFBA811A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197533"/>
              </p:ext>
            </p:extLst>
          </p:nvPr>
        </p:nvGraphicFramePr>
        <p:xfrm>
          <a:off x="1179513" y="871538"/>
          <a:ext cx="9832976" cy="293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488">
                  <a:extLst>
                    <a:ext uri="{9D8B030D-6E8A-4147-A177-3AD203B41FA5}">
                      <a16:colId xmlns:a16="http://schemas.microsoft.com/office/drawing/2014/main" val="3570673413"/>
                    </a:ext>
                  </a:extLst>
                </a:gridCol>
                <a:gridCol w="4916488">
                  <a:extLst>
                    <a:ext uri="{9D8B030D-6E8A-4147-A177-3AD203B41FA5}">
                      <a16:colId xmlns:a16="http://schemas.microsoft.com/office/drawing/2014/main" val="1965388725"/>
                    </a:ext>
                  </a:extLst>
                </a:gridCol>
              </a:tblGrid>
              <a:tr h="788276">
                <a:tc>
                  <a:txBody>
                    <a:bodyPr/>
                    <a:lstStyle/>
                    <a:p>
                      <a:r>
                        <a:rPr lang="en-US" dirty="0"/>
                        <a:t>Wiki Question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85672"/>
                  </a:ext>
                </a:extLst>
              </a:tr>
              <a:tr h="78827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the current value for the metric?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960948"/>
                  </a:ext>
                </a:extLst>
              </a:tr>
              <a:tr h="13605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Did you have to take any action according to your mitigation plan?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debugging session was carried out during group meetings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68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023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361" y="98363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Gloss And Bloom" pitchFamily="2" charset="0"/>
              </a:rPr>
              <a:t>Paired Programming Rotation Plan</a:t>
            </a:r>
            <a:endParaRPr lang="en-SG" sz="40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5FDCCF-8037-4677-8D7C-DACA814B3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349860"/>
              </p:ext>
            </p:extLst>
          </p:nvPr>
        </p:nvGraphicFramePr>
        <p:xfrm>
          <a:off x="1179361" y="2623218"/>
          <a:ext cx="9832974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319">
                  <a:extLst>
                    <a:ext uri="{9D8B030D-6E8A-4147-A177-3AD203B41FA5}">
                      <a16:colId xmlns:a16="http://schemas.microsoft.com/office/drawing/2014/main" val="2295728107"/>
                    </a:ext>
                  </a:extLst>
                </a:gridCol>
                <a:gridCol w="2464997">
                  <a:extLst>
                    <a:ext uri="{9D8B030D-6E8A-4147-A177-3AD203B41FA5}">
                      <a16:colId xmlns:a16="http://schemas.microsoft.com/office/drawing/2014/main" val="3184614929"/>
                    </a:ext>
                  </a:extLst>
                </a:gridCol>
                <a:gridCol w="3277658">
                  <a:extLst>
                    <a:ext uri="{9D8B030D-6E8A-4147-A177-3AD203B41FA5}">
                      <a16:colId xmlns:a16="http://schemas.microsoft.com/office/drawing/2014/main" val="231569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Functionality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Paired Programmer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SG" dirty="0"/>
                        <a:t>aired Programmer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1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Login Functionality &amp; Validations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Tricia Tan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8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 Bid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Tricia Tan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Bao Xian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94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Bootstrap Framework (1)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20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Bootstrap Framework (2)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Xiao Binn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34783"/>
                  </a:ext>
                </a:extLst>
              </a:tr>
              <a:tr h="296712">
                <a:tc>
                  <a:txBody>
                    <a:bodyPr/>
                    <a:lstStyle/>
                    <a:p>
                      <a:r>
                        <a:rPr lang="en-US" dirty="0"/>
                        <a:t>Bootstrap Validations &amp; Debugging (1)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Xiao Binn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Bootstrap Validations &amp; Debugging (2)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12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Bootstrap Validations &amp; Debugging (3)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Bootstrap Validations &amp; Debugging (4)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Tricia Tan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489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462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F63A44-1577-435C-AEFC-4C9691EEF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403" y="2024214"/>
            <a:ext cx="6105194" cy="2809571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rgbClr val="FFFFFF"/>
                </a:solidFill>
                <a:latin typeface="Gloss And Bloom" pitchFamily="2" charset="0"/>
              </a:rPr>
              <a:t>Thank</a:t>
            </a:r>
            <a:br>
              <a:rPr lang="en-US" sz="8000" b="1" dirty="0">
                <a:solidFill>
                  <a:srgbClr val="FFFFFF"/>
                </a:solidFill>
                <a:latin typeface="Gloss And Bloom" pitchFamily="2" charset="0"/>
              </a:rPr>
            </a:br>
            <a:r>
              <a:rPr lang="en-US" sz="8000" b="1" dirty="0">
                <a:solidFill>
                  <a:srgbClr val="FFFFFF"/>
                </a:solidFill>
                <a:latin typeface="Gloss And Bloom" pitchFamily="2" charset="0"/>
              </a:rPr>
              <a:t>You </a:t>
            </a:r>
            <a:endParaRPr lang="en-SG" sz="80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0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B0CA4B-C5C8-4DD8-A3F0-37C7955A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266" y="806208"/>
            <a:ext cx="9991467" cy="177321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Gloss And Bloom" pitchFamily="2" charset="0"/>
              </a:rPr>
              <a:t>Functionalities</a:t>
            </a:r>
            <a:endParaRPr lang="en-SG" sz="40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AA1763-1C1E-45BA-98BE-A53536C39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275738"/>
              </p:ext>
            </p:extLst>
          </p:nvPr>
        </p:nvGraphicFramePr>
        <p:xfrm>
          <a:off x="1179513" y="3128211"/>
          <a:ext cx="9832976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3655">
                  <a:extLst>
                    <a:ext uri="{9D8B030D-6E8A-4147-A177-3AD203B41FA5}">
                      <a16:colId xmlns:a16="http://schemas.microsoft.com/office/drawing/2014/main" val="3021460373"/>
                    </a:ext>
                  </a:extLst>
                </a:gridCol>
                <a:gridCol w="3709321">
                  <a:extLst>
                    <a:ext uri="{9D8B030D-6E8A-4147-A177-3AD203B41FA5}">
                      <a16:colId xmlns:a16="http://schemas.microsoft.com/office/drawing/2014/main" val="1034491805"/>
                    </a:ext>
                  </a:extLst>
                </a:gridCol>
              </a:tblGrid>
              <a:tr h="335079">
                <a:tc>
                  <a:txBody>
                    <a:bodyPr/>
                    <a:lstStyle/>
                    <a:p>
                      <a:r>
                        <a:rPr lang="en-US" dirty="0"/>
                        <a:t>Wiki Question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29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you plan to drop/add any functionalities?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2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you plan to use any PHP frameworks?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92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Did you manage to finish login + 1 functionality?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6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 functionalities have you finished?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Login, add bid, bootstrap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63700"/>
                  </a:ext>
                </a:extLst>
              </a:tr>
              <a:tr h="239829">
                <a:tc>
                  <a:txBody>
                    <a:bodyPr/>
                    <a:lstStyle/>
                    <a:p>
                      <a:r>
                        <a:rPr lang="en-US" dirty="0"/>
                        <a:t>What is the IP address &amp; admin password for your cloud deployment?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Address: 54.169.210.219</a:t>
                      </a:r>
                    </a:p>
                    <a:p>
                      <a:r>
                        <a:rPr lang="en-US" dirty="0"/>
                        <a:t>Admin password: @dm1in5PM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9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62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A6BCD4-C0A5-494A-AE93-82152694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81" y="2238059"/>
            <a:ext cx="3986512" cy="285955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  <a:latin typeface="Gloss And Bloom" pitchFamily="2" charset="0"/>
              </a:rPr>
              <a:t>Schedule Overview</a:t>
            </a:r>
            <a:endParaRPr lang="en-SG" sz="54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99D5E-C108-49A2-869C-D0402B6C9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540" y="1253331"/>
            <a:ext cx="4291263" cy="4351338"/>
          </a:xfrm>
        </p:spPr>
        <p:txBody>
          <a:bodyPr/>
          <a:lstStyle/>
          <a:p>
            <a:r>
              <a:rPr lang="en-US" dirty="0"/>
              <a:t>Weekly Meetings on Tuesdays and Fridays.</a:t>
            </a:r>
          </a:p>
          <a:p>
            <a:r>
              <a:rPr lang="en-US" dirty="0"/>
              <a:t>Task set on Friday has deadline on Tuesday </a:t>
            </a:r>
            <a:r>
              <a:rPr lang="en-US" dirty="0">
                <a:sym typeface="Wingdings" panose="05000000000000000000" pitchFamily="2" charset="2"/>
              </a:rPr>
              <a:t> 4 Working Days</a:t>
            </a:r>
          </a:p>
          <a:p>
            <a:r>
              <a:rPr lang="en-US" dirty="0">
                <a:sym typeface="Wingdings" panose="05000000000000000000" pitchFamily="2" charset="2"/>
              </a:rPr>
              <a:t>Task set on Tuesday has deadline on Friday  3 Working Days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5654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3023E-AA0F-4008-93E5-A1073E96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8" y="2224238"/>
            <a:ext cx="3669161" cy="276009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  <a:latin typeface="Gloss And Bloom" pitchFamily="2" charset="0"/>
              </a:rPr>
              <a:t>Planned Iterations</a:t>
            </a:r>
            <a:endParaRPr lang="en-SG" sz="54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9AF78D-55DA-4B8B-B221-F5B663526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548834"/>
              </p:ext>
            </p:extLst>
          </p:nvPr>
        </p:nvGraphicFramePr>
        <p:xfrm>
          <a:off x="5678906" y="801687"/>
          <a:ext cx="6208295" cy="5251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673">
                  <a:extLst>
                    <a:ext uri="{9D8B030D-6E8A-4147-A177-3AD203B41FA5}">
                      <a16:colId xmlns:a16="http://schemas.microsoft.com/office/drawing/2014/main" val="3907656963"/>
                    </a:ext>
                  </a:extLst>
                </a:gridCol>
                <a:gridCol w="2538611">
                  <a:extLst>
                    <a:ext uri="{9D8B030D-6E8A-4147-A177-3AD203B41FA5}">
                      <a16:colId xmlns:a16="http://schemas.microsoft.com/office/drawing/2014/main" val="3827512975"/>
                    </a:ext>
                  </a:extLst>
                </a:gridCol>
                <a:gridCol w="1397825">
                  <a:extLst>
                    <a:ext uri="{9D8B030D-6E8A-4147-A177-3AD203B41FA5}">
                      <a16:colId xmlns:a16="http://schemas.microsoft.com/office/drawing/2014/main" val="1569515396"/>
                    </a:ext>
                  </a:extLst>
                </a:gridCol>
                <a:gridCol w="1270186">
                  <a:extLst>
                    <a:ext uri="{9D8B030D-6E8A-4147-A177-3AD203B41FA5}">
                      <a16:colId xmlns:a16="http://schemas.microsoft.com/office/drawing/2014/main" val="3657150714"/>
                    </a:ext>
                  </a:extLst>
                </a:gridCol>
              </a:tblGrid>
              <a:tr h="417116">
                <a:tc>
                  <a:txBody>
                    <a:bodyPr/>
                    <a:lstStyle/>
                    <a:p>
                      <a:r>
                        <a:rPr lang="en-US" dirty="0"/>
                        <a:t>Iteration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Date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21017"/>
                  </a:ext>
                </a:extLst>
              </a:tr>
              <a:tr h="102850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Login, Add bid, Bootstrap Functionality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6 (end)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152989"/>
                  </a:ext>
                </a:extLst>
              </a:tr>
              <a:tr h="102850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bid, Slides for PM review, Web service, Update bid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7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8 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40096"/>
                  </a:ext>
                </a:extLst>
              </a:tr>
              <a:tr h="71995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Rounds, Drop section, Dumping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10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281875"/>
                  </a:ext>
                </a:extLst>
              </a:tr>
              <a:tr h="13370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Deploying to AWS, UAT, Check UAT results, testing, debugging, redeploy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11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12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957646"/>
                  </a:ext>
                </a:extLst>
              </a:tr>
              <a:tr h="71995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Prepare Final presentation slides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13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14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0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42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A31081-0559-4B00-90DD-4E1A58E2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779" y="971821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Gloss And Bloom" pitchFamily="2" charset="0"/>
              </a:rPr>
              <a:t>Roles &amp; Task Allocation</a:t>
            </a:r>
            <a:endParaRPr lang="en-SG" sz="40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  <p:pic>
        <p:nvPicPr>
          <p:cNvPr id="1026" name="Picture 2" descr="https://lh4.googleusercontent.com/kPITu585q7e1WI3QPi5hrUSEeo1PCZYPc9IF-l6qBa4_iL3fihIoxOD-QeKAOR0nHgXp_EkvtL2lbJRxI4bKb_dpv126jO6Vtw6ckNznpdf2tmZMrh_ncTXoQT6VNu-VaAUUv7mjuYA">
            <a:extLst>
              <a:ext uri="{FF2B5EF4-FFF2-40B4-BE49-F238E27FC236}">
                <a16:creationId xmlns:a16="http://schemas.microsoft.com/office/drawing/2014/main" id="{FB62B1DB-A2D5-49D4-8E46-48CBDD184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26" y="2754918"/>
            <a:ext cx="1619858" cy="161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jvJSIgP-fqH3kyM9jFViRcNnvwULGbluUgaqakLUclO1gK3AXjM4y2LoCm4Q8dhQN6Z4yVhTlEyaNfQHv5ePzzPCphzGqFZlGATb4khA2qUMvAEV-rWFOtYTcr4I2wy3o4LjXdwVjPE">
            <a:extLst>
              <a:ext uri="{FF2B5EF4-FFF2-40B4-BE49-F238E27FC236}">
                <a16:creationId xmlns:a16="http://schemas.microsoft.com/office/drawing/2014/main" id="{86A783D4-D983-42F4-8DA7-552EDC121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607" y="2754362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5065C0-8F65-41A1-9FA7-CF2A93A1867C}"/>
              </a:ext>
            </a:extLst>
          </p:cNvPr>
          <p:cNvSpPr txBox="1"/>
          <p:nvPr/>
        </p:nvSpPr>
        <p:spPr>
          <a:xfrm>
            <a:off x="5145986" y="4647835"/>
            <a:ext cx="161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Tricia Tan</a:t>
            </a:r>
          </a:p>
          <a:p>
            <a:r>
              <a:rPr lang="en-US" dirty="0"/>
              <a:t>Coder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E6D43-8254-450B-A010-7C61D29DF5FA}"/>
              </a:ext>
            </a:extLst>
          </p:cNvPr>
          <p:cNvSpPr txBox="1"/>
          <p:nvPr/>
        </p:nvSpPr>
        <p:spPr>
          <a:xfrm>
            <a:off x="3162606" y="4647835"/>
            <a:ext cx="161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Loh Xiao Binn</a:t>
            </a:r>
          </a:p>
          <a:p>
            <a:r>
              <a:rPr lang="en-US" dirty="0"/>
              <a:t>Coder</a:t>
            </a:r>
            <a:endParaRPr lang="en-SG" dirty="0"/>
          </a:p>
        </p:txBody>
      </p:sp>
      <p:pic>
        <p:nvPicPr>
          <p:cNvPr id="1032" name="Picture 8" descr="https://lh6.googleusercontent.com/hw0WqYO2ckVdgWcMXJRXYDyp9JVhAUaNIV8QJ3g9UcQmZKNXlysStsh1ibmdppwJRiNeBVxp7l5HMH1CLaYOpVnPDqDWkOem_963I61aEUWO7zBJeUFr_l8kAV5v1Xhu1pulA9W2Zs4">
            <a:extLst>
              <a:ext uri="{FF2B5EF4-FFF2-40B4-BE49-F238E27FC236}">
                <a16:creationId xmlns:a16="http://schemas.microsoft.com/office/drawing/2014/main" id="{07BF45BC-4852-4030-8E45-638D2F73A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98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6B1476-329D-41FB-A048-96FF8E298FBB}"/>
              </a:ext>
            </a:extLst>
          </p:cNvPr>
          <p:cNvSpPr/>
          <p:nvPr/>
        </p:nvSpPr>
        <p:spPr>
          <a:xfrm>
            <a:off x="5942753" y="324433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EB484F-8A8C-4303-8F5B-06A149893585}"/>
              </a:ext>
            </a:extLst>
          </p:cNvPr>
          <p:cNvSpPr txBox="1"/>
          <p:nvPr/>
        </p:nvSpPr>
        <p:spPr>
          <a:xfrm>
            <a:off x="1179226" y="4600234"/>
            <a:ext cx="1707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Bao Xian </a:t>
            </a:r>
          </a:p>
          <a:p>
            <a:r>
              <a:rPr lang="en-US" dirty="0"/>
              <a:t>PM, Coder</a:t>
            </a:r>
            <a:endParaRPr lang="en-SG" dirty="0"/>
          </a:p>
        </p:txBody>
      </p:sp>
      <p:pic>
        <p:nvPicPr>
          <p:cNvPr id="1036" name="Picture 12" descr="https://lh6.googleusercontent.com/57Iir4ad-alezscUiyD_W3AVC5vCyji44iAK_PbFx8LiqZDSwtWpgQBO1d22izwPVIWpFmyISUPuJp2tLqS5qL9FRasPOyAsOWKKYUGxH2wB51FJOQBoYgqOxXhKkIP9bmaAQB5toDw">
            <a:extLst>
              <a:ext uri="{FF2B5EF4-FFF2-40B4-BE49-F238E27FC236}">
                <a16:creationId xmlns:a16="http://schemas.microsoft.com/office/drawing/2014/main" id="{461BF9AB-C18A-4DD6-964C-FE73AA031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36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5016C78-CC3F-4163-9B9C-84E1457D8D5B}"/>
              </a:ext>
            </a:extLst>
          </p:cNvPr>
          <p:cNvSpPr txBox="1"/>
          <p:nvPr/>
        </p:nvSpPr>
        <p:spPr>
          <a:xfrm>
            <a:off x="7129366" y="4647835"/>
            <a:ext cx="161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Yan Ning</a:t>
            </a:r>
          </a:p>
          <a:p>
            <a:r>
              <a:rPr lang="en-US" dirty="0"/>
              <a:t>Coder</a:t>
            </a:r>
            <a:endParaRPr lang="en-SG" dirty="0"/>
          </a:p>
        </p:txBody>
      </p:sp>
      <p:pic>
        <p:nvPicPr>
          <p:cNvPr id="1038" name="Picture 14" descr="https://lh4.googleusercontent.com/aNcqaau5TT3Alz45XX5xzM5fc3LZgcjhLPSmWK58RKW1E9_ACREvYSJlpo7-3ps5-lvO7DT3P1UO7GFnBcbehqNuN7LKIl3gDSWrWtXHVydK3ftUy8iuMowU2c8Q60fHtU2mkGWEltk">
            <a:extLst>
              <a:ext uri="{FF2B5EF4-FFF2-40B4-BE49-F238E27FC236}">
                <a16:creationId xmlns:a16="http://schemas.microsoft.com/office/drawing/2014/main" id="{87CC94D4-C56C-41A6-914D-4EFC150CA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74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673C5DD-751A-4D33-B911-04171F97CD4C}"/>
              </a:ext>
            </a:extLst>
          </p:cNvPr>
          <p:cNvSpPr txBox="1"/>
          <p:nvPr/>
        </p:nvSpPr>
        <p:spPr>
          <a:xfrm>
            <a:off x="9112745" y="4600234"/>
            <a:ext cx="1707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Casper Lim</a:t>
            </a:r>
          </a:p>
          <a:p>
            <a:r>
              <a:rPr lang="en-US" dirty="0"/>
              <a:t>Coder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0800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3023E-AA0F-4008-93E5-A1073E96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829" y="2292477"/>
            <a:ext cx="3669161" cy="276009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  <a:latin typeface="Gloss And Bloom" pitchFamily="2" charset="0"/>
              </a:rPr>
              <a:t>Milestones</a:t>
            </a:r>
            <a:endParaRPr lang="en-SG" sz="54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B80E64-1EEE-4CF5-B54C-67A76D7CF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474" y="818147"/>
            <a:ext cx="5458326" cy="5358816"/>
          </a:xfrm>
        </p:spPr>
        <p:txBody>
          <a:bodyPr>
            <a:normAutofit/>
          </a:bodyPr>
          <a:lstStyle/>
          <a:p>
            <a:r>
              <a:rPr lang="en-US" dirty="0"/>
              <a:t>27 September – End of Iteration</a:t>
            </a:r>
          </a:p>
          <a:p>
            <a:r>
              <a:rPr lang="en-SG" dirty="0"/>
              <a:t>3 October – PM review</a:t>
            </a:r>
          </a:p>
          <a:p>
            <a:r>
              <a:rPr lang="en-SG" dirty="0"/>
              <a:t>13 October – End of Iteration 2</a:t>
            </a:r>
          </a:p>
          <a:p>
            <a:r>
              <a:rPr lang="en-SG" dirty="0"/>
              <a:t>17 October – Application Demo</a:t>
            </a:r>
          </a:p>
          <a:p>
            <a:r>
              <a:rPr lang="en-SG" dirty="0"/>
              <a:t>27 October – End of Iteration 3</a:t>
            </a:r>
          </a:p>
          <a:p>
            <a:r>
              <a:rPr lang="en-SG" dirty="0"/>
              <a:t>31 October – User Acceptance Test</a:t>
            </a:r>
          </a:p>
          <a:p>
            <a:r>
              <a:rPr lang="en-SG" dirty="0"/>
              <a:t>10 November – End of Iteration 4</a:t>
            </a:r>
          </a:p>
          <a:p>
            <a:r>
              <a:rPr lang="en-SG" dirty="0"/>
              <a:t>17 November – Final submission</a:t>
            </a:r>
          </a:p>
          <a:p>
            <a:r>
              <a:rPr lang="en-SG" dirty="0"/>
              <a:t>21 November – Final Presentation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8199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4" y="963424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Gloss And Bloom" pitchFamily="2" charset="0"/>
              </a:rPr>
              <a:t>PM in-charge of Milestones</a:t>
            </a:r>
            <a:endParaRPr lang="en-SG" sz="40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5FDCCF-8037-4677-8D7C-DACA814B3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3797040"/>
              </p:ext>
            </p:extLst>
          </p:nvPr>
        </p:nvGraphicFramePr>
        <p:xfrm>
          <a:off x="2818190" y="2753936"/>
          <a:ext cx="655531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319">
                  <a:extLst>
                    <a:ext uri="{9D8B030D-6E8A-4147-A177-3AD203B41FA5}">
                      <a16:colId xmlns:a16="http://schemas.microsoft.com/office/drawing/2014/main" val="2295728107"/>
                    </a:ext>
                  </a:extLst>
                </a:gridCol>
                <a:gridCol w="2464997">
                  <a:extLst>
                    <a:ext uri="{9D8B030D-6E8A-4147-A177-3AD203B41FA5}">
                      <a16:colId xmlns:a16="http://schemas.microsoft.com/office/drawing/2014/main" val="3184614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Milestone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PM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1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End of Iteration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54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PM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Tricia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228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End of Iteration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Tricia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749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Application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283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End of Iteration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68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User Acceptance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Casper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68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End of Iteration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Casper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27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Final 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Yan 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08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Final Presentation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Yan 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094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116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35109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Gloss And Bloom" pitchFamily="2" charset="0"/>
              </a:rPr>
              <a:t>Buffer Time</a:t>
            </a:r>
            <a:endParaRPr lang="en-SG" sz="40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EC96-DEB1-44FA-9D73-067E7664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Deadlines set at next meeting</a:t>
            </a:r>
            <a:endParaRPr lang="en-SG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SG" dirty="0">
                <a:solidFill>
                  <a:srgbClr val="000000"/>
                </a:solidFill>
              </a:rPr>
              <a:t>Taking over/ Helping each other at meetings if any of us face any difficulties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Use Meeting time as buffer to debug</a:t>
            </a:r>
            <a:endParaRPr lang="en-S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9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4" y="975815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Gloss And Bloom" pitchFamily="2" charset="0"/>
              </a:rPr>
              <a:t>Critical Path (Iteration 1)</a:t>
            </a:r>
            <a:endParaRPr lang="en-SG" sz="40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78672D-FA5C-4A72-8959-346F60B3535C}"/>
              </a:ext>
            </a:extLst>
          </p:cNvPr>
          <p:cNvSpPr/>
          <p:nvPr/>
        </p:nvSpPr>
        <p:spPr>
          <a:xfrm>
            <a:off x="1556771" y="2913615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Wiki</a:t>
            </a:r>
            <a:endParaRPr lang="en-SG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EC14A0-83DB-4F99-AC40-451E8964EF3F}"/>
              </a:ext>
            </a:extLst>
          </p:cNvPr>
          <p:cNvSpPr/>
          <p:nvPr/>
        </p:nvSpPr>
        <p:spPr>
          <a:xfrm>
            <a:off x="3218742" y="2913615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Schedule Iteration 1 tasks</a:t>
            </a:r>
            <a:endParaRPr lang="en-SG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957E20-C7E8-4AB2-96B6-E90959C1474E}"/>
              </a:ext>
            </a:extLst>
          </p:cNvPr>
          <p:cNvSpPr/>
          <p:nvPr/>
        </p:nvSpPr>
        <p:spPr>
          <a:xfrm>
            <a:off x="4880713" y="2913615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Plan other Iterations</a:t>
            </a:r>
            <a:endParaRPr lang="en-SG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B3380A-0E83-4A59-B8ED-6B39D24142E5}"/>
              </a:ext>
            </a:extLst>
          </p:cNvPr>
          <p:cNvSpPr/>
          <p:nvPr/>
        </p:nvSpPr>
        <p:spPr>
          <a:xfrm>
            <a:off x="6542684" y="2855612"/>
            <a:ext cx="1306942" cy="81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Login Page with Welcome Message</a:t>
            </a:r>
            <a:endParaRPr lang="en-SG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5423C6-9E88-42B2-8EDD-53EBCF942A6D}"/>
              </a:ext>
            </a:extLst>
          </p:cNvPr>
          <p:cNvSpPr/>
          <p:nvPr/>
        </p:nvSpPr>
        <p:spPr>
          <a:xfrm>
            <a:off x="8357055" y="2913615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project database &amp; Complete authentication</a:t>
            </a:r>
            <a:endParaRPr lang="en-SG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94160-9A52-4605-A745-EF0F5B0299DD}"/>
              </a:ext>
            </a:extLst>
          </p:cNvPr>
          <p:cNvSpPr/>
          <p:nvPr/>
        </p:nvSpPr>
        <p:spPr>
          <a:xfrm>
            <a:off x="10019026" y="2913615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</a:t>
            </a:r>
          </a:p>
          <a:p>
            <a:pPr algn="ctr"/>
            <a:r>
              <a:rPr lang="en-US" sz="1200" dirty="0"/>
              <a:t>Login Page</a:t>
            </a:r>
            <a:endParaRPr lang="en-SG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82C072-8C08-4CBC-9397-E9E692A5CB99}"/>
              </a:ext>
            </a:extLst>
          </p:cNvPr>
          <p:cNvSpPr/>
          <p:nvPr/>
        </p:nvSpPr>
        <p:spPr>
          <a:xfrm>
            <a:off x="10019026" y="453551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addBid page</a:t>
            </a:r>
            <a:endParaRPr lang="en-SG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516FA8-1576-4108-9FB9-B4FEFC33886C}"/>
              </a:ext>
            </a:extLst>
          </p:cNvPr>
          <p:cNvSpPr/>
          <p:nvPr/>
        </p:nvSpPr>
        <p:spPr>
          <a:xfrm>
            <a:off x="8204655" y="4477511"/>
            <a:ext cx="1306942" cy="81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Bootstrap interface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262ECF-512E-400A-88E0-7495E9727EE2}"/>
              </a:ext>
            </a:extLst>
          </p:cNvPr>
          <p:cNvSpPr/>
          <p:nvPr/>
        </p:nvSpPr>
        <p:spPr>
          <a:xfrm>
            <a:off x="6542684" y="453551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.csv values into database</a:t>
            </a:r>
            <a:endParaRPr lang="en-SG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F75092-1E93-4961-B2A9-0704BF3395FD}"/>
              </a:ext>
            </a:extLst>
          </p:cNvPr>
          <p:cNvSpPr/>
          <p:nvPr/>
        </p:nvSpPr>
        <p:spPr>
          <a:xfrm>
            <a:off x="4880713" y="453551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 validations</a:t>
            </a:r>
            <a:endParaRPr lang="en-SG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C668AC-5B4E-40A6-A8DF-201C0A826504}"/>
              </a:ext>
            </a:extLst>
          </p:cNvPr>
          <p:cNvSpPr/>
          <p:nvPr/>
        </p:nvSpPr>
        <p:spPr>
          <a:xfrm>
            <a:off x="3218742" y="453551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</a:t>
            </a:r>
          </a:p>
          <a:p>
            <a:pPr algn="ctr"/>
            <a:r>
              <a:rPr lang="en-US" sz="1200" dirty="0"/>
              <a:t>Bootstrap</a:t>
            </a:r>
            <a:endParaRPr lang="en-SG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64D162-9F8D-421D-B40D-97B96A553938}"/>
              </a:ext>
            </a:extLst>
          </p:cNvPr>
          <p:cNvSpPr/>
          <p:nvPr/>
        </p:nvSpPr>
        <p:spPr>
          <a:xfrm>
            <a:off x="1556771" y="453551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</a:t>
            </a:r>
          </a:p>
          <a:p>
            <a:pPr algn="ctr"/>
            <a:r>
              <a:rPr lang="en-US" sz="1200" dirty="0"/>
              <a:t>Iteration 1</a:t>
            </a:r>
            <a:endParaRPr lang="en-SG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46AB82-BCFF-4C36-926B-AE644EE37CE8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711313" y="3263908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A8F959-2494-4316-976E-CEBE440D0BEE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373284" y="3263908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3F46D8-14DB-4377-807E-74727026AB9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035255" y="3263908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E76AEF-E574-49D6-9D29-922BF0910BDB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7849626" y="3263908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393A5D-6D4A-47C2-9451-282F1A8B66E7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9511597" y="3263908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FB006A-7627-4D53-878E-652C317786D3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2711313" y="488580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90FD33-2299-46E7-A2AE-A8EFA45EF49C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>
            <a:off x="4373284" y="488580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AE96BEF-462A-4A3B-B599-7B5CA1D7FB35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6035255" y="488580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E497CC-20BB-4B52-85AC-B20C76CFD3DE}"/>
              </a:ext>
            </a:extLst>
          </p:cNvPr>
          <p:cNvCxnSpPr>
            <a:cxnSpLocks/>
            <a:stCxn id="19" idx="1"/>
            <a:endCxn id="20" idx="3"/>
          </p:cNvCxnSpPr>
          <p:nvPr/>
        </p:nvCxnSpPr>
        <p:spPr>
          <a:xfrm flipH="1">
            <a:off x="7697226" y="488580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4106EE-0B72-4B4D-8E6B-6C8BA4401B7F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>
            <a:off x="9511597" y="488580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92C44B-0084-4C63-A1FD-85938BDBE6FD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0596297" y="3614201"/>
            <a:ext cx="0" cy="9213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A89D27D-8B06-43F6-B331-1BA5B7E28DF2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2134042" y="5236100"/>
            <a:ext cx="0" cy="6460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8FEEFE47-4CDB-42CC-AE7B-62F1972A5A44}"/>
              </a:ext>
            </a:extLst>
          </p:cNvPr>
          <p:cNvSpPr/>
          <p:nvPr/>
        </p:nvSpPr>
        <p:spPr>
          <a:xfrm>
            <a:off x="1955710" y="5882185"/>
            <a:ext cx="371197" cy="34801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99E5AC4-A4AF-4165-938D-96C2AC26EFB9}"/>
              </a:ext>
            </a:extLst>
          </p:cNvPr>
          <p:cNvSpPr/>
          <p:nvPr/>
        </p:nvSpPr>
        <p:spPr>
          <a:xfrm>
            <a:off x="647235" y="3089899"/>
            <a:ext cx="371197" cy="34801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6759223-E581-4B4A-8D95-1512EB648E90}"/>
              </a:ext>
            </a:extLst>
          </p:cNvPr>
          <p:cNvCxnSpPr>
            <a:cxnSpLocks/>
            <a:stCxn id="66" idx="6"/>
            <a:endCxn id="4" idx="1"/>
          </p:cNvCxnSpPr>
          <p:nvPr/>
        </p:nvCxnSpPr>
        <p:spPr>
          <a:xfrm>
            <a:off x="1018432" y="3263908"/>
            <a:ext cx="5383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76EB3F2-03ED-4341-851A-CE3F7170A194}"/>
              </a:ext>
            </a:extLst>
          </p:cNvPr>
          <p:cNvSpPr txBox="1"/>
          <p:nvPr/>
        </p:nvSpPr>
        <p:spPr>
          <a:xfrm>
            <a:off x="591549" y="2827230"/>
            <a:ext cx="48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</a:t>
            </a:r>
            <a:endParaRPr lang="en-SG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16678A9-7BC2-44CB-B5F9-7DC5FF2BF874}"/>
              </a:ext>
            </a:extLst>
          </p:cNvPr>
          <p:cNvSpPr txBox="1"/>
          <p:nvPr/>
        </p:nvSpPr>
        <p:spPr>
          <a:xfrm>
            <a:off x="1892758" y="623020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End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81952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641</Words>
  <Application>Microsoft Office PowerPoint</Application>
  <PresentationFormat>Widescreen</PresentationFormat>
  <Paragraphs>197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Gloss And Bloom</vt:lpstr>
      <vt:lpstr>Arial</vt:lpstr>
      <vt:lpstr>Calibri</vt:lpstr>
      <vt:lpstr>Calibri Light</vt:lpstr>
      <vt:lpstr>Wingdings</vt:lpstr>
      <vt:lpstr>Office Theme</vt:lpstr>
      <vt:lpstr>SPM  PM Review</vt:lpstr>
      <vt:lpstr>Functionalities</vt:lpstr>
      <vt:lpstr>Schedule Overview</vt:lpstr>
      <vt:lpstr>Planned Iterations</vt:lpstr>
      <vt:lpstr>Roles &amp; Task Allocation</vt:lpstr>
      <vt:lpstr>Milestones</vt:lpstr>
      <vt:lpstr>PM in-charge of Milestones</vt:lpstr>
      <vt:lpstr>Buffer Time</vt:lpstr>
      <vt:lpstr>Critical Path (Iteration 1)</vt:lpstr>
      <vt:lpstr>PowerPoint Presentation</vt:lpstr>
      <vt:lpstr>PowerPoint Presentation</vt:lpstr>
      <vt:lpstr>PowerPoint Presentation</vt:lpstr>
      <vt:lpstr>Bug Metrics </vt:lpstr>
      <vt:lpstr>Paired Programming Rotation Plan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SPM PM Review</dc:title>
  <dc:creator>LOH Xiao Binn</dc:creator>
  <cp:lastModifiedBy>Ong Yan Ning</cp:lastModifiedBy>
  <cp:revision>28</cp:revision>
  <dcterms:created xsi:type="dcterms:W3CDTF">2019-09-29T06:36:21Z</dcterms:created>
  <dcterms:modified xsi:type="dcterms:W3CDTF">2019-10-03T01:45:48Z</dcterms:modified>
</cp:coreProperties>
</file>