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0" r:id="rId4"/>
    <p:sldId id="258" r:id="rId5"/>
    <p:sldId id="261" r:id="rId6"/>
    <p:sldId id="264" r:id="rId7"/>
    <p:sldId id="262" r:id="rId8"/>
    <p:sldId id="266" r:id="rId9"/>
    <p:sldId id="265" r:id="rId10"/>
    <p:sldId id="268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172" autoAdjust="0"/>
  </p:normalViewPr>
  <p:slideViewPr>
    <p:cSldViewPr snapToGrid="0">
      <p:cViewPr varScale="1">
        <p:scale>
          <a:sx n="70" d="100"/>
          <a:sy n="70" d="100"/>
        </p:scale>
        <p:origin x="501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640CE-D8D8-4D01-B935-C4EF548B9BED}" type="datetimeFigureOut">
              <a:rPr lang="en-SG" smtClean="0"/>
              <a:t>2/10/2019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D6795-6237-4751-AF39-03266F8741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1166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D6795-6237-4751-AF39-03266F874185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7898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D6795-6237-4751-AF39-03266F874185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6095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D6795-6237-4751-AF39-03266F874185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6007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D6795-6237-4751-AF39-03266F874185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9583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D6795-6237-4751-AF39-03266F874185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1655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D4F01-BECA-4E14-B970-78B206ECD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464B0-0D36-42E1-8A84-31E60E354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74911-5E29-4681-9862-2F6688A09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2/10/2019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8C7DA-BE2E-4E83-9B7E-12AB89FBF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D97F0-0A96-47D8-A5AA-9FB2BD154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241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458F7-6C65-4CBD-87C6-E8CBB1C4E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F438E-998C-4F7F-84B3-96597086A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6531A-91B2-4948-BDB5-23F98A593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2/10/2019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9DB68-A720-458D-A056-189844364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BA961-4F4F-450F-AAB8-9B04FF44A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377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25CED4-F396-455C-8092-B5CBDE6D84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A81DC-2646-41F6-95F7-D1A97961D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B4713-3D3F-4016-A38C-6380E3895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2/10/2019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A5F90-AE00-4722-A520-516519102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D6170-1045-4BD8-B1BB-1DC5D60FC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7219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F6206-73CD-455C-B4D8-013820E9F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4B697-E9AF-4CB0-8B71-9E74DB4D2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4CB35-EB27-4564-A405-B18C0AA65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2/10/2019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FBFF4-AA38-4755-9FE1-360D064AB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F4EC6-AB79-4B76-A97E-57F9D2EA0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6555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FD9D7-F549-48B3-AA05-E1473A45E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BE577-BD6F-4659-9B66-B72FF1E79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CB17C-1A89-44F3-9A96-2BF397A0B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2/10/2019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97078-84D4-443A-ACA3-97800715E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27979-DE47-4703-AADB-8CBD52CE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0174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459FA-881A-4C51-9A34-5C50A9381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D0EA6-7036-4EEB-AC0E-91F51B82B6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EE6FC0-4945-4E68-B60D-CC8BCC0EA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072DA-C7A7-40DE-9110-85F6D1474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2/10/2019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925C1-96DE-40FC-82C8-1C416751A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CEE28-A071-4C74-A31F-795D253ED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6245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73D5A-826E-4368-A7B2-E6B06E78B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159A6-2916-4857-BE3B-FD97DB476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3E34C-F602-4EA7-8ECE-1914300E2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9220EF-B88E-4DA5-831A-6082F61F6C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F30C7E-0845-4A32-BF10-5C5524CF18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49907F-01F0-4447-87AB-5A8EF259B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2/10/2019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A6B8C-2A46-4A9D-98CB-ED017087B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CD2870-9608-49D1-8BCE-5ADE0FD9E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0600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75BB9-B3CE-46DE-84BE-BA1649075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3748F7-11EA-4574-A904-F7FF04D39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2/10/2019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2978B-29C6-4029-AEC8-41016D5E5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EA15D8-5DDA-4680-957B-E11570E99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0377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29D884-F0EB-427B-BE84-5EFC2CF01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2/10/2019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92AC98-4AB4-408E-889B-9EC452355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5D066F-D0CA-4AF3-B8DA-3A3651A5C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2356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9198B-2443-4587-93C3-A88404EA9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FF91C-F6E8-49B7-BEA4-A79A16BBB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FAF741-213F-42CB-9CB6-B38714113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7FD55-8C3D-4830-9885-827FE16C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2/10/2019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A9716-41DE-4C2D-8324-3A1DF00D5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0770D-BA0E-49ED-B8F6-0B07BE40C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0219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2B57D-5A6E-46D4-A06F-ED374148A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BDF85-8057-4B51-931E-03F4F5AEE4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0FE202-99FD-46C8-A006-AB0E34825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D1398-9917-44B7-898C-E29CF7C54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2/10/2019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EC233-62A8-4E9A-AD60-A4C02488D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59EB2-EEB4-45A8-845C-367DCE966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022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0594CC-B66B-43DF-9251-6BFA309C3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A4DE7-13F5-49D5-85EE-E61D1A407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8CE29-3292-4256-97EB-94A33E8B14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E13F7-EC1C-475E-BD1E-2E4B637D13C2}" type="datetimeFigureOut">
              <a:rPr lang="en-SG" smtClean="0"/>
              <a:t>2/10/2019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F66E4-3D6B-4F47-BD47-AA08AD6752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889FA-E85C-4588-8800-6F4425E24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5451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F63A44-1577-435C-AEFC-4C9691EEF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120753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SPM PM Review</a:t>
            </a:r>
            <a:endParaRPr lang="en-SG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1966F-0F57-4E09-B3AD-B0946ED520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3403" y="3526078"/>
            <a:ext cx="6105194" cy="1655522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G4T4</a:t>
            </a:r>
          </a:p>
          <a:p>
            <a:r>
              <a:rPr lang="en-SG" dirty="0">
                <a:solidFill>
                  <a:srgbClr val="FFFFFF"/>
                </a:solidFill>
              </a:rPr>
              <a:t>PM: Tsang Bao Xian</a:t>
            </a:r>
          </a:p>
          <a:p>
            <a:r>
              <a:rPr lang="en-SG" dirty="0">
                <a:solidFill>
                  <a:srgbClr val="FFFFFF"/>
                </a:solidFill>
              </a:rPr>
              <a:t>Casper Lim </a:t>
            </a:r>
            <a:r>
              <a:rPr lang="en-SG" dirty="0" err="1">
                <a:solidFill>
                  <a:srgbClr val="FFFFFF"/>
                </a:solidFill>
              </a:rPr>
              <a:t>Zhi</a:t>
            </a:r>
            <a:r>
              <a:rPr lang="en-SG" dirty="0">
                <a:solidFill>
                  <a:srgbClr val="FFFFFF"/>
                </a:solidFill>
              </a:rPr>
              <a:t> Xin, Tricia Tan Li Lin, Ong Yan Ning, Loh Xiao Binn</a:t>
            </a:r>
          </a:p>
          <a:p>
            <a:endParaRPr lang="en-S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14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A31081-0559-4B00-90DD-4E1A58E23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Roles &amp; Responsibilities</a:t>
            </a:r>
            <a:endParaRPr lang="en-SG" sz="4000" dirty="0">
              <a:solidFill>
                <a:srgbClr val="FFFFFF"/>
              </a:solidFill>
            </a:endParaRPr>
          </a:p>
        </p:txBody>
      </p:sp>
      <p:pic>
        <p:nvPicPr>
          <p:cNvPr id="1026" name="Picture 2" descr="https://lh4.googleusercontent.com/kPITu585q7e1WI3QPi5hrUSEeo1PCZYPc9IF-l6qBa4_iL3fihIoxOD-QeKAOR0nHgXp_EkvtL2lbJRxI4bKb_dpv126jO6Vtw6ckNznpdf2tmZMrh_ncTXoQT6VNu-VaAUUv7mjuYA">
            <a:extLst>
              <a:ext uri="{FF2B5EF4-FFF2-40B4-BE49-F238E27FC236}">
                <a16:creationId xmlns:a16="http://schemas.microsoft.com/office/drawing/2014/main" id="{FB62B1DB-A2D5-49D4-8E46-48CBDD1848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226" y="2754918"/>
            <a:ext cx="1619858" cy="1619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3.googleusercontent.com/jvJSIgP-fqH3kyM9jFViRcNnvwULGbluUgaqakLUclO1gK3AXjM4y2LoCm4Q8dhQN6Z4yVhTlEyaNfQHv5ePzzPCphzGqFZlGATb4khA2qUMvAEV-rWFOtYTcr4I2wy3o4LjXdwVjPE">
            <a:extLst>
              <a:ext uri="{FF2B5EF4-FFF2-40B4-BE49-F238E27FC236}">
                <a16:creationId xmlns:a16="http://schemas.microsoft.com/office/drawing/2014/main" id="{86A783D4-D983-42F4-8DA7-552EDC121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607" y="2754362"/>
            <a:ext cx="1619857" cy="16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5065C0-8F65-41A1-9FA7-CF2A93A1867C}"/>
              </a:ext>
            </a:extLst>
          </p:cNvPr>
          <p:cNvSpPr txBox="1"/>
          <p:nvPr/>
        </p:nvSpPr>
        <p:spPr>
          <a:xfrm>
            <a:off x="5145987" y="4728783"/>
            <a:ext cx="16198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Tricia Tan</a:t>
            </a:r>
          </a:p>
          <a:p>
            <a:r>
              <a:rPr lang="en-US" dirty="0"/>
              <a:t>Login framework &amp; Add Bid functionality &amp; bootstrap debugging </a:t>
            </a:r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FE6D43-8254-450B-A010-7C61D29DF5FA}"/>
              </a:ext>
            </a:extLst>
          </p:cNvPr>
          <p:cNvSpPr txBox="1"/>
          <p:nvPr/>
        </p:nvSpPr>
        <p:spPr>
          <a:xfrm>
            <a:off x="3162607" y="4830991"/>
            <a:ext cx="16198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Loh Xiao Binn</a:t>
            </a:r>
          </a:p>
          <a:p>
            <a:r>
              <a:rPr lang="en-US" dirty="0"/>
              <a:t>Administrative, bootstrap functionality , test cases </a:t>
            </a:r>
            <a:endParaRPr lang="en-SG" dirty="0"/>
          </a:p>
        </p:txBody>
      </p:sp>
      <p:pic>
        <p:nvPicPr>
          <p:cNvPr id="1032" name="Picture 8" descr="https://lh6.googleusercontent.com/hw0WqYO2ckVdgWcMXJRXYDyp9JVhAUaNIV8QJ3g9UcQmZKNXlysStsh1ibmdppwJRiNeBVxp7l5HMH1CLaYOpVnPDqDWkOem_963I61aEUWO7zBJeUFr_l8kAV5v1Xhu1pulA9W2Zs4">
            <a:extLst>
              <a:ext uri="{FF2B5EF4-FFF2-40B4-BE49-F238E27FC236}">
                <a16:creationId xmlns:a16="http://schemas.microsoft.com/office/drawing/2014/main" id="{07BF45BC-4852-4030-8E45-638D2F73A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987" y="2753936"/>
            <a:ext cx="1619857" cy="16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D6B1476-329D-41FB-A048-96FF8E298FBB}"/>
              </a:ext>
            </a:extLst>
          </p:cNvPr>
          <p:cNvSpPr/>
          <p:nvPr/>
        </p:nvSpPr>
        <p:spPr>
          <a:xfrm>
            <a:off x="5942753" y="3244334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</a:t>
            </a:r>
            <a:endParaRPr lang="en-S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EB484F-8A8C-4303-8F5B-06A149893585}"/>
              </a:ext>
            </a:extLst>
          </p:cNvPr>
          <p:cNvSpPr txBox="1"/>
          <p:nvPr/>
        </p:nvSpPr>
        <p:spPr>
          <a:xfrm>
            <a:off x="1179226" y="4600234"/>
            <a:ext cx="17074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Bao Xian </a:t>
            </a:r>
          </a:p>
          <a:p>
            <a:r>
              <a:rPr lang="en-US" dirty="0"/>
              <a:t>PM, Coding Advisor, Bootstrap validation &amp; Login &amp; Add Bid functionality  </a:t>
            </a:r>
            <a:endParaRPr lang="en-SG" dirty="0"/>
          </a:p>
        </p:txBody>
      </p:sp>
      <p:pic>
        <p:nvPicPr>
          <p:cNvPr id="1036" name="Picture 12" descr="https://lh6.googleusercontent.com/57Iir4ad-alezscUiyD_W3AVC5vCyji44iAK_PbFx8LiqZDSwtWpgQBO1d22izwPVIWpFmyISUPuJp2tLqS5qL9FRasPOyAsOWKKYUGxH2wB51FJOQBoYgqOxXhKkIP9bmaAQB5toDw">
            <a:extLst>
              <a:ext uri="{FF2B5EF4-FFF2-40B4-BE49-F238E27FC236}">
                <a16:creationId xmlns:a16="http://schemas.microsoft.com/office/drawing/2014/main" id="{461BF9AB-C18A-4DD6-964C-FE73AA031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367" y="2753936"/>
            <a:ext cx="1619857" cy="16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5016C78-CC3F-4163-9B9C-84E1457D8D5B}"/>
              </a:ext>
            </a:extLst>
          </p:cNvPr>
          <p:cNvSpPr txBox="1"/>
          <p:nvPr/>
        </p:nvSpPr>
        <p:spPr>
          <a:xfrm>
            <a:off x="7129367" y="4808480"/>
            <a:ext cx="16198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Yan Ning</a:t>
            </a:r>
          </a:p>
          <a:p>
            <a:r>
              <a:rPr lang="en-US" dirty="0"/>
              <a:t>Administrative, bootstrap framework , test cases </a:t>
            </a:r>
            <a:endParaRPr lang="en-SG" dirty="0"/>
          </a:p>
        </p:txBody>
      </p:sp>
      <p:pic>
        <p:nvPicPr>
          <p:cNvPr id="1038" name="Picture 14" descr="https://lh4.googleusercontent.com/aNcqaau5TT3Alz45XX5xzM5fc3LZgcjhLPSmWK58RKW1E9_ACREvYSJlpo7-3ps5-lvO7DT3P1UO7GFnBcbehqNuN7LKIl3gDSWrWtXHVydK3ftUy8iuMowU2c8Q60fHtU2mkGWEltk">
            <a:extLst>
              <a:ext uri="{FF2B5EF4-FFF2-40B4-BE49-F238E27FC236}">
                <a16:creationId xmlns:a16="http://schemas.microsoft.com/office/drawing/2014/main" id="{87CC94D4-C56C-41A6-914D-4EFC150CA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747" y="2753936"/>
            <a:ext cx="1619857" cy="16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673C5DD-751A-4D33-B911-04171F97CD4C}"/>
              </a:ext>
            </a:extLst>
          </p:cNvPr>
          <p:cNvSpPr txBox="1"/>
          <p:nvPr/>
        </p:nvSpPr>
        <p:spPr>
          <a:xfrm>
            <a:off x="9025195" y="4600234"/>
            <a:ext cx="16198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Casper Lim</a:t>
            </a:r>
          </a:p>
          <a:p>
            <a:r>
              <a:rPr lang="en-US" dirty="0"/>
              <a:t>Coding Advisor, Bootstrap validation &amp; Login &amp; Add Bid functionality 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72566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C872F2-E904-417C-AF65-0C6AC6156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PM in-charge of Milestone</a:t>
            </a:r>
            <a:endParaRPr lang="en-SG" sz="4000" dirty="0">
              <a:solidFill>
                <a:srgbClr val="FFFFFF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A5FDCCF-8037-4677-8D7C-DACA814B31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4750040"/>
              </p:ext>
            </p:extLst>
          </p:nvPr>
        </p:nvGraphicFramePr>
        <p:xfrm>
          <a:off x="2818190" y="4104065"/>
          <a:ext cx="655531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319">
                  <a:extLst>
                    <a:ext uri="{9D8B030D-6E8A-4147-A177-3AD203B41FA5}">
                      <a16:colId xmlns:a16="http://schemas.microsoft.com/office/drawing/2014/main" val="2295728107"/>
                    </a:ext>
                  </a:extLst>
                </a:gridCol>
                <a:gridCol w="2464997">
                  <a:extLst>
                    <a:ext uri="{9D8B030D-6E8A-4147-A177-3AD203B41FA5}">
                      <a16:colId xmlns:a16="http://schemas.microsoft.com/office/drawing/2014/main" val="3184614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Milestone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PM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210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Ref to slide 6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 to slide 10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546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4116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C872F2-E904-417C-AF65-0C6AC6156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Paired Programming Rotation Plan</a:t>
            </a:r>
            <a:endParaRPr lang="en-SG" sz="4000" dirty="0">
              <a:solidFill>
                <a:srgbClr val="FFFFFF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A5FDCCF-8037-4677-8D7C-DACA814B316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79361" y="2623218"/>
          <a:ext cx="9832974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319">
                  <a:extLst>
                    <a:ext uri="{9D8B030D-6E8A-4147-A177-3AD203B41FA5}">
                      <a16:colId xmlns:a16="http://schemas.microsoft.com/office/drawing/2014/main" val="2295728107"/>
                    </a:ext>
                  </a:extLst>
                </a:gridCol>
                <a:gridCol w="2464997">
                  <a:extLst>
                    <a:ext uri="{9D8B030D-6E8A-4147-A177-3AD203B41FA5}">
                      <a16:colId xmlns:a16="http://schemas.microsoft.com/office/drawing/2014/main" val="3184614929"/>
                    </a:ext>
                  </a:extLst>
                </a:gridCol>
                <a:gridCol w="3277658">
                  <a:extLst>
                    <a:ext uri="{9D8B030D-6E8A-4147-A177-3AD203B41FA5}">
                      <a16:colId xmlns:a16="http://schemas.microsoft.com/office/drawing/2014/main" val="231569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Functionality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Paired Programmer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  <a:r>
                        <a:rPr lang="en-SG" dirty="0"/>
                        <a:t>aired Programmer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210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Login Framework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Tricia Tan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Casper Lim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546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Login Functionality &amp; Validations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Casper Lim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Bao Xian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983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 Bid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Bao Xian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Tricia Tan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941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Bootstrap Framework (1)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Bao Xian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Yan Ning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205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Bootstrap Framework (2)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Yan Ning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Xiao Binn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34783"/>
                  </a:ext>
                </a:extLst>
              </a:tr>
              <a:tr h="296712">
                <a:tc>
                  <a:txBody>
                    <a:bodyPr/>
                    <a:lstStyle/>
                    <a:p>
                      <a:r>
                        <a:rPr lang="en-US" dirty="0"/>
                        <a:t>Bootstrap Validations &amp; Debugging (1)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Xiao Binn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Casper Lim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5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Bootstrap Validations &amp; Debugging (2)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Casper Lim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Yan Ning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123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Bootstrap Validations &amp; Debugging (3)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Yan Ning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Bao Xian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0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Bootstrap Validations &amp; Debugging (4)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Bao Xian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Tricia Tan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489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462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B0CA4B-C5C8-4DD8-A3F0-37C7955AC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Functionalities</a:t>
            </a:r>
            <a:endParaRPr lang="en-SG" sz="4000" dirty="0">
              <a:solidFill>
                <a:srgbClr val="FFFFFF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DAA1763-1C1E-45BA-98BE-A53536C395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8275738"/>
              </p:ext>
            </p:extLst>
          </p:nvPr>
        </p:nvGraphicFramePr>
        <p:xfrm>
          <a:off x="1179513" y="3128211"/>
          <a:ext cx="9832976" cy="248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3655">
                  <a:extLst>
                    <a:ext uri="{9D8B030D-6E8A-4147-A177-3AD203B41FA5}">
                      <a16:colId xmlns:a16="http://schemas.microsoft.com/office/drawing/2014/main" val="3021460373"/>
                    </a:ext>
                  </a:extLst>
                </a:gridCol>
                <a:gridCol w="3709321">
                  <a:extLst>
                    <a:ext uri="{9D8B030D-6E8A-4147-A177-3AD203B41FA5}">
                      <a16:colId xmlns:a16="http://schemas.microsoft.com/office/drawing/2014/main" val="1034491805"/>
                    </a:ext>
                  </a:extLst>
                </a:gridCol>
              </a:tblGrid>
              <a:tr h="335079">
                <a:tc>
                  <a:txBody>
                    <a:bodyPr/>
                    <a:lstStyle/>
                    <a:p>
                      <a:r>
                        <a:rPr lang="en-US" dirty="0"/>
                        <a:t>Wiki Question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Answer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529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 you plan to drop/add any functionalities?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927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 you plan to use any PHP frameworks?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929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Did you manage to finish login + 1 functionality?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 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069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What functionalities have you finished?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Login, add bid, bootstrap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363700"/>
                  </a:ext>
                </a:extLst>
              </a:tr>
              <a:tr h="239829">
                <a:tc>
                  <a:txBody>
                    <a:bodyPr/>
                    <a:lstStyle/>
                    <a:p>
                      <a:r>
                        <a:rPr lang="en-US" dirty="0"/>
                        <a:t>What is the IP address &amp; admin password for your cloud deployment?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 Address: 54.169.210.219</a:t>
                      </a:r>
                    </a:p>
                    <a:p>
                      <a:r>
                        <a:rPr lang="en-US" dirty="0"/>
                        <a:t>Admin password: @dm1in5PM 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79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2623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A6BCD4-C0A5-494A-AE93-821526946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Schedule Overview</a:t>
            </a:r>
            <a:endParaRPr lang="en-SG" dirty="0">
              <a:solidFill>
                <a:srgbClr val="FFFFFF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699D5E-C108-49A2-869C-D0402B6C9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1540" y="1253331"/>
            <a:ext cx="4291263" cy="4351338"/>
          </a:xfrm>
        </p:spPr>
        <p:txBody>
          <a:bodyPr/>
          <a:lstStyle/>
          <a:p>
            <a:r>
              <a:rPr lang="en-US" dirty="0"/>
              <a:t>Weekly Meetings on Tuesdays and Fridays.</a:t>
            </a:r>
          </a:p>
          <a:p>
            <a:r>
              <a:rPr lang="en-US" dirty="0"/>
              <a:t>Task set on Friday has deadline on Tuesday </a:t>
            </a:r>
            <a:r>
              <a:rPr lang="en-US" dirty="0">
                <a:sym typeface="Wingdings" panose="05000000000000000000" pitchFamily="2" charset="2"/>
              </a:rPr>
              <a:t> 4 Working Days</a:t>
            </a:r>
          </a:p>
          <a:p>
            <a:r>
              <a:rPr lang="en-US" dirty="0">
                <a:sym typeface="Wingdings" panose="05000000000000000000" pitchFamily="2" charset="2"/>
              </a:rPr>
              <a:t>Task set on Tuesday has deadline on Friday  3 Working Days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56541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13023E-AA0F-4008-93E5-A1073E96D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Planned Iterations</a:t>
            </a:r>
            <a:endParaRPr lang="en-SG" dirty="0">
              <a:solidFill>
                <a:srgbClr val="FFFFFF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49AF78D-55DA-4B8B-B221-F5B6635261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5286289"/>
              </p:ext>
            </p:extLst>
          </p:nvPr>
        </p:nvGraphicFramePr>
        <p:xfrm>
          <a:off x="5678906" y="801688"/>
          <a:ext cx="5717761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586">
                  <a:extLst>
                    <a:ext uri="{9D8B030D-6E8A-4147-A177-3AD203B41FA5}">
                      <a16:colId xmlns:a16="http://schemas.microsoft.com/office/drawing/2014/main" val="3907656963"/>
                    </a:ext>
                  </a:extLst>
                </a:gridCol>
                <a:gridCol w="2746971">
                  <a:extLst>
                    <a:ext uri="{9D8B030D-6E8A-4147-A177-3AD203B41FA5}">
                      <a16:colId xmlns:a16="http://schemas.microsoft.com/office/drawing/2014/main" val="3827512975"/>
                    </a:ext>
                  </a:extLst>
                </a:gridCol>
                <a:gridCol w="1287379">
                  <a:extLst>
                    <a:ext uri="{9D8B030D-6E8A-4147-A177-3AD203B41FA5}">
                      <a16:colId xmlns:a16="http://schemas.microsoft.com/office/drawing/2014/main" val="1569515396"/>
                    </a:ext>
                  </a:extLst>
                </a:gridCol>
                <a:gridCol w="1169825">
                  <a:extLst>
                    <a:ext uri="{9D8B030D-6E8A-4147-A177-3AD203B41FA5}">
                      <a16:colId xmlns:a16="http://schemas.microsoft.com/office/drawing/2014/main" val="36571507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Iteration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 Date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 Date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321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Login, Add bid, Bootstrap Functionality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 of Week 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Sunday of Week 6 (end)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15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 bid, Slides for PM review, Web service, Update bid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 of Week 7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Sunday of Week 8  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540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Rounds, Drop section, Dumping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 of Week 9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Sunday of Week 10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281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Deploying to AWS, UAT, Check UAT results, testing, debugging, redeploy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 of Week 11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Sunday of Week 12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957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Prepare Final presentation slides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 of Week 13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Sunday of Week 14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70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5427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A31081-0559-4B00-90DD-4E1A58E23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Roles &amp; Task Allocation</a:t>
            </a:r>
            <a:endParaRPr lang="en-SG" sz="4000" dirty="0">
              <a:solidFill>
                <a:srgbClr val="FFFFFF"/>
              </a:solidFill>
            </a:endParaRPr>
          </a:p>
        </p:txBody>
      </p:sp>
      <p:pic>
        <p:nvPicPr>
          <p:cNvPr id="1026" name="Picture 2" descr="https://lh4.googleusercontent.com/kPITu585q7e1WI3QPi5hrUSEeo1PCZYPc9IF-l6qBa4_iL3fihIoxOD-QeKAOR0nHgXp_EkvtL2lbJRxI4bKb_dpv126jO6Vtw6ckNznpdf2tmZMrh_ncTXoQT6VNu-VaAUUv7mjuYA">
            <a:extLst>
              <a:ext uri="{FF2B5EF4-FFF2-40B4-BE49-F238E27FC236}">
                <a16:creationId xmlns:a16="http://schemas.microsoft.com/office/drawing/2014/main" id="{FB62B1DB-A2D5-49D4-8E46-48CBDD1848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226" y="2754918"/>
            <a:ext cx="1619858" cy="1619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3.googleusercontent.com/jvJSIgP-fqH3kyM9jFViRcNnvwULGbluUgaqakLUclO1gK3AXjM4y2LoCm4Q8dhQN6Z4yVhTlEyaNfQHv5ePzzPCphzGqFZlGATb4khA2qUMvAEV-rWFOtYTcr4I2wy3o4LjXdwVjPE">
            <a:extLst>
              <a:ext uri="{FF2B5EF4-FFF2-40B4-BE49-F238E27FC236}">
                <a16:creationId xmlns:a16="http://schemas.microsoft.com/office/drawing/2014/main" id="{86A783D4-D983-42F4-8DA7-552EDC121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607" y="2754362"/>
            <a:ext cx="1619857" cy="16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5065C0-8F65-41A1-9FA7-CF2A93A1867C}"/>
              </a:ext>
            </a:extLst>
          </p:cNvPr>
          <p:cNvSpPr txBox="1"/>
          <p:nvPr/>
        </p:nvSpPr>
        <p:spPr>
          <a:xfrm>
            <a:off x="5145987" y="4728783"/>
            <a:ext cx="16198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Tricia Tan</a:t>
            </a:r>
          </a:p>
          <a:p>
            <a:r>
              <a:rPr lang="en-US" dirty="0"/>
              <a:t>Login framework &amp; Add Bid functionality &amp; bootstrap debugging </a:t>
            </a:r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FE6D43-8254-450B-A010-7C61D29DF5FA}"/>
              </a:ext>
            </a:extLst>
          </p:cNvPr>
          <p:cNvSpPr txBox="1"/>
          <p:nvPr/>
        </p:nvSpPr>
        <p:spPr>
          <a:xfrm>
            <a:off x="3162607" y="4830991"/>
            <a:ext cx="16198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Loh Xiao Binn</a:t>
            </a:r>
          </a:p>
          <a:p>
            <a:r>
              <a:rPr lang="en-US" dirty="0"/>
              <a:t>Administrative, bootstrap functionality , test cases </a:t>
            </a:r>
            <a:endParaRPr lang="en-SG" dirty="0"/>
          </a:p>
        </p:txBody>
      </p:sp>
      <p:pic>
        <p:nvPicPr>
          <p:cNvPr id="1032" name="Picture 8" descr="https://lh6.googleusercontent.com/hw0WqYO2ckVdgWcMXJRXYDyp9JVhAUaNIV8QJ3g9UcQmZKNXlysStsh1ibmdppwJRiNeBVxp7l5HMH1CLaYOpVnPDqDWkOem_963I61aEUWO7zBJeUFr_l8kAV5v1Xhu1pulA9W2Zs4">
            <a:extLst>
              <a:ext uri="{FF2B5EF4-FFF2-40B4-BE49-F238E27FC236}">
                <a16:creationId xmlns:a16="http://schemas.microsoft.com/office/drawing/2014/main" id="{07BF45BC-4852-4030-8E45-638D2F73A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987" y="2753936"/>
            <a:ext cx="1619857" cy="16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D6B1476-329D-41FB-A048-96FF8E298FBB}"/>
              </a:ext>
            </a:extLst>
          </p:cNvPr>
          <p:cNvSpPr/>
          <p:nvPr/>
        </p:nvSpPr>
        <p:spPr>
          <a:xfrm>
            <a:off x="5942753" y="3244334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</a:t>
            </a:r>
            <a:endParaRPr lang="en-S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EB484F-8A8C-4303-8F5B-06A149893585}"/>
              </a:ext>
            </a:extLst>
          </p:cNvPr>
          <p:cNvSpPr txBox="1"/>
          <p:nvPr/>
        </p:nvSpPr>
        <p:spPr>
          <a:xfrm>
            <a:off x="1179226" y="4600234"/>
            <a:ext cx="17074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Bao Xian </a:t>
            </a:r>
          </a:p>
          <a:p>
            <a:r>
              <a:rPr lang="en-US" dirty="0"/>
              <a:t>PM, Coding Advisor, Bootstrap validation &amp; Login &amp; Add Bid functionality  </a:t>
            </a:r>
            <a:endParaRPr lang="en-SG" dirty="0"/>
          </a:p>
        </p:txBody>
      </p:sp>
      <p:pic>
        <p:nvPicPr>
          <p:cNvPr id="1036" name="Picture 12" descr="https://lh6.googleusercontent.com/57Iir4ad-alezscUiyD_W3AVC5vCyji44iAK_PbFx8LiqZDSwtWpgQBO1d22izwPVIWpFmyISUPuJp2tLqS5qL9FRasPOyAsOWKKYUGxH2wB51FJOQBoYgqOxXhKkIP9bmaAQB5toDw">
            <a:extLst>
              <a:ext uri="{FF2B5EF4-FFF2-40B4-BE49-F238E27FC236}">
                <a16:creationId xmlns:a16="http://schemas.microsoft.com/office/drawing/2014/main" id="{461BF9AB-C18A-4DD6-964C-FE73AA031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367" y="2753936"/>
            <a:ext cx="1619857" cy="16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5016C78-CC3F-4163-9B9C-84E1457D8D5B}"/>
              </a:ext>
            </a:extLst>
          </p:cNvPr>
          <p:cNvSpPr txBox="1"/>
          <p:nvPr/>
        </p:nvSpPr>
        <p:spPr>
          <a:xfrm>
            <a:off x="7129367" y="4808480"/>
            <a:ext cx="16198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Yan Ning</a:t>
            </a:r>
          </a:p>
          <a:p>
            <a:r>
              <a:rPr lang="en-US" dirty="0"/>
              <a:t>Administrative, bootstrap framework , test cases </a:t>
            </a:r>
            <a:endParaRPr lang="en-SG" dirty="0"/>
          </a:p>
        </p:txBody>
      </p:sp>
      <p:pic>
        <p:nvPicPr>
          <p:cNvPr id="1038" name="Picture 14" descr="https://lh4.googleusercontent.com/aNcqaau5TT3Alz45XX5xzM5fc3LZgcjhLPSmWK58RKW1E9_ACREvYSJlpo7-3ps5-lvO7DT3P1UO7GFnBcbehqNuN7LKIl3gDSWrWtXHVydK3ftUy8iuMowU2c8Q60fHtU2mkGWEltk">
            <a:extLst>
              <a:ext uri="{FF2B5EF4-FFF2-40B4-BE49-F238E27FC236}">
                <a16:creationId xmlns:a16="http://schemas.microsoft.com/office/drawing/2014/main" id="{87CC94D4-C56C-41A6-914D-4EFC150CA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747" y="2753936"/>
            <a:ext cx="1619857" cy="16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673C5DD-751A-4D33-B911-04171F97CD4C}"/>
              </a:ext>
            </a:extLst>
          </p:cNvPr>
          <p:cNvSpPr txBox="1"/>
          <p:nvPr/>
        </p:nvSpPr>
        <p:spPr>
          <a:xfrm>
            <a:off x="9025195" y="4600234"/>
            <a:ext cx="16198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Casper Lim</a:t>
            </a:r>
          </a:p>
          <a:p>
            <a:r>
              <a:rPr lang="en-US" dirty="0"/>
              <a:t>Coding Advisor, Bootstrap validation &amp; Login &amp; Add Bid functionality 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08002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13023E-AA0F-4008-93E5-A1073E96D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Milestones</a:t>
            </a:r>
            <a:endParaRPr lang="en-SG" dirty="0">
              <a:solidFill>
                <a:srgbClr val="FFFFFF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0B80E64-1EEE-4CF5-B54C-67A76D7CF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474" y="818147"/>
            <a:ext cx="5458326" cy="5358816"/>
          </a:xfrm>
        </p:spPr>
        <p:txBody>
          <a:bodyPr>
            <a:normAutofit/>
          </a:bodyPr>
          <a:lstStyle/>
          <a:p>
            <a:r>
              <a:rPr lang="en-US" dirty="0"/>
              <a:t>27 September – End of Iteration 1 programming</a:t>
            </a:r>
          </a:p>
          <a:p>
            <a:r>
              <a:rPr lang="en-US" dirty="0"/>
              <a:t>29 September – Prepare for PM review </a:t>
            </a:r>
          </a:p>
          <a:p>
            <a:r>
              <a:rPr lang="en-SG" dirty="0"/>
              <a:t>3 October – </a:t>
            </a:r>
            <a:r>
              <a:rPr lang="en-SG"/>
              <a:t>PM review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81996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C872F2-E904-417C-AF65-0C6AC6156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Buffer Time</a:t>
            </a:r>
            <a:endParaRPr lang="en-SG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EC96-DEB1-44FA-9D73-067E76647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Deadlines set at next meeting</a:t>
            </a:r>
            <a:endParaRPr lang="en-SG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SG" dirty="0">
                <a:solidFill>
                  <a:srgbClr val="000000"/>
                </a:solidFill>
              </a:rPr>
              <a:t>Taking over/ Helping each other at meetings if any of us face any difficulties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Use Meeting time as buffer to debug</a:t>
            </a:r>
            <a:endParaRPr lang="en-SG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398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C872F2-E904-417C-AF65-0C6AC6156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Critical Path (Iteration 1)</a:t>
            </a:r>
            <a:endParaRPr lang="en-SG" sz="4000" dirty="0">
              <a:solidFill>
                <a:srgbClr val="FFFFFF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78672D-FA5C-4A72-8959-346F60B3535C}"/>
              </a:ext>
            </a:extLst>
          </p:cNvPr>
          <p:cNvSpPr/>
          <p:nvPr/>
        </p:nvSpPr>
        <p:spPr>
          <a:xfrm>
            <a:off x="1556771" y="2913615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Read Wiki</a:t>
            </a:r>
            <a:endParaRPr lang="en-SG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EC14A0-83DB-4F99-AC40-451E8964EF3F}"/>
              </a:ext>
            </a:extLst>
          </p:cNvPr>
          <p:cNvSpPr/>
          <p:nvPr/>
        </p:nvSpPr>
        <p:spPr>
          <a:xfrm>
            <a:off x="3218742" y="2913615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Schedule Iteration 1 tasks</a:t>
            </a:r>
            <a:endParaRPr lang="en-SG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957E20-C7E8-4AB2-96B6-E90959C1474E}"/>
              </a:ext>
            </a:extLst>
          </p:cNvPr>
          <p:cNvSpPr/>
          <p:nvPr/>
        </p:nvSpPr>
        <p:spPr>
          <a:xfrm>
            <a:off x="4880713" y="2913615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Plan other Iterations</a:t>
            </a:r>
            <a:endParaRPr lang="en-SG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B3380A-0E83-4A59-B8ED-6B39D24142E5}"/>
              </a:ext>
            </a:extLst>
          </p:cNvPr>
          <p:cNvSpPr/>
          <p:nvPr/>
        </p:nvSpPr>
        <p:spPr>
          <a:xfrm>
            <a:off x="6542684" y="2855612"/>
            <a:ext cx="1306942" cy="816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 Login Page with Welcome Message</a:t>
            </a:r>
            <a:endParaRPr lang="en-SG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5423C6-9E88-42B2-8EDD-53EBCF942A6D}"/>
              </a:ext>
            </a:extLst>
          </p:cNvPr>
          <p:cNvSpPr/>
          <p:nvPr/>
        </p:nvSpPr>
        <p:spPr>
          <a:xfrm>
            <a:off x="8357055" y="2913615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 project database</a:t>
            </a:r>
            <a:endParaRPr lang="en-SG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D94160-9A52-4605-A745-EF0F5B0299DD}"/>
              </a:ext>
            </a:extLst>
          </p:cNvPr>
          <p:cNvSpPr/>
          <p:nvPr/>
        </p:nvSpPr>
        <p:spPr>
          <a:xfrm>
            <a:off x="10019026" y="2913615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Test</a:t>
            </a:r>
          </a:p>
          <a:p>
            <a:pPr algn="ctr"/>
            <a:r>
              <a:rPr lang="en-US" sz="1200" dirty="0"/>
              <a:t>Login Page</a:t>
            </a:r>
            <a:endParaRPr lang="en-SG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82C072-8C08-4CBC-9397-E9E692A5CB99}"/>
              </a:ext>
            </a:extLst>
          </p:cNvPr>
          <p:cNvSpPr/>
          <p:nvPr/>
        </p:nvSpPr>
        <p:spPr>
          <a:xfrm>
            <a:off x="10019026" y="4535514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 addBid page</a:t>
            </a:r>
            <a:endParaRPr lang="en-SG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516FA8-1576-4108-9FB9-B4FEFC33886C}"/>
              </a:ext>
            </a:extLst>
          </p:cNvPr>
          <p:cNvSpPr/>
          <p:nvPr/>
        </p:nvSpPr>
        <p:spPr>
          <a:xfrm>
            <a:off x="8204655" y="4477511"/>
            <a:ext cx="1306942" cy="816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 Bootstrap interface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262ECF-512E-400A-88E0-7495E9727EE2}"/>
              </a:ext>
            </a:extLst>
          </p:cNvPr>
          <p:cNvSpPr/>
          <p:nvPr/>
        </p:nvSpPr>
        <p:spPr>
          <a:xfrm>
            <a:off x="6542684" y="4535514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 .csv values into database</a:t>
            </a:r>
            <a:endParaRPr lang="en-SG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DF75092-1E93-4961-B2A9-0704BF3395FD}"/>
              </a:ext>
            </a:extLst>
          </p:cNvPr>
          <p:cNvSpPr/>
          <p:nvPr/>
        </p:nvSpPr>
        <p:spPr>
          <a:xfrm>
            <a:off x="4880713" y="4535514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File validations</a:t>
            </a:r>
            <a:endParaRPr lang="en-SG" sz="1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CC668AC-5B4E-40A6-A8DF-201C0A826504}"/>
              </a:ext>
            </a:extLst>
          </p:cNvPr>
          <p:cNvSpPr/>
          <p:nvPr/>
        </p:nvSpPr>
        <p:spPr>
          <a:xfrm>
            <a:off x="3218742" y="4535514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Test </a:t>
            </a:r>
          </a:p>
          <a:p>
            <a:pPr algn="ctr"/>
            <a:r>
              <a:rPr lang="en-US" sz="1200" dirty="0"/>
              <a:t>Bootstrap</a:t>
            </a:r>
            <a:endParaRPr lang="en-SG" sz="1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64D162-9F8D-421D-B40D-97B96A553938}"/>
              </a:ext>
            </a:extLst>
          </p:cNvPr>
          <p:cNvSpPr/>
          <p:nvPr/>
        </p:nvSpPr>
        <p:spPr>
          <a:xfrm>
            <a:off x="1556771" y="4535514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Test</a:t>
            </a:r>
          </a:p>
          <a:p>
            <a:pPr algn="ctr"/>
            <a:r>
              <a:rPr lang="en-US" sz="1200" dirty="0"/>
              <a:t>Iteration 1</a:t>
            </a:r>
            <a:endParaRPr lang="en-SG" sz="12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246AB82-BCFF-4C36-926B-AE644EE37CE8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2711313" y="3263908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9A8F959-2494-4316-976E-CEBE440D0BEE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4373284" y="3263908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D3F46D8-14DB-4377-807E-74727026AB92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6035255" y="3263908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CE76AEF-E574-49D6-9D29-922BF0910BDB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7849626" y="3263908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F393A5D-6D4A-47C2-9451-282F1A8B66E7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9511597" y="3263908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EFB006A-7627-4D53-878E-652C317786D3}"/>
              </a:ext>
            </a:extLst>
          </p:cNvPr>
          <p:cNvCxnSpPr>
            <a:cxnSpLocks/>
            <a:stCxn id="22" idx="1"/>
            <a:endCxn id="23" idx="3"/>
          </p:cNvCxnSpPr>
          <p:nvPr/>
        </p:nvCxnSpPr>
        <p:spPr>
          <a:xfrm flipH="1">
            <a:off x="2711313" y="4885807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490FD33-2299-46E7-A2AE-A8EFA45EF49C}"/>
              </a:ext>
            </a:extLst>
          </p:cNvPr>
          <p:cNvCxnSpPr>
            <a:cxnSpLocks/>
            <a:stCxn id="21" idx="1"/>
            <a:endCxn id="22" idx="3"/>
          </p:cNvCxnSpPr>
          <p:nvPr/>
        </p:nvCxnSpPr>
        <p:spPr>
          <a:xfrm flipH="1">
            <a:off x="4373284" y="4885807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AE96BEF-462A-4A3B-B599-7B5CA1D7FB35}"/>
              </a:ext>
            </a:extLst>
          </p:cNvPr>
          <p:cNvCxnSpPr>
            <a:cxnSpLocks/>
            <a:stCxn id="20" idx="1"/>
            <a:endCxn id="21" idx="3"/>
          </p:cNvCxnSpPr>
          <p:nvPr/>
        </p:nvCxnSpPr>
        <p:spPr>
          <a:xfrm flipH="1">
            <a:off x="6035255" y="4885807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2E497CC-20BB-4B52-85AC-B20C76CFD3DE}"/>
              </a:ext>
            </a:extLst>
          </p:cNvPr>
          <p:cNvCxnSpPr>
            <a:cxnSpLocks/>
            <a:stCxn id="19" idx="1"/>
            <a:endCxn id="20" idx="3"/>
          </p:cNvCxnSpPr>
          <p:nvPr/>
        </p:nvCxnSpPr>
        <p:spPr>
          <a:xfrm flipH="1">
            <a:off x="7697226" y="4885807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B4106EE-0B72-4B4D-8E6B-6C8BA4401B7F}"/>
              </a:ext>
            </a:extLst>
          </p:cNvPr>
          <p:cNvCxnSpPr>
            <a:cxnSpLocks/>
            <a:stCxn id="17" idx="1"/>
            <a:endCxn id="19" idx="3"/>
          </p:cNvCxnSpPr>
          <p:nvPr/>
        </p:nvCxnSpPr>
        <p:spPr>
          <a:xfrm flipH="1">
            <a:off x="9511597" y="4885807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492C44B-0084-4C63-A1FD-85938BDBE6FD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10596297" y="3614201"/>
            <a:ext cx="0" cy="9213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A89D27D-8B06-43F6-B331-1BA5B7E28DF2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2134042" y="5236100"/>
            <a:ext cx="0" cy="6460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8FEEFE47-4CDB-42CC-AE7B-62F1972A5A44}"/>
              </a:ext>
            </a:extLst>
          </p:cNvPr>
          <p:cNvSpPr/>
          <p:nvPr/>
        </p:nvSpPr>
        <p:spPr>
          <a:xfrm>
            <a:off x="1955710" y="5882185"/>
            <a:ext cx="371197" cy="348018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99E5AC4-A4AF-4165-938D-96C2AC26EFB9}"/>
              </a:ext>
            </a:extLst>
          </p:cNvPr>
          <p:cNvSpPr/>
          <p:nvPr/>
        </p:nvSpPr>
        <p:spPr>
          <a:xfrm>
            <a:off x="647235" y="3089899"/>
            <a:ext cx="371197" cy="348018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6759223-E581-4B4A-8D95-1512EB648E90}"/>
              </a:ext>
            </a:extLst>
          </p:cNvPr>
          <p:cNvCxnSpPr>
            <a:cxnSpLocks/>
            <a:stCxn id="66" idx="6"/>
            <a:endCxn id="4" idx="1"/>
          </p:cNvCxnSpPr>
          <p:nvPr/>
        </p:nvCxnSpPr>
        <p:spPr>
          <a:xfrm>
            <a:off x="1018432" y="3263908"/>
            <a:ext cx="53833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76EB3F2-03ED-4341-851A-CE3F7170A194}"/>
              </a:ext>
            </a:extLst>
          </p:cNvPr>
          <p:cNvSpPr txBox="1"/>
          <p:nvPr/>
        </p:nvSpPr>
        <p:spPr>
          <a:xfrm>
            <a:off x="591549" y="2827230"/>
            <a:ext cx="4825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Start</a:t>
            </a:r>
            <a:endParaRPr lang="en-SG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16678A9-7BC2-44CB-B5F9-7DC5FF2BF874}"/>
              </a:ext>
            </a:extLst>
          </p:cNvPr>
          <p:cNvSpPr txBox="1"/>
          <p:nvPr/>
        </p:nvSpPr>
        <p:spPr>
          <a:xfrm>
            <a:off x="1892758" y="6230203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End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3819525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3FFFA32-D9F4-4AF9-A025-CD128AC8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23A416-999C-4FA3-A853-0AE48404B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808676"/>
            <a:ext cx="12192000" cy="3049325"/>
            <a:chOff x="0" y="3808676"/>
            <a:chExt cx="12192000" cy="30493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362F656-1A8D-4BA3-BA72-92332E75D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716" b="9820"/>
            <a:stretch>
              <a:fillRect/>
            </a:stretch>
          </p:blipFill>
          <p:spPr>
            <a:xfrm>
              <a:off x="0" y="3808676"/>
              <a:ext cx="12192000" cy="3049325"/>
            </a:xfrm>
            <a:custGeom>
              <a:avLst/>
              <a:gdLst>
                <a:gd name="connsiteX0" fmla="*/ 0 w 12192000"/>
                <a:gd name="connsiteY0" fmla="*/ 0 h 3049325"/>
                <a:gd name="connsiteX1" fmla="*/ 12192000 w 12192000"/>
                <a:gd name="connsiteY1" fmla="*/ 0 h 3049325"/>
                <a:gd name="connsiteX2" fmla="*/ 12192000 w 12192000"/>
                <a:gd name="connsiteY2" fmla="*/ 3049325 h 3049325"/>
                <a:gd name="connsiteX3" fmla="*/ 0 w 12192000"/>
                <a:gd name="connsiteY3" fmla="*/ 3049325 h 3049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3049325">
                  <a:moveTo>
                    <a:pt x="0" y="0"/>
                  </a:moveTo>
                  <a:lnTo>
                    <a:pt x="12192000" y="0"/>
                  </a:lnTo>
                  <a:lnTo>
                    <a:pt x="12192000" y="3049325"/>
                  </a:lnTo>
                  <a:lnTo>
                    <a:pt x="0" y="3049325"/>
                  </a:lnTo>
                  <a:close/>
                </a:path>
              </a:pathLst>
            </a:cu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338807D-FB66-4E3A-9CF0-786662C4A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7339" y="5375082"/>
              <a:ext cx="373711" cy="40551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BC9F857-ABFE-4E40-8372-5D80696F4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5105400"/>
            <a:ext cx="9833548" cy="10668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3F3F3F"/>
                </a:solidFill>
              </a:rPr>
              <a:t>Bug Metrics </a:t>
            </a:r>
            <a:endParaRPr lang="en-SG" sz="4000" dirty="0">
              <a:solidFill>
                <a:srgbClr val="3F3F3F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1203C65-06C3-4847-A442-12AFBA811A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7335386"/>
              </p:ext>
            </p:extLst>
          </p:nvPr>
        </p:nvGraphicFramePr>
        <p:xfrm>
          <a:off x="1179513" y="871538"/>
          <a:ext cx="9832976" cy="2937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6488">
                  <a:extLst>
                    <a:ext uri="{9D8B030D-6E8A-4147-A177-3AD203B41FA5}">
                      <a16:colId xmlns:a16="http://schemas.microsoft.com/office/drawing/2014/main" val="3570673413"/>
                    </a:ext>
                  </a:extLst>
                </a:gridCol>
                <a:gridCol w="4916488">
                  <a:extLst>
                    <a:ext uri="{9D8B030D-6E8A-4147-A177-3AD203B41FA5}">
                      <a16:colId xmlns:a16="http://schemas.microsoft.com/office/drawing/2014/main" val="1965388725"/>
                    </a:ext>
                  </a:extLst>
                </a:gridCol>
              </a:tblGrid>
              <a:tr h="788276">
                <a:tc>
                  <a:txBody>
                    <a:bodyPr/>
                    <a:lstStyle/>
                    <a:p>
                      <a:r>
                        <a:rPr lang="en-US" dirty="0"/>
                        <a:t>Wiki Question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Answer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85672"/>
                  </a:ext>
                </a:extLst>
              </a:tr>
              <a:tr h="788276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 is the current value for the metric?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960948"/>
                  </a:ext>
                </a:extLst>
              </a:tr>
              <a:tr h="13605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Did you have to take any action according to your mitigation plan?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Yes, debugging session was carried out during group meetings 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668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3023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601</Words>
  <Application>Microsoft Office PowerPoint</Application>
  <PresentationFormat>Widescreen</PresentationFormat>
  <Paragraphs>144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SPM PM Review</vt:lpstr>
      <vt:lpstr>Functionalities</vt:lpstr>
      <vt:lpstr>Schedule Overview</vt:lpstr>
      <vt:lpstr>Planned Iterations</vt:lpstr>
      <vt:lpstr>Roles &amp; Task Allocation</vt:lpstr>
      <vt:lpstr>Milestones</vt:lpstr>
      <vt:lpstr>Buffer Time</vt:lpstr>
      <vt:lpstr>Critical Path (Iteration 1)</vt:lpstr>
      <vt:lpstr>Bug Metrics </vt:lpstr>
      <vt:lpstr>Roles &amp; Responsibilities</vt:lpstr>
      <vt:lpstr>PM in-charge of Milestone</vt:lpstr>
      <vt:lpstr>Paired Programming Rotation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SPM PM Review</dc:title>
  <dc:creator>LOH Xiao Binn</dc:creator>
  <cp:lastModifiedBy>Tricia TAN Li Lin</cp:lastModifiedBy>
  <cp:revision>12</cp:revision>
  <dcterms:created xsi:type="dcterms:W3CDTF">2019-09-29T06:36:21Z</dcterms:created>
  <dcterms:modified xsi:type="dcterms:W3CDTF">2019-10-01T20:03:50Z</dcterms:modified>
</cp:coreProperties>
</file>