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312" r:id="rId3"/>
    <p:sldId id="285" r:id="rId4"/>
    <p:sldId id="277" r:id="rId5"/>
    <p:sldId id="276" r:id="rId6"/>
    <p:sldId id="270" r:id="rId7"/>
    <p:sldId id="271" r:id="rId8"/>
    <p:sldId id="272" r:id="rId9"/>
    <p:sldId id="314" r:id="rId10"/>
    <p:sldId id="310" r:id="rId11"/>
    <p:sldId id="317" r:id="rId12"/>
    <p:sldId id="319" r:id="rId13"/>
    <p:sldId id="309" r:id="rId14"/>
    <p:sldId id="316" r:id="rId15"/>
    <p:sldId id="315" r:id="rId16"/>
    <p:sldId id="318" r:id="rId17"/>
    <p:sldId id="273" r:id="rId18"/>
    <p:sldId id="286" r:id="rId19"/>
    <p:sldId id="313" r:id="rId20"/>
  </p:sldIdLst>
  <p:sldSz cx="1026001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3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1820" autoAdjust="0"/>
  </p:normalViewPr>
  <p:slideViewPr>
    <p:cSldViewPr>
      <p:cViewPr varScale="1">
        <p:scale>
          <a:sx n="89" d="100"/>
          <a:sy n="89" d="100"/>
        </p:scale>
        <p:origin x="-66" y="-129"/>
      </p:cViewPr>
      <p:guideLst>
        <p:guide orient="horz" pos="1738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3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7306" y="4995446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395701" y="5002212"/>
            <a:ext cx="1630849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 userDrawn="1"/>
        </p:nvCxnSpPr>
        <p:spPr>
          <a:xfrm>
            <a:off x="8314168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8251685" y="5002211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163.com/.help/CentOS6-Base-163.repo" TargetMode="External"/><Relationship Id="rId2" Type="http://schemas.openxmlformats.org/officeDocument/2006/relationships/hyperlink" Target="http://mirrors.163.com/.help/cento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3335" y="2641600"/>
            <a:ext cx="10274935" cy="2754630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5"/>
          </a:p>
        </p:txBody>
      </p:sp>
      <p:sp>
        <p:nvSpPr>
          <p:cNvPr id="2" name="TextBox 1"/>
          <p:cNvSpPr txBox="1"/>
          <p:nvPr/>
        </p:nvSpPr>
        <p:spPr>
          <a:xfrm>
            <a:off x="3072796" y="2164283"/>
            <a:ext cx="439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300" spc="600" dirty="0" smtClean="0">
                <a:solidFill>
                  <a:srgbClr val="9BD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面向未来的教育技术企业</a:t>
            </a:r>
            <a:endParaRPr lang="zh-CN" altLang="en-US" sz="2400" kern="1300" spc="600" dirty="0">
              <a:solidFill>
                <a:srgbClr val="9BD9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2189" y="2625948"/>
            <a:ext cx="49381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30" spc="-50" dirty="0" smtClean="0">
                <a:solidFill>
                  <a:schemeClr val="bg1">
                    <a:lumMod val="95000"/>
                  </a:schemeClr>
                </a:solidFill>
                <a:ea typeface="Adobe 黑体 Std R" pitchFamily="34" charset="-122"/>
              </a:rPr>
              <a:t>BeiJing Huatec Information Technology CO.,LTD</a:t>
            </a:r>
            <a:endParaRPr lang="zh-CN" altLang="en-US" sz="1830" spc="-50" dirty="0">
              <a:solidFill>
                <a:schemeClr val="bg1">
                  <a:lumMod val="95000"/>
                </a:schemeClr>
              </a:solidFill>
              <a:ea typeface="Adobe 黑体 Std R" pitchFamily="34" charset="-122"/>
            </a:endParaRPr>
          </a:p>
        </p:txBody>
      </p:sp>
      <p:pic>
        <p:nvPicPr>
          <p:cNvPr id="7" name="图片 6" descr="2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6390" y="0"/>
            <a:ext cx="1094518" cy="10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3687" y="785078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部署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5436" y="1162362"/>
            <a:ext cx="83450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源配置（本地）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SecureCRT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安装镜像至虚拟机。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、挂载镜像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–p 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/centos</a:t>
            </a: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#mount –o loop 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CentOS-6.8-x86_64-bin-DVD1.iso 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/centos</a:t>
            </a: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#cd 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yum.repos.d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bakup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#mv C*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bakup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#vi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local.repo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添加以下内容：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[centos]</a:t>
            </a: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name=centos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baseurl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=file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:///mnt/centos/</a:t>
            </a: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gpgcheck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enabled=1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、检查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#yum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makecache</a:t>
            </a:r>
            <a:endParaRPr lang="pt-BR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3687" y="785078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部署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5436" y="1162362"/>
            <a:ext cx="8345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的配置分为两部分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Yum.conf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全局性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yum.conf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的具体配置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，可以有一到多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yum.repo.d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的各文件中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http://mirrors.163.com/.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help/centos.html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http://mirrors.163.com/.help/CentOS6-Base-163.repo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下载该文件： </a:t>
            </a:r>
            <a:r>
              <a:rPr lang="pt-B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 -O </a:t>
            </a:r>
            <a:r>
              <a:rPr lang="pt-BR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http://mirrors.163.com/.</a:t>
            </a:r>
            <a:r>
              <a:rPr lang="pt-B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help/CentOS6-Base-163.repo</a:t>
            </a:r>
            <a:endParaRPr lang="pt-BR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pt-BR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安装编译器</a:t>
            </a:r>
            <a:endParaRPr lang="pt-BR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rpm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grep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yum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install -y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openssl-devel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pcre-devel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zlib-devel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lsof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yum install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-y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Note: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 GNU Compiler Collection 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GNU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Not Unix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pcre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Perl Compatible Regular Expressions,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 open Secure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Sockets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Layer,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ngin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3687" y="785078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安装配置</a:t>
            </a:r>
            <a:r>
              <a:rPr lang="en-US" altLang="zh-CN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7478" y="1162362"/>
            <a:ext cx="95050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-r -g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-s 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nologin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http://nginx.org/download/nginx-1.10.1.tar.gz</a:t>
            </a:r>
          </a:p>
          <a:p>
            <a:pPr marL="0"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Note: The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atest version: 1.15.3</a:t>
            </a:r>
          </a:p>
          <a:p>
            <a:pPr marL="0"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tar 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zxvf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nginx-1.10.1.tar.gz</a:t>
            </a: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~]# cd nginx-1.10.1</a:t>
            </a: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nginx-1.10.1]# ./configure  --user=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--group=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--prefix=/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-path=/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nginx.conf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--error-log-path=/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/error.log  --http-log-path=/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/access.log  --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-path=/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/run/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nginx.pid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--lock-path=/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nginx.lock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--with-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http_stub_status_module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--with-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http_ssl_module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--with-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http_gzip_static_module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--with-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pcre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nginx-1.10.1]# make &amp;&amp; make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</a:p>
          <a:p>
            <a:pPr marL="0"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[root@host01 nginx-1.10.1]# ./configure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3902" y="668174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启动并检查</a:t>
            </a:r>
            <a:r>
              <a:rPr lang="en-US" altLang="zh-CN" dirty="0" err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安装结果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723" y="1037506"/>
            <a:ext cx="561142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先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检查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配置文件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en-US" altLang="zh-CN" sz="1600" dirty="0" smtClean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-</a:t>
            </a:r>
            <a:r>
              <a:rPr lang="en-US" altLang="zh-CN" sz="1600" dirty="0" smtClean="0"/>
              <a:t>t</a:t>
            </a:r>
          </a:p>
          <a:p>
            <a:r>
              <a:rPr lang="en-US" altLang="zh-CN" sz="1600" dirty="0"/>
              <a:t>[root@host01 nginx-1.10.1]#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-t</a:t>
            </a:r>
          </a:p>
          <a:p>
            <a:r>
              <a:rPr lang="en-US" altLang="zh-CN" sz="1600" dirty="0" err="1"/>
              <a:t>nginx</a:t>
            </a:r>
            <a:r>
              <a:rPr lang="en-US" altLang="zh-CN" sz="1600" dirty="0"/>
              <a:t>: the configuration file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nginx.conf</a:t>
            </a:r>
            <a:r>
              <a:rPr lang="en-US" altLang="zh-CN" sz="1600" dirty="0"/>
              <a:t> syntax is ok</a:t>
            </a:r>
          </a:p>
          <a:p>
            <a:r>
              <a:rPr lang="en-US" altLang="zh-CN" sz="1600" dirty="0" err="1"/>
              <a:t>nginx</a:t>
            </a:r>
            <a:r>
              <a:rPr lang="en-US" altLang="zh-CN" sz="1600" dirty="0"/>
              <a:t>: configuration file 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nginx.conf</a:t>
            </a:r>
            <a:r>
              <a:rPr lang="en-US" altLang="zh-CN" sz="1600" dirty="0"/>
              <a:t> test is successful</a:t>
            </a:r>
          </a:p>
          <a:p>
            <a:endParaRPr lang="en-US" altLang="zh-CN" sz="1600" dirty="0" smtClean="0"/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启动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[root@host01 nginx-1.10.1]#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验证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</a:p>
          <a:p>
            <a:r>
              <a:rPr lang="en-US" altLang="zh-CN" sz="1600" dirty="0" smtClean="0"/>
              <a:t>[</a:t>
            </a:r>
            <a:r>
              <a:rPr lang="en-US" altLang="zh-CN" sz="1600" dirty="0"/>
              <a:t>root@host01 nginx-1.10.1]# </a:t>
            </a:r>
            <a:r>
              <a:rPr lang="en-US" altLang="zh-CN" sz="1600" dirty="0" err="1" smtClean="0"/>
              <a:t>lsof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-i:80</a:t>
            </a:r>
          </a:p>
          <a:p>
            <a:r>
              <a:rPr lang="en-US" altLang="zh-CN" sz="1600" dirty="0"/>
              <a:t>COMMAND  PID  USER   FD   TYPE DEVICE SIZE/OFF NODE NAME</a:t>
            </a:r>
          </a:p>
          <a:p>
            <a:r>
              <a:rPr lang="en-US" altLang="zh-CN" sz="1600" dirty="0" err="1"/>
              <a:t>nginx</a:t>
            </a:r>
            <a:r>
              <a:rPr lang="en-US" altLang="zh-CN" sz="1600" dirty="0"/>
              <a:t>   3808  root    6u  IPv4  22095      0t0  TCP *:http (LISTEN)</a:t>
            </a:r>
          </a:p>
          <a:p>
            <a:r>
              <a:rPr lang="en-US" altLang="zh-CN" sz="1600" dirty="0" err="1"/>
              <a:t>nginx</a:t>
            </a:r>
            <a:r>
              <a:rPr lang="en-US" altLang="zh-CN" sz="1600" dirty="0"/>
              <a:t>   3809 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   6u  IPv4  22095      0t0  TCP *:http (LISTEN)</a:t>
            </a:r>
          </a:p>
          <a:p>
            <a:r>
              <a:rPr lang="en-US" altLang="zh-CN" sz="1600" dirty="0"/>
              <a:t>[root@host01 ~]# </a:t>
            </a:r>
            <a:r>
              <a:rPr lang="en-US" altLang="zh-CN" sz="1600" dirty="0" err="1"/>
              <a:t>wget</a:t>
            </a:r>
            <a:r>
              <a:rPr lang="en-US" altLang="zh-CN" sz="1600" dirty="0"/>
              <a:t> 127.0.0.1</a:t>
            </a:r>
          </a:p>
          <a:p>
            <a:r>
              <a:rPr lang="en-US" altLang="zh-CN" sz="1600" dirty="0"/>
              <a:t>[root@host01 </a:t>
            </a:r>
            <a:r>
              <a:rPr lang="en-US" altLang="zh-CN" sz="1600" dirty="0" smtClean="0"/>
              <a:t>~]# curl 127.0.0.1</a:t>
            </a:r>
            <a:endParaRPr lang="zh-CN" altLang="en-US" sz="1600" dirty="0"/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windows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上用浏览器访问该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pic>
        <p:nvPicPr>
          <p:cNvPr id="20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61" y="2769964"/>
            <a:ext cx="3705066" cy="20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3761" y="960556"/>
            <a:ext cx="203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部署一个</a:t>
            </a:r>
            <a:r>
              <a:rPr lang="en-US" altLang="zh-CN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5510" y="1337840"/>
            <a:ext cx="5793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默认根目录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/html</a:t>
            </a:r>
          </a:p>
          <a:p>
            <a:pPr marL="0"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将网站源码放在该目录下，指定好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，就可以访问。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43" y="2547431"/>
            <a:ext cx="4549659" cy="25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0" y="1329802"/>
            <a:ext cx="1800002" cy="113011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39" y="1369033"/>
            <a:ext cx="1539373" cy="105165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16" y="1257797"/>
            <a:ext cx="1673928" cy="136815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2" y="3121063"/>
            <a:ext cx="2509167" cy="1233077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16" y="2913980"/>
            <a:ext cx="230906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489" y="1218371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服务器？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3"/>
          <p:cNvSpPr txBox="1"/>
          <p:nvPr/>
        </p:nvSpPr>
        <p:spPr>
          <a:xfrm>
            <a:off x="2216775" y="1804917"/>
            <a:ext cx="6154989" cy="44256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服务器也称为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WWW(WORLD WIDE WEB)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服务器，主要功能是提供网上信息浏览服务。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1764665" y="248193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</a:p>
        </p:txBody>
      </p:sp>
      <p:sp>
        <p:nvSpPr>
          <p:cNvPr id="20" name="内容占位符 2"/>
          <p:cNvSpPr txBox="1"/>
          <p:nvPr/>
        </p:nvSpPr>
        <p:spPr>
          <a:xfrm>
            <a:off x="2204065" y="2481932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服务器具有的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部署和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3"/>
          <p:cNvSpPr txBox="1"/>
          <p:nvPr/>
        </p:nvSpPr>
        <p:spPr>
          <a:xfrm>
            <a:off x="2216775" y="3052934"/>
            <a:ext cx="6154989" cy="44256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内存消耗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支持热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并发能力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</a:p>
        </p:txBody>
      </p:sp>
      <p:sp>
        <p:nvSpPr>
          <p:cNvPr id="83" name="Freeform 12"/>
          <p:cNvSpPr/>
          <p:nvPr/>
        </p:nvSpPr>
        <p:spPr bwMode="auto">
          <a:xfrm>
            <a:off x="382769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571283" y="373519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89387" y="1761164"/>
            <a:ext cx="5533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目前最主流的三个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 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简单说明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并说明配置文件各项参数的作用。</a:t>
            </a: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3933"/>
            <a:ext cx="10274935" cy="2754630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5"/>
          </a:p>
        </p:txBody>
      </p:sp>
      <p:pic>
        <p:nvPicPr>
          <p:cNvPr id="6" name="图片 5" descr="微信二维码（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934" y="2121892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9359" y="2100076"/>
            <a:ext cx="4032448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移动电商服务器单点部署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赵杰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16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395701" y="5002212"/>
            <a:ext cx="1630849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8314168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51685" y="5002211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025015" y="1777365"/>
            <a:ext cx="5911215" cy="1841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项目引入</a:t>
            </a:r>
          </a:p>
        </p:txBody>
      </p:sp>
      <p:sp>
        <p:nvSpPr>
          <p:cNvPr id="5" name="矩形 4"/>
          <p:cNvSpPr/>
          <p:nvPr/>
        </p:nvSpPr>
        <p:spPr>
          <a:xfrm>
            <a:off x="521494" y="956028"/>
            <a:ext cx="943304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一个周末过去了，项目对接的中间期，我们运维部门难得没有被“夺命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call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”唤回公司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“救火”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。利用这难得的完整时间，我好好整理重温了一遍关于运维的基础知识，以防在接下来平台上线和运维工作上“掉链子”。</a:t>
            </a: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周一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Philip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就如期开启了部门项目启动会议，会上对我可谓是“交付重任”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Philip: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开发部门已经将网站 “整”得差不多了，工作重点很快要移交到我们部门，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Amanda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你来公司近一年了，能力提升很快，这次我准备好好让你“练练”。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Philip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随之又说到：这次的移动电商系统搭建工作准备让你来进行，关于这部分内容，你有什么想法？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我：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咱们这个移动电商系统是一个典型的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，主要功能模块包括商品管理、订单处理、支付管理及会员管理，并且后台数据库采用的是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，应用服务器采用的是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。另外，商品模块需要处理大量的图片和附件，因此还需要一台共享存储服务器。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Philip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：嗯，不错，主要的方面都涉及到了，会后你再把工作好好梳理一遍，有什么问题多跟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George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散会后，我对自己负责的工作内容再次进行梳理，感觉到这次是不小的挑战，幸好有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George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能指点一二。不过这次可不像以前，部门上下都有得忙，我感觉到了独立工作的重要性，希望不会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麻烦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George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太多。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09726" y="2098675"/>
            <a:ext cx="52172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移动电商服务器单点部署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任务一：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服务器部署</a:t>
            </a:r>
          </a:p>
        </p:txBody>
      </p:sp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讲师：赵杰 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98358" y="399695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90" y="1185789"/>
            <a:ext cx="6644357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7" name="矩形 6"/>
          <p:cNvSpPr/>
          <p:nvPr/>
        </p:nvSpPr>
        <p:spPr>
          <a:xfrm>
            <a:off x="881534" y="1185788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本节主要介绍企业在管理与应用中对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服务器的选择，以及不同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服务器之间的对比。最后选择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服务器，详细介绍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的基础、特性、部署、配置和性能测试。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7689" y="3994100"/>
            <a:ext cx="178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http://nginx.org/</a:t>
            </a:r>
          </a:p>
        </p:txBody>
      </p:sp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05" y="2945690"/>
            <a:ext cx="3352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预备知识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1112" y="8860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长连接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838" y="1257796"/>
            <a:ext cx="872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在一个连接上可以连续发送多个数据包，在连接保持期间，如果没有数据包发送，需要双方发链路检测包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/>
              <a:t>在使用长连接的情况下，当一个网页打开完成后，客户端和服务器之间用于传输</a:t>
            </a:r>
            <a:r>
              <a:rPr lang="en-US" altLang="zh-CN" sz="1600" dirty="0"/>
              <a:t>HTTP</a:t>
            </a:r>
            <a:r>
              <a:rPr lang="zh-CN" altLang="en-US" sz="1600" dirty="0"/>
              <a:t>数据的</a:t>
            </a:r>
            <a:r>
              <a:rPr lang="en-US" altLang="zh-CN" sz="1600" dirty="0"/>
              <a:t>TCP</a:t>
            </a:r>
            <a:r>
              <a:rPr lang="zh-CN" altLang="en-US" sz="1600" dirty="0"/>
              <a:t>连接不会关闭，客户端再次访问这个服务器时，会继续使用这一条已经建立的</a:t>
            </a:r>
            <a:r>
              <a:rPr lang="zh-CN" altLang="en-US" sz="1600" dirty="0" smtClean="0"/>
              <a:t>连接。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7891" y="26839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短</a:t>
            </a:r>
            <a:r>
              <a:rPr lang="zh-CN" alt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8838" y="3057996"/>
            <a:ext cx="8720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连接是指通讯双方有数据交互时，就建立一个连接，数据发送完成后，则断开此连接，即每次连接只完成一项业务的发送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/>
              <a:t>也就是说，客户端和服务器每进行一次</a:t>
            </a:r>
            <a:r>
              <a:rPr lang="en-US" altLang="zh-CN" sz="1600" dirty="0"/>
              <a:t>HTTP</a:t>
            </a:r>
            <a:r>
              <a:rPr lang="zh-CN" altLang="en-US" sz="1600" dirty="0"/>
              <a:t>操作，就建立一次连接，任务结束就中断</a:t>
            </a:r>
            <a:r>
              <a:rPr lang="zh-CN" altLang="en-US" sz="1600" dirty="0" smtClean="0"/>
              <a:t>连接。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726044"/>
            <a:ext cx="184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zh-CN" altLang="en-US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器</a:t>
            </a:r>
            <a:r>
              <a:rPr lang="zh-CN" altLang="zh-CN" dirty="0" smtClean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介绍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1687" y="1100106"/>
            <a:ext cx="908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服务器一般指网站服务器，是指驻留于因特网上提供某种特定类型计算机的程序，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向浏览器等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客户端提供文档，也可以放置网站文件，让全世界浏览，可以放置数据文件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全世界下载。目前最主流的三个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40740" y="1962050"/>
            <a:ext cx="234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en-US"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Web</a:t>
            </a:r>
            <a:r>
              <a:rPr lang="zh-CN" altLang="zh-CN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服务介绍</a:t>
            </a:r>
            <a:endParaRPr lang="zh-CN" altLang="en-US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039" y="2282026"/>
            <a:ext cx="10513168" cy="829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(“engine x”)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是一个开源高性能的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和反向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代理服务器，也是一个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IMAP/POP3/SMTP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代理服务器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作为一款轻量级的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具有占有内存少，并发能力强等优势</a:t>
            </a:r>
            <a:r>
              <a:rPr lang="zh-CN" altLang="zh-CN" dirty="0">
                <a:latin typeface="Arial" panose="020B0604020202020204" pitchFamily="34" charset="0"/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0740" y="3111740"/>
            <a:ext cx="8969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模块化设计：良好的扩展性，可以通过模块方式进行功能扩展。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6223" y="3544080"/>
            <a:ext cx="920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高可靠性：主控进程和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worker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是同步实现的，一个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worker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出现问题，会立刻启动另一个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worker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862118" y="3903420"/>
            <a:ext cx="9308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内存消耗低：一万个长连接（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keep-alive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仅消耗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2.5MB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内存。</a:t>
            </a:r>
          </a:p>
        </p:txBody>
      </p:sp>
      <p:sp>
        <p:nvSpPr>
          <p:cNvPr id="18" name="矩形 17"/>
          <p:cNvSpPr/>
          <p:nvPr/>
        </p:nvSpPr>
        <p:spPr>
          <a:xfrm>
            <a:off x="856223" y="4257081"/>
            <a:ext cx="920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支持热部署：不用停止服务器，实现更新配置文件，更换日志文件、更新服务器程序版本。</a:t>
            </a:r>
          </a:p>
        </p:txBody>
      </p:sp>
      <p:pic>
        <p:nvPicPr>
          <p:cNvPr id="20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服务器部署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726044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 err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2000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01687" y="1100106"/>
            <a:ext cx="940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的高并发，官方测试支持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万并发连接。实际生产环境能到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万并发连接数。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个非活跃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keep-alive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连接仅占用约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2.5MB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内存。三万并发连接下，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进程，消耗内存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809957" y="1689611"/>
            <a:ext cx="14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2000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架构</a:t>
            </a:r>
            <a:endParaRPr lang="zh-CN" altLang="en-US" sz="2000" dirty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6190" y="1889666"/>
            <a:ext cx="1835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http://images2015.cnblogs.com/blog/820332/201512/820332-20151227195943640-86437276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r="2075"/>
          <a:stretch>
            <a:fillRect/>
          </a:stretch>
        </p:blipFill>
        <p:spPr>
          <a:xfrm>
            <a:off x="5778078" y="2337916"/>
            <a:ext cx="4248472" cy="2238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62292" y="2092863"/>
            <a:ext cx="196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的基本架构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3295" y="2402159"/>
            <a:ext cx="51206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master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进程，生成一个或者多个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worker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进程。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被启动之后，也只是负责一些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最简单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，而其他的工作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中调用的模块来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687" y="3431868"/>
            <a:ext cx="2837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2.Nginx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sendfile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5077" y="3691732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ginx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引入了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sendfile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机制，使得内核在接受到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再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依靠用户进程给予封装，而是自己查找自己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封装，减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少了很长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一段时间的浪费，这是一个提升性能的核心点。</a:t>
            </a:r>
          </a:p>
        </p:txBody>
      </p:sp>
      <p:pic>
        <p:nvPicPr>
          <p:cNvPr id="15" name="Picture 2" descr="ngi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69" y="248862"/>
            <a:ext cx="2001370" cy="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1518</Words>
  <Application>Microsoft Office PowerPoint</Application>
  <PresentationFormat>自定义</PresentationFormat>
  <Paragraphs>151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218</cp:revision>
  <dcterms:created xsi:type="dcterms:W3CDTF">2016-04-25T01:13:00Z</dcterms:created>
  <dcterms:modified xsi:type="dcterms:W3CDTF">2019-03-13T01:12:42Z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