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Introduction:</a:t>
            </a:r>
          </a:p>
          <a:p>
            <a:pPr indent="-292100" lvl="0" marL="457200" rtl="0">
              <a:spcBef>
                <a:spcPts val="0"/>
              </a:spcBef>
              <a:buSzPct val="100000"/>
              <a:buChar char="-"/>
            </a:pPr>
            <a:r>
              <a:rPr lang="en" sz="1000"/>
              <a:t>Hello, my name is Geoff Counihan and this is my capstone project for the Data Science Bootcamp - Sale Price Forecasting</a:t>
            </a:r>
          </a:p>
          <a:p>
            <a:pPr indent="-292100" lvl="0" marL="457200" rtl="0">
              <a:spcBef>
                <a:spcPts val="0"/>
              </a:spcBef>
              <a:buSzPct val="100000"/>
              <a:buChar char="-"/>
            </a:pPr>
            <a:r>
              <a:t/>
            </a:r>
            <a:endParaRPr sz="1000"/>
          </a:p>
          <a:p>
            <a:pPr lvl="0">
              <a:spcBef>
                <a:spcPts val="0"/>
              </a:spcBef>
              <a:buNone/>
            </a:pPr>
            <a:r>
              <a:t/>
            </a:r>
            <a:endParaRPr sz="1000"/>
          </a:p>
          <a:p>
            <a:pPr lvl="0">
              <a:spcBef>
                <a:spcPts val="0"/>
              </a:spcBef>
              <a:buNone/>
            </a:pPr>
            <a:r>
              <a:rPr lang="en" sz="1000"/>
              <a:t>Keep focused on just T+3 results, then say did that for T+2 and T+1 also</a:t>
            </a:r>
          </a:p>
          <a:p>
            <a:pPr lvl="0">
              <a:spcBef>
                <a:spcPts val="0"/>
              </a:spcBef>
              <a:buNone/>
            </a:pPr>
            <a:r>
              <a:rPr lang="en" sz="1000"/>
              <a:t>Come off with value as opposed to process</a:t>
            </a:r>
          </a:p>
          <a:p>
            <a:pPr lvl="0">
              <a:spcBef>
                <a:spcPts val="0"/>
              </a:spcBef>
              <a:buNone/>
            </a:pPr>
            <a:r>
              <a:rPr lang="en" sz="1000"/>
              <a:t>	Not I think and I found</a:t>
            </a:r>
          </a:p>
          <a:p>
            <a:pPr lvl="0">
              <a:spcBef>
                <a:spcPts val="0"/>
              </a:spcBef>
              <a:buNone/>
            </a:pPr>
            <a:r>
              <a:rPr lang="en" sz="1000"/>
              <a:t>	This exists and this is how I took advantage of it</a:t>
            </a:r>
          </a:p>
          <a:p>
            <a:pPr lvl="0">
              <a:spcBef>
                <a:spcPts val="0"/>
              </a:spcBef>
              <a:buNone/>
            </a:pPr>
            <a:r>
              <a:rPr lang="en" sz="1000"/>
              <a:t>Practice reading from the laptop as if it were a teleprompter</a:t>
            </a:r>
          </a:p>
          <a:p>
            <a:pPr lvl="0">
              <a:spcBef>
                <a:spcPts val="0"/>
              </a:spcBef>
              <a:buNone/>
            </a:pPr>
            <a:r>
              <a:rPr lang="en" sz="1000"/>
              <a:t>Can i weave any transitional phrases into my pres?</a:t>
            </a:r>
          </a:p>
          <a:p>
            <a:pPr lvl="0">
              <a:spcBef>
                <a:spcPts val="0"/>
              </a:spcBef>
              <a:buNone/>
            </a:pPr>
            <a:r>
              <a:rPr lang="en" sz="1000"/>
              <a:t>	‘You might be asking’</a:t>
            </a:r>
          </a:p>
          <a:p>
            <a:pPr lvl="0">
              <a:spcBef>
                <a:spcPts val="0"/>
              </a:spcBef>
              <a:buNone/>
            </a:pPr>
            <a:r>
              <a:rPr lang="en" sz="1000"/>
              <a:t>3 things learned</a:t>
            </a:r>
          </a:p>
          <a:p>
            <a:pPr lvl="0">
              <a:spcBef>
                <a:spcPts val="0"/>
              </a:spcBef>
              <a:buNone/>
            </a:pPr>
            <a:r>
              <a:rPr lang="en" sz="1000"/>
              <a:t>	Buy low sel high, feb to july</a:t>
            </a:r>
          </a:p>
          <a:p>
            <a:pPr lvl="0">
              <a:spcBef>
                <a:spcPts val="0"/>
              </a:spcBef>
              <a:buNone/>
            </a:pPr>
            <a:r>
              <a:t/>
            </a:r>
            <a:endParaRPr sz="1000"/>
          </a:p>
          <a:p>
            <a:pPr lvl="0">
              <a:spcBef>
                <a:spcPts val="0"/>
              </a:spcBef>
              <a:buNone/>
            </a:pPr>
            <a:r>
              <a:rPr lang="en" sz="1000"/>
              <a:t>Be explicit about the target variable and what your predicting.</a:t>
            </a:r>
          </a:p>
          <a:p>
            <a:pPr lvl="0">
              <a:spcBef>
                <a:spcPts val="0"/>
              </a:spcBef>
              <a:buNone/>
            </a:pPr>
            <a:r>
              <a:t/>
            </a:r>
            <a:endParaRPr sz="1000"/>
          </a:p>
          <a:p>
            <a:pPr lvl="0">
              <a:spcBef>
                <a:spcPts val="0"/>
              </a:spcBef>
              <a:buNone/>
            </a:pPr>
            <a:r>
              <a:rPr lang="en" sz="1000"/>
              <a:t>Don’t get into grid searching, just mention that it was the best model for all cities</a:t>
            </a:r>
          </a:p>
          <a:p>
            <a:pPr lvl="0">
              <a:spcBef>
                <a:spcPts val="0"/>
              </a:spcBef>
              <a:buNone/>
            </a:pPr>
            <a:r>
              <a:t/>
            </a:r>
            <a:endParaRPr sz="1000"/>
          </a:p>
          <a:p>
            <a:pPr lvl="0">
              <a:spcBef>
                <a:spcPts val="0"/>
              </a:spcBef>
              <a:buNone/>
            </a:pPr>
            <a:r>
              <a:rPr lang="en" sz="1000"/>
              <a:t>Say your name strongly</a:t>
            </a:r>
          </a:p>
          <a:p>
            <a:pPr lvl="0">
              <a:spcBef>
                <a:spcPts val="0"/>
              </a:spcBef>
              <a:buNone/>
            </a:pPr>
            <a:r>
              <a:rPr lang="en" sz="1000"/>
              <a:t>Finishing sentances fully</a:t>
            </a:r>
          </a:p>
          <a:p>
            <a:pPr lvl="0">
              <a:spcBef>
                <a:spcPts val="0"/>
              </a:spcBef>
              <a:buNone/>
            </a:pPr>
            <a:r>
              <a:t/>
            </a:r>
            <a:endParaRPr sz="1000"/>
          </a:p>
          <a:p>
            <a:pPr lvl="0">
              <a:spcBef>
                <a:spcPts val="0"/>
              </a:spcBef>
              <a:buNone/>
            </a:pPr>
            <a:r>
              <a:rPr lang="en" sz="1000"/>
              <a:t>Add more interesting ideas found throughout</a:t>
            </a:r>
          </a:p>
          <a:p>
            <a:pPr lvl="0">
              <a:spcBef>
                <a:spcPts val="0"/>
              </a:spcBef>
              <a:buNone/>
            </a:pPr>
            <a:r>
              <a:t/>
            </a:r>
            <a:endParaRPr sz="1000"/>
          </a:p>
          <a:p>
            <a:pPr lvl="0">
              <a:spcBef>
                <a:spcPts val="0"/>
              </a:spcBef>
              <a:buNone/>
            </a:pPr>
            <a:r>
              <a:rPr lang="en" sz="1000"/>
              <a:t>What is the key phrasing to say what and how the residual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p>
          <a:p>
            <a:pPr indent="-228600" lvl="0" marL="457200" rtl="0">
              <a:spcBef>
                <a:spcPts val="0"/>
              </a:spcBef>
              <a:buChar char="-"/>
            </a:pPr>
            <a:r>
              <a:rPr lang="en"/>
              <a:t>Up until the point, these were all univariate models. I.E. models that relied </a:t>
            </a:r>
            <a:r>
              <a:rPr lang="en"/>
              <a:t>solely</a:t>
            </a:r>
            <a:r>
              <a:rPr lang="en"/>
              <a:t> on the Median Sale Price itself. </a:t>
            </a:r>
          </a:p>
          <a:p>
            <a:pPr indent="-228600" lvl="0" marL="457200" rtl="0">
              <a:spcBef>
                <a:spcPts val="0"/>
              </a:spcBef>
              <a:buChar char="-"/>
            </a:pPr>
            <a:r>
              <a:rPr lang="en"/>
              <a:t>You can imagine that we can probably get alot of other information out of these unused features</a:t>
            </a:r>
          </a:p>
          <a:p>
            <a:pPr indent="-228600" lvl="0" marL="457200" rtl="0">
              <a:spcBef>
                <a:spcPts val="0"/>
              </a:spcBef>
              <a:buChar char="-"/>
            </a:pPr>
            <a:r>
              <a:rPr lang="en"/>
              <a:t>But before we get there, lets take a look at some of the features to see how they relate.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p>
          <a:p>
            <a:pPr indent="-228600" lvl="0" marL="457200" rtl="0">
              <a:spcBef>
                <a:spcPts val="0"/>
              </a:spcBef>
              <a:buChar char="-"/>
            </a:pPr>
            <a:r>
              <a:rPr lang="en"/>
              <a:t>Lets take a quick look at a few of these variables to give us a better idea of how they may affect one another. Then we can begin predicting the leftover component.</a:t>
            </a:r>
          </a:p>
          <a:p>
            <a:pPr indent="-228600" lvl="0" marL="457200" rtl="0">
              <a:spcBef>
                <a:spcPts val="0"/>
              </a:spcBef>
              <a:buChar char="-"/>
            </a:pPr>
            <a:r>
              <a:rPr lang="en"/>
              <a:t>They fall into roughly 3 categories:</a:t>
            </a:r>
          </a:p>
          <a:p>
            <a:pPr indent="-228600" lvl="1" marL="914400" rtl="0">
              <a:spcBef>
                <a:spcPts val="0"/>
              </a:spcBef>
              <a:buChar char="-"/>
            </a:pPr>
            <a:r>
              <a:rPr lang="en"/>
              <a:t>Sale Pricing</a:t>
            </a:r>
          </a:p>
          <a:p>
            <a:pPr indent="-228600" lvl="1" marL="914400" rtl="0">
              <a:spcBef>
                <a:spcPts val="0"/>
              </a:spcBef>
              <a:buChar char="-"/>
            </a:pPr>
            <a:r>
              <a:rPr lang="en"/>
              <a:t>Sale Metrics</a:t>
            </a:r>
          </a:p>
          <a:p>
            <a:pPr indent="-228600" lvl="1" marL="914400" rtl="0">
              <a:spcBef>
                <a:spcPts val="0"/>
              </a:spcBef>
              <a:buChar char="-"/>
            </a:pPr>
            <a:r>
              <a:rPr lang="en"/>
              <a:t>Inventory Metrics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First, take a look at the median list price and the median sale price.</a:t>
            </a:r>
          </a:p>
          <a:p>
            <a:pPr indent="-228600" lvl="0" marL="457200">
              <a:spcBef>
                <a:spcPts val="0"/>
              </a:spcBef>
              <a:buChar char="-"/>
            </a:pPr>
            <a:r>
              <a:rPr lang="en"/>
              <a:t>The Median List Price leads the Median Sale Price by ~2-3 months which confirms our original hypothesis that the sale cycle is ~3 months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When lagging the median list price, it lines up nicely with the median sale price. </a:t>
            </a:r>
          </a:p>
          <a:p>
            <a:pPr indent="-228600" lvl="0" marL="457200" rtl="0">
              <a:spcBef>
                <a:spcPts val="0"/>
              </a:spcBef>
              <a:buChar char="-"/>
            </a:pPr>
            <a:r>
              <a:rPr lang="en"/>
              <a:t>Expect this will be a good indicator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Since we think the list price will be helpful in predicting, lets take a look at the ratio between the two: Average Sale to List Price. </a:t>
            </a:r>
          </a:p>
          <a:p>
            <a:pPr indent="-228600" lvl="0" marL="457200" rtl="0">
              <a:spcBef>
                <a:spcPts val="0"/>
              </a:spcBef>
              <a:buChar char="-"/>
            </a:pPr>
            <a:r>
              <a:rPr lang="en"/>
              <a:t>It has </a:t>
            </a:r>
            <a:r>
              <a:rPr lang="en"/>
              <a:t>steadily</a:t>
            </a:r>
            <a:r>
              <a:rPr lang="en"/>
              <a:t> </a:t>
            </a:r>
            <a:r>
              <a:rPr lang="en"/>
              <a:t>increased</a:t>
            </a:r>
            <a:r>
              <a:rPr lang="en"/>
              <a:t> as the housing market has strengthened. The big turning point in the market was in 2012, which shows the deepest lows on the chart. </a:t>
            </a:r>
          </a:p>
          <a:p>
            <a:pPr indent="-228600" lvl="0" marL="457200" rtl="0">
              <a:spcBef>
                <a:spcPts val="0"/>
              </a:spcBef>
              <a:buChar char="-"/>
            </a:pPr>
            <a:r>
              <a:rPr lang="en"/>
              <a:t>Perhaps it will show some </a:t>
            </a:r>
          </a:p>
          <a:p>
            <a:pPr indent="-228600" lvl="0" marL="457200" rtl="0">
              <a:spcBef>
                <a:spcPts val="0"/>
              </a:spcBef>
              <a:buChar char="-"/>
            </a:pPr>
            <a:r>
              <a:rPr lang="en"/>
              <a:t>Also, in the early 2017 season, </a:t>
            </a:r>
            <a:r>
              <a:rPr lang="en"/>
              <a:t>for the first time in 8.5 year</a:t>
            </a:r>
            <a:r>
              <a:rPr lang="en"/>
              <a:t>s, on average homes are selling more than they list! I’d say thats as good enough indicator as any that demand in the housing market is still strong.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p>
          <a:p>
            <a:pPr indent="-228600" lvl="0" marL="457200" rtl="0">
              <a:spcBef>
                <a:spcPts val="0"/>
              </a:spcBef>
              <a:buChar char="-"/>
            </a:pPr>
            <a:r>
              <a:rPr lang="en"/>
              <a:t>This is important, but probably getting </a:t>
            </a:r>
            <a:r>
              <a:rPr lang="en"/>
              <a:t>too </a:t>
            </a:r>
            <a:r>
              <a:rPr lang="en"/>
              <a:t>far into the weeds for this talk, so I’ll keep it brief. </a:t>
            </a:r>
          </a:p>
          <a:p>
            <a:pPr indent="-228600" lvl="0" marL="457200" rtl="0">
              <a:spcBef>
                <a:spcPts val="0"/>
              </a:spcBef>
              <a:buChar char="-"/>
            </a:pPr>
            <a:r>
              <a:rPr lang="en"/>
              <a:t>I basically took the leftover signal, broke it into 3 parts, then trained a model on the middle part to predict the values in the last part. </a:t>
            </a:r>
          </a:p>
          <a:p>
            <a:pPr indent="-228600" lvl="0" marL="457200" rtl="0">
              <a:spcBef>
                <a:spcPts val="0"/>
              </a:spcBef>
              <a:buChar char="-"/>
            </a:pPr>
            <a:r>
              <a:rPr lang="en"/>
              <a:t>I did this for all cities.</a:t>
            </a:r>
          </a:p>
          <a:p>
            <a:pPr indent="-228600" lvl="0" marL="457200" rtl="0">
              <a:spcBef>
                <a:spcPts val="0"/>
              </a:spcBef>
              <a:buChar char="-"/>
            </a:pPr>
            <a:r>
              <a:rPr lang="en"/>
              <a:t>Training for all cities is </a:t>
            </a:r>
            <a:r>
              <a:rPr b="1" lang="en"/>
              <a:t>key</a:t>
            </a:r>
            <a:r>
              <a:rPr lang="en"/>
              <a:t> because it allows us to see if there are features across all markets that explain the Leftover.</a:t>
            </a:r>
          </a:p>
          <a:p>
            <a:pPr indent="-228600" lvl="0" marL="457200" rtl="0">
              <a:spcBef>
                <a:spcPts val="0"/>
              </a:spcBef>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Here were just taking a look at what the model uses to predict the leftover</a:t>
            </a:r>
          </a:p>
          <a:p>
            <a:pPr indent="-228600" lvl="0" marL="457200" rtl="0">
              <a:spcBef>
                <a:spcPts val="0"/>
              </a:spcBef>
              <a:buChar char="-"/>
            </a:pPr>
            <a:r>
              <a:rPr lang="en"/>
              <a:t>Unsurprisingly, Median List Price and Median List Price per square feet. </a:t>
            </a:r>
          </a:p>
          <a:p>
            <a:pPr indent="-228600" lvl="1" marL="914400" rtl="0">
              <a:spcBef>
                <a:spcPts val="0"/>
              </a:spcBef>
              <a:buChar char="-"/>
            </a:pPr>
            <a:r>
              <a:rPr lang="en"/>
              <a:t>This means that if you're planning on buying a house in july, you should examine april’s list prices to determine the magnitude the sale price will be above the decomposition baseline prediction.</a:t>
            </a:r>
          </a:p>
          <a:p>
            <a:pPr indent="-228600" lvl="0" marL="457200" rtl="0">
              <a:spcBef>
                <a:spcPts val="0"/>
              </a:spcBef>
              <a:buChar char="-"/>
            </a:pPr>
            <a:r>
              <a:rPr lang="en"/>
              <a:t>The other two, the trailing 5 and 10 month Median sale price are more interesting</a:t>
            </a:r>
          </a:p>
          <a:p>
            <a:pPr indent="-228600" lvl="0" marL="457200" rtl="0">
              <a:spcBef>
                <a:spcPts val="0"/>
              </a:spcBef>
              <a:buChar char="-"/>
            </a:pPr>
            <a:r>
              <a:rPr lang="en"/>
              <a:t>My hypothesis is that the research and sale cycle combined are ~5 months, and that buyers getting ready to purchase homes initially eye the market 5 months in advance of their purchase, and therefore expect to pay whatever they see at the beginning of their hunt. </a:t>
            </a:r>
          </a:p>
          <a:p>
            <a:pPr indent="-228600" lvl="1" marL="914400" rtl="0">
              <a:spcBef>
                <a:spcPts val="0"/>
              </a:spcBef>
              <a:buChar char="-"/>
            </a:pPr>
            <a:r>
              <a:rPr lang="en"/>
              <a:t>Again, this means that if buying in July, you should examine february and the previous septembers sale prices. These will help predict the additional magnitude over the decompositional baseline prediction.</a:t>
            </a:r>
          </a:p>
          <a:p>
            <a:pPr indent="-228600" lvl="0" marL="457200" rtl="0">
              <a:spcBef>
                <a:spcPts val="0"/>
              </a:spcBef>
              <a:buChar char="-"/>
            </a:pPr>
            <a:r>
              <a:rPr lang="en"/>
              <a:t>I’ve researched online and can’t find anything mentioning this phenomenon, so I reached to somebody I met at the meet and hire event to see it they can understand it. I’m still waiting for a response back.</a:t>
            </a:r>
          </a:p>
          <a:p>
            <a:pPr indent="-228600" lvl="0" marL="457200" rtl="0">
              <a:spcBef>
                <a:spcPts val="0"/>
              </a:spcBef>
              <a:buChar char="-"/>
            </a:pPr>
            <a:r>
              <a:rPr lang="en"/>
              <a:t>So now that we have a model thats predicting the leftover, if we add it back into the original decomposition baseline, do we improve our score?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The answer is yes! The bottom bar shows the error of our decomposition baseline with the </a:t>
            </a:r>
            <a:r>
              <a:rPr lang="en"/>
              <a:t>predicted</a:t>
            </a:r>
            <a:r>
              <a:rPr lang="en"/>
              <a:t> leftover, and the one above it shows the decomposition baseline itself. </a:t>
            </a:r>
          </a:p>
          <a:p>
            <a:pPr indent="-228600" lvl="0" marL="457200" rtl="0">
              <a:spcBef>
                <a:spcPts val="0"/>
              </a:spcBef>
              <a:buChar char="-"/>
            </a:pPr>
            <a:r>
              <a:rPr lang="en"/>
              <a:t>You may be wondering what the ARIMA and SARIMA models are since I didn’t even mention them but needless to say, they are standard approaches for timeseries forecasting.</a:t>
            </a:r>
          </a:p>
          <a:p>
            <a:pPr indent="-228600" lvl="0" marL="457200" rtl="0">
              <a:spcBef>
                <a:spcPts val="0"/>
              </a:spcBef>
              <a:buChar char="-"/>
            </a:pPr>
            <a:r>
              <a:rPr lang="en"/>
              <a:t>These are all </a:t>
            </a:r>
            <a:r>
              <a:rPr lang="en"/>
              <a:t>evaluated</a:t>
            </a:r>
            <a:r>
              <a:rPr lang="en"/>
              <a:t> with the metric of mean absolute error. This basically takes all the values our prediction, adds them together and takes the average. </a:t>
            </a:r>
          </a:p>
          <a:p>
            <a:pPr indent="-228600" lvl="0" marL="457200" rtl="0">
              <a:spcBef>
                <a:spcPts val="0"/>
              </a:spcBef>
              <a:buChar char="-"/>
            </a:pPr>
            <a:r>
              <a:rPr lang="en"/>
              <a:t>This result clearly proves there is still value in the Leftover which is unaccounted for by Trend and Seasonality.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Char char="-"/>
            </a:pPr>
            <a:r>
              <a:rPr lang="en"/>
              <a:t>I’d love to explain the whole train test method which I didn’t have time to go into as well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27272"/>
              <a:buFont typeface="Arial"/>
              <a:buChar char="-"/>
            </a:pPr>
            <a:r>
              <a:rPr lang="en"/>
              <a:t>This holds true for models predicting the leftover 1, and 2 month ahead as well. Which is really cool.</a:t>
            </a:r>
          </a:p>
          <a:p>
            <a:pPr indent="-228600" lvl="0" marL="457200" rtl="0">
              <a:spcBef>
                <a:spcPts val="0"/>
              </a:spcBef>
              <a:buChar char="-"/>
            </a:pPr>
            <a:r>
              <a:rPr lang="en"/>
              <a:t>These 4 variables consistently predict the leftover. Theres clearly a strong pattern in the 5 and 10 month trailing sales prices. </a:t>
            </a:r>
          </a:p>
          <a:p>
            <a:pPr indent="-228600" lvl="0" marL="457200" rtl="0">
              <a:spcBef>
                <a:spcPts val="0"/>
              </a:spcBef>
              <a:buChar char="-"/>
            </a:pPr>
            <a:r>
              <a:rPr lang="en"/>
              <a:t>So now that we have a model thats predicting the leftover, if we add it back into the original decomposition baseline, do we improve our score?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spcBef>
                <a:spcPts val="0"/>
              </a:spcBef>
              <a:buSzPct val="100000"/>
              <a:buChar char="-"/>
            </a:pPr>
            <a:r>
              <a:rPr lang="en" sz="1000"/>
              <a:t>I became fascinated with real estate after I purchased and renovated a condo ~3yrs ago.</a:t>
            </a:r>
          </a:p>
          <a:p>
            <a:pPr indent="-292100" lvl="0" marL="457200" rtl="0">
              <a:spcBef>
                <a:spcPts val="0"/>
              </a:spcBef>
              <a:buSzPct val="100000"/>
              <a:buChar char="-"/>
            </a:pPr>
            <a:r>
              <a:rPr lang="en" sz="1000"/>
              <a:t>So, I was curious of what datasets were available for housing markets and what useful insights could come from them. </a:t>
            </a:r>
          </a:p>
          <a:p>
            <a:pPr indent="-292100" lvl="0" marL="457200" rtl="0">
              <a:spcBef>
                <a:spcPts val="0"/>
              </a:spcBef>
              <a:buSzPct val="100000"/>
              <a:buChar char="-"/>
            </a:pPr>
            <a:r>
              <a:rPr lang="en"/>
              <a:t>For a previous project, we analysed a housing data to predict sale price in Ames Iowa. Each sample was a particular house and the features were characteristics such as sqft, # of bedrooms, lot size, etc.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Finally, take a look at Homes Listed and Homes Sold.</a:t>
            </a:r>
          </a:p>
          <a:p>
            <a:pPr indent="-228600" lvl="0" marL="457200" rtl="0">
              <a:spcBef>
                <a:spcPts val="0"/>
              </a:spcBef>
              <a:buChar char="-"/>
            </a:pPr>
            <a:r>
              <a:rPr lang="en"/>
              <a:t>What immediately jumped out at me was the number of homes listed is always higher than the number of homes sold - while the inventory stays steady. </a:t>
            </a:r>
          </a:p>
          <a:p>
            <a:pPr indent="-228600" lvl="0" marL="457200" rtl="0">
              <a:spcBef>
                <a:spcPts val="0"/>
              </a:spcBef>
              <a:buChar char="-"/>
            </a:pPr>
            <a:r>
              <a:rPr lang="en"/>
              <a:t>I’m not entirely clear on this, but I would expect there are a lot of homes delisted that never get sold. </a:t>
            </a:r>
          </a:p>
          <a:p>
            <a:pPr indent="-228600" lvl="0" marL="457200" rtl="0">
              <a:spcBef>
                <a:spcPts val="0"/>
              </a:spcBef>
              <a:buChar char="-"/>
            </a:pPr>
            <a:r>
              <a:rPr lang="en"/>
              <a:t>It looks like theres a 2 month lag between listed homes and sold homes. </a:t>
            </a:r>
            <a:r>
              <a:rPr lang="en"/>
              <a:t>If we took the difference of these two, would there be a story to tell?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First lag homes listed by 2 months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Then subtract the two, and you get this result which shows a clear reduction in the number of homes delisted/unaccounted for. </a:t>
            </a:r>
          </a:p>
          <a:p>
            <a:pPr indent="-228600" lvl="0" marL="457200" rtl="0">
              <a:spcBef>
                <a:spcPts val="0"/>
              </a:spcBef>
              <a:buChar char="-"/>
            </a:pPr>
            <a:r>
              <a:rPr lang="en"/>
              <a:t>If our hypothesis is correct, this would mean less homes are being delisted.</a:t>
            </a:r>
          </a:p>
          <a:p>
            <a:pPr indent="-228600" lvl="0" marL="457200" rtl="0">
              <a:spcBef>
                <a:spcPts val="0"/>
              </a:spcBef>
              <a:buChar char="-"/>
            </a:pPr>
            <a:r>
              <a:rPr lang="en"/>
              <a:t>It looks pretty clear that there are a lot less homes delisted in 2012 than previous years, again 2012 was the market bottoming.</a:t>
            </a:r>
          </a:p>
          <a:p>
            <a:pPr indent="-228600" lvl="0" marL="457200" rtl="0">
              <a:spcBef>
                <a:spcPts val="0"/>
              </a:spcBef>
              <a:buChar char="-"/>
            </a:pPr>
            <a:r>
              <a:rPr lang="en"/>
              <a:t>All these variablesl give you a good idea of what type of features are included in the dataset. Now using these, lets go back to the goal of predicting the leftover from our decomposition.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Just an interesting aside, I found that the coldest months in each of these cities coincide with the low seasons in their seasonality. </a:t>
            </a:r>
          </a:p>
          <a:p>
            <a:pPr indent="-228600" lvl="0" marL="457200" rtl="0">
              <a:spcBef>
                <a:spcPts val="0"/>
              </a:spcBef>
              <a:buChar char="-"/>
            </a:pPr>
            <a:r>
              <a:rPr lang="en"/>
              <a:t>I didn’t have a chance to truely incorporate any historic weather into the data, but I’d expect heavy winter seasons to play a role.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Make it less cluttered or animate it</a:t>
            </a:r>
          </a:p>
          <a:p>
            <a:pPr lvl="0">
              <a:spcBef>
                <a:spcPts val="0"/>
              </a:spcBef>
              <a:buNone/>
            </a:pPr>
            <a:r>
              <a:rPr lang="en"/>
              <a:t>Show only what people want to look at</a:t>
            </a:r>
          </a:p>
          <a:p>
            <a:pPr lvl="0">
              <a:spcBef>
                <a:spcPts val="0"/>
              </a:spcBef>
              <a:buNone/>
            </a:pPr>
            <a:r>
              <a:rPr lang="en"/>
              <a:t>Don’t use the 3 slices of time</a:t>
            </a:r>
          </a:p>
          <a:p>
            <a:pPr lvl="0">
              <a:spcBef>
                <a:spcPts val="0"/>
              </a:spcBef>
              <a:buNone/>
            </a:pPr>
            <a:r>
              <a:rPr lang="en"/>
              <a:t>Keep as technical slide</a:t>
            </a:r>
          </a:p>
          <a:p>
            <a:pPr lvl="0">
              <a:spcBef>
                <a:spcPts val="0"/>
              </a:spcBef>
              <a:buNone/>
            </a:pPr>
            <a:r>
              <a:t/>
            </a:r>
            <a:endParaRPr/>
          </a:p>
          <a:p>
            <a:pPr lvl="0">
              <a:spcBef>
                <a:spcPts val="0"/>
              </a:spcBef>
              <a:buNone/>
            </a:pPr>
            <a:r>
              <a:rPr lang="en"/>
              <a:t>Keep simple</a:t>
            </a:r>
          </a:p>
          <a:p>
            <a:pPr lvl="0">
              <a:spcBef>
                <a:spcPts val="0"/>
              </a:spcBef>
              <a:buNone/>
            </a:pPr>
            <a:r>
              <a:rPr lang="en"/>
              <a:t>Explain what the first model is doing</a:t>
            </a:r>
          </a:p>
          <a:p>
            <a:pPr lvl="0">
              <a:spcBef>
                <a:spcPts val="0"/>
              </a:spcBef>
              <a:buNone/>
            </a:pPr>
            <a:r>
              <a:rPr lang="en"/>
              <a:t>How we analyze the residuals</a:t>
            </a:r>
          </a:p>
          <a:p>
            <a:pPr lvl="0">
              <a:spcBef>
                <a:spcPts val="0"/>
              </a:spcBef>
              <a:buNone/>
            </a:pPr>
            <a:r>
              <a:rPr lang="en"/>
              <a:t>And if there is an underlying trend that helps predict it</a:t>
            </a:r>
          </a:p>
          <a:p>
            <a:pPr lvl="0">
              <a:spcBef>
                <a:spcPts val="0"/>
              </a:spcBef>
              <a:buNone/>
            </a:pPr>
            <a:r>
              <a:t/>
            </a:r>
            <a:endParaRPr/>
          </a:p>
          <a:p>
            <a:pPr lvl="0">
              <a:spcBef>
                <a:spcPts val="0"/>
              </a:spcBef>
              <a:buNone/>
            </a:pPr>
            <a:r>
              <a:rPr lang="en"/>
              <a:t>Sizing of the graphs, clean it up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r>
              <a:rPr lang="en"/>
              <a:t>:</a:t>
            </a:r>
          </a:p>
          <a:p>
            <a:pPr indent="-228600" lvl="0" marL="457200" rtl="0">
              <a:spcBef>
                <a:spcPts val="0"/>
              </a:spcBef>
              <a:buChar char="-"/>
            </a:pPr>
            <a:r>
              <a:rPr lang="en"/>
              <a:t>So I looked for a broader dataset and found Redfin’s Data Center.</a:t>
            </a:r>
          </a:p>
          <a:p>
            <a:pPr indent="-228600" lvl="1" marL="914400" rtl="0">
              <a:spcBef>
                <a:spcPts val="0"/>
              </a:spcBef>
              <a:buChar char="-"/>
            </a:pPr>
            <a:r>
              <a:rPr lang="en"/>
              <a:t>It is a Timeseries dataset, with macro level stats across nearly all metro regions in the US</a:t>
            </a:r>
          </a:p>
          <a:p>
            <a:pPr indent="-228600" lvl="0" marL="457200" rtl="0">
              <a:spcBef>
                <a:spcPts val="0"/>
              </a:spcBef>
              <a:buChar char="-"/>
            </a:pPr>
            <a:r>
              <a:rPr lang="en"/>
              <a:t>Naturally, Median Sale Price was the target I wanted to predict. </a:t>
            </a:r>
          </a:p>
          <a:p>
            <a:pPr indent="-228600" lvl="0" marL="457200" rtl="0">
              <a:spcBef>
                <a:spcPts val="0"/>
              </a:spcBef>
              <a:buChar char="-"/>
            </a:pPr>
            <a:r>
              <a:rPr lang="en"/>
              <a:t>And since</a:t>
            </a:r>
            <a:r>
              <a:rPr lang="en"/>
              <a:t> the typical sale cycle for a home is ~2-3 months, my goal was to predict it 3 months out. </a:t>
            </a:r>
          </a:p>
          <a:p>
            <a:pPr indent="-228600" lvl="0" marL="457200" rtl="0">
              <a:spcBef>
                <a:spcPts val="0"/>
              </a:spcBef>
              <a:buChar char="-"/>
            </a:pPr>
            <a:r>
              <a:rPr lang="en"/>
              <a:t>In doing so, I would be able to inform house flippers or average joes when to begin their search for a home.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Above trend and seasonality</a:t>
            </a:r>
          </a:p>
          <a:p>
            <a:pPr lvl="0">
              <a:spcBef>
                <a:spcPts val="0"/>
              </a:spcBef>
              <a:buNone/>
            </a:pPr>
            <a:r>
              <a:rPr lang="en"/>
              <a:t>This stuff accounts for 15k</a:t>
            </a:r>
          </a:p>
          <a:p>
            <a:pPr lvl="0">
              <a:spcBef>
                <a:spcPts val="0"/>
              </a:spcBef>
              <a:buNone/>
            </a:pPr>
            <a:r>
              <a:rPr lang="en"/>
              <a:t>Highlight the top 3 featues and bullet them and what they are</a:t>
            </a:r>
          </a:p>
          <a:p>
            <a:pPr lvl="0">
              <a:spcBef>
                <a:spcPts val="0"/>
              </a:spcBef>
              <a:buNone/>
            </a:pPr>
            <a:r>
              <a:rPr lang="en"/>
              <a:t>Concise explainations what each coef means in like 4ish words</a:t>
            </a:r>
          </a:p>
          <a:p>
            <a:pPr lvl="0">
              <a:spcBef>
                <a:spcPts val="0"/>
              </a:spcBef>
              <a:buNone/>
            </a:pPr>
            <a:r>
              <a:t/>
            </a:r>
            <a:endParaRPr/>
          </a:p>
          <a:p>
            <a:pPr lvl="0">
              <a:spcBef>
                <a:spcPts val="0"/>
              </a:spcBef>
              <a:buNone/>
            </a:pPr>
            <a:r>
              <a:rPr lang="en"/>
              <a:t>This is over and above the 75k from seasonality</a:t>
            </a:r>
          </a:p>
          <a:p>
            <a:pPr lvl="0">
              <a:spcBef>
                <a:spcPts val="0"/>
              </a:spcBef>
              <a:buNone/>
            </a:pPr>
            <a:r>
              <a:rPr lang="en"/>
              <a:t>And above trend </a:t>
            </a:r>
          </a:p>
          <a:p>
            <a:pPr lvl="0">
              <a:spcBef>
                <a:spcPts val="0"/>
              </a:spcBef>
              <a:buNone/>
            </a:pPr>
            <a:r>
              <a:rPr lang="en"/>
              <a:t>I found another 15k in your pocket</a:t>
            </a:r>
          </a:p>
          <a:p>
            <a:pPr lvl="0">
              <a:spcBef>
                <a:spcPts val="0"/>
              </a:spcBef>
              <a:buNone/>
            </a:pPr>
            <a:r>
              <a:t/>
            </a:r>
            <a:endParaRPr/>
          </a:p>
          <a:p>
            <a:pPr lvl="0">
              <a:spcBef>
                <a:spcPts val="0"/>
              </a:spcBef>
              <a:buNone/>
            </a:pPr>
            <a:r>
              <a:rPr lang="en"/>
              <a:t>Talk to somebody in realestate and ask about these coefs, do these make sense and why are these the case?</a:t>
            </a:r>
          </a:p>
          <a:p>
            <a:pPr lvl="0">
              <a:spcBef>
                <a:spcPts val="0"/>
              </a:spcBef>
              <a:buNone/>
            </a:pPr>
            <a:r>
              <a:t/>
            </a:r>
            <a:endParaRPr/>
          </a:p>
          <a:p>
            <a:pPr lvl="0">
              <a:spcBef>
                <a:spcPts val="0"/>
              </a:spcBef>
              <a:buNone/>
            </a:pPr>
            <a:r>
              <a:rPr lang="en"/>
              <a:t>First 5-6mins for seasonality and the trend info</a:t>
            </a:r>
          </a:p>
          <a:p>
            <a:pPr lvl="0">
              <a:spcBef>
                <a:spcPts val="0"/>
              </a:spcBef>
              <a:buNone/>
            </a:pPr>
            <a:r>
              <a:rPr lang="en"/>
              <a:t>Next part explain the harder residual part</a:t>
            </a:r>
          </a:p>
          <a:p>
            <a:pPr lvl="0">
              <a:spcBef>
                <a:spcPts val="0"/>
              </a:spcBef>
              <a:buNone/>
            </a:pPr>
            <a:r>
              <a:t/>
            </a:r>
            <a:endParaRPr/>
          </a:p>
          <a:p>
            <a:pPr lvl="0">
              <a:spcBef>
                <a:spcPts val="0"/>
              </a:spcBef>
              <a:buNone/>
            </a:pPr>
            <a:r>
              <a:rPr lang="en"/>
              <a:t>Mettric of concern index at the end</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Justify </a:t>
            </a:r>
          </a:p>
          <a:p>
            <a:pPr lvl="0">
              <a:spcBef>
                <a:spcPts val="0"/>
              </a:spcBef>
              <a:buNone/>
            </a:pPr>
            <a:r>
              <a:rPr lang="en"/>
              <a:t>Use terms actual vs predicted</a:t>
            </a:r>
          </a:p>
          <a:p>
            <a:pPr lvl="0">
              <a:spcBef>
                <a:spcPts val="0"/>
              </a:spcBef>
              <a:buNone/>
            </a:pPr>
            <a:r>
              <a:rPr lang="en"/>
              <a:t>Use T+3</a:t>
            </a:r>
          </a:p>
          <a:p>
            <a:pPr lvl="0">
              <a:spcBef>
                <a:spcPts val="0"/>
              </a:spcBef>
              <a:buNone/>
            </a:pPr>
            <a:r>
              <a:rPr lang="en"/>
              <a:t>Be careful of the T-0 stuff. Remove and use an example case to explain instead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Before I dive in, I want to give you a broad overview of the most important findings:</a:t>
            </a:r>
          </a:p>
          <a:p>
            <a:pPr indent="-228600" lvl="0" marL="457200" rtl="0">
              <a:spcBef>
                <a:spcPts val="0"/>
              </a:spcBef>
              <a:buAutoNum type="arabicPeriod"/>
            </a:pPr>
            <a:r>
              <a:rPr lang="en"/>
              <a:t>Seasonal trends are your friend:</a:t>
            </a:r>
          </a:p>
          <a:p>
            <a:pPr indent="-228600" lvl="1" marL="914400" rtl="0">
              <a:spcBef>
                <a:spcPts val="0"/>
              </a:spcBef>
              <a:buAutoNum type="alphaLcPeriod"/>
            </a:pPr>
            <a:r>
              <a:rPr lang="en"/>
              <a:t>It is well known that the real estate market is seasonal. But interestingly, seasonal trends between cities vary so greatly that the best indicator of when to buy/sell is to examine the historic trend of your city.</a:t>
            </a:r>
          </a:p>
          <a:p>
            <a:pPr indent="-228600" lvl="1" marL="914400" rtl="0">
              <a:spcBef>
                <a:spcPts val="0"/>
              </a:spcBef>
              <a:buAutoNum type="alphaLcPeriod"/>
            </a:pPr>
            <a:r>
              <a:rPr lang="en"/>
              <a:t>So, If you have the freedom to purchase and sell any time of the year: buy in the winter sell in the summer.</a:t>
            </a:r>
          </a:p>
          <a:p>
            <a:pPr indent="-228600" lvl="0" marL="457200" rtl="0">
              <a:spcBef>
                <a:spcPts val="0"/>
              </a:spcBef>
              <a:buAutoNum type="arabicPeriod"/>
            </a:pPr>
            <a:r>
              <a:rPr lang="en"/>
              <a:t>Over the seasonal trend:</a:t>
            </a:r>
          </a:p>
          <a:p>
            <a:pPr indent="-228600" lvl="1" marL="914400" rtl="0">
              <a:spcBef>
                <a:spcPts val="0"/>
              </a:spcBef>
              <a:buAutoNum type="alphaLcPeriod"/>
            </a:pPr>
            <a:r>
              <a:rPr lang="en"/>
              <a:t>The trailing 3 month Median List Price</a:t>
            </a:r>
          </a:p>
          <a:p>
            <a:pPr indent="-228600" lvl="1" marL="914400" rtl="0">
              <a:spcBef>
                <a:spcPts val="0"/>
              </a:spcBef>
              <a:buAutoNum type="alphaLcPeriod"/>
            </a:pPr>
            <a:r>
              <a:rPr lang="en"/>
              <a:t>The trailing 5 and 10 month Median Sale Price</a:t>
            </a:r>
          </a:p>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a:t>
            </a:r>
          </a:p>
          <a:p>
            <a:pPr indent="-228600" lvl="0" marL="457200" rtl="0">
              <a:spcBef>
                <a:spcPts val="0"/>
              </a:spcBef>
              <a:buChar char="-"/>
            </a:pPr>
            <a:r>
              <a:rPr lang="en"/>
              <a:t>Imagine you’re a small time, residential, house flipper. </a:t>
            </a:r>
          </a:p>
          <a:p>
            <a:pPr indent="-228600" lvl="0" marL="457200" rtl="0">
              <a:spcBef>
                <a:spcPts val="0"/>
              </a:spcBef>
              <a:buChar char="-"/>
            </a:pPr>
            <a:r>
              <a:rPr lang="en"/>
              <a:t>Being able to forecast your capital allocation improves your business. </a:t>
            </a:r>
          </a:p>
          <a:p>
            <a:pPr indent="-228600" lvl="0" marL="457200" rtl="0">
              <a:spcBef>
                <a:spcPts val="0"/>
              </a:spcBef>
              <a:buChar char="-"/>
            </a:pPr>
            <a:r>
              <a:rPr lang="en"/>
              <a:t>Saving a little bit of money per transaction goes a long way</a:t>
            </a:r>
          </a:p>
          <a:p>
            <a:pPr indent="-228600" lvl="0" marL="457200" rtl="0">
              <a:spcBef>
                <a:spcPts val="0"/>
              </a:spcBef>
              <a:buChar char="-"/>
            </a:pPr>
            <a:r>
              <a:rPr lang="en"/>
              <a:t>Without taking advantage of seasonality, you’re only profiting off the additional value add of your renovations, so why not take advantage of the seasonal trend if you can?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Explanation:</a:t>
            </a:r>
          </a:p>
          <a:p>
            <a:pPr indent="-228600" lvl="0" marL="457200" rtl="0">
              <a:spcBef>
                <a:spcPts val="0"/>
              </a:spcBef>
              <a:buChar char="-"/>
            </a:pPr>
            <a:r>
              <a:rPr lang="en"/>
              <a:t>In Machine learning we always like to spot check our models to a baseline model. Typically that means the simplest model you can think of. </a:t>
            </a:r>
          </a:p>
          <a:p>
            <a:pPr indent="-228600" lvl="0" marL="457200" rtl="0">
              <a:spcBef>
                <a:spcPts val="0"/>
              </a:spcBef>
              <a:buChar char="-"/>
            </a:pPr>
            <a:r>
              <a:rPr lang="en"/>
              <a:t>In Timeseries forecasting that is the naive baseline or persistence model. It works by using the current </a:t>
            </a:r>
            <a:r>
              <a:rPr lang="en"/>
              <a:t>value</a:t>
            </a:r>
            <a:r>
              <a:rPr lang="en"/>
              <a:t> as the prediction for the future value. Though it seems silly, since timeseries are non-stationary, the value most similar to the next value is usually the one right now. </a:t>
            </a:r>
          </a:p>
          <a:p>
            <a:pPr indent="-228600" lvl="0" marL="457200" rtl="0">
              <a:spcBef>
                <a:spcPts val="0"/>
              </a:spcBef>
              <a:buChar char="-"/>
            </a:pPr>
            <a:r>
              <a:rPr lang="en"/>
              <a:t>Clearly using the current value to predict the Median Sale Price 3 months ahead leaves a lot of room for improvement. But it is a good benchmark.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Explanation:</a:t>
            </a:r>
          </a:p>
          <a:p>
            <a:pPr indent="-228600" lvl="0" marL="457200" rtl="0">
              <a:spcBef>
                <a:spcPts val="0"/>
              </a:spcBef>
              <a:buChar char="-"/>
            </a:pPr>
            <a:r>
              <a:rPr lang="en"/>
              <a:t>Another simple technique would be to use Seasonal Decomposition. What is it?</a:t>
            </a:r>
          </a:p>
          <a:p>
            <a:pPr indent="-228600" lvl="0" marL="457200" rtl="0">
              <a:spcBef>
                <a:spcPts val="0"/>
              </a:spcBef>
              <a:buChar char="-"/>
            </a:pPr>
            <a:r>
              <a:rPr lang="en"/>
              <a:t>It breaks down the target into 3 components: </a:t>
            </a:r>
          </a:p>
          <a:p>
            <a:pPr indent="-228600" lvl="1" marL="914400" rtl="0">
              <a:spcBef>
                <a:spcPts val="0"/>
              </a:spcBef>
              <a:buChar char="-"/>
            </a:pPr>
            <a:r>
              <a:rPr lang="en"/>
              <a:t>Trend (12 month moving average)</a:t>
            </a:r>
          </a:p>
          <a:p>
            <a:pPr indent="-228600" lvl="1" marL="914400" rtl="0">
              <a:spcBef>
                <a:spcPts val="0"/>
              </a:spcBef>
              <a:buChar char="-"/>
            </a:pPr>
            <a:r>
              <a:rPr lang="en"/>
              <a:t>Seasonality (12 month repeating signal)</a:t>
            </a:r>
          </a:p>
          <a:p>
            <a:pPr indent="-228600" lvl="1" marL="914400" rtl="0">
              <a:spcBef>
                <a:spcPts val="0"/>
              </a:spcBef>
              <a:buChar char="-"/>
            </a:pPr>
            <a:r>
              <a:rPr lang="en"/>
              <a:t>Leftover component (unexplained by the trend and seasonality)</a:t>
            </a:r>
          </a:p>
          <a:p>
            <a:pPr indent="-228600" lvl="0" marL="457200" rtl="0">
              <a:spcBef>
                <a:spcPts val="0"/>
              </a:spcBef>
              <a:buChar char="-"/>
            </a:pPr>
            <a:r>
              <a:rPr lang="en"/>
              <a:t>All three of these components added together equal the original target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p>
          <a:p>
            <a:pPr indent="-228600" lvl="0" marL="457200" rtl="0">
              <a:spcBef>
                <a:spcPts val="0"/>
              </a:spcBef>
              <a:buChar char="-"/>
            </a:pPr>
            <a:r>
              <a:rPr lang="en"/>
              <a:t>Reason why you can only use trend and seasonality, not the leftover</a:t>
            </a:r>
          </a:p>
          <a:p>
            <a:pPr indent="-228600" lvl="0" marL="457200" rtl="0">
              <a:spcBef>
                <a:spcPts val="0"/>
              </a:spcBef>
              <a:buChar char="-"/>
            </a:pPr>
            <a:r>
              <a:rPr lang="en"/>
              <a:t>By taking just two of the three components - trend and seasonality, you get a much better prediction than the naive baseline without a lot of work. </a:t>
            </a:r>
          </a:p>
          <a:p>
            <a:pPr indent="-228600" lvl="0" marL="457200" rtl="0">
              <a:spcBef>
                <a:spcPts val="0"/>
              </a:spcBef>
              <a:buChar char="-"/>
            </a:pPr>
            <a:r>
              <a:rPr lang="en"/>
              <a:t>As you can see seasonality and trend provide a much better prediction than the naive baseline.</a:t>
            </a:r>
          </a:p>
          <a:p>
            <a:pPr lvl="0" rtl="0">
              <a:spcBef>
                <a:spcPts val="0"/>
              </a:spcBef>
              <a:buNone/>
            </a:pPr>
            <a:r>
              <a:rPr lang="en"/>
              <a:t>Two things to consider:</a:t>
            </a:r>
          </a:p>
          <a:p>
            <a:pPr indent="-228600" lvl="0" marL="457200" rtl="0">
              <a:spcBef>
                <a:spcPts val="0"/>
              </a:spcBef>
              <a:buChar char="-"/>
            </a:pPr>
            <a:r>
              <a:rPr lang="en"/>
              <a:t>Do all the cities share the same seasonality?</a:t>
            </a:r>
          </a:p>
          <a:p>
            <a:pPr indent="-228600" lvl="0" marL="457200" rtl="0">
              <a:spcBef>
                <a:spcPts val="0"/>
              </a:spcBef>
              <a:buChar char="-"/>
            </a:pPr>
            <a:r>
              <a:rPr lang="en"/>
              <a:t>And though its looks like a pretty good prediction, we know that the perfect prediction includes the leftover as well. This begs the question, is there anyway to predict the it? Hold tight, we’ll answer that in a second.</a:t>
            </a:r>
          </a:p>
          <a:p>
            <a:pPr indent="-228600" lvl="0" marL="457200" rtl="0">
              <a:spcBef>
                <a:spcPts val="0"/>
              </a:spcBef>
              <a:buChar char="-"/>
            </a:pPr>
            <a:r>
              <a:t/>
            </a:r>
            <a:endParaRPr/>
          </a:p>
          <a:p>
            <a:pPr indent="-228600" lvl="0" marL="457200" rtl="0">
              <a:spcBef>
                <a:spcPts val="0"/>
              </a:spcBef>
              <a:buChar char="-"/>
            </a:pPr>
            <a:r>
              <a:t/>
            </a:r>
            <a:endParaRPr/>
          </a:p>
          <a:p>
            <a:pPr indent="-228600" lvl="0" marL="457200" rtl="0">
              <a:spcBef>
                <a:spcPts val="0"/>
              </a:spcBef>
              <a:buChar char="-"/>
            </a:pPr>
            <a:r>
              <a:rPr lang="en"/>
              <a:t>I must note that I did not correctly limit the trend component to 9 months when projecting to 3 months ahead and therefore inadvertently allowed the model to use ‘future trend’ data to be averaged into 12 month moving average when predicting 3 months ahead. I don’t believe this would alter the predictions a substantial amount but it is something to note.</a:t>
            </a:r>
          </a:p>
          <a:p>
            <a:pPr indent="-228600" lvl="0" marL="457200" rtl="0">
              <a:spcBef>
                <a:spcPts val="0"/>
              </a:spcBef>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Explanation:</a:t>
            </a:r>
          </a:p>
          <a:p>
            <a:pPr indent="-228600" lvl="0" marL="457200" rtl="0">
              <a:spcBef>
                <a:spcPts val="0"/>
              </a:spcBef>
              <a:buChar char="-"/>
            </a:pPr>
            <a:r>
              <a:rPr lang="en"/>
              <a:t>It turns out seasonality is very different across cities</a:t>
            </a:r>
          </a:p>
          <a:p>
            <a:pPr indent="-228600" lvl="0" marL="457200" rtl="0">
              <a:spcBef>
                <a:spcPts val="0"/>
              </a:spcBef>
              <a:buChar char="-"/>
            </a:pPr>
            <a:r>
              <a:rPr lang="en"/>
              <a:t>Anyone who is in the real estate business would be able to tell you seasonality is not consistent across all cities. </a:t>
            </a:r>
            <a:r>
              <a:rPr lang="en"/>
              <a:t>The driving factors including: wanting to move during warm weather, moving while kids are out of school, and probably a posiive feedback loop as well</a:t>
            </a:r>
          </a:p>
          <a:p>
            <a:pPr indent="-228600" lvl="0" marL="457200" rtl="0">
              <a:spcBef>
                <a:spcPts val="0"/>
              </a:spcBef>
              <a:buChar char="-"/>
            </a:pPr>
            <a:r>
              <a:rPr lang="en"/>
              <a:t>But putting the seasonal components side by side shows the drastic differences between San Jose and Boston. </a:t>
            </a:r>
          </a:p>
          <a:p>
            <a:pPr indent="-228600" lvl="1" marL="914400" rtl="0">
              <a:spcBef>
                <a:spcPts val="0"/>
              </a:spcBef>
              <a:buChar char="-"/>
            </a:pPr>
            <a:r>
              <a:rPr lang="en"/>
              <a:t>Boston: ‘northern seasonality’ with a short high season during the summer</a:t>
            </a:r>
          </a:p>
          <a:p>
            <a:pPr indent="-228600" lvl="1" marL="914400" rtl="0">
              <a:spcBef>
                <a:spcPts val="0"/>
              </a:spcBef>
              <a:buChar char="-"/>
            </a:pPr>
            <a:r>
              <a:rPr lang="en"/>
              <a:t>San Jose ‘southern seasonality’ with a longer spring into summer high season.</a:t>
            </a:r>
          </a:p>
          <a:p>
            <a:pPr indent="-228600" lvl="0" marL="457200" rtl="0">
              <a:spcBef>
                <a:spcPts val="0"/>
              </a:spcBef>
              <a:buChar char="-"/>
            </a:pPr>
            <a:r>
              <a:rPr lang="en"/>
              <a:t>The national trend is also displayed to show how different it is from both the boston and san jose trends, though similar to san antonio. This is why it is a poor decision to always time your purchase on national information.</a:t>
            </a:r>
          </a:p>
          <a:p>
            <a:pPr indent="-228600" lvl="0" marL="457200" rtl="0">
              <a:spcBef>
                <a:spcPts val="0"/>
              </a:spcBef>
              <a:buChar char="-"/>
            </a:pPr>
            <a:r>
              <a:rPr lang="en"/>
              <a:t>Just an interesting aside, I found that the coldest months in each of these cities coincide with the low seasons in their seasonality.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35.png"/><Relationship Id="rId7"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250250" y="1850250"/>
            <a:ext cx="4770600" cy="2052600"/>
          </a:xfrm>
          <a:prstGeom prst="rect">
            <a:avLst/>
          </a:prstGeom>
        </p:spPr>
        <p:txBody>
          <a:bodyPr anchorCtr="0" anchor="b" bIns="91425" lIns="91425" rIns="91425" tIns="91425">
            <a:noAutofit/>
          </a:bodyPr>
          <a:lstStyle/>
          <a:p>
            <a:pPr lvl="0" algn="l">
              <a:spcBef>
                <a:spcPts val="0"/>
              </a:spcBef>
              <a:buNone/>
            </a:pPr>
            <a:r>
              <a:t/>
            </a:r>
            <a:endParaRPr>
              <a:solidFill>
                <a:srgbClr val="FF0000"/>
              </a:solidFill>
            </a:endParaRPr>
          </a:p>
          <a:p>
            <a:pPr lvl="0">
              <a:spcBef>
                <a:spcPts val="0"/>
              </a:spcBef>
              <a:buNone/>
            </a:pPr>
            <a:r>
              <a:rPr lang="en">
                <a:solidFill>
                  <a:srgbClr val="FFFFFF"/>
                </a:solidFill>
              </a:rPr>
              <a:t>Sale</a:t>
            </a:r>
            <a:r>
              <a:rPr lang="en">
                <a:solidFill>
                  <a:srgbClr val="FFFFFF"/>
                </a:solidFill>
              </a:rPr>
              <a:t> Price Forecasting</a:t>
            </a:r>
          </a:p>
        </p:txBody>
      </p:sp>
      <p:sp>
        <p:nvSpPr>
          <p:cNvPr id="55" name="Shape 55"/>
          <p:cNvSpPr txBox="1"/>
          <p:nvPr>
            <p:ph idx="1" type="subTitle"/>
          </p:nvPr>
        </p:nvSpPr>
        <p:spPr>
          <a:xfrm>
            <a:off x="250250" y="4578625"/>
            <a:ext cx="3456900" cy="386700"/>
          </a:xfrm>
          <a:prstGeom prst="rect">
            <a:avLst/>
          </a:prstGeom>
        </p:spPr>
        <p:txBody>
          <a:bodyPr anchorCtr="0" anchor="t" bIns="91425" lIns="91425" rIns="91425" tIns="91425">
            <a:noAutofit/>
          </a:bodyPr>
          <a:lstStyle/>
          <a:p>
            <a:pPr lvl="0" algn="l">
              <a:spcBef>
                <a:spcPts val="0"/>
              </a:spcBef>
              <a:buNone/>
            </a:pPr>
            <a:r>
              <a:rPr lang="en" sz="1800"/>
              <a:t>Geoff Counihan - July 11, 2017</a:t>
            </a:r>
          </a:p>
        </p:txBody>
      </p:sp>
      <p:pic>
        <p:nvPicPr>
          <p:cNvPr descr="Free illustration: Abode, Advertising, Banking - Free Image on ..." id="56" name="Shape 56"/>
          <p:cNvPicPr preferRelativeResize="0"/>
          <p:nvPr/>
        </p:nvPicPr>
        <p:blipFill>
          <a:blip r:embed="rId3">
            <a:alphaModFix/>
          </a:blip>
          <a:stretch>
            <a:fillRect/>
          </a:stretch>
        </p:blipFill>
        <p:spPr>
          <a:xfrm>
            <a:off x="5345175" y="735587"/>
            <a:ext cx="2993965" cy="3672325"/>
          </a:xfrm>
          <a:prstGeom prst="rect">
            <a:avLst/>
          </a:prstGeom>
          <a:noFill/>
          <a:ln>
            <a:noFill/>
          </a:ln>
        </p:spPr>
      </p:pic>
      <p:pic>
        <p:nvPicPr>
          <p:cNvPr descr="File:Redfin Logo and Tag line.png - Wikimedia Commons" id="57" name="Shape 57"/>
          <p:cNvPicPr preferRelativeResize="0"/>
          <p:nvPr/>
        </p:nvPicPr>
        <p:blipFill>
          <a:blip r:embed="rId4">
            <a:alphaModFix/>
          </a:blip>
          <a:stretch>
            <a:fillRect/>
          </a:stretch>
        </p:blipFill>
        <p:spPr>
          <a:xfrm>
            <a:off x="533400" y="990600"/>
            <a:ext cx="4220021" cy="124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16425"/>
            <a:ext cx="8520600" cy="572700"/>
          </a:xfrm>
          <a:prstGeom prst="rect">
            <a:avLst/>
          </a:prstGeom>
        </p:spPr>
        <p:txBody>
          <a:bodyPr anchorCtr="0" anchor="t" bIns="91425" lIns="91425" rIns="91425" tIns="91425">
            <a:noAutofit/>
          </a:bodyPr>
          <a:lstStyle/>
          <a:p>
            <a:pPr lvl="0" rtl="0">
              <a:spcBef>
                <a:spcPts val="0"/>
              </a:spcBef>
              <a:buNone/>
            </a:pPr>
            <a:r>
              <a:rPr lang="en"/>
              <a:t>Predicting the Leftover</a:t>
            </a:r>
            <a:r>
              <a:rPr lang="en"/>
              <a:t> </a:t>
            </a:r>
          </a:p>
        </p:txBody>
      </p:sp>
      <p:sp>
        <p:nvSpPr>
          <p:cNvPr id="126" name="Shape 126"/>
          <p:cNvSpPr txBox="1"/>
          <p:nvPr>
            <p:ph idx="1" type="body"/>
          </p:nvPr>
        </p:nvSpPr>
        <p:spPr>
          <a:xfrm>
            <a:off x="311700" y="847675"/>
            <a:ext cx="8520600" cy="1212000"/>
          </a:xfrm>
          <a:prstGeom prst="rect">
            <a:avLst/>
          </a:prstGeom>
        </p:spPr>
        <p:txBody>
          <a:bodyPr anchorCtr="0" anchor="t" bIns="91425" lIns="91425" rIns="91425" tIns="91425">
            <a:noAutofit/>
          </a:bodyPr>
          <a:lstStyle/>
          <a:p>
            <a:pPr indent="-228600" lvl="0" marL="457200" rtl="0">
              <a:spcBef>
                <a:spcPts val="0"/>
              </a:spcBef>
              <a:buChar char="●"/>
            </a:pPr>
            <a:r>
              <a:rPr lang="en"/>
              <a:t>Baselines are univariate models</a:t>
            </a:r>
          </a:p>
          <a:p>
            <a:pPr indent="-228600" lvl="1" marL="914400" rtl="0">
              <a:spcBef>
                <a:spcPts val="0"/>
              </a:spcBef>
              <a:buChar char="○"/>
            </a:pPr>
            <a:r>
              <a:rPr lang="en"/>
              <a:t>Use only previous values of Median Sale Price to predict</a:t>
            </a:r>
          </a:p>
          <a:p>
            <a:pPr indent="-228600" lvl="0" marL="457200" rtl="0">
              <a:spcBef>
                <a:spcPts val="0"/>
              </a:spcBef>
              <a:buChar char="●"/>
            </a:pPr>
            <a:r>
              <a:rPr lang="en"/>
              <a:t>Is any of this signal explainable?</a:t>
            </a:r>
          </a:p>
          <a:p>
            <a:pPr indent="-228600" lvl="1" marL="914400" rtl="0">
              <a:spcBef>
                <a:spcPts val="0"/>
              </a:spcBef>
              <a:buChar char="○"/>
            </a:pPr>
            <a:r>
              <a:rPr lang="en"/>
              <a:t>Reframe the problem as a regression problem, with the leftover as the target</a:t>
            </a:r>
          </a:p>
          <a:p>
            <a:pPr indent="-228600" lvl="1" marL="914400" rtl="0">
              <a:spcBef>
                <a:spcPts val="0"/>
              </a:spcBef>
              <a:buChar char="○"/>
            </a:pPr>
            <a:r>
              <a:rPr lang="en"/>
              <a:t>Use the other features to predict it</a:t>
            </a:r>
          </a:p>
        </p:txBody>
      </p:sp>
      <p:pic>
        <p:nvPicPr>
          <p:cNvPr descr="Screen Shot 2017-07-11 at 11.02.08 PM.png" id="127" name="Shape 127"/>
          <p:cNvPicPr preferRelativeResize="0"/>
          <p:nvPr/>
        </p:nvPicPr>
        <p:blipFill>
          <a:blip r:embed="rId3">
            <a:alphaModFix/>
          </a:blip>
          <a:stretch>
            <a:fillRect/>
          </a:stretch>
        </p:blipFill>
        <p:spPr>
          <a:xfrm>
            <a:off x="714374" y="2867976"/>
            <a:ext cx="7715250" cy="14045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Other Features</a:t>
            </a:r>
          </a:p>
        </p:txBody>
      </p:sp>
      <p:sp>
        <p:nvSpPr>
          <p:cNvPr id="133" name="Shape 133"/>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buChar char="●"/>
            </a:pPr>
            <a:r>
              <a:rPr lang="en"/>
              <a:t>Sale Pricing</a:t>
            </a:r>
          </a:p>
          <a:p>
            <a:pPr indent="-228600" lvl="1" marL="914400" rtl="0">
              <a:spcBef>
                <a:spcPts val="0"/>
              </a:spcBef>
              <a:buChar char="○"/>
            </a:pPr>
            <a:r>
              <a:rPr lang="en"/>
              <a:t>Median List Price</a:t>
            </a:r>
          </a:p>
          <a:p>
            <a:pPr indent="-228600" lvl="1" marL="914400" rtl="0">
              <a:spcBef>
                <a:spcPts val="0"/>
              </a:spcBef>
              <a:buChar char="○"/>
            </a:pPr>
            <a:r>
              <a:rPr lang="en"/>
              <a:t>Median List Price per Sqft</a:t>
            </a:r>
          </a:p>
          <a:p>
            <a:pPr indent="-228600" lvl="1" marL="914400" rtl="0">
              <a:spcBef>
                <a:spcPts val="0"/>
              </a:spcBef>
              <a:buChar char="○"/>
            </a:pPr>
            <a:r>
              <a:rPr lang="en"/>
              <a:t>Median Sale Price</a:t>
            </a:r>
          </a:p>
          <a:p>
            <a:pPr indent="-228600" lvl="1" marL="914400" rtl="0">
              <a:spcBef>
                <a:spcPts val="0"/>
              </a:spcBef>
              <a:buChar char="○"/>
            </a:pPr>
            <a:r>
              <a:rPr lang="en"/>
              <a:t>Median Sale Price per Sqft</a:t>
            </a:r>
          </a:p>
          <a:p>
            <a:pPr indent="-228600" lvl="0" marL="457200" rtl="0">
              <a:spcBef>
                <a:spcPts val="0"/>
              </a:spcBef>
              <a:buChar char="●"/>
            </a:pPr>
            <a:r>
              <a:rPr lang="en"/>
              <a:t>Sale Metrics</a:t>
            </a:r>
          </a:p>
          <a:p>
            <a:pPr indent="-228600" lvl="1" marL="914400" rtl="0">
              <a:spcBef>
                <a:spcPts val="0"/>
              </a:spcBef>
              <a:buChar char="○"/>
            </a:pPr>
            <a:r>
              <a:rPr lang="en"/>
              <a:t>Price Drops (%)</a:t>
            </a:r>
          </a:p>
          <a:p>
            <a:pPr indent="-228600" lvl="1" marL="914400" rtl="0">
              <a:spcBef>
                <a:spcPts val="0"/>
              </a:spcBef>
              <a:buChar char="○"/>
            </a:pPr>
            <a:r>
              <a:rPr lang="en"/>
              <a:t>Sold Above List (%)</a:t>
            </a:r>
          </a:p>
          <a:p>
            <a:pPr indent="-228600" lvl="1" marL="914400" rtl="0">
              <a:spcBef>
                <a:spcPts val="0"/>
              </a:spcBef>
              <a:buChar char="○"/>
            </a:pPr>
            <a:r>
              <a:rPr lang="en"/>
              <a:t>Avg Sale to List (%)</a:t>
            </a:r>
          </a:p>
          <a:p>
            <a:pPr indent="-228600" lvl="0" marL="457200" rtl="0">
              <a:spcBef>
                <a:spcPts val="0"/>
              </a:spcBef>
              <a:buChar char="●"/>
            </a:pPr>
            <a:r>
              <a:rPr lang="en"/>
              <a:t>Inventory Metrics</a:t>
            </a:r>
          </a:p>
          <a:p>
            <a:pPr indent="-228600" lvl="1" marL="914400" rtl="0">
              <a:spcBef>
                <a:spcPts val="0"/>
              </a:spcBef>
              <a:buChar char="○"/>
            </a:pPr>
            <a:r>
              <a:rPr lang="en"/>
              <a:t>Inventory (1000s of)</a:t>
            </a:r>
          </a:p>
          <a:p>
            <a:pPr indent="-228600" lvl="1" marL="914400" rtl="0">
              <a:spcBef>
                <a:spcPts val="0"/>
              </a:spcBef>
              <a:buChar char="○"/>
            </a:pPr>
            <a:r>
              <a:rPr lang="en"/>
              <a:t>New Listings (# of)</a:t>
            </a:r>
          </a:p>
          <a:p>
            <a:pPr indent="-304800" lvl="1" marL="914400" marR="0" rtl="0" algn="l">
              <a:lnSpc>
                <a:spcPct val="115000"/>
              </a:lnSpc>
              <a:spcBef>
                <a:spcPts val="0"/>
              </a:spcBef>
              <a:spcAft>
                <a:spcPts val="1600"/>
              </a:spcAft>
              <a:buClr>
                <a:schemeClr val="lt2"/>
              </a:buClr>
              <a:buSzPct val="100000"/>
              <a:buFont typeface="Arial"/>
              <a:buChar char="○"/>
            </a:pPr>
            <a:r>
              <a:rPr lang="en"/>
              <a:t>Homes Sold (# of)</a:t>
            </a:r>
          </a:p>
          <a:p>
            <a:pPr indent="-228600" lvl="1" marL="914400" rtl="0">
              <a:spcBef>
                <a:spcPts val="0"/>
              </a:spcBef>
              <a:buChar char="○"/>
            </a:pPr>
            <a:r>
              <a:rPr lang="en"/>
              <a:t>Months of Supply (months)</a:t>
            </a:r>
          </a:p>
          <a:p>
            <a:pPr indent="-228600" lvl="1" marL="914400" rtl="0">
              <a:spcBef>
                <a:spcPts val="0"/>
              </a:spcBef>
              <a:buChar char="○"/>
            </a:pPr>
            <a:r>
              <a:rPr lang="en"/>
              <a:t>Median DOM (Days on Market)</a:t>
            </a:r>
          </a:p>
        </p:txBody>
      </p:sp>
      <p:sp>
        <p:nvSpPr>
          <p:cNvPr id="134" name="Shape 134"/>
          <p:cNvSpPr txBox="1"/>
          <p:nvPr>
            <p:ph idx="2" type="body"/>
          </p:nvPr>
        </p:nvSpPr>
        <p:spPr>
          <a:xfrm>
            <a:off x="4527600" y="1914475"/>
            <a:ext cx="3999900" cy="879600"/>
          </a:xfrm>
          <a:prstGeom prst="rect">
            <a:avLst/>
          </a:prstGeom>
        </p:spPr>
        <p:txBody>
          <a:bodyPr anchorCtr="0" anchor="t" bIns="91425" lIns="91425" rIns="91425" tIns="91425">
            <a:noAutofit/>
          </a:bodyPr>
          <a:lstStyle/>
          <a:p>
            <a:pPr lvl="0">
              <a:spcBef>
                <a:spcPts val="0"/>
              </a:spcBef>
              <a:buNone/>
            </a:pPr>
            <a:r>
              <a:rPr lang="en" sz="2400"/>
              <a:t>Which of these will be the best predictors of the Leftover?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Median List and Sale Price</a:t>
            </a:r>
          </a:p>
        </p:txBody>
      </p:sp>
      <p:pic>
        <p:nvPicPr>
          <p:cNvPr descr="Screen Shot 2017-07-12 at 2.06.55 PM.png" id="140" name="Shape 140"/>
          <p:cNvPicPr preferRelativeResize="0"/>
          <p:nvPr/>
        </p:nvPicPr>
        <p:blipFill>
          <a:blip r:embed="rId3">
            <a:alphaModFix/>
          </a:blip>
          <a:stretch>
            <a:fillRect/>
          </a:stretch>
        </p:blipFill>
        <p:spPr>
          <a:xfrm>
            <a:off x="738187" y="1603375"/>
            <a:ext cx="7667625" cy="251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Median List Price Lagged 2 Months</a:t>
            </a:r>
          </a:p>
          <a:p>
            <a:pPr lvl="0" rtl="0">
              <a:spcBef>
                <a:spcPts val="0"/>
              </a:spcBef>
              <a:buNone/>
            </a:pPr>
            <a:r>
              <a:t/>
            </a:r>
            <a:endParaRPr/>
          </a:p>
        </p:txBody>
      </p:sp>
      <p:pic>
        <p:nvPicPr>
          <p:cNvPr descr="Screen Shot 2017-07-12 at 2.04.53 PM.png" id="146" name="Shape 146"/>
          <p:cNvPicPr preferRelativeResize="0"/>
          <p:nvPr/>
        </p:nvPicPr>
        <p:blipFill>
          <a:blip r:embed="rId3">
            <a:alphaModFix/>
          </a:blip>
          <a:stretch>
            <a:fillRect/>
          </a:stretch>
        </p:blipFill>
        <p:spPr>
          <a:xfrm>
            <a:off x="733425" y="1622425"/>
            <a:ext cx="7677150" cy="24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Average Sale to List</a:t>
            </a:r>
          </a:p>
        </p:txBody>
      </p:sp>
      <p:pic>
        <p:nvPicPr>
          <p:cNvPr descr="Screen Shot 2017-07-12 at 1.36.22 PM.png" id="152" name="Shape 152"/>
          <p:cNvPicPr preferRelativeResize="0"/>
          <p:nvPr/>
        </p:nvPicPr>
        <p:blipFill>
          <a:blip r:embed="rId3">
            <a:alphaModFix/>
          </a:blip>
          <a:stretch>
            <a:fillRect/>
          </a:stretch>
        </p:blipFill>
        <p:spPr>
          <a:xfrm>
            <a:off x="676275" y="1593850"/>
            <a:ext cx="7791450" cy="2533650"/>
          </a:xfrm>
          <a:prstGeom prst="rect">
            <a:avLst/>
          </a:prstGeom>
          <a:noFill/>
          <a:ln>
            <a:noFill/>
          </a:ln>
        </p:spPr>
      </p:pic>
      <p:cxnSp>
        <p:nvCxnSpPr>
          <p:cNvPr id="153" name="Shape 153"/>
          <p:cNvCxnSpPr/>
          <p:nvPr/>
        </p:nvCxnSpPr>
        <p:spPr>
          <a:xfrm flipH="1" rot="10800000">
            <a:off x="1135850" y="2170650"/>
            <a:ext cx="7168800" cy="10800"/>
          </a:xfrm>
          <a:prstGeom prst="straightConnector1">
            <a:avLst/>
          </a:prstGeom>
          <a:noFill/>
          <a:ln cap="flat" cmpd="sng" w="9525">
            <a:solidFill>
              <a:srgbClr val="CC0000"/>
            </a:solidFill>
            <a:prstDash val="solid"/>
            <a:round/>
            <a:headEnd len="lg" w="lg" type="none"/>
            <a:tailEnd len="lg" w="lg" type="none"/>
          </a:ln>
        </p:spPr>
      </p:cxnSp>
      <p:sp>
        <p:nvSpPr>
          <p:cNvPr id="154" name="Shape 154"/>
          <p:cNvSpPr txBox="1"/>
          <p:nvPr>
            <p:ph idx="1" type="body"/>
          </p:nvPr>
        </p:nvSpPr>
        <p:spPr>
          <a:xfrm>
            <a:off x="311700" y="4306375"/>
            <a:ext cx="8520600" cy="5727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lt2"/>
              </a:buClr>
              <a:buSzPct val="100000"/>
              <a:buFont typeface="Arial"/>
              <a:buChar char="●"/>
            </a:pPr>
            <a:r>
              <a:rPr lang="en"/>
              <a:t>Early 2017, first time in 8.5 years, homes are selling more than they list!</a:t>
            </a:r>
          </a:p>
          <a:p>
            <a:pPr indent="-228600" lvl="1" marL="914400" marR="0" rtl="0" algn="l">
              <a:lnSpc>
                <a:spcPct val="115000"/>
              </a:lnSpc>
              <a:spcBef>
                <a:spcPts val="0"/>
              </a:spcBef>
              <a:spcAft>
                <a:spcPts val="1600"/>
              </a:spcAft>
              <a:buChar char="○"/>
            </a:pPr>
            <a:r>
              <a:rPr lang="en"/>
              <a:t>Housing market is still strong in Boston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56175" y="1656225"/>
            <a:ext cx="3515700" cy="31362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Single model across all train cities</a:t>
            </a:r>
          </a:p>
          <a:p>
            <a:pPr indent="-317500" lvl="0" marL="457200" rtl="0">
              <a:spcBef>
                <a:spcPts val="0"/>
              </a:spcBef>
              <a:buSzPct val="100000"/>
              <a:buChar char="●"/>
            </a:pPr>
            <a:r>
              <a:rPr lang="en" sz="1400"/>
              <a:t>Split the timeframe into 3 parts:</a:t>
            </a:r>
          </a:p>
          <a:p>
            <a:pPr indent="-292100" lvl="1" marL="914400" rtl="0">
              <a:spcBef>
                <a:spcPts val="0"/>
              </a:spcBef>
              <a:buSzPct val="100000"/>
              <a:buAutoNum type="alphaLcPeriod"/>
            </a:pPr>
            <a:r>
              <a:rPr lang="en" sz="1000"/>
              <a:t>Middle part to Train</a:t>
            </a:r>
          </a:p>
          <a:p>
            <a:pPr indent="-292100" lvl="1" marL="914400" rtl="0">
              <a:spcBef>
                <a:spcPts val="0"/>
              </a:spcBef>
              <a:buSzPct val="100000"/>
              <a:buAutoNum type="alphaLcPeriod"/>
            </a:pPr>
            <a:r>
              <a:rPr lang="en" sz="1000"/>
              <a:t>Last part to Test  </a:t>
            </a:r>
            <a:r>
              <a:rPr lang="en" sz="1000">
                <a:solidFill>
                  <a:srgbClr val="6AA84F"/>
                </a:solidFill>
              </a:rPr>
              <a:t>predict Leftover</a:t>
            </a:r>
            <a:r>
              <a:rPr lang="en" sz="1000"/>
              <a:t> vs </a:t>
            </a:r>
            <a:r>
              <a:rPr lang="en" sz="1000">
                <a:solidFill>
                  <a:srgbClr val="FF0000"/>
                </a:solidFill>
              </a:rPr>
              <a:t>target Leftover</a:t>
            </a:r>
          </a:p>
          <a:p>
            <a:pPr indent="-317500" lvl="0" marL="457200" rtl="0">
              <a:spcBef>
                <a:spcPts val="0"/>
              </a:spcBef>
              <a:buSzPct val="100000"/>
              <a:buChar char="●"/>
            </a:pPr>
            <a:r>
              <a:rPr lang="en" sz="1400"/>
              <a:t>Ultimately, add the predicted leftover back to our original decomposition model</a:t>
            </a:r>
          </a:p>
          <a:p>
            <a:pPr indent="-292100" lvl="1" marL="914400" rtl="0">
              <a:spcBef>
                <a:spcPts val="0"/>
              </a:spcBef>
              <a:buClr>
                <a:srgbClr val="FF9900"/>
              </a:buClr>
              <a:buSzPct val="100000"/>
              <a:buAutoNum type="alphaLcPeriod"/>
            </a:pPr>
            <a:r>
              <a:rPr lang="en" sz="1000">
                <a:solidFill>
                  <a:srgbClr val="FF9900"/>
                </a:solidFill>
              </a:rPr>
              <a:t>Trend Seasonality and Predicted Leftover </a:t>
            </a:r>
            <a:r>
              <a:rPr lang="en" sz="1000">
                <a:solidFill>
                  <a:srgbClr val="B7B7B7"/>
                </a:solidFill>
              </a:rPr>
              <a:t>= </a:t>
            </a:r>
            <a:r>
              <a:rPr lang="en" sz="1000">
                <a:solidFill>
                  <a:srgbClr val="FFFF00"/>
                </a:solidFill>
              </a:rPr>
              <a:t>Trend and Seasonality </a:t>
            </a:r>
            <a:r>
              <a:rPr lang="en" sz="1000">
                <a:solidFill>
                  <a:srgbClr val="B7B7B7"/>
                </a:solidFill>
              </a:rPr>
              <a:t>+ </a:t>
            </a:r>
            <a:r>
              <a:rPr lang="en" sz="1000">
                <a:solidFill>
                  <a:srgbClr val="6AA84F"/>
                </a:solidFill>
              </a:rPr>
              <a:t>Leftover</a:t>
            </a:r>
          </a:p>
        </p:txBody>
      </p:sp>
      <p:pic>
        <p:nvPicPr>
          <p:cNvPr descr="Screen Shot 2017-07-12 at 12.40.56 AM.png" id="160" name="Shape 160"/>
          <p:cNvPicPr preferRelativeResize="0"/>
          <p:nvPr/>
        </p:nvPicPr>
        <p:blipFill rotWithShape="1">
          <a:blip r:embed="rId3">
            <a:alphaModFix/>
          </a:blip>
          <a:srcRect b="15376" l="0" r="0" t="0"/>
          <a:stretch/>
        </p:blipFill>
        <p:spPr>
          <a:xfrm>
            <a:off x="3349624" y="292624"/>
            <a:ext cx="5635074" cy="2030600"/>
          </a:xfrm>
          <a:prstGeom prst="rect">
            <a:avLst/>
          </a:prstGeom>
          <a:noFill/>
          <a:ln>
            <a:noFill/>
          </a:ln>
        </p:spPr>
      </p:pic>
      <p:sp>
        <p:nvSpPr>
          <p:cNvPr id="161" name="Shape 161"/>
          <p:cNvSpPr txBox="1"/>
          <p:nvPr>
            <p:ph type="title"/>
          </p:nvPr>
        </p:nvSpPr>
        <p:spPr>
          <a:xfrm>
            <a:off x="311700" y="216425"/>
            <a:ext cx="2735400" cy="1444500"/>
          </a:xfrm>
          <a:prstGeom prst="rect">
            <a:avLst/>
          </a:prstGeom>
        </p:spPr>
        <p:txBody>
          <a:bodyPr anchorCtr="0" anchor="t" bIns="91425" lIns="91425" rIns="91425" tIns="91425">
            <a:noAutofit/>
          </a:bodyPr>
          <a:lstStyle/>
          <a:p>
            <a:pPr lvl="0" rtl="0">
              <a:spcBef>
                <a:spcPts val="0"/>
              </a:spcBef>
              <a:buNone/>
            </a:pPr>
            <a:r>
              <a:rPr lang="en"/>
              <a:t>Regression Problem</a:t>
            </a:r>
          </a:p>
        </p:txBody>
      </p:sp>
      <p:pic>
        <p:nvPicPr>
          <p:cNvPr descr="Screen Shot 2017-07-12 at 1.04.23 AM.png" id="162" name="Shape 162"/>
          <p:cNvPicPr preferRelativeResize="0"/>
          <p:nvPr/>
        </p:nvPicPr>
        <p:blipFill>
          <a:blip r:embed="rId4">
            <a:alphaModFix/>
          </a:blip>
          <a:stretch>
            <a:fillRect/>
          </a:stretch>
        </p:blipFill>
        <p:spPr>
          <a:xfrm>
            <a:off x="3346325" y="2323225"/>
            <a:ext cx="5641675" cy="2512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235500" y="292625"/>
            <a:ext cx="9233100" cy="572700"/>
          </a:xfrm>
          <a:prstGeom prst="rect">
            <a:avLst/>
          </a:prstGeom>
        </p:spPr>
        <p:txBody>
          <a:bodyPr anchorCtr="0" anchor="t" bIns="91425" lIns="91425" rIns="91425" tIns="91425">
            <a:noAutofit/>
          </a:bodyPr>
          <a:lstStyle/>
          <a:p>
            <a:pPr lvl="0" rtl="0">
              <a:spcBef>
                <a:spcPts val="0"/>
              </a:spcBef>
              <a:buNone/>
            </a:pPr>
            <a:r>
              <a:rPr lang="en"/>
              <a:t>Top variables for predicting Leftover</a:t>
            </a:r>
          </a:p>
        </p:txBody>
      </p:sp>
      <p:pic>
        <p:nvPicPr>
          <p:cNvPr descr="Screen Shot 2017-07-11 at 5.16.38 PM.png" id="168" name="Shape 168"/>
          <p:cNvPicPr preferRelativeResize="0"/>
          <p:nvPr/>
        </p:nvPicPr>
        <p:blipFill>
          <a:blip r:embed="rId3">
            <a:alphaModFix/>
          </a:blip>
          <a:stretch>
            <a:fillRect/>
          </a:stretch>
        </p:blipFill>
        <p:spPr>
          <a:xfrm>
            <a:off x="3610740" y="1533474"/>
            <a:ext cx="5221560" cy="3416399"/>
          </a:xfrm>
          <a:prstGeom prst="rect">
            <a:avLst/>
          </a:prstGeom>
          <a:noFill/>
          <a:ln>
            <a:noFill/>
          </a:ln>
        </p:spPr>
      </p:pic>
      <p:sp>
        <p:nvSpPr>
          <p:cNvPr id="169" name="Shape 169"/>
          <p:cNvSpPr/>
          <p:nvPr/>
        </p:nvSpPr>
        <p:spPr>
          <a:xfrm>
            <a:off x="3593399" y="1719800"/>
            <a:ext cx="5221500" cy="220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3593399" y="2100800"/>
            <a:ext cx="5221500" cy="220800"/>
          </a:xfrm>
          <a:prstGeom prst="rect">
            <a:avLst/>
          </a:prstGeom>
          <a:noFill/>
          <a:ln cap="flat" cmpd="sng" w="285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3610850" y="3799835"/>
            <a:ext cx="1728300"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5353096" y="3601648"/>
            <a:ext cx="1661399"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7014504" y="3425250"/>
            <a:ext cx="1817700"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3610850" y="3227248"/>
            <a:ext cx="1728300" cy="197999"/>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353094" y="3029054"/>
            <a:ext cx="1661400" cy="198000"/>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7014500" y="2852650"/>
            <a:ext cx="1817700" cy="198000"/>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rot="5400000">
            <a:off x="7824375" y="538200"/>
            <a:ext cx="185400" cy="17733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rot="5400000">
            <a:off x="6108225" y="610500"/>
            <a:ext cx="185400" cy="16287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rot="5400000">
            <a:off x="4528725" y="671550"/>
            <a:ext cx="185400" cy="15066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txBox="1"/>
          <p:nvPr/>
        </p:nvSpPr>
        <p:spPr>
          <a:xfrm>
            <a:off x="39139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1 Month Ahead</a:t>
            </a:r>
          </a:p>
        </p:txBody>
      </p:sp>
      <p:sp>
        <p:nvSpPr>
          <p:cNvPr id="181" name="Shape 181"/>
          <p:cNvSpPr txBox="1"/>
          <p:nvPr/>
        </p:nvSpPr>
        <p:spPr>
          <a:xfrm>
            <a:off x="55141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2 Months Ahead</a:t>
            </a:r>
          </a:p>
        </p:txBody>
      </p:sp>
      <p:sp>
        <p:nvSpPr>
          <p:cNvPr id="182" name="Shape 182"/>
          <p:cNvSpPr txBox="1"/>
          <p:nvPr/>
        </p:nvSpPr>
        <p:spPr>
          <a:xfrm>
            <a:off x="72667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3 Months Ahead</a:t>
            </a:r>
          </a:p>
        </p:txBody>
      </p:sp>
      <p:sp>
        <p:nvSpPr>
          <p:cNvPr id="183" name="Shape 183"/>
          <p:cNvSpPr/>
          <p:nvPr/>
        </p:nvSpPr>
        <p:spPr>
          <a:xfrm>
            <a:off x="3489850" y="998900"/>
            <a:ext cx="3524700" cy="40278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84" name="Shape 184"/>
          <p:cNvSpPr txBox="1"/>
          <p:nvPr/>
        </p:nvSpPr>
        <p:spPr>
          <a:xfrm>
            <a:off x="465225" y="1445250"/>
            <a:ext cx="6072600" cy="3000000"/>
          </a:xfrm>
          <a:prstGeom prst="rect">
            <a:avLst/>
          </a:prstGeom>
          <a:noFill/>
          <a:ln>
            <a:noFill/>
          </a:ln>
        </p:spPr>
        <p:txBody>
          <a:bodyPr anchorCtr="0" anchor="ctr" bIns="91425" lIns="91425" rIns="91425" tIns="91425">
            <a:noAutofit/>
          </a:bodyPr>
          <a:lstStyle/>
          <a:p>
            <a:pPr indent="-342900" lvl="0" marL="457200" marR="0" rtl="0" algn="l">
              <a:lnSpc>
                <a:spcPct val="115000"/>
              </a:lnSpc>
              <a:spcBef>
                <a:spcPts val="0"/>
              </a:spcBef>
              <a:spcAft>
                <a:spcPts val="1600"/>
              </a:spcAft>
              <a:buClr>
                <a:srgbClr val="B7B7B7"/>
              </a:buClr>
              <a:buSzPct val="100000"/>
              <a:buFont typeface="Arial"/>
              <a:buChar char="●"/>
            </a:pPr>
            <a:r>
              <a:rPr lang="en" sz="1800">
                <a:solidFill>
                  <a:srgbClr val="B7B7B7"/>
                </a:solidFill>
              </a:rPr>
              <a:t>What variables does the model use to predict leftover?</a:t>
            </a:r>
          </a:p>
          <a:p>
            <a:pPr lvl="0" rtl="0">
              <a:lnSpc>
                <a:spcPct val="115000"/>
              </a:lnSpc>
              <a:spcBef>
                <a:spcPts val="0"/>
              </a:spcBef>
              <a:spcAft>
                <a:spcPts val="1600"/>
              </a:spcAft>
              <a:buNone/>
            </a:pPr>
            <a:r>
              <a:t/>
            </a:r>
            <a:endParaRPr sz="1800">
              <a:solidFill>
                <a:srgbClr val="B7B7B7"/>
              </a:solidFill>
            </a:endParaRPr>
          </a:p>
          <a:p>
            <a:pPr indent="-342900" lvl="0" marL="457200" rtl="0">
              <a:lnSpc>
                <a:spcPct val="115000"/>
              </a:lnSpc>
              <a:spcBef>
                <a:spcPts val="0"/>
              </a:spcBef>
              <a:spcAft>
                <a:spcPts val="1600"/>
              </a:spcAft>
              <a:buClr>
                <a:srgbClr val="B7B7B7"/>
              </a:buClr>
              <a:buSzPct val="100000"/>
              <a:buChar char="●"/>
            </a:pPr>
            <a:r>
              <a:rPr lang="en" sz="1800">
                <a:solidFill>
                  <a:srgbClr val="B7B7B7"/>
                </a:solidFill>
              </a:rPr>
              <a:t>Examine 4 variables:</a:t>
            </a:r>
          </a:p>
          <a:p>
            <a:pPr indent="-342900" lvl="0" marL="914400" rtl="0">
              <a:lnSpc>
                <a:spcPct val="115000"/>
              </a:lnSpc>
              <a:spcBef>
                <a:spcPts val="0"/>
              </a:spcBef>
              <a:spcAft>
                <a:spcPts val="1600"/>
              </a:spcAft>
              <a:buClr>
                <a:srgbClr val="FF0000"/>
              </a:buClr>
              <a:buSzPct val="100000"/>
            </a:pPr>
            <a:r>
              <a:rPr lang="en" sz="1800">
                <a:solidFill>
                  <a:srgbClr val="FF0000"/>
                </a:solidFill>
              </a:rPr>
              <a:t>Leading</a:t>
            </a:r>
            <a:r>
              <a:rPr lang="en" sz="1800">
                <a:solidFill>
                  <a:srgbClr val="FF0000"/>
                </a:solidFill>
              </a:rPr>
              <a:t> 3mo Median List Price per Sqft</a:t>
            </a:r>
          </a:p>
          <a:p>
            <a:pPr indent="-342900" lvl="0" marL="914400" rtl="0">
              <a:lnSpc>
                <a:spcPct val="115000"/>
              </a:lnSpc>
              <a:spcBef>
                <a:spcPts val="0"/>
              </a:spcBef>
              <a:spcAft>
                <a:spcPts val="1600"/>
              </a:spcAft>
              <a:buClr>
                <a:srgbClr val="FF9900"/>
              </a:buClr>
              <a:buSzPct val="100000"/>
            </a:pPr>
            <a:r>
              <a:rPr lang="en" sz="1800">
                <a:solidFill>
                  <a:srgbClr val="FF9900"/>
                </a:solidFill>
              </a:rPr>
              <a:t>Leading</a:t>
            </a:r>
            <a:r>
              <a:rPr lang="en" sz="1800">
                <a:solidFill>
                  <a:srgbClr val="FF9900"/>
                </a:solidFill>
              </a:rPr>
              <a:t> 3mo Median List Price</a:t>
            </a:r>
          </a:p>
          <a:p>
            <a:pPr indent="-342900" lvl="0" marL="914400" rtl="0">
              <a:lnSpc>
                <a:spcPct val="115000"/>
              </a:lnSpc>
              <a:spcBef>
                <a:spcPts val="0"/>
              </a:spcBef>
              <a:spcAft>
                <a:spcPts val="1600"/>
              </a:spcAft>
              <a:buClr>
                <a:srgbClr val="FFFF00"/>
              </a:buClr>
              <a:buSzPct val="100000"/>
            </a:pPr>
            <a:r>
              <a:rPr lang="en" sz="1800">
                <a:solidFill>
                  <a:srgbClr val="FFFF00"/>
                </a:solidFill>
              </a:rPr>
              <a:t>Leading</a:t>
            </a:r>
            <a:r>
              <a:rPr lang="en" sz="1800">
                <a:solidFill>
                  <a:srgbClr val="FFFF00"/>
                </a:solidFill>
              </a:rPr>
              <a:t> 5mo Median Sale Price</a:t>
            </a:r>
          </a:p>
          <a:p>
            <a:pPr indent="-342900" lvl="0" marL="914400" rtl="0">
              <a:lnSpc>
                <a:spcPct val="115000"/>
              </a:lnSpc>
              <a:spcBef>
                <a:spcPts val="0"/>
              </a:spcBef>
              <a:spcAft>
                <a:spcPts val="1600"/>
              </a:spcAft>
              <a:buClr>
                <a:srgbClr val="00FF00"/>
              </a:buClr>
              <a:buSzPct val="100000"/>
            </a:pPr>
            <a:r>
              <a:rPr lang="en" sz="1800">
                <a:solidFill>
                  <a:srgbClr val="00FF00"/>
                </a:solidFill>
              </a:rPr>
              <a:t>Leading</a:t>
            </a:r>
            <a:r>
              <a:rPr lang="en" sz="1800">
                <a:solidFill>
                  <a:srgbClr val="00FF00"/>
                </a:solidFill>
              </a:rPr>
              <a:t> 10mo Median Sale Price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descr="Screen Shot 2017-07-12 at 2.58.40 PM.png" id="189" name="Shape 189"/>
          <p:cNvPicPr preferRelativeResize="0"/>
          <p:nvPr/>
        </p:nvPicPr>
        <p:blipFill>
          <a:blip r:embed="rId3">
            <a:alphaModFix/>
          </a:blip>
          <a:stretch>
            <a:fillRect/>
          </a:stretch>
        </p:blipFill>
        <p:spPr>
          <a:xfrm>
            <a:off x="2202725" y="937747"/>
            <a:ext cx="6590900" cy="2863375"/>
          </a:xfrm>
          <a:prstGeom prst="rect">
            <a:avLst/>
          </a:prstGeom>
          <a:noFill/>
          <a:ln>
            <a:noFill/>
          </a:ln>
        </p:spPr>
      </p:pic>
      <p:sp>
        <p:nvSpPr>
          <p:cNvPr id="190" name="Shape 190"/>
          <p:cNvSpPr txBox="1"/>
          <p:nvPr>
            <p:ph type="title"/>
          </p:nvPr>
        </p:nvSpPr>
        <p:spPr>
          <a:xfrm>
            <a:off x="311700" y="228700"/>
            <a:ext cx="8616900" cy="909300"/>
          </a:xfrm>
          <a:prstGeom prst="rect">
            <a:avLst/>
          </a:prstGeom>
        </p:spPr>
        <p:txBody>
          <a:bodyPr anchorCtr="0" anchor="t" bIns="91425" lIns="91425" rIns="91425" tIns="91425">
            <a:noAutofit/>
          </a:bodyPr>
          <a:lstStyle/>
          <a:p>
            <a:pPr lvl="0" rtl="0">
              <a:spcBef>
                <a:spcPts val="0"/>
              </a:spcBef>
              <a:buNone/>
            </a:pPr>
            <a:r>
              <a:rPr lang="en"/>
              <a:t>Evaluating the Model Predicting 3 Months Ahead</a:t>
            </a:r>
          </a:p>
        </p:txBody>
      </p:sp>
      <p:cxnSp>
        <p:nvCxnSpPr>
          <p:cNvPr id="191" name="Shape 191"/>
          <p:cNvCxnSpPr/>
          <p:nvPr/>
        </p:nvCxnSpPr>
        <p:spPr>
          <a:xfrm>
            <a:off x="5115925" y="3182825"/>
            <a:ext cx="4800" cy="1545000"/>
          </a:xfrm>
          <a:prstGeom prst="straightConnector1">
            <a:avLst/>
          </a:prstGeom>
          <a:noFill/>
          <a:ln cap="flat" cmpd="sng" w="9525">
            <a:solidFill>
              <a:srgbClr val="FF0000"/>
            </a:solidFill>
            <a:prstDash val="solid"/>
            <a:round/>
            <a:headEnd len="lg" w="lg" type="none"/>
            <a:tailEnd len="lg" w="lg" type="none"/>
          </a:ln>
        </p:spPr>
      </p:cxnSp>
      <p:cxnSp>
        <p:nvCxnSpPr>
          <p:cNvPr id="192" name="Shape 192"/>
          <p:cNvCxnSpPr/>
          <p:nvPr/>
        </p:nvCxnSpPr>
        <p:spPr>
          <a:xfrm>
            <a:off x="8431127" y="1209700"/>
            <a:ext cx="29700" cy="3518100"/>
          </a:xfrm>
          <a:prstGeom prst="straightConnector1">
            <a:avLst/>
          </a:prstGeom>
          <a:noFill/>
          <a:ln cap="flat" cmpd="sng" w="9525">
            <a:solidFill>
              <a:srgbClr val="FF0000"/>
            </a:solidFill>
            <a:prstDash val="solid"/>
            <a:round/>
            <a:headEnd len="lg" w="lg" type="none"/>
            <a:tailEnd len="lg" w="lg" type="none"/>
          </a:ln>
        </p:spPr>
      </p:cxnSp>
      <p:cxnSp>
        <p:nvCxnSpPr>
          <p:cNvPr id="193" name="Shape 193"/>
          <p:cNvCxnSpPr/>
          <p:nvPr/>
        </p:nvCxnSpPr>
        <p:spPr>
          <a:xfrm>
            <a:off x="5129800" y="3182825"/>
            <a:ext cx="16500" cy="1109100"/>
          </a:xfrm>
          <a:prstGeom prst="straightConnector1">
            <a:avLst/>
          </a:prstGeom>
          <a:noFill/>
          <a:ln cap="flat" cmpd="sng" w="9525">
            <a:solidFill>
              <a:srgbClr val="4A86E8"/>
            </a:solidFill>
            <a:prstDash val="solid"/>
            <a:round/>
            <a:headEnd len="lg" w="lg" type="none"/>
            <a:tailEnd len="lg" w="lg" type="none"/>
          </a:ln>
        </p:spPr>
      </p:cxnSp>
      <p:cxnSp>
        <p:nvCxnSpPr>
          <p:cNvPr id="194" name="Shape 194"/>
          <p:cNvCxnSpPr/>
          <p:nvPr/>
        </p:nvCxnSpPr>
        <p:spPr>
          <a:xfrm>
            <a:off x="7264825" y="2669850"/>
            <a:ext cx="12900" cy="1611300"/>
          </a:xfrm>
          <a:prstGeom prst="straightConnector1">
            <a:avLst/>
          </a:prstGeom>
          <a:noFill/>
          <a:ln cap="flat" cmpd="sng" w="9525">
            <a:solidFill>
              <a:srgbClr val="4A86E8"/>
            </a:solidFill>
            <a:prstDash val="solid"/>
            <a:round/>
            <a:headEnd len="lg" w="lg" type="none"/>
            <a:tailEnd len="lg" w="lg" type="none"/>
          </a:ln>
        </p:spPr>
      </p:cxnSp>
      <p:cxnSp>
        <p:nvCxnSpPr>
          <p:cNvPr id="195" name="Shape 195"/>
          <p:cNvCxnSpPr/>
          <p:nvPr/>
        </p:nvCxnSpPr>
        <p:spPr>
          <a:xfrm rot="10800000">
            <a:off x="5146400" y="4281039"/>
            <a:ext cx="2131200" cy="0"/>
          </a:xfrm>
          <a:prstGeom prst="straightConnector1">
            <a:avLst/>
          </a:prstGeom>
          <a:noFill/>
          <a:ln cap="flat" cmpd="sng" w="9525">
            <a:solidFill>
              <a:srgbClr val="4A86E8"/>
            </a:solidFill>
            <a:prstDash val="solid"/>
            <a:round/>
            <a:headEnd len="lg" w="lg" type="none"/>
            <a:tailEnd len="lg" w="lg" type="none"/>
          </a:ln>
        </p:spPr>
      </p:cxnSp>
      <p:cxnSp>
        <p:nvCxnSpPr>
          <p:cNvPr id="196" name="Shape 196"/>
          <p:cNvCxnSpPr/>
          <p:nvPr/>
        </p:nvCxnSpPr>
        <p:spPr>
          <a:xfrm rot="10800000">
            <a:off x="5109530" y="4727800"/>
            <a:ext cx="3321600" cy="0"/>
          </a:xfrm>
          <a:prstGeom prst="straightConnector1">
            <a:avLst/>
          </a:prstGeom>
          <a:noFill/>
          <a:ln cap="flat" cmpd="sng" w="9525">
            <a:solidFill>
              <a:srgbClr val="FF0000"/>
            </a:solidFill>
            <a:prstDash val="solid"/>
            <a:round/>
            <a:headEnd len="lg" w="lg" type="none"/>
            <a:tailEnd len="lg" w="lg" type="none"/>
          </a:ln>
        </p:spPr>
      </p:cxnSp>
      <p:sp>
        <p:nvSpPr>
          <p:cNvPr id="197" name="Shape 197"/>
          <p:cNvSpPr txBox="1"/>
          <p:nvPr/>
        </p:nvSpPr>
        <p:spPr>
          <a:xfrm>
            <a:off x="6168000" y="4435275"/>
            <a:ext cx="7392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E06666"/>
                </a:solidFill>
              </a:rPr>
              <a:t>$10.2k</a:t>
            </a:r>
          </a:p>
        </p:txBody>
      </p:sp>
      <p:pic>
        <p:nvPicPr>
          <p:cNvPr descr="Screen Shot 2017-06-30 at 1.52.32 AM.png" id="198" name="Shape 198"/>
          <p:cNvPicPr preferRelativeResize="0"/>
          <p:nvPr/>
        </p:nvPicPr>
        <p:blipFill>
          <a:blip r:embed="rId4">
            <a:alphaModFix/>
          </a:blip>
          <a:stretch>
            <a:fillRect/>
          </a:stretch>
        </p:blipFill>
        <p:spPr>
          <a:xfrm>
            <a:off x="241400" y="4087484"/>
            <a:ext cx="4566075" cy="754679"/>
          </a:xfrm>
          <a:prstGeom prst="rect">
            <a:avLst/>
          </a:prstGeom>
          <a:noFill/>
          <a:ln>
            <a:noFill/>
          </a:ln>
        </p:spPr>
      </p:pic>
      <p:sp>
        <p:nvSpPr>
          <p:cNvPr id="199" name="Shape 199"/>
          <p:cNvSpPr txBox="1"/>
          <p:nvPr/>
        </p:nvSpPr>
        <p:spPr>
          <a:xfrm>
            <a:off x="5841675" y="3978075"/>
            <a:ext cx="9795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6D9EEB"/>
                </a:solidFill>
              </a:rPr>
              <a:t>$6.4k</a:t>
            </a:r>
          </a:p>
        </p:txBody>
      </p:sp>
      <p:sp>
        <p:nvSpPr>
          <p:cNvPr id="200" name="Shape 200"/>
          <p:cNvSpPr txBox="1"/>
          <p:nvPr/>
        </p:nvSpPr>
        <p:spPr>
          <a:xfrm>
            <a:off x="152925" y="1366600"/>
            <a:ext cx="1782600" cy="26457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chemeClr val="lt2"/>
                </a:solidFill>
              </a:rPr>
              <a:t>Our best model is </a:t>
            </a:r>
            <a:r>
              <a:rPr lang="en" sz="1200">
                <a:solidFill>
                  <a:srgbClr val="E06666"/>
                </a:solidFill>
              </a:rPr>
              <a:t>$10.2k </a:t>
            </a:r>
            <a:r>
              <a:rPr lang="en" sz="1200">
                <a:solidFill>
                  <a:schemeClr val="lt2"/>
                </a:solidFill>
              </a:rPr>
              <a:t>more accurate than the naive baseline.</a:t>
            </a:r>
          </a:p>
          <a:p>
            <a:pPr lvl="0" rtl="0">
              <a:lnSpc>
                <a:spcPct val="115000"/>
              </a:lnSpc>
              <a:spcBef>
                <a:spcPts val="0"/>
              </a:spcBef>
              <a:spcAft>
                <a:spcPts val="1600"/>
              </a:spcAft>
              <a:buNone/>
            </a:pPr>
            <a:r>
              <a:rPr lang="en" sz="1200">
                <a:solidFill>
                  <a:schemeClr val="lt2"/>
                </a:solidFill>
              </a:rPr>
              <a:t>Predicting the Leftover equates to a </a:t>
            </a:r>
            <a:r>
              <a:rPr lang="en" sz="1200">
                <a:solidFill>
                  <a:srgbClr val="6D9EEB"/>
                </a:solidFill>
              </a:rPr>
              <a:t>$6.4k</a:t>
            </a:r>
            <a:r>
              <a:rPr lang="en" sz="1200">
                <a:solidFill>
                  <a:schemeClr val="lt2"/>
                </a:solidFill>
              </a:rPr>
              <a:t> more accurate predictio</a:t>
            </a:r>
            <a:r>
              <a:rPr lang="en" sz="1200">
                <a:solidFill>
                  <a:schemeClr val="lt2"/>
                </a:solidFill>
              </a:rPr>
              <a:t>n over the Trend and Seasonality alone</a:t>
            </a:r>
          </a:p>
          <a:p>
            <a:pPr lvl="0" rtl="0">
              <a:lnSpc>
                <a:spcPct val="115000"/>
              </a:lnSpc>
              <a:spcBef>
                <a:spcPts val="0"/>
              </a:spcBef>
              <a:spcAft>
                <a:spcPts val="1600"/>
              </a:spcAft>
              <a:buNone/>
            </a:pPr>
            <a:r>
              <a:t/>
            </a:r>
            <a:endParaRPr sz="12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sum it up</a:t>
            </a:r>
          </a:p>
        </p:txBody>
      </p:sp>
      <p:sp>
        <p:nvSpPr>
          <p:cNvPr id="206" name="Shape 206"/>
          <p:cNvSpPr txBox="1"/>
          <p:nvPr>
            <p:ph idx="1" type="body"/>
          </p:nvPr>
        </p:nvSpPr>
        <p:spPr>
          <a:xfrm>
            <a:off x="311700" y="1152475"/>
            <a:ext cx="5286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Arial"/>
            </a:pPr>
            <a:r>
              <a:rPr lang="en"/>
              <a:t>Take advantage of the seasonal trends of your city</a:t>
            </a:r>
          </a:p>
          <a:p>
            <a:pPr indent="-228600" lvl="1" marL="914400" marR="0" rtl="0" algn="l">
              <a:lnSpc>
                <a:spcPct val="115000"/>
              </a:lnSpc>
              <a:spcBef>
                <a:spcPts val="0"/>
              </a:spcBef>
              <a:spcAft>
                <a:spcPts val="1600"/>
              </a:spcAft>
            </a:pPr>
            <a:r>
              <a:rPr lang="en"/>
              <a:t>Easiest method to make the most money</a:t>
            </a:r>
          </a:p>
          <a:p>
            <a:pPr indent="-342900" lvl="0" marL="457200" marR="0" rtl="0" algn="l">
              <a:lnSpc>
                <a:spcPct val="115000"/>
              </a:lnSpc>
              <a:spcBef>
                <a:spcPts val="0"/>
              </a:spcBef>
              <a:spcAft>
                <a:spcPts val="1600"/>
              </a:spcAft>
              <a:buClr>
                <a:schemeClr val="lt2"/>
              </a:buClr>
              <a:buSzPct val="100000"/>
              <a:buFont typeface="Arial"/>
            </a:pPr>
            <a:r>
              <a:rPr lang="en"/>
              <a:t>In addition:</a:t>
            </a:r>
          </a:p>
          <a:p>
            <a:pPr indent="-342900" lvl="1" marL="914400" marR="0" rtl="0" algn="l">
              <a:lnSpc>
                <a:spcPct val="115000"/>
              </a:lnSpc>
              <a:spcBef>
                <a:spcPts val="0"/>
              </a:spcBef>
              <a:spcAft>
                <a:spcPts val="1600"/>
              </a:spcAft>
              <a:buClr>
                <a:schemeClr val="lt2"/>
              </a:buClr>
              <a:buSzPct val="128571"/>
              <a:buFont typeface="Arial"/>
            </a:pPr>
            <a:r>
              <a:rPr lang="en"/>
              <a:t>Leading 3mo List Price &amp; Ppsf,</a:t>
            </a:r>
          </a:p>
          <a:p>
            <a:pPr indent="-342900" lvl="1" marL="914400" marR="0" rtl="0" algn="l">
              <a:lnSpc>
                <a:spcPct val="115000"/>
              </a:lnSpc>
              <a:spcBef>
                <a:spcPts val="0"/>
              </a:spcBef>
              <a:spcAft>
                <a:spcPts val="1600"/>
              </a:spcAft>
              <a:buClr>
                <a:schemeClr val="lt2"/>
              </a:buClr>
              <a:buSzPct val="128571"/>
              <a:buFont typeface="Arial"/>
            </a:pPr>
            <a:r>
              <a:rPr lang="en"/>
              <a:t>Leading 5mo &amp; 10mo Median Sale Price</a:t>
            </a:r>
          </a:p>
          <a:p>
            <a:pPr indent="-228600" lvl="0" marL="457200" marR="0" rtl="0" algn="l">
              <a:lnSpc>
                <a:spcPct val="115000"/>
              </a:lnSpc>
              <a:spcBef>
                <a:spcPts val="0"/>
              </a:spcBef>
              <a:spcAft>
                <a:spcPts val="1600"/>
              </a:spcAft>
            </a:pPr>
            <a:r>
              <a:rPr lang="en"/>
              <a:t>Now I have two reasons to sell in the Summer</a:t>
            </a:r>
          </a:p>
          <a:p>
            <a:pPr indent="-228600" lvl="1" marL="914400" marR="0" rtl="0" algn="l">
              <a:lnSpc>
                <a:spcPct val="115000"/>
              </a:lnSpc>
              <a:spcBef>
                <a:spcPts val="0"/>
              </a:spcBef>
              <a:spcAft>
                <a:spcPts val="1600"/>
              </a:spcAft>
            </a:pPr>
            <a:r>
              <a:rPr lang="en"/>
              <a:t>The gaps between my floorboards don’t show</a:t>
            </a:r>
          </a:p>
          <a:p>
            <a:pPr indent="-228600" lvl="1" marL="914400" marR="0" rtl="0" algn="l">
              <a:lnSpc>
                <a:spcPct val="115000"/>
              </a:lnSpc>
              <a:spcBef>
                <a:spcPts val="0"/>
              </a:spcBef>
              <a:spcAft>
                <a:spcPts val="1600"/>
              </a:spcAft>
            </a:pPr>
            <a:r>
              <a:rPr lang="en"/>
              <a:t>Better price</a:t>
            </a:r>
          </a:p>
          <a:p>
            <a:pPr indent="-228600" lvl="0" marL="457200" rtl="0">
              <a:spcBef>
                <a:spcPts val="0"/>
              </a:spcBef>
            </a:pPr>
            <a:r>
              <a:rPr lang="en"/>
              <a:t>C</a:t>
            </a:r>
            <a:r>
              <a:rPr lang="en"/>
              <a:t>ome ask me questions, afterward!</a:t>
            </a:r>
          </a:p>
          <a:p>
            <a:pPr indent="-228600" lvl="1" marL="914400" rtl="0">
              <a:spcBef>
                <a:spcPts val="0"/>
              </a:spcBef>
            </a:pPr>
            <a:r>
              <a:rPr lang="en"/>
              <a:t>Many more slides!</a:t>
            </a:r>
          </a:p>
        </p:txBody>
      </p:sp>
      <p:pic>
        <p:nvPicPr>
          <p:cNvPr descr="6ac2c1fe1a49d2bb42ca3a8a419590dee7c599d4.jpg" id="207" name="Shape 207"/>
          <p:cNvPicPr preferRelativeResize="0"/>
          <p:nvPr/>
        </p:nvPicPr>
        <p:blipFill>
          <a:blip r:embed="rId3">
            <a:alphaModFix/>
          </a:blip>
          <a:stretch>
            <a:fillRect/>
          </a:stretch>
        </p:blipFill>
        <p:spPr>
          <a:xfrm>
            <a:off x="5445675" y="1927625"/>
            <a:ext cx="3212525" cy="214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235500" y="292625"/>
            <a:ext cx="9233100" cy="572700"/>
          </a:xfrm>
          <a:prstGeom prst="rect">
            <a:avLst/>
          </a:prstGeom>
        </p:spPr>
        <p:txBody>
          <a:bodyPr anchorCtr="0" anchor="t" bIns="91425" lIns="91425" rIns="91425" tIns="91425">
            <a:noAutofit/>
          </a:bodyPr>
          <a:lstStyle/>
          <a:p>
            <a:pPr lvl="0" rtl="0">
              <a:spcBef>
                <a:spcPts val="0"/>
              </a:spcBef>
              <a:buNone/>
            </a:pPr>
            <a:r>
              <a:rPr lang="en"/>
              <a:t>Top variables for predicting Leftover</a:t>
            </a:r>
          </a:p>
        </p:txBody>
      </p:sp>
      <p:pic>
        <p:nvPicPr>
          <p:cNvPr descr="Screen Shot 2017-07-11 at 5.16.38 PM.png" id="213" name="Shape 213"/>
          <p:cNvPicPr preferRelativeResize="0"/>
          <p:nvPr/>
        </p:nvPicPr>
        <p:blipFill>
          <a:blip r:embed="rId3">
            <a:alphaModFix/>
          </a:blip>
          <a:stretch>
            <a:fillRect/>
          </a:stretch>
        </p:blipFill>
        <p:spPr>
          <a:xfrm>
            <a:off x="3610740" y="1533474"/>
            <a:ext cx="5221560" cy="3416399"/>
          </a:xfrm>
          <a:prstGeom prst="rect">
            <a:avLst/>
          </a:prstGeom>
          <a:noFill/>
          <a:ln>
            <a:noFill/>
          </a:ln>
        </p:spPr>
      </p:pic>
      <p:sp>
        <p:nvSpPr>
          <p:cNvPr id="214" name="Shape 214"/>
          <p:cNvSpPr/>
          <p:nvPr/>
        </p:nvSpPr>
        <p:spPr>
          <a:xfrm>
            <a:off x="3593399" y="1719800"/>
            <a:ext cx="5221500" cy="220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3593399" y="2100800"/>
            <a:ext cx="5221500" cy="220800"/>
          </a:xfrm>
          <a:prstGeom prst="rect">
            <a:avLst/>
          </a:prstGeom>
          <a:noFill/>
          <a:ln cap="flat" cmpd="sng" w="285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3610850" y="3799835"/>
            <a:ext cx="1728300"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5353096" y="3601648"/>
            <a:ext cx="1661399"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7014504" y="3425250"/>
            <a:ext cx="1817700" cy="198000"/>
          </a:xfrm>
          <a:prstGeom prst="rect">
            <a:avLst/>
          </a:prstGeom>
          <a:noFill/>
          <a:ln cap="flat" cmpd="sng" w="285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3610850" y="3227248"/>
            <a:ext cx="1728300" cy="197999"/>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5353094" y="3029054"/>
            <a:ext cx="1661400" cy="198000"/>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7014500" y="2852650"/>
            <a:ext cx="1817700" cy="198000"/>
          </a:xfrm>
          <a:prstGeom prst="rect">
            <a:avLst/>
          </a:prstGeom>
          <a:noFill/>
          <a:ln cap="flat" cmpd="sng" w="285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ph idx="1" type="body"/>
          </p:nvPr>
        </p:nvSpPr>
        <p:spPr>
          <a:xfrm>
            <a:off x="150950" y="1139750"/>
            <a:ext cx="3610800" cy="3416400"/>
          </a:xfrm>
          <a:prstGeom prst="rect">
            <a:avLst/>
          </a:prstGeom>
        </p:spPr>
        <p:txBody>
          <a:bodyPr anchorCtr="0" anchor="t" bIns="91425" lIns="91425" rIns="91425" tIns="91425">
            <a:noAutofit/>
          </a:bodyPr>
          <a:lstStyle/>
          <a:p>
            <a:pPr indent="-228600" lvl="0" marL="457200" rtl="0">
              <a:spcBef>
                <a:spcPts val="0"/>
              </a:spcBef>
              <a:buClr>
                <a:srgbClr val="B7B7B7"/>
              </a:buClr>
            </a:pPr>
            <a:r>
              <a:rPr lang="en">
                <a:solidFill>
                  <a:srgbClr val="B7B7B7"/>
                </a:solidFill>
              </a:rPr>
              <a:t>Three Models:</a:t>
            </a:r>
          </a:p>
          <a:p>
            <a:pPr indent="-228600" lvl="1" marL="914400" rtl="0">
              <a:spcBef>
                <a:spcPts val="0"/>
              </a:spcBef>
              <a:buClr>
                <a:srgbClr val="B7B7B7"/>
              </a:buClr>
            </a:pPr>
            <a:r>
              <a:rPr lang="en">
                <a:solidFill>
                  <a:srgbClr val="B7B7B7"/>
                </a:solidFill>
              </a:rPr>
              <a:t>1 month ahead</a:t>
            </a:r>
          </a:p>
          <a:p>
            <a:pPr indent="-228600" lvl="1" marL="914400" rtl="0">
              <a:spcBef>
                <a:spcPts val="0"/>
              </a:spcBef>
              <a:buClr>
                <a:srgbClr val="B7B7B7"/>
              </a:buClr>
            </a:pPr>
            <a:r>
              <a:rPr lang="en">
                <a:solidFill>
                  <a:srgbClr val="B7B7B7"/>
                </a:solidFill>
              </a:rPr>
              <a:t>2 months ahead</a:t>
            </a:r>
          </a:p>
          <a:p>
            <a:pPr indent="-228600" lvl="1" marL="914400" rtl="0">
              <a:spcBef>
                <a:spcPts val="0"/>
              </a:spcBef>
              <a:buClr>
                <a:srgbClr val="B7B7B7"/>
              </a:buClr>
            </a:pPr>
            <a:r>
              <a:rPr lang="en">
                <a:solidFill>
                  <a:srgbClr val="B7B7B7"/>
                </a:solidFill>
              </a:rPr>
              <a:t>3 months ahead</a:t>
            </a:r>
          </a:p>
          <a:p>
            <a:pPr lvl="0" rtl="0">
              <a:spcBef>
                <a:spcPts val="0"/>
              </a:spcBef>
              <a:buNone/>
            </a:pPr>
            <a:r>
              <a:rPr lang="en">
                <a:solidFill>
                  <a:srgbClr val="B7B7B7"/>
                </a:solidFill>
              </a:rPr>
              <a:t>These 4 variables are the most consistent across the models</a:t>
            </a:r>
          </a:p>
          <a:p>
            <a:pPr indent="-228600" lvl="0" marL="457200" rtl="0">
              <a:spcBef>
                <a:spcPts val="0"/>
              </a:spcBef>
              <a:buClr>
                <a:srgbClr val="FF0000"/>
              </a:buClr>
            </a:pPr>
            <a:r>
              <a:rPr lang="en">
                <a:solidFill>
                  <a:srgbClr val="FF0000"/>
                </a:solidFill>
              </a:rPr>
              <a:t>Trailing 3mo MLPpsf</a:t>
            </a:r>
          </a:p>
          <a:p>
            <a:pPr indent="-228600" lvl="0" marL="457200" rtl="0">
              <a:spcBef>
                <a:spcPts val="0"/>
              </a:spcBef>
              <a:buClr>
                <a:srgbClr val="FF9900"/>
              </a:buClr>
            </a:pPr>
            <a:r>
              <a:rPr lang="en">
                <a:solidFill>
                  <a:srgbClr val="FF9900"/>
                </a:solidFill>
              </a:rPr>
              <a:t>Trailing 3mo MLP</a:t>
            </a:r>
          </a:p>
          <a:p>
            <a:pPr indent="-228600" lvl="0" marL="457200" rtl="0">
              <a:spcBef>
                <a:spcPts val="0"/>
              </a:spcBef>
              <a:buClr>
                <a:srgbClr val="FFFF00"/>
              </a:buClr>
            </a:pPr>
            <a:r>
              <a:rPr lang="en">
                <a:solidFill>
                  <a:srgbClr val="FFFF00"/>
                </a:solidFill>
              </a:rPr>
              <a:t>Trailing 5mo MSP</a:t>
            </a:r>
          </a:p>
          <a:p>
            <a:pPr indent="-228600" lvl="0" marL="457200" rtl="0">
              <a:spcBef>
                <a:spcPts val="0"/>
              </a:spcBef>
              <a:buClr>
                <a:srgbClr val="00FF00"/>
              </a:buClr>
            </a:pPr>
            <a:r>
              <a:rPr lang="en">
                <a:solidFill>
                  <a:srgbClr val="00FF00"/>
                </a:solidFill>
              </a:rPr>
              <a:t>Trailing 10mo MSP</a:t>
            </a:r>
          </a:p>
        </p:txBody>
      </p:sp>
      <p:sp>
        <p:nvSpPr>
          <p:cNvPr id="223" name="Shape 223"/>
          <p:cNvSpPr/>
          <p:nvPr/>
        </p:nvSpPr>
        <p:spPr>
          <a:xfrm rot="5400000">
            <a:off x="7824375" y="538200"/>
            <a:ext cx="185400" cy="17733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rot="5400000">
            <a:off x="6108225" y="610500"/>
            <a:ext cx="185400" cy="16287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rot="5400000">
            <a:off x="4528725" y="671550"/>
            <a:ext cx="185400" cy="15066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txBox="1"/>
          <p:nvPr/>
        </p:nvSpPr>
        <p:spPr>
          <a:xfrm>
            <a:off x="39139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1 Month Ahead</a:t>
            </a:r>
          </a:p>
        </p:txBody>
      </p:sp>
      <p:sp>
        <p:nvSpPr>
          <p:cNvPr id="227" name="Shape 227"/>
          <p:cNvSpPr txBox="1"/>
          <p:nvPr/>
        </p:nvSpPr>
        <p:spPr>
          <a:xfrm>
            <a:off x="55141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2</a:t>
            </a:r>
            <a:r>
              <a:rPr lang="en" sz="1200">
                <a:solidFill>
                  <a:srgbClr val="FFFFFF"/>
                </a:solidFill>
              </a:rPr>
              <a:t> Months Ahead</a:t>
            </a:r>
          </a:p>
        </p:txBody>
      </p:sp>
      <p:sp>
        <p:nvSpPr>
          <p:cNvPr id="228" name="Shape 228"/>
          <p:cNvSpPr txBox="1"/>
          <p:nvPr/>
        </p:nvSpPr>
        <p:spPr>
          <a:xfrm>
            <a:off x="7266750" y="1094419"/>
            <a:ext cx="1506600" cy="39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rgbClr val="FFFFFF"/>
                </a:solidFill>
              </a:rPr>
              <a:t>3</a:t>
            </a:r>
            <a:r>
              <a:rPr lang="en" sz="1200">
                <a:solidFill>
                  <a:srgbClr val="FFFFFF"/>
                </a:solidFill>
              </a:rPr>
              <a:t> Months Ahead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descr="IMG_0646.JPG" id="62" name="Shape 62"/>
          <p:cNvPicPr preferRelativeResize="0"/>
          <p:nvPr/>
        </p:nvPicPr>
        <p:blipFill>
          <a:blip r:embed="rId3">
            <a:alphaModFix/>
          </a:blip>
          <a:stretch>
            <a:fillRect/>
          </a:stretch>
        </p:blipFill>
        <p:spPr>
          <a:xfrm>
            <a:off x="4717624" y="1458818"/>
            <a:ext cx="4114672" cy="3086004"/>
          </a:xfrm>
          <a:prstGeom prst="rect">
            <a:avLst/>
          </a:prstGeom>
          <a:noFill/>
          <a:ln>
            <a:noFill/>
          </a:ln>
        </p:spPr>
      </p:pic>
      <p:pic>
        <p:nvPicPr>
          <p:cNvPr descr="IMG_7438.JPG" id="63" name="Shape 63"/>
          <p:cNvPicPr preferRelativeResize="0"/>
          <p:nvPr/>
        </p:nvPicPr>
        <p:blipFill>
          <a:blip r:embed="rId4">
            <a:alphaModFix/>
          </a:blip>
          <a:stretch>
            <a:fillRect/>
          </a:stretch>
        </p:blipFill>
        <p:spPr>
          <a:xfrm>
            <a:off x="311699" y="1458818"/>
            <a:ext cx="4114672" cy="3086004"/>
          </a:xfrm>
          <a:prstGeom prst="rect">
            <a:avLst/>
          </a:prstGeom>
          <a:noFill/>
          <a:ln>
            <a:noFill/>
          </a:ln>
        </p:spPr>
      </p:pic>
      <p:sp>
        <p:nvSpPr>
          <p:cNvPr id="64" name="Shape 64"/>
          <p:cNvSpPr txBox="1"/>
          <p:nvPr>
            <p:ph idx="4294967295"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Inspiration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Homes Listed and S</a:t>
            </a:r>
            <a:r>
              <a:rPr lang="en"/>
              <a:t>o</a:t>
            </a:r>
            <a:r>
              <a:rPr lang="en"/>
              <a:t>ld</a:t>
            </a:r>
          </a:p>
        </p:txBody>
      </p:sp>
      <p:pic>
        <p:nvPicPr>
          <p:cNvPr descr="Screen Shot 2017-07-12 at 1.50.51 PM.png" id="234" name="Shape 234"/>
          <p:cNvPicPr preferRelativeResize="0"/>
          <p:nvPr/>
        </p:nvPicPr>
        <p:blipFill>
          <a:blip r:embed="rId3">
            <a:alphaModFix/>
          </a:blip>
          <a:stretch>
            <a:fillRect/>
          </a:stretch>
        </p:blipFill>
        <p:spPr>
          <a:xfrm>
            <a:off x="695325" y="1612900"/>
            <a:ext cx="7753350" cy="24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2 Month Lagged Homes Listed and Sold</a:t>
            </a:r>
          </a:p>
        </p:txBody>
      </p:sp>
      <p:pic>
        <p:nvPicPr>
          <p:cNvPr descr="Screen Shot 2017-07-12 at 1.50.25 PM.png" id="240" name="Shape 240"/>
          <p:cNvPicPr preferRelativeResize="0"/>
          <p:nvPr/>
        </p:nvPicPr>
        <p:blipFill>
          <a:blip r:embed="rId3">
            <a:alphaModFix/>
          </a:blip>
          <a:stretch>
            <a:fillRect/>
          </a:stretch>
        </p:blipFill>
        <p:spPr>
          <a:xfrm>
            <a:off x="714375" y="1598600"/>
            <a:ext cx="771525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Houses Listed but not Sold</a:t>
            </a:r>
          </a:p>
        </p:txBody>
      </p:sp>
      <p:pic>
        <p:nvPicPr>
          <p:cNvPr descr="Screen Shot 2017-07-12 at 1.52.26 PM.png" id="246" name="Shape 246"/>
          <p:cNvPicPr preferRelativeResize="0"/>
          <p:nvPr/>
        </p:nvPicPr>
        <p:blipFill>
          <a:blip r:embed="rId3">
            <a:alphaModFix/>
          </a:blip>
          <a:stretch>
            <a:fillRect/>
          </a:stretch>
        </p:blipFill>
        <p:spPr>
          <a:xfrm>
            <a:off x="714375" y="1660525"/>
            <a:ext cx="7715250" cy="2400300"/>
          </a:xfrm>
          <a:prstGeom prst="rect">
            <a:avLst/>
          </a:prstGeom>
          <a:noFill/>
          <a:ln>
            <a:noFill/>
          </a:ln>
        </p:spPr>
      </p:pic>
      <p:cxnSp>
        <p:nvCxnSpPr>
          <p:cNvPr id="247" name="Shape 247"/>
          <p:cNvCxnSpPr/>
          <p:nvPr/>
        </p:nvCxnSpPr>
        <p:spPr>
          <a:xfrm flipH="1" rot="10800000">
            <a:off x="1135850" y="3466050"/>
            <a:ext cx="7168800" cy="10800"/>
          </a:xfrm>
          <a:prstGeom prst="straightConnector1">
            <a:avLst/>
          </a:prstGeom>
          <a:noFill/>
          <a:ln cap="flat" cmpd="sng" w="9525">
            <a:solidFill>
              <a:srgbClr val="CC0000"/>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Interesting Aside</a:t>
            </a:r>
          </a:p>
        </p:txBody>
      </p:sp>
      <p:pic>
        <p:nvPicPr>
          <p:cNvPr descr="Screen Shot 2017-07-12 at 2.15.29 AM.png" id="253" name="Shape 253"/>
          <p:cNvPicPr preferRelativeResize="0"/>
          <p:nvPr/>
        </p:nvPicPr>
        <p:blipFill>
          <a:blip r:embed="rId3">
            <a:alphaModFix/>
          </a:blip>
          <a:stretch>
            <a:fillRect/>
          </a:stretch>
        </p:blipFill>
        <p:spPr>
          <a:xfrm>
            <a:off x="3489850" y="972187"/>
            <a:ext cx="5342450" cy="1887084"/>
          </a:xfrm>
          <a:prstGeom prst="rect">
            <a:avLst/>
          </a:prstGeom>
          <a:noFill/>
          <a:ln>
            <a:noFill/>
          </a:ln>
        </p:spPr>
      </p:pic>
      <p:pic>
        <p:nvPicPr>
          <p:cNvPr descr="Screen Shot 2017-07-12 at 2.15.44 AM.png" id="254" name="Shape 254"/>
          <p:cNvPicPr preferRelativeResize="0"/>
          <p:nvPr/>
        </p:nvPicPr>
        <p:blipFill>
          <a:blip r:embed="rId4">
            <a:alphaModFix/>
          </a:blip>
          <a:stretch>
            <a:fillRect/>
          </a:stretch>
        </p:blipFill>
        <p:spPr>
          <a:xfrm>
            <a:off x="3489850" y="2859270"/>
            <a:ext cx="5342449" cy="1889892"/>
          </a:xfrm>
          <a:prstGeom prst="rect">
            <a:avLst/>
          </a:prstGeom>
          <a:noFill/>
          <a:ln>
            <a:noFill/>
          </a:ln>
        </p:spPr>
      </p:pic>
      <p:sp>
        <p:nvSpPr>
          <p:cNvPr id="255" name="Shape 255"/>
          <p:cNvSpPr txBox="1"/>
          <p:nvPr>
            <p:ph idx="1" type="body"/>
          </p:nvPr>
        </p:nvSpPr>
        <p:spPr>
          <a:xfrm>
            <a:off x="-82125" y="1457275"/>
            <a:ext cx="3467700" cy="3191100"/>
          </a:xfrm>
          <a:prstGeom prst="rect">
            <a:avLst/>
          </a:prstGeom>
        </p:spPr>
        <p:txBody>
          <a:bodyPr anchorCtr="0" anchor="t" bIns="91425" lIns="91425" rIns="91425" tIns="91425">
            <a:noAutofit/>
          </a:bodyPr>
          <a:lstStyle/>
          <a:p>
            <a:pPr indent="-228600" lvl="0" marL="457200" rtl="0">
              <a:spcBef>
                <a:spcPts val="0"/>
              </a:spcBef>
              <a:buChar char="●"/>
            </a:pPr>
            <a:r>
              <a:rPr lang="en"/>
              <a:t>Coldest months are the low season</a:t>
            </a:r>
          </a:p>
          <a:p>
            <a:pPr indent="-228600" lvl="1" marL="914400" rtl="0">
              <a:spcBef>
                <a:spcPts val="0"/>
              </a:spcBef>
              <a:buChar char="○"/>
            </a:pPr>
            <a:r>
              <a:rPr lang="en"/>
              <a:t>Haven’t checked other cities</a:t>
            </a:r>
          </a:p>
          <a:p>
            <a:pPr indent="-228600" lvl="0" marL="457200" rtl="0">
              <a:spcBef>
                <a:spcPts val="0"/>
              </a:spcBef>
              <a:buChar char="●"/>
            </a:pPr>
            <a:r>
              <a:rPr lang="en"/>
              <a:t>Boston Weather</a:t>
            </a:r>
          </a:p>
          <a:p>
            <a:pPr indent="-228600" lvl="1" marL="914400" rtl="0">
              <a:spcBef>
                <a:spcPts val="0"/>
              </a:spcBef>
              <a:buChar char="○"/>
            </a:pPr>
            <a:r>
              <a:rPr lang="en"/>
              <a:t>Jun-Aug ~70s</a:t>
            </a:r>
          </a:p>
          <a:p>
            <a:pPr indent="-228600" lvl="1" marL="914400" rtl="0">
              <a:spcBef>
                <a:spcPts val="0"/>
              </a:spcBef>
              <a:buChar char="○"/>
            </a:pPr>
            <a:r>
              <a:rPr lang="en"/>
              <a:t>Jan-Feb ~20/30s</a:t>
            </a:r>
          </a:p>
          <a:p>
            <a:pPr indent="-228600" lvl="0" marL="457200" rtl="0">
              <a:spcBef>
                <a:spcPts val="0"/>
              </a:spcBef>
              <a:buClr>
                <a:srgbClr val="999999"/>
              </a:buClr>
              <a:buChar char="●"/>
            </a:pPr>
            <a:r>
              <a:rPr lang="en">
                <a:solidFill>
                  <a:srgbClr val="999999"/>
                </a:solidFill>
              </a:rPr>
              <a:t>San Jose Weather</a:t>
            </a:r>
          </a:p>
          <a:p>
            <a:pPr indent="-228600" lvl="1" marL="914400" rtl="0">
              <a:spcBef>
                <a:spcPts val="0"/>
              </a:spcBef>
              <a:buClr>
                <a:srgbClr val="999999"/>
              </a:buClr>
              <a:buChar char="○"/>
            </a:pPr>
            <a:r>
              <a:rPr lang="en">
                <a:solidFill>
                  <a:srgbClr val="999999"/>
                </a:solidFill>
              </a:rPr>
              <a:t>Apr-Jul ~60s</a:t>
            </a:r>
          </a:p>
          <a:p>
            <a:pPr indent="-228600" lvl="1" marL="914400" rtl="0">
              <a:spcBef>
                <a:spcPts val="0"/>
              </a:spcBef>
              <a:buClr>
                <a:srgbClr val="999999"/>
              </a:buClr>
              <a:buChar char="○"/>
            </a:pPr>
            <a:r>
              <a:rPr lang="en">
                <a:solidFill>
                  <a:srgbClr val="999999"/>
                </a:solidFill>
              </a:rPr>
              <a:t>Dec-Jan ~40/50s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Cleaning, Exploring, Transforming</a:t>
            </a:r>
          </a:p>
        </p:txBody>
      </p:sp>
      <p:sp>
        <p:nvSpPr>
          <p:cNvPr id="261" name="Shape 261"/>
          <p:cNvSpPr txBox="1"/>
          <p:nvPr>
            <p:ph idx="1" type="body"/>
          </p:nvPr>
        </p:nvSpPr>
        <p:spPr>
          <a:xfrm>
            <a:off x="311700" y="1228675"/>
            <a:ext cx="6268200" cy="3854700"/>
          </a:xfrm>
          <a:prstGeom prst="rect">
            <a:avLst/>
          </a:prstGeom>
        </p:spPr>
        <p:txBody>
          <a:bodyPr anchorCtr="0" anchor="t" bIns="91425" lIns="91425" rIns="91425" tIns="91425">
            <a:noAutofit/>
          </a:bodyPr>
          <a:lstStyle/>
          <a:p>
            <a:pPr indent="-228600" lvl="0" marL="457200" rtl="0">
              <a:spcBef>
                <a:spcPts val="0"/>
              </a:spcBef>
              <a:buChar char="●"/>
            </a:pPr>
            <a:r>
              <a:rPr lang="en"/>
              <a:t>I concated the TSVs from Redfin and manipulated them from</a:t>
            </a:r>
          </a:p>
          <a:p>
            <a:pPr indent="-228600" lvl="1" marL="914400" rtl="0">
              <a:spcBef>
                <a:spcPts val="0"/>
              </a:spcBef>
              <a:buChar char="○"/>
            </a:pPr>
            <a:r>
              <a:rPr lang="en"/>
              <a:t>Long: (18670,41) to Wide: (101,6825) format</a:t>
            </a:r>
          </a:p>
          <a:p>
            <a:pPr indent="-228600" lvl="1" marL="914400" rtl="0">
              <a:spcBef>
                <a:spcPts val="0"/>
              </a:spcBef>
              <a:buChar char="○"/>
            </a:pPr>
            <a:r>
              <a:rPr lang="en"/>
              <a:t>Resulting in each city being a (101,175) sized chunk side by side</a:t>
            </a:r>
          </a:p>
          <a:p>
            <a:pPr indent="-228600" lvl="0" marL="457200" rtl="0">
              <a:spcBef>
                <a:spcPts val="0"/>
              </a:spcBef>
              <a:buChar char="●"/>
            </a:pPr>
            <a:r>
              <a:rPr lang="en"/>
              <a:t>Dropped all property types except ‘All Residential’</a:t>
            </a:r>
          </a:p>
          <a:p>
            <a:pPr indent="-228600" lvl="1" marL="914400" rtl="0">
              <a:spcBef>
                <a:spcPts val="0"/>
              </a:spcBef>
              <a:buChar char="○"/>
            </a:pPr>
            <a:r>
              <a:rPr lang="en"/>
              <a:t>Due to the lack of overlap in all markets</a:t>
            </a:r>
          </a:p>
          <a:p>
            <a:pPr indent="-228600" lvl="0" marL="457200" rtl="0">
              <a:spcBef>
                <a:spcPts val="0"/>
              </a:spcBef>
              <a:buChar char="●"/>
            </a:pPr>
            <a:r>
              <a:rPr lang="en"/>
              <a:t>Null values were imputed with the mean of the column</a:t>
            </a:r>
          </a:p>
          <a:p>
            <a:pPr indent="-228600" lvl="1" marL="914400" rtl="0">
              <a:spcBef>
                <a:spcPts val="0"/>
              </a:spcBef>
              <a:buChar char="○"/>
            </a:pPr>
            <a:r>
              <a:rPr lang="en"/>
              <a:t>Luckily </a:t>
            </a:r>
            <a:r>
              <a:rPr lang="en"/>
              <a:t>for last 6 yrs </a:t>
            </a:r>
            <a:r>
              <a:rPr lang="en"/>
              <a:t>only Mom and Yoy values needed this</a:t>
            </a:r>
          </a:p>
          <a:p>
            <a:pPr indent="-228600" lvl="0" marL="457200" rtl="0">
              <a:spcBef>
                <a:spcPts val="0"/>
              </a:spcBef>
              <a:buChar char="●"/>
            </a:pPr>
            <a:r>
              <a:rPr lang="en"/>
              <a:t>Lagged data for 2nd stage models</a:t>
            </a:r>
          </a:p>
          <a:p>
            <a:pPr indent="-228600" lvl="1" marL="914400" rtl="0">
              <a:spcBef>
                <a:spcPts val="0"/>
              </a:spcBef>
              <a:buChar char="○"/>
            </a:pPr>
            <a:r>
              <a:rPr lang="en"/>
              <a:t>Shifted the Median Sale Price up 1, 2, 3 months</a:t>
            </a:r>
          </a:p>
          <a:p>
            <a:pPr indent="-228600" lvl="1" marL="914400" rtl="0">
              <a:spcBef>
                <a:spcPts val="0"/>
              </a:spcBef>
              <a:buChar char="○"/>
            </a:pPr>
            <a:r>
              <a:rPr lang="en"/>
              <a:t>Shifted all others down 1-13 months</a:t>
            </a:r>
          </a:p>
        </p:txBody>
      </p:sp>
      <p:pic>
        <p:nvPicPr>
          <p:cNvPr descr="Screen Shot 2017-06-29 at 10.15.19 PM.png" id="262" name="Shape 262"/>
          <p:cNvPicPr preferRelativeResize="0"/>
          <p:nvPr/>
        </p:nvPicPr>
        <p:blipFill>
          <a:blip r:embed="rId3">
            <a:alphaModFix/>
          </a:blip>
          <a:stretch>
            <a:fillRect/>
          </a:stretch>
        </p:blipFill>
        <p:spPr>
          <a:xfrm>
            <a:off x="6700074" y="212437"/>
            <a:ext cx="2185050" cy="4718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64100" y="292625"/>
            <a:ext cx="5556300" cy="572700"/>
          </a:xfrm>
          <a:prstGeom prst="rect">
            <a:avLst/>
          </a:prstGeom>
        </p:spPr>
        <p:txBody>
          <a:bodyPr anchorCtr="0" anchor="t" bIns="91425" lIns="91425" rIns="91425" tIns="91425">
            <a:noAutofit/>
          </a:bodyPr>
          <a:lstStyle/>
          <a:p>
            <a:pPr lvl="0">
              <a:spcBef>
                <a:spcPts val="0"/>
              </a:spcBef>
              <a:buNone/>
            </a:pPr>
            <a:r>
              <a:rPr lang="en"/>
              <a:t>Producing a one-fits-all model</a:t>
            </a:r>
          </a:p>
        </p:txBody>
      </p:sp>
      <p:sp>
        <p:nvSpPr>
          <p:cNvPr id="268" name="Shape 268"/>
          <p:cNvSpPr txBox="1"/>
          <p:nvPr/>
        </p:nvSpPr>
        <p:spPr>
          <a:xfrm>
            <a:off x="5111400" y="1251650"/>
            <a:ext cx="3825300" cy="33423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lt2"/>
              </a:buClr>
              <a:buSzPct val="100000"/>
              <a:buChar char="●"/>
            </a:pPr>
            <a:r>
              <a:rPr lang="en" sz="1800">
                <a:solidFill>
                  <a:schemeClr val="lt2"/>
                </a:solidFill>
              </a:rPr>
              <a:t>Test Cities: </a:t>
            </a:r>
          </a:p>
          <a:p>
            <a:pPr indent="-228600" lvl="1" marL="914400" rtl="0">
              <a:lnSpc>
                <a:spcPct val="115000"/>
              </a:lnSpc>
              <a:spcBef>
                <a:spcPts val="0"/>
              </a:spcBef>
              <a:spcAft>
                <a:spcPts val="1600"/>
              </a:spcAft>
              <a:buClr>
                <a:schemeClr val="lt2"/>
              </a:buClr>
              <a:buChar char="○"/>
            </a:pPr>
            <a:r>
              <a:rPr b="1" lang="en">
                <a:solidFill>
                  <a:srgbClr val="E06666"/>
                </a:solidFill>
              </a:rPr>
              <a:t>First 32mo</a:t>
            </a:r>
          </a:p>
          <a:p>
            <a:pPr indent="-228600" lvl="2" marL="1371600" rtl="0">
              <a:lnSpc>
                <a:spcPct val="115000"/>
              </a:lnSpc>
              <a:spcBef>
                <a:spcPts val="0"/>
              </a:spcBef>
              <a:spcAft>
                <a:spcPts val="1600"/>
              </a:spcAft>
              <a:buClr>
                <a:srgbClr val="E06666"/>
              </a:buClr>
              <a:buChar char="■"/>
            </a:pPr>
            <a:r>
              <a:rPr lang="en">
                <a:solidFill>
                  <a:schemeClr val="lt2"/>
                </a:solidFill>
              </a:rPr>
              <a:t>Train 1st stage models: </a:t>
            </a:r>
            <a:r>
              <a:rPr i="1" lang="en">
                <a:solidFill>
                  <a:schemeClr val="lt2"/>
                </a:solidFill>
              </a:rPr>
              <a:t>ARIMA, SARIMA, Decomp</a:t>
            </a:r>
          </a:p>
          <a:p>
            <a:pPr indent="-228600" lvl="1" marL="914400" rtl="0">
              <a:lnSpc>
                <a:spcPct val="115000"/>
              </a:lnSpc>
              <a:spcBef>
                <a:spcPts val="0"/>
              </a:spcBef>
              <a:spcAft>
                <a:spcPts val="1600"/>
              </a:spcAft>
              <a:buClr>
                <a:schemeClr val="lt2"/>
              </a:buClr>
              <a:buChar char="○"/>
            </a:pPr>
            <a:r>
              <a:rPr b="1" lang="en">
                <a:solidFill>
                  <a:srgbClr val="9FC5E8"/>
                </a:solidFill>
              </a:rPr>
              <a:t>Last 36mo</a:t>
            </a:r>
          </a:p>
          <a:p>
            <a:pPr indent="-228600" lvl="2" marL="1371600" rtl="0">
              <a:lnSpc>
                <a:spcPct val="115000"/>
              </a:lnSpc>
              <a:spcBef>
                <a:spcPts val="0"/>
              </a:spcBef>
              <a:spcAft>
                <a:spcPts val="1600"/>
              </a:spcAft>
              <a:buClr>
                <a:schemeClr val="lt2"/>
              </a:buClr>
              <a:buChar char="■"/>
            </a:pPr>
            <a:r>
              <a:rPr lang="en">
                <a:solidFill>
                  <a:schemeClr val="lt2"/>
                </a:solidFill>
              </a:rPr>
              <a:t>Predict MSP</a:t>
            </a:r>
          </a:p>
          <a:p>
            <a:pPr indent="-228600" lvl="2" marL="1371600" rtl="0">
              <a:lnSpc>
                <a:spcPct val="115000"/>
              </a:lnSpc>
              <a:spcBef>
                <a:spcPts val="0"/>
              </a:spcBef>
              <a:spcAft>
                <a:spcPts val="1600"/>
              </a:spcAft>
              <a:buClr>
                <a:schemeClr val="lt2"/>
              </a:buClr>
              <a:buChar char="■"/>
            </a:pPr>
            <a:r>
              <a:rPr lang="en">
                <a:solidFill>
                  <a:schemeClr val="lt2"/>
                </a:solidFill>
              </a:rPr>
              <a:t>Add/Subtract the leftover from pretrained 2nd stage models</a:t>
            </a:r>
          </a:p>
        </p:txBody>
      </p:sp>
      <p:sp>
        <p:nvSpPr>
          <p:cNvPr id="269" name="Shape 269"/>
          <p:cNvSpPr txBox="1"/>
          <p:nvPr>
            <p:ph idx="1" type="body"/>
          </p:nvPr>
        </p:nvSpPr>
        <p:spPr>
          <a:xfrm>
            <a:off x="83100" y="1557675"/>
            <a:ext cx="5134200" cy="3645900"/>
          </a:xfrm>
          <a:prstGeom prst="rect">
            <a:avLst/>
          </a:prstGeom>
        </p:spPr>
        <p:txBody>
          <a:bodyPr anchorCtr="0" anchor="t" bIns="91425" lIns="91425" rIns="91425" tIns="91425">
            <a:noAutofit/>
          </a:bodyPr>
          <a:lstStyle/>
          <a:p>
            <a:pPr indent="-228600" lvl="0" marL="457200" rtl="0">
              <a:spcBef>
                <a:spcPts val="0"/>
              </a:spcBef>
              <a:buChar char="●"/>
            </a:pPr>
            <a:r>
              <a:rPr lang="en"/>
              <a:t>Train Cities</a:t>
            </a:r>
            <a:r>
              <a:rPr lang="en"/>
              <a:t>: split the timeframe into 3 parts:</a:t>
            </a:r>
          </a:p>
          <a:p>
            <a:pPr indent="-228600" lvl="1" marL="914400" rtl="0">
              <a:spcBef>
                <a:spcPts val="0"/>
              </a:spcBef>
              <a:buChar char="○"/>
            </a:pPr>
            <a:r>
              <a:rPr b="1" lang="en">
                <a:solidFill>
                  <a:srgbClr val="E06666"/>
                </a:solidFill>
              </a:rPr>
              <a:t>First 32mo</a:t>
            </a:r>
          </a:p>
          <a:p>
            <a:pPr indent="-228600" lvl="2" marL="1371600" marR="0" rtl="0" algn="l">
              <a:lnSpc>
                <a:spcPct val="115000"/>
              </a:lnSpc>
              <a:spcBef>
                <a:spcPts val="0"/>
              </a:spcBef>
              <a:spcAft>
                <a:spcPts val="1600"/>
              </a:spcAft>
              <a:buChar char="■"/>
            </a:pPr>
            <a:r>
              <a:rPr lang="en"/>
              <a:t>T</a:t>
            </a:r>
            <a:r>
              <a:rPr lang="en"/>
              <a:t>rain 1st stage models: </a:t>
            </a:r>
            <a:r>
              <a:rPr i="1" lang="en"/>
              <a:t>ARIMA, SARIMA, Decomp</a:t>
            </a:r>
          </a:p>
          <a:p>
            <a:pPr indent="-228600" lvl="1" marL="914400" rtl="0">
              <a:spcBef>
                <a:spcPts val="0"/>
              </a:spcBef>
              <a:buChar char="○"/>
            </a:pPr>
            <a:r>
              <a:rPr b="1" lang="en">
                <a:solidFill>
                  <a:srgbClr val="B6D7A8"/>
                </a:solidFill>
              </a:rPr>
              <a:t>Middle 32mo</a:t>
            </a:r>
          </a:p>
          <a:p>
            <a:pPr indent="-228600" lvl="2" marL="1371600" rtl="0">
              <a:spcBef>
                <a:spcPts val="0"/>
              </a:spcBef>
              <a:buChar char="■"/>
            </a:pPr>
            <a:r>
              <a:rPr lang="en"/>
              <a:t>P</a:t>
            </a:r>
            <a:r>
              <a:rPr lang="en"/>
              <a:t>redict MSP with </a:t>
            </a:r>
            <a:r>
              <a:rPr lang="en"/>
              <a:t>1st stage models </a:t>
            </a:r>
            <a:r>
              <a:rPr lang="en"/>
              <a:t>and record the leftover</a:t>
            </a:r>
          </a:p>
          <a:p>
            <a:pPr indent="-228600" lvl="2" marL="1371600" rtl="0">
              <a:spcBef>
                <a:spcPts val="0"/>
              </a:spcBef>
              <a:buChar char="■"/>
            </a:pPr>
            <a:r>
              <a:rPr lang="en"/>
              <a:t>Train a 2nd stage models to predict the leftover</a:t>
            </a:r>
          </a:p>
          <a:p>
            <a:pPr indent="-228600" lvl="1" marL="914400" rtl="0">
              <a:spcBef>
                <a:spcPts val="0"/>
              </a:spcBef>
              <a:buChar char="○"/>
            </a:pPr>
            <a:r>
              <a:rPr b="1" lang="en">
                <a:solidFill>
                  <a:srgbClr val="9FC5E8"/>
                </a:solidFill>
              </a:rPr>
              <a:t>Last 36mo</a:t>
            </a:r>
          </a:p>
          <a:p>
            <a:pPr indent="-228600" lvl="2" marL="1371600" rtl="0">
              <a:spcBef>
                <a:spcPts val="0"/>
              </a:spcBef>
              <a:buChar char="■"/>
            </a:pPr>
            <a:r>
              <a:rPr lang="en"/>
              <a:t>Predict MSP with 1st stage models</a:t>
            </a:r>
          </a:p>
          <a:p>
            <a:pPr indent="-228600" lvl="2" marL="1371600" rtl="0">
              <a:spcBef>
                <a:spcPts val="0"/>
              </a:spcBef>
              <a:buChar char="■"/>
            </a:pPr>
            <a:r>
              <a:rPr lang="en"/>
              <a:t>Add/Subtract the 2nd stage leftover prediction</a:t>
            </a:r>
          </a:p>
        </p:txBody>
      </p:sp>
      <p:sp>
        <p:nvSpPr>
          <p:cNvPr id="270" name="Shape 270"/>
          <p:cNvSpPr txBox="1"/>
          <p:nvPr/>
        </p:nvSpPr>
        <p:spPr>
          <a:xfrm>
            <a:off x="76200" y="941525"/>
            <a:ext cx="5939100" cy="9354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lt2"/>
              </a:buClr>
              <a:buSzPct val="100000"/>
              <a:buChar char="●"/>
            </a:pPr>
            <a:r>
              <a:rPr lang="en" sz="1800">
                <a:solidFill>
                  <a:schemeClr val="lt2"/>
                </a:solidFill>
              </a:rPr>
              <a:t>Approach:</a:t>
            </a:r>
          </a:p>
          <a:p>
            <a:pPr indent="-228600" lvl="1" marL="914400" rtl="0">
              <a:lnSpc>
                <a:spcPct val="115000"/>
              </a:lnSpc>
              <a:spcBef>
                <a:spcPts val="0"/>
              </a:spcBef>
              <a:spcAft>
                <a:spcPts val="1600"/>
              </a:spcAft>
              <a:buClr>
                <a:schemeClr val="lt2"/>
              </a:buClr>
              <a:buChar char="○"/>
            </a:pPr>
            <a:r>
              <a:rPr lang="en">
                <a:solidFill>
                  <a:schemeClr val="lt2"/>
                </a:solidFill>
              </a:rPr>
              <a:t>Split cities randomly into 18 Train and 9 Test cities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pic>
        <p:nvPicPr>
          <p:cNvPr descr="Screen Shot 2017-06-29 at 11.44.13 PM.png" id="275" name="Shape 275"/>
          <p:cNvPicPr preferRelativeResize="0"/>
          <p:nvPr/>
        </p:nvPicPr>
        <p:blipFill>
          <a:blip r:embed="rId3">
            <a:alphaModFix/>
          </a:blip>
          <a:stretch>
            <a:fillRect/>
          </a:stretch>
        </p:blipFill>
        <p:spPr>
          <a:xfrm>
            <a:off x="853474" y="231449"/>
            <a:ext cx="4446974" cy="1972400"/>
          </a:xfrm>
          <a:prstGeom prst="rect">
            <a:avLst/>
          </a:prstGeom>
          <a:noFill/>
          <a:ln>
            <a:noFill/>
          </a:ln>
        </p:spPr>
      </p:pic>
      <p:pic>
        <p:nvPicPr>
          <p:cNvPr descr="Screen Shot 2017-06-29 at 11.43.58 PM.png" id="276" name="Shape 276"/>
          <p:cNvPicPr preferRelativeResize="0"/>
          <p:nvPr/>
        </p:nvPicPr>
        <p:blipFill>
          <a:blip r:embed="rId4">
            <a:alphaModFix/>
          </a:blip>
          <a:stretch>
            <a:fillRect/>
          </a:stretch>
        </p:blipFill>
        <p:spPr>
          <a:xfrm>
            <a:off x="793975" y="1811700"/>
            <a:ext cx="1575168" cy="3179400"/>
          </a:xfrm>
          <a:prstGeom prst="rect">
            <a:avLst/>
          </a:prstGeom>
          <a:noFill/>
          <a:ln>
            <a:noFill/>
          </a:ln>
        </p:spPr>
      </p:pic>
      <p:sp>
        <p:nvSpPr>
          <p:cNvPr id="277" name="Shape 277"/>
          <p:cNvSpPr txBox="1"/>
          <p:nvPr/>
        </p:nvSpPr>
        <p:spPr>
          <a:xfrm>
            <a:off x="1192200" y="612450"/>
            <a:ext cx="11784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E06666"/>
                </a:solidFill>
              </a:rPr>
              <a:t>first 32mo</a:t>
            </a:r>
          </a:p>
        </p:txBody>
      </p:sp>
      <p:sp>
        <p:nvSpPr>
          <p:cNvPr id="278" name="Shape 278"/>
          <p:cNvSpPr txBox="1"/>
          <p:nvPr/>
        </p:nvSpPr>
        <p:spPr>
          <a:xfrm>
            <a:off x="2292950" y="1325350"/>
            <a:ext cx="12756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93C47D"/>
                </a:solidFill>
              </a:rPr>
              <a:t>middle</a:t>
            </a:r>
            <a:r>
              <a:rPr b="1" lang="en">
                <a:solidFill>
                  <a:srgbClr val="93C47D"/>
                </a:solidFill>
              </a:rPr>
              <a:t> 32mo</a:t>
            </a:r>
          </a:p>
        </p:txBody>
      </p:sp>
      <p:sp>
        <p:nvSpPr>
          <p:cNvPr id="279" name="Shape 279"/>
          <p:cNvSpPr txBox="1"/>
          <p:nvPr/>
        </p:nvSpPr>
        <p:spPr>
          <a:xfrm>
            <a:off x="3740750" y="1096750"/>
            <a:ext cx="12756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6FA8DC"/>
                </a:solidFill>
              </a:rPr>
              <a:t>last</a:t>
            </a:r>
            <a:r>
              <a:rPr b="1" lang="en">
                <a:solidFill>
                  <a:srgbClr val="6FA8DC"/>
                </a:solidFill>
              </a:rPr>
              <a:t> 36mo</a:t>
            </a:r>
          </a:p>
        </p:txBody>
      </p:sp>
      <p:pic>
        <p:nvPicPr>
          <p:cNvPr descr="Screen Shot 2017-06-30 at 12.06.23 AM.png" id="280" name="Shape 280"/>
          <p:cNvPicPr preferRelativeResize="0"/>
          <p:nvPr/>
        </p:nvPicPr>
        <p:blipFill>
          <a:blip r:embed="rId5">
            <a:alphaModFix/>
          </a:blip>
          <a:stretch>
            <a:fillRect/>
          </a:stretch>
        </p:blipFill>
        <p:spPr>
          <a:xfrm>
            <a:off x="2818612" y="2751242"/>
            <a:ext cx="1575174" cy="1605130"/>
          </a:xfrm>
          <a:prstGeom prst="rect">
            <a:avLst/>
          </a:prstGeom>
          <a:noFill/>
          <a:ln>
            <a:noFill/>
          </a:ln>
        </p:spPr>
      </p:pic>
      <p:pic>
        <p:nvPicPr>
          <p:cNvPr descr="Screen Shot 2017-06-30 at 12.07.41 AM.png" id="281" name="Shape 281"/>
          <p:cNvPicPr preferRelativeResize="0"/>
          <p:nvPr/>
        </p:nvPicPr>
        <p:blipFill>
          <a:blip r:embed="rId6">
            <a:alphaModFix/>
          </a:blip>
          <a:stretch>
            <a:fillRect/>
          </a:stretch>
        </p:blipFill>
        <p:spPr>
          <a:xfrm>
            <a:off x="6505074" y="2764437"/>
            <a:ext cx="1534835" cy="1605124"/>
          </a:xfrm>
          <a:prstGeom prst="rect">
            <a:avLst/>
          </a:prstGeom>
          <a:noFill/>
          <a:ln>
            <a:noFill/>
          </a:ln>
        </p:spPr>
      </p:pic>
      <p:sp>
        <p:nvSpPr>
          <p:cNvPr id="282" name="Shape 282"/>
          <p:cNvSpPr/>
          <p:nvPr/>
        </p:nvSpPr>
        <p:spPr>
          <a:xfrm rot="4555566">
            <a:off x="2718471" y="2230637"/>
            <a:ext cx="442894" cy="24520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rot="-3653">
            <a:off x="4513185" y="3368111"/>
            <a:ext cx="282300" cy="245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4914875" y="2917725"/>
            <a:ext cx="969900" cy="9942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rot="-3653">
            <a:off x="6037185" y="3368111"/>
            <a:ext cx="282300" cy="245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txBox="1"/>
          <p:nvPr/>
        </p:nvSpPr>
        <p:spPr>
          <a:xfrm>
            <a:off x="2607025" y="4551775"/>
            <a:ext cx="21045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93C47D"/>
                </a:solidFill>
              </a:rPr>
              <a:t>Trained to predict this</a:t>
            </a:r>
          </a:p>
        </p:txBody>
      </p:sp>
      <p:sp>
        <p:nvSpPr>
          <p:cNvPr id="287" name="Shape 287"/>
          <p:cNvSpPr txBox="1"/>
          <p:nvPr/>
        </p:nvSpPr>
        <p:spPr>
          <a:xfrm>
            <a:off x="6395675" y="4551775"/>
            <a:ext cx="20535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6FA8DC"/>
                </a:solidFill>
              </a:rPr>
              <a:t>Tries to predict this</a:t>
            </a:r>
          </a:p>
        </p:txBody>
      </p:sp>
      <p:sp>
        <p:nvSpPr>
          <p:cNvPr id="288" name="Shape 288"/>
          <p:cNvSpPr txBox="1"/>
          <p:nvPr/>
        </p:nvSpPr>
        <p:spPr>
          <a:xfrm>
            <a:off x="4381125" y="2403750"/>
            <a:ext cx="22284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t>2nd stage model trained</a:t>
            </a:r>
          </a:p>
        </p:txBody>
      </p:sp>
      <p:sp>
        <p:nvSpPr>
          <p:cNvPr id="289" name="Shape 289"/>
          <p:cNvSpPr txBox="1"/>
          <p:nvPr/>
        </p:nvSpPr>
        <p:spPr>
          <a:xfrm>
            <a:off x="1028325" y="1870337"/>
            <a:ext cx="16794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t>1st</a:t>
            </a:r>
            <a:r>
              <a:rPr b="1" lang="en"/>
              <a:t> stage model trained</a:t>
            </a:r>
          </a:p>
        </p:txBody>
      </p:sp>
      <p:sp>
        <p:nvSpPr>
          <p:cNvPr id="290" name="Shape 290"/>
          <p:cNvSpPr/>
          <p:nvPr/>
        </p:nvSpPr>
        <p:spPr>
          <a:xfrm rot="10795435">
            <a:off x="5267276" y="1247513"/>
            <a:ext cx="903600" cy="245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Screen Shot 2017-06-30 at 12.16.22 AM.png" id="291" name="Shape 291"/>
          <p:cNvPicPr preferRelativeResize="0"/>
          <p:nvPr/>
        </p:nvPicPr>
        <p:blipFill>
          <a:blip r:embed="rId7">
            <a:alphaModFix/>
          </a:blip>
          <a:stretch>
            <a:fillRect/>
          </a:stretch>
        </p:blipFill>
        <p:spPr>
          <a:xfrm>
            <a:off x="6505075" y="583257"/>
            <a:ext cx="1534824" cy="1611593"/>
          </a:xfrm>
          <a:prstGeom prst="rect">
            <a:avLst/>
          </a:prstGeom>
          <a:noFill/>
          <a:ln>
            <a:noFill/>
          </a:ln>
        </p:spPr>
      </p:pic>
      <p:sp>
        <p:nvSpPr>
          <p:cNvPr id="292" name="Shape 292"/>
          <p:cNvSpPr/>
          <p:nvPr/>
        </p:nvSpPr>
        <p:spPr>
          <a:xfrm>
            <a:off x="7090225" y="2314925"/>
            <a:ext cx="349800" cy="3645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txBox="1"/>
          <p:nvPr/>
        </p:nvSpPr>
        <p:spPr>
          <a:xfrm>
            <a:off x="6581274" y="1349900"/>
            <a:ext cx="15753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t>1st stage model prediction</a:t>
            </a:r>
          </a:p>
        </p:txBody>
      </p:sp>
      <p:sp>
        <p:nvSpPr>
          <p:cNvPr id="294" name="Shape 294"/>
          <p:cNvSpPr txBox="1"/>
          <p:nvPr>
            <p:ph type="title"/>
          </p:nvPr>
        </p:nvSpPr>
        <p:spPr>
          <a:xfrm>
            <a:off x="5681450" y="-65650"/>
            <a:ext cx="4960500" cy="572700"/>
          </a:xfrm>
          <a:prstGeom prst="rect">
            <a:avLst/>
          </a:prstGeom>
        </p:spPr>
        <p:txBody>
          <a:bodyPr anchorCtr="0" anchor="b" bIns="91425" lIns="91425" rIns="91425" tIns="91425">
            <a:noAutofit/>
          </a:bodyPr>
          <a:lstStyle/>
          <a:p>
            <a:pPr lvl="0" rtl="0">
              <a:spcBef>
                <a:spcPts val="0"/>
              </a:spcBef>
              <a:buNone/>
            </a:pPr>
            <a:r>
              <a:rPr lang="en" sz="1400"/>
              <a:t>Ex. </a:t>
            </a:r>
            <a:r>
              <a:rPr lang="en" sz="1400"/>
              <a:t>Trend and Seasonality Add Model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Trend Seasonality</a:t>
            </a:r>
          </a:p>
        </p:txBody>
      </p:sp>
      <p:sp>
        <p:nvSpPr>
          <p:cNvPr id="300" name="Shape 300"/>
          <p:cNvSpPr txBox="1"/>
          <p:nvPr>
            <p:ph idx="1" type="body"/>
          </p:nvPr>
        </p:nvSpPr>
        <p:spPr>
          <a:xfrm>
            <a:off x="311700" y="1389600"/>
            <a:ext cx="2808000" cy="3179400"/>
          </a:xfrm>
          <a:prstGeom prst="rect">
            <a:avLst/>
          </a:prstGeom>
        </p:spPr>
        <p:txBody>
          <a:bodyPr anchorCtr="0" anchor="t" bIns="91425" lIns="91425" rIns="91425" tIns="91425">
            <a:noAutofit/>
          </a:bodyPr>
          <a:lstStyle/>
          <a:p>
            <a:pPr indent="-228600" lvl="0" marL="457200" rtl="0">
              <a:spcBef>
                <a:spcPts val="0"/>
              </a:spcBef>
              <a:buChar char="●"/>
            </a:pPr>
            <a:r>
              <a:rPr lang="en"/>
              <a:t>Additive Decomposition</a:t>
            </a:r>
          </a:p>
          <a:p>
            <a:pPr indent="-228600" lvl="1" marL="914400" rtl="0">
              <a:spcBef>
                <a:spcPts val="0"/>
              </a:spcBef>
              <a:buChar char="○"/>
            </a:pPr>
            <a:r>
              <a:rPr lang="en"/>
              <a:t>Trend - moving average</a:t>
            </a:r>
          </a:p>
          <a:p>
            <a:pPr indent="-228600" lvl="1" marL="914400" rtl="0">
              <a:spcBef>
                <a:spcPts val="0"/>
              </a:spcBef>
              <a:buChar char="○"/>
            </a:pPr>
            <a:r>
              <a:rPr lang="en"/>
              <a:t>Seasonal - component</a:t>
            </a:r>
          </a:p>
        </p:txBody>
      </p:sp>
      <p:pic>
        <p:nvPicPr>
          <p:cNvPr descr="Screen Shot 2017-06-30 at 2.07.03 AM.png" id="301" name="Shape 301"/>
          <p:cNvPicPr preferRelativeResize="0"/>
          <p:nvPr/>
        </p:nvPicPr>
        <p:blipFill>
          <a:blip r:embed="rId3">
            <a:alphaModFix/>
          </a:blip>
          <a:stretch>
            <a:fillRect/>
          </a:stretch>
        </p:blipFill>
        <p:spPr>
          <a:xfrm>
            <a:off x="3272100" y="304800"/>
            <a:ext cx="5719500" cy="43880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Trend Seasonality Add</a:t>
            </a:r>
          </a:p>
        </p:txBody>
      </p:sp>
      <p:sp>
        <p:nvSpPr>
          <p:cNvPr id="307" name="Shape 307"/>
          <p:cNvSpPr txBox="1"/>
          <p:nvPr>
            <p:ph idx="1" type="body"/>
          </p:nvPr>
        </p:nvSpPr>
        <p:spPr>
          <a:xfrm>
            <a:off x="311700" y="1389600"/>
            <a:ext cx="2808000" cy="3179400"/>
          </a:xfrm>
          <a:prstGeom prst="rect">
            <a:avLst/>
          </a:prstGeom>
        </p:spPr>
        <p:txBody>
          <a:bodyPr anchorCtr="0" anchor="t" bIns="91425" lIns="91425" rIns="91425" tIns="91425">
            <a:noAutofit/>
          </a:bodyPr>
          <a:lstStyle/>
          <a:p>
            <a:pPr indent="-228600" lvl="0" marL="457200" rtl="0">
              <a:spcBef>
                <a:spcPts val="0"/>
              </a:spcBef>
              <a:buChar char="●"/>
            </a:pPr>
            <a:r>
              <a:rPr lang="en"/>
              <a:t>Additive Decomposition</a:t>
            </a:r>
          </a:p>
          <a:p>
            <a:pPr indent="-228600" lvl="1" marL="914400" rtl="0">
              <a:spcBef>
                <a:spcPts val="0"/>
              </a:spcBef>
              <a:buChar char="○"/>
            </a:pPr>
            <a:r>
              <a:rPr lang="en"/>
              <a:t>Trend - moving average</a:t>
            </a:r>
          </a:p>
          <a:p>
            <a:pPr indent="-228600" lvl="1" marL="914400" rtl="0">
              <a:spcBef>
                <a:spcPts val="0"/>
              </a:spcBef>
              <a:buChar char="○"/>
            </a:pPr>
            <a:r>
              <a:rPr lang="en"/>
              <a:t>Seasonal - component</a:t>
            </a:r>
          </a:p>
          <a:p>
            <a:pPr indent="-228600" lvl="0" marL="457200" rtl="0">
              <a:spcBef>
                <a:spcPts val="0"/>
              </a:spcBef>
              <a:buChar char="●"/>
            </a:pPr>
            <a:r>
              <a:rPr lang="en"/>
              <a:t>Additional 2nd stage prediction</a:t>
            </a:r>
          </a:p>
          <a:p>
            <a:pPr lvl="0">
              <a:spcBef>
                <a:spcPts val="0"/>
              </a:spcBef>
              <a:buNone/>
            </a:pPr>
            <a:r>
              <a:t/>
            </a:r>
            <a:endParaRPr/>
          </a:p>
        </p:txBody>
      </p:sp>
      <p:pic>
        <p:nvPicPr>
          <p:cNvPr descr="Screen Shot 2017-06-30 at 2.07.31 AM.png" id="308" name="Shape 308"/>
          <p:cNvPicPr preferRelativeResize="0"/>
          <p:nvPr/>
        </p:nvPicPr>
        <p:blipFill>
          <a:blip r:embed="rId3">
            <a:alphaModFix/>
          </a:blip>
          <a:stretch>
            <a:fillRect/>
          </a:stretch>
        </p:blipFill>
        <p:spPr>
          <a:xfrm>
            <a:off x="3272100" y="304800"/>
            <a:ext cx="5719500" cy="44382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descr="Screen Shot 2017-06-30 at 2.05.57 AM.png" id="313" name="Shape 313"/>
          <p:cNvPicPr preferRelativeResize="0"/>
          <p:nvPr/>
        </p:nvPicPr>
        <p:blipFill>
          <a:blip r:embed="rId3">
            <a:alphaModFix/>
          </a:blip>
          <a:stretch>
            <a:fillRect/>
          </a:stretch>
        </p:blipFill>
        <p:spPr>
          <a:xfrm>
            <a:off x="3206574" y="365525"/>
            <a:ext cx="5721999" cy="4412449"/>
          </a:xfrm>
          <a:prstGeom prst="rect">
            <a:avLst/>
          </a:prstGeom>
          <a:noFill/>
          <a:ln>
            <a:noFill/>
          </a:ln>
        </p:spPr>
      </p:pic>
      <p:sp>
        <p:nvSpPr>
          <p:cNvPr id="314" name="Shape 314"/>
          <p:cNvSpPr txBox="1"/>
          <p:nvPr>
            <p:ph idx="1" type="body"/>
          </p:nvPr>
        </p:nvSpPr>
        <p:spPr>
          <a:xfrm>
            <a:off x="152125" y="473100"/>
            <a:ext cx="2808000" cy="3179400"/>
          </a:xfrm>
          <a:prstGeom prst="rect">
            <a:avLst/>
          </a:prstGeom>
        </p:spPr>
        <p:txBody>
          <a:bodyPr anchorCtr="0" anchor="ctr" bIns="91425" lIns="91425" rIns="91425" tIns="91425">
            <a:noAutofit/>
          </a:bodyPr>
          <a:lstStyle/>
          <a:p>
            <a:pPr indent="-304800" lvl="0" marL="457200" rtl="0">
              <a:spcBef>
                <a:spcPts val="0"/>
              </a:spcBef>
              <a:buSzPct val="100000"/>
              <a:buChar char="●"/>
            </a:pPr>
            <a:r>
              <a:rPr lang="en" sz="1200"/>
              <a:t>Seasonal Autoregressive Integrated Moving Average (1,1,0) (1,1,0,12)</a:t>
            </a:r>
          </a:p>
          <a:p>
            <a:pPr indent="-304800" lvl="0" marL="457200" rtl="0">
              <a:spcBef>
                <a:spcPts val="0"/>
              </a:spcBef>
              <a:buSzPct val="100000"/>
              <a:buChar char="●"/>
            </a:pPr>
            <a:r>
              <a:rPr lang="en" sz="1200"/>
              <a:t>Gridsearched across all Train cities</a:t>
            </a:r>
          </a:p>
          <a:p>
            <a:pPr indent="-304800" lvl="0" marL="457200" rtl="0">
              <a:spcBef>
                <a:spcPts val="0"/>
              </a:spcBef>
              <a:buSzPct val="100000"/>
              <a:buChar char="●"/>
            </a:pPr>
            <a:r>
              <a:rPr lang="en" sz="1200"/>
              <a:t>(1,1,0) (1,1,0,12) had the minimum error</a:t>
            </a:r>
          </a:p>
        </p:txBody>
      </p:sp>
      <p:sp>
        <p:nvSpPr>
          <p:cNvPr id="315" name="Shape 315"/>
          <p:cNvSpPr txBox="1"/>
          <p:nvPr>
            <p:ph idx="4294967295" type="title"/>
          </p:nvPr>
        </p:nvSpPr>
        <p:spPr>
          <a:xfrm>
            <a:off x="311700" y="708000"/>
            <a:ext cx="2808000" cy="755700"/>
          </a:xfrm>
          <a:prstGeom prst="rect">
            <a:avLst/>
          </a:prstGeom>
        </p:spPr>
        <p:txBody>
          <a:bodyPr anchorCtr="0" anchor="t" bIns="91425" lIns="91425" rIns="91425" tIns="91425">
            <a:noAutofit/>
          </a:bodyPr>
          <a:lstStyle/>
          <a:p>
            <a:pPr lvl="0" rtl="0">
              <a:spcBef>
                <a:spcPts val="0"/>
              </a:spcBef>
              <a:buNone/>
            </a:pPr>
            <a:r>
              <a:rPr lang="en" sz="2400"/>
              <a:t>Best SARIMA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Redfin Data Center</a:t>
            </a:r>
          </a:p>
        </p:txBody>
      </p:sp>
      <p:sp>
        <p:nvSpPr>
          <p:cNvPr id="70" name="Shape 70"/>
          <p:cNvSpPr txBox="1"/>
          <p:nvPr>
            <p:ph idx="1" type="body"/>
          </p:nvPr>
        </p:nvSpPr>
        <p:spPr>
          <a:xfrm>
            <a:off x="311700" y="1152475"/>
            <a:ext cx="5703600" cy="3718500"/>
          </a:xfrm>
          <a:prstGeom prst="rect">
            <a:avLst/>
          </a:prstGeom>
        </p:spPr>
        <p:txBody>
          <a:bodyPr anchorCtr="0" anchor="t" bIns="91425" lIns="91425" rIns="91425" tIns="91425">
            <a:noAutofit/>
          </a:bodyPr>
          <a:lstStyle/>
          <a:p>
            <a:pPr indent="-228600" lvl="0" marL="457200" rtl="0">
              <a:lnSpc>
                <a:spcPct val="115000"/>
              </a:lnSpc>
              <a:spcBef>
                <a:spcPts val="0"/>
              </a:spcBef>
              <a:buChar char="●"/>
            </a:pPr>
            <a:r>
              <a:rPr lang="en"/>
              <a:t>Monthly macro statistics of home sales</a:t>
            </a:r>
          </a:p>
          <a:p>
            <a:pPr indent="-228600" lvl="0" marL="457200" rtl="0">
              <a:lnSpc>
                <a:spcPct val="115000"/>
              </a:lnSpc>
              <a:spcBef>
                <a:spcPts val="0"/>
              </a:spcBef>
              <a:buChar char="●"/>
            </a:pPr>
            <a:r>
              <a:rPr lang="en"/>
              <a:t>E</a:t>
            </a:r>
            <a:r>
              <a:rPr lang="en"/>
              <a:t>very major market in the US</a:t>
            </a:r>
          </a:p>
          <a:p>
            <a:pPr indent="-228600" lvl="1" marL="914400" rtl="0">
              <a:spcBef>
                <a:spcPts val="0"/>
              </a:spcBef>
              <a:buChar char="○"/>
            </a:pPr>
            <a:r>
              <a:rPr lang="en"/>
              <a:t>27 metros: Boston, San Jose, LA, Portland, Seattle, etc.</a:t>
            </a:r>
          </a:p>
          <a:p>
            <a:pPr indent="-228600" lvl="0" marL="457200" rtl="0">
              <a:spcBef>
                <a:spcPts val="0"/>
              </a:spcBef>
              <a:buChar char="●"/>
            </a:pPr>
            <a:r>
              <a:rPr lang="en"/>
              <a:t>Extends back 8.5 years</a:t>
            </a:r>
          </a:p>
          <a:p>
            <a:pPr indent="-228600" lvl="0" marL="457200" rtl="0">
              <a:lnSpc>
                <a:spcPct val="115000"/>
              </a:lnSpc>
              <a:spcBef>
                <a:spcPts val="0"/>
              </a:spcBef>
              <a:buChar char="●"/>
            </a:pPr>
            <a:r>
              <a:rPr lang="en"/>
              <a:t>Statistics:</a:t>
            </a:r>
          </a:p>
          <a:p>
            <a:pPr indent="-228600" lvl="1" marL="914400" rtl="0">
              <a:lnSpc>
                <a:spcPct val="115000"/>
              </a:lnSpc>
              <a:spcBef>
                <a:spcPts val="0"/>
              </a:spcBef>
              <a:buChar char="○"/>
            </a:pPr>
            <a:r>
              <a:rPr lang="en"/>
              <a:t>Median Sale Price, Median List Price, Median DOM (Days on Market), Median Ppsf, Inventory, New Listings, Avg Sale to List, Homes Sold, Months of Supply, Price Drops, Sold Above List</a:t>
            </a:r>
          </a:p>
          <a:p>
            <a:pPr indent="-228600" lvl="0" marL="457200" rtl="0">
              <a:lnSpc>
                <a:spcPct val="115000"/>
              </a:lnSpc>
              <a:spcBef>
                <a:spcPts val="0"/>
              </a:spcBef>
              <a:buChar char="●"/>
            </a:pPr>
            <a:r>
              <a:rPr lang="en"/>
              <a:t>Example:</a:t>
            </a:r>
          </a:p>
          <a:p>
            <a:pPr indent="-228600" lvl="1" marL="914400" rtl="0">
              <a:lnSpc>
                <a:spcPct val="115000"/>
              </a:lnSpc>
              <a:spcBef>
                <a:spcPts val="0"/>
              </a:spcBef>
              <a:buChar char="○"/>
            </a:pPr>
            <a:r>
              <a:rPr lang="en"/>
              <a:t>For all types of property in Boston sold in June 2016, the Median Sale Price was $395k</a:t>
            </a:r>
          </a:p>
          <a:p>
            <a:pPr lvl="0">
              <a:spcBef>
                <a:spcPts val="0"/>
              </a:spcBef>
              <a:buNone/>
            </a:pPr>
            <a:r>
              <a:t/>
            </a:r>
            <a:endParaRPr/>
          </a:p>
        </p:txBody>
      </p:sp>
      <p:sp>
        <p:nvSpPr>
          <p:cNvPr id="71" name="Shape 71"/>
          <p:cNvSpPr txBox="1"/>
          <p:nvPr/>
        </p:nvSpPr>
        <p:spPr>
          <a:xfrm>
            <a:off x="5994575" y="4703625"/>
            <a:ext cx="3007500" cy="572700"/>
          </a:xfrm>
          <a:prstGeom prst="rect">
            <a:avLst/>
          </a:prstGeom>
          <a:noFill/>
          <a:ln>
            <a:noFill/>
          </a:ln>
        </p:spPr>
        <p:txBody>
          <a:bodyPr anchorCtr="0" anchor="t" bIns="91425" lIns="91425" rIns="91425" tIns="91425">
            <a:noAutofit/>
          </a:bodyPr>
          <a:lstStyle/>
          <a:p>
            <a:pPr indent="0" lvl="0" marL="457200" rtl="0">
              <a:spcBef>
                <a:spcPts val="0"/>
              </a:spcBef>
              <a:spcAft>
                <a:spcPts val="1600"/>
              </a:spcAft>
              <a:buNone/>
            </a:pPr>
            <a:r>
              <a:rPr i="1" lang="en">
                <a:solidFill>
                  <a:schemeClr val="lt2"/>
                </a:solidFill>
              </a:rPr>
              <a:t>redfin.com/blog/data-center</a:t>
            </a:r>
          </a:p>
        </p:txBody>
      </p:sp>
      <p:pic>
        <p:nvPicPr>
          <p:cNvPr descr="File:Boston à lheure bleue (4769294947).jpg - Wikimedia Commons" id="72" name="Shape 72"/>
          <p:cNvPicPr preferRelativeResize="0"/>
          <p:nvPr/>
        </p:nvPicPr>
        <p:blipFill>
          <a:blip r:embed="rId3">
            <a:alphaModFix/>
          </a:blip>
          <a:stretch>
            <a:fillRect/>
          </a:stretch>
        </p:blipFill>
        <p:spPr>
          <a:xfrm>
            <a:off x="6484224" y="840875"/>
            <a:ext cx="2180601" cy="1362876"/>
          </a:xfrm>
          <a:prstGeom prst="rect">
            <a:avLst/>
          </a:prstGeom>
          <a:noFill/>
          <a:ln>
            <a:noFill/>
          </a:ln>
        </p:spPr>
      </p:pic>
      <p:pic>
        <p:nvPicPr>
          <p:cNvPr descr="File:Seattle from Kerry Park (1).jpg - Wikimedia Commons" id="73" name="Shape 73"/>
          <p:cNvPicPr preferRelativeResize="0"/>
          <p:nvPr/>
        </p:nvPicPr>
        <p:blipFill>
          <a:blip r:embed="rId4">
            <a:alphaModFix/>
          </a:blip>
          <a:stretch>
            <a:fillRect/>
          </a:stretch>
        </p:blipFill>
        <p:spPr>
          <a:xfrm>
            <a:off x="6484224" y="2636499"/>
            <a:ext cx="2180600" cy="1457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 type="body"/>
          </p:nvPr>
        </p:nvSpPr>
        <p:spPr>
          <a:xfrm>
            <a:off x="202049" y="1389600"/>
            <a:ext cx="3027300" cy="3179400"/>
          </a:xfrm>
          <a:prstGeom prst="rect">
            <a:avLst/>
          </a:prstGeom>
        </p:spPr>
        <p:txBody>
          <a:bodyPr anchorCtr="0" anchor="t" bIns="91425" lIns="91425" rIns="91425" tIns="91425">
            <a:noAutofit/>
          </a:bodyPr>
          <a:lstStyle/>
          <a:p>
            <a:pPr indent="-228600" lvl="0" marL="457200" rtl="0">
              <a:spcBef>
                <a:spcPts val="0"/>
              </a:spcBef>
              <a:buChar char="●"/>
            </a:pPr>
            <a:r>
              <a:rPr lang="en"/>
              <a:t>Autoregressive Integrated Moving Average (15,2,0)</a:t>
            </a:r>
          </a:p>
          <a:p>
            <a:pPr indent="-228600" lvl="0" marL="457200" rtl="0">
              <a:spcBef>
                <a:spcPts val="0"/>
              </a:spcBef>
              <a:buChar char="●"/>
            </a:pPr>
            <a:r>
              <a:rPr lang="en"/>
              <a:t>Gridsearched across all Train cities</a:t>
            </a:r>
          </a:p>
          <a:p>
            <a:pPr indent="-228600" lvl="0" marL="457200">
              <a:spcBef>
                <a:spcPts val="0"/>
              </a:spcBef>
              <a:buChar char="●"/>
            </a:pPr>
            <a:r>
              <a:rPr lang="en"/>
              <a:t>(15,2,0) had the minimum error</a:t>
            </a:r>
          </a:p>
        </p:txBody>
      </p:sp>
      <p:sp>
        <p:nvSpPr>
          <p:cNvPr id="321" name="Shape 321"/>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Best ARIMA</a:t>
            </a:r>
          </a:p>
        </p:txBody>
      </p:sp>
      <p:pic>
        <p:nvPicPr>
          <p:cNvPr descr="Screen Shot 2017-06-30 at 2.06.24 AM.png" id="322" name="Shape 322"/>
          <p:cNvPicPr preferRelativeResize="0"/>
          <p:nvPr/>
        </p:nvPicPr>
        <p:blipFill>
          <a:blip r:embed="rId3">
            <a:alphaModFix/>
          </a:blip>
          <a:stretch>
            <a:fillRect/>
          </a:stretch>
        </p:blipFill>
        <p:spPr>
          <a:xfrm>
            <a:off x="3247550" y="345175"/>
            <a:ext cx="5719499" cy="44531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381100"/>
            <a:ext cx="8520600" cy="572700"/>
          </a:xfrm>
          <a:prstGeom prst="rect">
            <a:avLst/>
          </a:prstGeom>
        </p:spPr>
        <p:txBody>
          <a:bodyPr anchorCtr="0" anchor="t" bIns="91425" lIns="91425" rIns="91425" tIns="91425">
            <a:noAutofit/>
          </a:bodyPr>
          <a:lstStyle/>
          <a:p>
            <a:pPr lvl="0" rtl="0">
              <a:spcBef>
                <a:spcPts val="0"/>
              </a:spcBef>
              <a:buNone/>
            </a:pPr>
            <a:r>
              <a:rPr lang="en"/>
              <a:t>Evaluating the models</a:t>
            </a:r>
          </a:p>
        </p:txBody>
      </p:sp>
      <p:sp>
        <p:nvSpPr>
          <p:cNvPr id="328" name="Shape 328"/>
          <p:cNvSpPr txBox="1"/>
          <p:nvPr>
            <p:ph idx="1" type="body"/>
          </p:nvPr>
        </p:nvSpPr>
        <p:spPr>
          <a:xfrm>
            <a:off x="122850" y="1076275"/>
            <a:ext cx="7144200" cy="3888900"/>
          </a:xfrm>
          <a:prstGeom prst="rect">
            <a:avLst/>
          </a:prstGeom>
        </p:spPr>
        <p:txBody>
          <a:bodyPr anchorCtr="0" anchor="t" bIns="91425" lIns="91425" rIns="91425" tIns="91425">
            <a:noAutofit/>
          </a:bodyPr>
          <a:lstStyle/>
          <a:p>
            <a:pPr indent="-228600" lvl="0" marL="457200" rtl="0">
              <a:spcBef>
                <a:spcPts val="0"/>
              </a:spcBef>
              <a:buChar char="●"/>
            </a:pPr>
            <a:r>
              <a:rPr lang="en"/>
              <a:t>Mean Absolute Error</a:t>
            </a:r>
          </a:p>
          <a:p>
            <a:pPr indent="-228600" lvl="1" marL="914400" rtl="0">
              <a:spcBef>
                <a:spcPts val="0"/>
              </a:spcBef>
              <a:buChar char="○"/>
            </a:pPr>
            <a:r>
              <a:rPr lang="en"/>
              <a:t>Similar to RMSE but doesn’t penalize larger errors any different than smaller errors</a:t>
            </a:r>
          </a:p>
          <a:p>
            <a:pPr indent="-228600" lvl="1" marL="914400" rtl="0">
              <a:spcBef>
                <a:spcPts val="0"/>
              </a:spcBef>
              <a:buChar char="○"/>
            </a:pPr>
            <a:r>
              <a:rPr lang="en"/>
              <a:t>Easily interpretable</a:t>
            </a:r>
          </a:p>
          <a:p>
            <a:pPr indent="-228600" lvl="0" marL="457200" rtl="0">
              <a:spcBef>
                <a:spcPts val="0"/>
              </a:spcBef>
              <a:buChar char="●"/>
            </a:pPr>
            <a:r>
              <a:rPr lang="en"/>
              <a:t>Timeseries Naive Baseline and Trend Baseline</a:t>
            </a:r>
          </a:p>
          <a:p>
            <a:pPr indent="-228600" lvl="1" marL="914400" rtl="0">
              <a:spcBef>
                <a:spcPts val="0"/>
              </a:spcBef>
              <a:buChar char="○"/>
            </a:pPr>
            <a:r>
              <a:rPr lang="en"/>
              <a:t>Naive Baseline - uses the current value to predict future value</a:t>
            </a:r>
          </a:p>
          <a:p>
            <a:pPr indent="-228600" lvl="1" marL="914400" rtl="0">
              <a:spcBef>
                <a:spcPts val="0"/>
              </a:spcBef>
              <a:buChar char="○"/>
            </a:pPr>
            <a:r>
              <a:rPr lang="en"/>
              <a:t>Trend Baseline - moving average over X days</a:t>
            </a:r>
          </a:p>
          <a:p>
            <a:pPr indent="-228600" lvl="0" marL="457200" rtl="0">
              <a:spcBef>
                <a:spcPts val="0"/>
              </a:spcBef>
              <a:buChar char="●"/>
            </a:pPr>
            <a:r>
              <a:rPr lang="en"/>
              <a:t>Score each model for </a:t>
            </a:r>
            <a:r>
              <a:rPr i="1" lang="en"/>
              <a:t>each</a:t>
            </a:r>
            <a:r>
              <a:rPr lang="en"/>
              <a:t> Test city by taking MAE of prediction</a:t>
            </a:r>
          </a:p>
          <a:p>
            <a:pPr indent="-228600" lvl="1" marL="914400" rtl="0">
              <a:spcBef>
                <a:spcPts val="0"/>
              </a:spcBef>
              <a:buChar char="○"/>
            </a:pPr>
            <a:r>
              <a:rPr lang="en"/>
              <a:t>Average the MAE across </a:t>
            </a:r>
            <a:r>
              <a:rPr i="1" lang="en"/>
              <a:t>all</a:t>
            </a:r>
            <a:r>
              <a:rPr lang="en"/>
              <a:t> Test cities</a:t>
            </a:r>
          </a:p>
          <a:p>
            <a:pPr indent="-228600" lvl="1" marL="914400" rtl="0">
              <a:spcBef>
                <a:spcPts val="0"/>
              </a:spcBef>
              <a:buChar char="○"/>
            </a:pPr>
            <a:r>
              <a:rPr lang="en"/>
              <a:t>The model with the minimum error across all Test cities is the best at generalizing</a:t>
            </a:r>
          </a:p>
          <a:p>
            <a:pPr indent="-228600" lvl="0" marL="457200" rtl="0">
              <a:spcBef>
                <a:spcPts val="0"/>
              </a:spcBef>
              <a:buChar char="●"/>
            </a:pPr>
            <a:r>
              <a:rPr lang="en"/>
              <a:t>Interesting to note:</a:t>
            </a:r>
          </a:p>
          <a:p>
            <a:pPr indent="-228600" lvl="1" marL="914400" rtl="0">
              <a:spcBef>
                <a:spcPts val="0"/>
              </a:spcBef>
              <a:buChar char="○"/>
            </a:pPr>
            <a:r>
              <a:rPr lang="en"/>
              <a:t>Most difficult cities to predict were San Jose and San Francisco</a:t>
            </a:r>
          </a:p>
        </p:txBody>
      </p:sp>
      <p:sp>
        <p:nvSpPr>
          <p:cNvPr id="329" name="Shape 329"/>
          <p:cNvSpPr/>
          <p:nvPr/>
        </p:nvSpPr>
        <p:spPr>
          <a:xfrm>
            <a:off x="5326100" y="509150"/>
            <a:ext cx="454200" cy="4446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5783300" y="509150"/>
            <a:ext cx="454200" cy="4446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6240500" y="509150"/>
            <a:ext cx="454200" cy="4446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6697700" y="509150"/>
            <a:ext cx="454200" cy="4446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7154900" y="509150"/>
            <a:ext cx="454200" cy="4446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descr="Screen Shot 2017-06-30 at 1.45.33 AM.png" id="338" name="Shape 338"/>
          <p:cNvPicPr preferRelativeResize="0"/>
          <p:nvPr/>
        </p:nvPicPr>
        <p:blipFill>
          <a:blip r:embed="rId3">
            <a:alphaModFix/>
          </a:blip>
          <a:stretch>
            <a:fillRect/>
          </a:stretch>
        </p:blipFill>
        <p:spPr>
          <a:xfrm>
            <a:off x="1935498" y="304900"/>
            <a:ext cx="6972999" cy="3070674"/>
          </a:xfrm>
          <a:prstGeom prst="rect">
            <a:avLst/>
          </a:prstGeom>
          <a:noFill/>
          <a:ln>
            <a:noFill/>
          </a:ln>
        </p:spPr>
      </p:pic>
      <p:sp>
        <p:nvSpPr>
          <p:cNvPr id="339" name="Shape 339"/>
          <p:cNvSpPr txBox="1"/>
          <p:nvPr>
            <p:ph type="title"/>
          </p:nvPr>
        </p:nvSpPr>
        <p:spPr>
          <a:xfrm>
            <a:off x="311700" y="457298"/>
            <a:ext cx="1394700" cy="2190300"/>
          </a:xfrm>
          <a:prstGeom prst="rect">
            <a:avLst/>
          </a:prstGeom>
        </p:spPr>
        <p:txBody>
          <a:bodyPr anchorCtr="0" anchor="t" bIns="91425" lIns="91425" rIns="91425" tIns="91425">
            <a:noAutofit/>
          </a:bodyPr>
          <a:lstStyle/>
          <a:p>
            <a:pPr lvl="0" rtl="0">
              <a:spcBef>
                <a:spcPts val="0"/>
              </a:spcBef>
              <a:buNone/>
            </a:pPr>
            <a:r>
              <a:rPr lang="en"/>
              <a:t>Evaluating the models</a:t>
            </a:r>
          </a:p>
        </p:txBody>
      </p:sp>
      <p:cxnSp>
        <p:nvCxnSpPr>
          <p:cNvPr id="340" name="Shape 340"/>
          <p:cNvCxnSpPr/>
          <p:nvPr/>
        </p:nvCxnSpPr>
        <p:spPr>
          <a:xfrm>
            <a:off x="5045400" y="2743325"/>
            <a:ext cx="0" cy="1374900"/>
          </a:xfrm>
          <a:prstGeom prst="straightConnector1">
            <a:avLst/>
          </a:prstGeom>
          <a:noFill/>
          <a:ln cap="flat" cmpd="sng" w="9525">
            <a:solidFill>
              <a:srgbClr val="FF0000"/>
            </a:solidFill>
            <a:prstDash val="solid"/>
            <a:round/>
            <a:headEnd len="lg" w="lg" type="none"/>
            <a:tailEnd len="lg" w="lg" type="none"/>
          </a:ln>
        </p:spPr>
      </p:cxnSp>
      <p:cxnSp>
        <p:nvCxnSpPr>
          <p:cNvPr id="341" name="Shape 341"/>
          <p:cNvCxnSpPr/>
          <p:nvPr/>
        </p:nvCxnSpPr>
        <p:spPr>
          <a:xfrm>
            <a:off x="8561350" y="600175"/>
            <a:ext cx="31800" cy="3518100"/>
          </a:xfrm>
          <a:prstGeom prst="straightConnector1">
            <a:avLst/>
          </a:prstGeom>
          <a:noFill/>
          <a:ln cap="flat" cmpd="sng" w="9525">
            <a:solidFill>
              <a:srgbClr val="FF0000"/>
            </a:solidFill>
            <a:prstDash val="solid"/>
            <a:round/>
            <a:headEnd len="lg" w="lg" type="none"/>
            <a:tailEnd len="lg" w="lg" type="none"/>
          </a:ln>
        </p:spPr>
      </p:cxnSp>
      <p:cxnSp>
        <p:nvCxnSpPr>
          <p:cNvPr id="342" name="Shape 342"/>
          <p:cNvCxnSpPr/>
          <p:nvPr/>
        </p:nvCxnSpPr>
        <p:spPr>
          <a:xfrm>
            <a:off x="4829550" y="2858900"/>
            <a:ext cx="7200" cy="1517100"/>
          </a:xfrm>
          <a:prstGeom prst="straightConnector1">
            <a:avLst/>
          </a:prstGeom>
          <a:noFill/>
          <a:ln cap="flat" cmpd="sng" w="9525">
            <a:solidFill>
              <a:srgbClr val="4A86E8"/>
            </a:solidFill>
            <a:prstDash val="solid"/>
            <a:round/>
            <a:headEnd len="lg" w="lg" type="none"/>
            <a:tailEnd len="lg" w="lg" type="none"/>
          </a:ln>
        </p:spPr>
      </p:cxnSp>
      <p:cxnSp>
        <p:nvCxnSpPr>
          <p:cNvPr id="343" name="Shape 343"/>
          <p:cNvCxnSpPr/>
          <p:nvPr/>
        </p:nvCxnSpPr>
        <p:spPr>
          <a:xfrm>
            <a:off x="6111300" y="788800"/>
            <a:ext cx="14400" cy="3574800"/>
          </a:xfrm>
          <a:prstGeom prst="straightConnector1">
            <a:avLst/>
          </a:prstGeom>
          <a:noFill/>
          <a:ln cap="flat" cmpd="sng" w="9525">
            <a:solidFill>
              <a:srgbClr val="4A86E8"/>
            </a:solidFill>
            <a:prstDash val="solid"/>
            <a:round/>
            <a:headEnd len="lg" w="lg" type="none"/>
            <a:tailEnd len="lg" w="lg" type="none"/>
          </a:ln>
        </p:spPr>
      </p:cxnSp>
      <p:cxnSp>
        <p:nvCxnSpPr>
          <p:cNvPr id="344" name="Shape 344"/>
          <p:cNvCxnSpPr/>
          <p:nvPr/>
        </p:nvCxnSpPr>
        <p:spPr>
          <a:xfrm rot="10800000">
            <a:off x="4836850" y="4363725"/>
            <a:ext cx="1288800" cy="0"/>
          </a:xfrm>
          <a:prstGeom prst="straightConnector1">
            <a:avLst/>
          </a:prstGeom>
          <a:noFill/>
          <a:ln cap="flat" cmpd="sng" w="9525">
            <a:solidFill>
              <a:srgbClr val="4A86E8"/>
            </a:solidFill>
            <a:prstDash val="solid"/>
            <a:round/>
            <a:headEnd len="lg" w="lg" type="none"/>
            <a:tailEnd len="lg" w="lg" type="none"/>
          </a:ln>
        </p:spPr>
      </p:cxnSp>
      <p:cxnSp>
        <p:nvCxnSpPr>
          <p:cNvPr id="345" name="Shape 345"/>
          <p:cNvCxnSpPr/>
          <p:nvPr/>
        </p:nvCxnSpPr>
        <p:spPr>
          <a:xfrm rot="10800000">
            <a:off x="5033275" y="4118200"/>
            <a:ext cx="3559800" cy="0"/>
          </a:xfrm>
          <a:prstGeom prst="straightConnector1">
            <a:avLst/>
          </a:prstGeom>
          <a:noFill/>
          <a:ln cap="flat" cmpd="sng" w="9525">
            <a:solidFill>
              <a:srgbClr val="FF0000"/>
            </a:solidFill>
            <a:prstDash val="solid"/>
            <a:round/>
            <a:headEnd len="lg" w="lg" type="none"/>
            <a:tailEnd len="lg" w="lg" type="none"/>
          </a:ln>
        </p:spPr>
      </p:cxnSp>
      <p:cxnSp>
        <p:nvCxnSpPr>
          <p:cNvPr id="346" name="Shape 346"/>
          <p:cNvCxnSpPr/>
          <p:nvPr/>
        </p:nvCxnSpPr>
        <p:spPr>
          <a:xfrm>
            <a:off x="4937475" y="2743325"/>
            <a:ext cx="7200" cy="1517100"/>
          </a:xfrm>
          <a:prstGeom prst="straightConnector1">
            <a:avLst/>
          </a:prstGeom>
          <a:noFill/>
          <a:ln cap="flat" cmpd="sng" w="9525">
            <a:solidFill>
              <a:srgbClr val="00FF00"/>
            </a:solidFill>
            <a:prstDash val="solid"/>
            <a:round/>
            <a:headEnd len="lg" w="lg" type="none"/>
            <a:tailEnd len="lg" w="lg" type="none"/>
          </a:ln>
        </p:spPr>
      </p:cxnSp>
      <p:cxnSp>
        <p:nvCxnSpPr>
          <p:cNvPr id="347" name="Shape 347"/>
          <p:cNvCxnSpPr/>
          <p:nvPr/>
        </p:nvCxnSpPr>
        <p:spPr>
          <a:xfrm>
            <a:off x="7446800" y="717700"/>
            <a:ext cx="16800" cy="3523200"/>
          </a:xfrm>
          <a:prstGeom prst="straightConnector1">
            <a:avLst/>
          </a:prstGeom>
          <a:noFill/>
          <a:ln cap="flat" cmpd="sng" w="9525">
            <a:solidFill>
              <a:srgbClr val="00FF00"/>
            </a:solidFill>
            <a:prstDash val="solid"/>
            <a:round/>
            <a:headEnd len="lg" w="lg" type="none"/>
            <a:tailEnd len="lg" w="lg" type="none"/>
          </a:ln>
        </p:spPr>
      </p:cxnSp>
      <p:cxnSp>
        <p:nvCxnSpPr>
          <p:cNvPr id="348" name="Shape 348"/>
          <p:cNvCxnSpPr/>
          <p:nvPr/>
        </p:nvCxnSpPr>
        <p:spPr>
          <a:xfrm rot="10800000">
            <a:off x="4947300" y="4240950"/>
            <a:ext cx="2516400" cy="0"/>
          </a:xfrm>
          <a:prstGeom prst="straightConnector1">
            <a:avLst/>
          </a:prstGeom>
          <a:noFill/>
          <a:ln cap="flat" cmpd="sng" w="9525">
            <a:solidFill>
              <a:srgbClr val="00FF00"/>
            </a:solidFill>
            <a:prstDash val="solid"/>
            <a:round/>
            <a:headEnd len="lg" w="lg" type="none"/>
            <a:tailEnd len="lg" w="lg" type="none"/>
          </a:ln>
        </p:spPr>
      </p:cxnSp>
      <p:sp>
        <p:nvSpPr>
          <p:cNvPr id="349" name="Shape 349"/>
          <p:cNvSpPr txBox="1"/>
          <p:nvPr/>
        </p:nvSpPr>
        <p:spPr>
          <a:xfrm>
            <a:off x="7692000" y="4130475"/>
            <a:ext cx="7392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E06666"/>
                </a:solidFill>
              </a:rPr>
              <a:t>$10.2k</a:t>
            </a:r>
          </a:p>
        </p:txBody>
      </p:sp>
      <p:pic>
        <p:nvPicPr>
          <p:cNvPr descr="Screen Shot 2017-06-30 at 1.52.32 AM.png" id="350" name="Shape 350"/>
          <p:cNvPicPr preferRelativeResize="0"/>
          <p:nvPr/>
        </p:nvPicPr>
        <p:blipFill>
          <a:blip r:embed="rId4">
            <a:alphaModFix/>
          </a:blip>
          <a:stretch>
            <a:fillRect/>
          </a:stretch>
        </p:blipFill>
        <p:spPr>
          <a:xfrm>
            <a:off x="152925" y="3986384"/>
            <a:ext cx="4566075" cy="754679"/>
          </a:xfrm>
          <a:prstGeom prst="rect">
            <a:avLst/>
          </a:prstGeom>
          <a:noFill/>
          <a:ln>
            <a:noFill/>
          </a:ln>
        </p:spPr>
      </p:pic>
      <p:sp>
        <p:nvSpPr>
          <p:cNvPr id="351" name="Shape 351"/>
          <p:cNvSpPr txBox="1"/>
          <p:nvPr/>
        </p:nvSpPr>
        <p:spPr>
          <a:xfrm>
            <a:off x="6583650" y="4282875"/>
            <a:ext cx="5523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93C47D"/>
                </a:solidFill>
              </a:rPr>
              <a:t>$7k</a:t>
            </a:r>
          </a:p>
        </p:txBody>
      </p:sp>
      <p:sp>
        <p:nvSpPr>
          <p:cNvPr id="352" name="Shape 352"/>
          <p:cNvSpPr txBox="1"/>
          <p:nvPr/>
        </p:nvSpPr>
        <p:spPr>
          <a:xfrm>
            <a:off x="5155875" y="4435275"/>
            <a:ext cx="684600" cy="4665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b="1" lang="en">
                <a:solidFill>
                  <a:srgbClr val="6D9EEB"/>
                </a:solidFill>
              </a:rPr>
              <a:t>$3.7k</a:t>
            </a:r>
          </a:p>
        </p:txBody>
      </p:sp>
      <p:sp>
        <p:nvSpPr>
          <p:cNvPr id="353" name="Shape 353"/>
          <p:cNvSpPr txBox="1"/>
          <p:nvPr/>
        </p:nvSpPr>
        <p:spPr>
          <a:xfrm>
            <a:off x="152925" y="2070750"/>
            <a:ext cx="1782600" cy="1713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chemeClr val="lt2"/>
                </a:solidFill>
              </a:rPr>
              <a:t>Trend Seasonality Add makes a </a:t>
            </a:r>
            <a:r>
              <a:rPr lang="en" sz="1200">
                <a:solidFill>
                  <a:srgbClr val="6D9EEB"/>
                </a:solidFill>
              </a:rPr>
              <a:t>$3.7k</a:t>
            </a:r>
            <a:r>
              <a:rPr lang="en" sz="1200">
                <a:solidFill>
                  <a:schemeClr val="lt2"/>
                </a:solidFill>
              </a:rPr>
              <a:t> more accurate prediction at T+1. And a </a:t>
            </a:r>
            <a:r>
              <a:rPr lang="en" sz="1200">
                <a:solidFill>
                  <a:srgbClr val="E06666"/>
                </a:solidFill>
              </a:rPr>
              <a:t>$10.2k </a:t>
            </a:r>
            <a:r>
              <a:rPr lang="en" sz="1200">
                <a:solidFill>
                  <a:schemeClr val="lt2"/>
                </a:solidFill>
              </a:rPr>
              <a:t>more accurate prediction at T+3 over the naive baseline.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292625"/>
            <a:ext cx="8520600" cy="572700"/>
          </a:xfrm>
          <a:prstGeom prst="rect">
            <a:avLst/>
          </a:prstGeom>
        </p:spPr>
        <p:txBody>
          <a:bodyPr anchorCtr="0" anchor="t" bIns="91425" lIns="91425" rIns="91425" tIns="91425">
            <a:noAutofit/>
          </a:bodyPr>
          <a:lstStyle/>
          <a:p>
            <a:pPr lvl="0">
              <a:spcBef>
                <a:spcPts val="0"/>
              </a:spcBef>
              <a:buNone/>
            </a:pPr>
            <a:r>
              <a:rPr lang="en" sz="2200"/>
              <a:t>Top 5 coefs of ElasticNet for Trend Seasonality Add T+1, T+2, T+3</a:t>
            </a:r>
          </a:p>
        </p:txBody>
      </p:sp>
      <p:sp>
        <p:nvSpPr>
          <p:cNvPr id="359" name="Shape 359"/>
          <p:cNvSpPr txBox="1"/>
          <p:nvPr>
            <p:ph idx="1" type="body"/>
          </p:nvPr>
        </p:nvSpPr>
        <p:spPr>
          <a:xfrm>
            <a:off x="159300" y="1000075"/>
            <a:ext cx="3935700" cy="1780200"/>
          </a:xfrm>
          <a:prstGeom prst="rect">
            <a:avLst/>
          </a:prstGeom>
        </p:spPr>
        <p:txBody>
          <a:bodyPr anchorCtr="0" anchor="t" bIns="91425" lIns="91425" rIns="91425" tIns="91425">
            <a:noAutofit/>
          </a:bodyPr>
          <a:lstStyle/>
          <a:p>
            <a:pPr indent="-228600" lvl="0" marL="457200" rtl="0">
              <a:spcBef>
                <a:spcPts val="0"/>
              </a:spcBef>
              <a:buClr>
                <a:srgbClr val="FF0000"/>
              </a:buClr>
              <a:buChar char="●"/>
            </a:pPr>
            <a:r>
              <a:rPr lang="en">
                <a:solidFill>
                  <a:srgbClr val="FF0000"/>
                </a:solidFill>
              </a:rPr>
              <a:t>Median List Price/Ppsf T-0</a:t>
            </a:r>
          </a:p>
          <a:p>
            <a:pPr indent="-228600" lvl="1" marL="914400" rtl="0">
              <a:spcBef>
                <a:spcPts val="0"/>
              </a:spcBef>
              <a:buChar char="○"/>
            </a:pPr>
            <a:r>
              <a:rPr lang="en"/>
              <a:t>Even though the time between the target and the T-0 increases, MLPpsf is consistently at the top</a:t>
            </a:r>
          </a:p>
        </p:txBody>
      </p:sp>
      <p:pic>
        <p:nvPicPr>
          <p:cNvPr descr="Screen Shot 2017-06-29 at 8.10.49 PM.png" id="360" name="Shape 360"/>
          <p:cNvPicPr preferRelativeResize="0"/>
          <p:nvPr/>
        </p:nvPicPr>
        <p:blipFill>
          <a:blip r:embed="rId3">
            <a:alphaModFix/>
          </a:blip>
          <a:stretch>
            <a:fillRect/>
          </a:stretch>
        </p:blipFill>
        <p:spPr>
          <a:xfrm>
            <a:off x="3060045" y="2485399"/>
            <a:ext cx="5349129" cy="2504400"/>
          </a:xfrm>
          <a:prstGeom prst="rect">
            <a:avLst/>
          </a:prstGeom>
          <a:noFill/>
          <a:ln>
            <a:noFill/>
          </a:ln>
        </p:spPr>
      </p:pic>
      <p:sp>
        <p:nvSpPr>
          <p:cNvPr id="361" name="Shape 361"/>
          <p:cNvSpPr txBox="1"/>
          <p:nvPr>
            <p:ph idx="1" type="body"/>
          </p:nvPr>
        </p:nvSpPr>
        <p:spPr>
          <a:xfrm>
            <a:off x="4350300" y="1000075"/>
            <a:ext cx="4973400" cy="1485300"/>
          </a:xfrm>
          <a:prstGeom prst="rect">
            <a:avLst/>
          </a:prstGeom>
        </p:spPr>
        <p:txBody>
          <a:bodyPr anchorCtr="0" anchor="t" bIns="91425" lIns="91425" rIns="91425" tIns="91425">
            <a:noAutofit/>
          </a:bodyPr>
          <a:lstStyle/>
          <a:p>
            <a:pPr indent="-228600" lvl="0" marL="457200" rtl="0">
              <a:spcBef>
                <a:spcPts val="0"/>
              </a:spcBef>
              <a:buClr>
                <a:srgbClr val="FF9900"/>
              </a:buClr>
              <a:buChar char="●"/>
            </a:pPr>
            <a:r>
              <a:rPr lang="en">
                <a:solidFill>
                  <a:srgbClr val="FF9900"/>
                </a:solidFill>
              </a:rPr>
              <a:t>Median Sale Price </a:t>
            </a:r>
            <a:r>
              <a:rPr lang="en">
                <a:solidFill>
                  <a:srgbClr val="FF9900"/>
                </a:solidFill>
              </a:rPr>
              <a:t>T-4! </a:t>
            </a:r>
            <a:r>
              <a:rPr lang="en">
                <a:solidFill>
                  <a:srgbClr val="FF9900"/>
                </a:solidFill>
              </a:rPr>
              <a:t>(T-5?)</a:t>
            </a:r>
          </a:p>
          <a:p>
            <a:pPr indent="-228600" lvl="1" marL="914400" rtl="0">
              <a:spcBef>
                <a:spcPts val="0"/>
              </a:spcBef>
              <a:buChar char="○"/>
            </a:pPr>
            <a:r>
              <a:rPr lang="en"/>
              <a:t>Originally thought it wasn’t consistent when looking at each set of coefs individually</a:t>
            </a:r>
          </a:p>
          <a:p>
            <a:pPr indent="-228600" lvl="1" marL="914400" rtl="0">
              <a:spcBef>
                <a:spcPts val="0"/>
              </a:spcBef>
              <a:buChar char="○"/>
            </a:pPr>
            <a:r>
              <a:rPr lang="en"/>
              <a:t>MSP 5 months prior is an indicator across all T+1, T+2, T+3 models</a:t>
            </a:r>
          </a:p>
        </p:txBody>
      </p:sp>
      <p:sp>
        <p:nvSpPr>
          <p:cNvPr id="362" name="Shape 362"/>
          <p:cNvSpPr/>
          <p:nvPr/>
        </p:nvSpPr>
        <p:spPr>
          <a:xfrm>
            <a:off x="3069025" y="3921800"/>
            <a:ext cx="1767600" cy="220800"/>
          </a:xfrm>
          <a:prstGeom prst="rect">
            <a:avLst/>
          </a:prstGeom>
          <a:noFill/>
          <a:ln cap="flat" cmpd="sng" w="285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4850824" y="3701000"/>
            <a:ext cx="1699200" cy="220800"/>
          </a:xfrm>
          <a:prstGeom prst="rect">
            <a:avLst/>
          </a:prstGeom>
          <a:noFill/>
          <a:ln cap="flat" cmpd="sng" w="285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6549950" y="3504475"/>
            <a:ext cx="1859099" cy="220800"/>
          </a:xfrm>
          <a:prstGeom prst="rect">
            <a:avLst/>
          </a:prstGeom>
          <a:noFill/>
          <a:ln cap="flat" cmpd="sng" w="285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5" name="Shape 365"/>
          <p:cNvSpPr/>
          <p:nvPr/>
        </p:nvSpPr>
        <p:spPr>
          <a:xfrm>
            <a:off x="3069025" y="4344275"/>
            <a:ext cx="1767600" cy="220800"/>
          </a:xfrm>
          <a:prstGeom prst="rect">
            <a:avLst/>
          </a:prstGeom>
          <a:noFill/>
          <a:ln cap="flat" cmpd="sng" w="2857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4821625" y="4115675"/>
            <a:ext cx="1767600" cy="220800"/>
          </a:xfrm>
          <a:prstGeom prst="rect">
            <a:avLst/>
          </a:prstGeom>
          <a:noFill/>
          <a:ln cap="flat" cmpd="sng" w="2857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txBox="1"/>
          <p:nvPr/>
        </p:nvSpPr>
        <p:spPr>
          <a:xfrm>
            <a:off x="159300" y="2710400"/>
            <a:ext cx="2799300" cy="21567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200">
                <a:solidFill>
                  <a:schemeClr val="lt2"/>
                </a:solidFill>
              </a:rPr>
              <a:t>Makes intuitive sense right?</a:t>
            </a:r>
          </a:p>
          <a:p>
            <a:pPr lvl="0" rtl="0">
              <a:lnSpc>
                <a:spcPct val="115000"/>
              </a:lnSpc>
              <a:spcBef>
                <a:spcPts val="0"/>
              </a:spcBef>
              <a:spcAft>
                <a:spcPts val="1600"/>
              </a:spcAft>
              <a:buNone/>
            </a:pPr>
            <a:r>
              <a:rPr lang="en" sz="1200">
                <a:solidFill>
                  <a:schemeClr val="lt2"/>
                </a:solidFill>
              </a:rPr>
              <a:t>Future </a:t>
            </a:r>
            <a:r>
              <a:rPr lang="en" sz="1200">
                <a:solidFill>
                  <a:srgbClr val="FF9900"/>
                </a:solidFill>
              </a:rPr>
              <a:t>MSPs</a:t>
            </a:r>
            <a:r>
              <a:rPr lang="en" sz="1200">
                <a:solidFill>
                  <a:schemeClr val="lt2"/>
                </a:solidFill>
              </a:rPr>
              <a:t> are very much dependent on list prices in the past</a:t>
            </a:r>
          </a:p>
          <a:p>
            <a:pPr lvl="0" rtl="0">
              <a:lnSpc>
                <a:spcPct val="115000"/>
              </a:lnSpc>
              <a:spcBef>
                <a:spcPts val="0"/>
              </a:spcBef>
              <a:spcAft>
                <a:spcPts val="1600"/>
              </a:spcAft>
              <a:buNone/>
            </a:pPr>
            <a:r>
              <a:rPr lang="en" sz="1200">
                <a:solidFill>
                  <a:srgbClr val="FF0000"/>
                </a:solidFill>
              </a:rPr>
              <a:t>MLP</a:t>
            </a:r>
            <a:r>
              <a:rPr lang="en" sz="1200">
                <a:solidFill>
                  <a:schemeClr val="lt2"/>
                </a:solidFill>
              </a:rPr>
              <a:t> coef peaks with T+2 model, hinting that houses for the region take 2-3 months to sell</a:t>
            </a:r>
          </a:p>
        </p:txBody>
      </p:sp>
      <p:sp>
        <p:nvSpPr>
          <p:cNvPr id="368" name="Shape 368"/>
          <p:cNvSpPr/>
          <p:nvPr/>
        </p:nvSpPr>
        <p:spPr>
          <a:xfrm>
            <a:off x="3059999" y="2710400"/>
            <a:ext cx="5349000" cy="220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can you save by upgrading your tech?</a:t>
            </a:r>
          </a:p>
        </p:txBody>
      </p:sp>
      <p:sp>
        <p:nvSpPr>
          <p:cNvPr id="374" name="Shape 3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buClr>
                <a:srgbClr val="ADADAD"/>
              </a:buClr>
              <a:buChar char="●"/>
            </a:pPr>
            <a:r>
              <a:rPr lang="en">
                <a:solidFill>
                  <a:srgbClr val="ADADAD"/>
                </a:solidFill>
              </a:rPr>
              <a:t>By using the new model you can make decisions that are </a:t>
            </a:r>
            <a:r>
              <a:rPr lang="en">
                <a:solidFill>
                  <a:srgbClr val="EFEFEF"/>
                </a:solidFill>
              </a:rPr>
              <a:t>$3.7k</a:t>
            </a:r>
            <a:r>
              <a:rPr lang="en">
                <a:solidFill>
                  <a:srgbClr val="ADADAD"/>
                </a:solidFill>
              </a:rPr>
              <a:t> more accurate when entering and exiting from the market, allowing you to potentially realize </a:t>
            </a:r>
            <a:r>
              <a:rPr lang="en">
                <a:solidFill>
                  <a:srgbClr val="EFEFEF"/>
                </a:solidFill>
              </a:rPr>
              <a:t>$7k</a:t>
            </a:r>
            <a:r>
              <a:rPr lang="en">
                <a:solidFill>
                  <a:srgbClr val="ADADAD"/>
                </a:solidFill>
              </a:rPr>
              <a:t> per transaction.</a:t>
            </a:r>
          </a:p>
          <a:p>
            <a:pPr indent="-228600" lvl="0" marL="457200" rtl="0">
              <a:spcBef>
                <a:spcPts val="0"/>
              </a:spcBef>
              <a:spcAft>
                <a:spcPts val="0"/>
              </a:spcAft>
              <a:buClr>
                <a:srgbClr val="ADADAD"/>
              </a:buClr>
              <a:buChar char="●"/>
            </a:pPr>
            <a:r>
              <a:rPr lang="en">
                <a:solidFill>
                  <a:srgbClr val="ADADAD"/>
                </a:solidFill>
              </a:rPr>
              <a:t>If you do 8-10 flips a year, which is an average volume for a small business, you could realize </a:t>
            </a:r>
            <a:r>
              <a:rPr lang="en">
                <a:solidFill>
                  <a:srgbClr val="EFEFEF"/>
                </a:solidFill>
              </a:rPr>
              <a:t>$56-70k </a:t>
            </a:r>
            <a:r>
              <a:rPr lang="en">
                <a:solidFill>
                  <a:srgbClr val="ADADAD"/>
                </a:solidFill>
              </a:rPr>
              <a:t>of savings per year. </a:t>
            </a:r>
          </a:p>
          <a:p>
            <a:pPr indent="-228600" lvl="0" marL="457200" rtl="0">
              <a:spcBef>
                <a:spcPts val="0"/>
              </a:spcBef>
              <a:spcAft>
                <a:spcPts val="0"/>
              </a:spcAft>
              <a:buClr>
                <a:srgbClr val="ADADAD"/>
              </a:buClr>
              <a:buChar char="●"/>
            </a:pPr>
            <a:r>
              <a:rPr lang="en">
                <a:solidFill>
                  <a:srgbClr val="ADADAD"/>
                </a:solidFill>
              </a:rPr>
              <a:t>Expanding your business to take advantage of 3 month-out predictions, the company could save a whooping </a:t>
            </a:r>
            <a:r>
              <a:rPr lang="en">
                <a:solidFill>
                  <a:srgbClr val="EFEFEF"/>
                </a:solidFill>
              </a:rPr>
              <a:t>$140k-200k</a:t>
            </a:r>
            <a:r>
              <a:rPr lang="en">
                <a:solidFill>
                  <a:srgbClr val="ADADAD"/>
                </a:solidFill>
              </a:rPr>
              <a:t> per year!</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else could make the tech/project better?</a:t>
            </a:r>
          </a:p>
        </p:txBody>
      </p:sp>
      <p:sp>
        <p:nvSpPr>
          <p:cNvPr id="380" name="Shape 3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Supervised Learning Timeseries:</a:t>
            </a:r>
          </a:p>
          <a:p>
            <a:pPr indent="-228600" lvl="1" marL="914400" rtl="0">
              <a:spcBef>
                <a:spcPts val="0"/>
              </a:spcBef>
              <a:buChar char="○"/>
            </a:pPr>
            <a:r>
              <a:rPr lang="en"/>
              <a:t>Trained an ElasticNet, Random Forest Regressor, and a Linear SVM Regressor with MSP alone as target, each produced very poor results</a:t>
            </a:r>
          </a:p>
          <a:p>
            <a:pPr indent="-228600" lvl="1" marL="914400" rtl="0">
              <a:spcBef>
                <a:spcPts val="0"/>
              </a:spcBef>
              <a:buChar char="○"/>
            </a:pPr>
            <a:r>
              <a:rPr lang="en"/>
              <a:t>However, I read LSTM neural nets are very good at timeseries analysis</a:t>
            </a:r>
          </a:p>
          <a:p>
            <a:pPr indent="-228600" lvl="0" marL="457200" rtl="0">
              <a:spcBef>
                <a:spcPts val="0"/>
              </a:spcBef>
              <a:buChar char="●"/>
            </a:pPr>
            <a:r>
              <a:rPr lang="en"/>
              <a:t>Add in Case-Shiller Index data</a:t>
            </a:r>
          </a:p>
          <a:p>
            <a:pPr indent="-228600" lvl="1" marL="914400" rtl="0">
              <a:spcBef>
                <a:spcPts val="0"/>
              </a:spcBef>
              <a:buChar char="○"/>
            </a:pPr>
            <a:r>
              <a:rPr lang="en"/>
              <a:t>House by house value increase</a:t>
            </a:r>
          </a:p>
          <a:p>
            <a:pPr indent="-228600" lvl="1" marL="914400" rtl="0">
              <a:spcBef>
                <a:spcPts val="0"/>
              </a:spcBef>
              <a:buChar char="○"/>
            </a:pPr>
            <a:r>
              <a:rPr lang="en"/>
              <a:t>I don’t believe this would have increased my current predictions, but I expect it would reduce my model’s bias during a market downturn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takeaways</a:t>
            </a:r>
          </a:p>
        </p:txBody>
      </p:sp>
      <p:sp>
        <p:nvSpPr>
          <p:cNvPr id="79" name="Shape 79"/>
          <p:cNvSpPr txBox="1"/>
          <p:nvPr>
            <p:ph idx="1" type="body"/>
          </p:nvPr>
        </p:nvSpPr>
        <p:spPr>
          <a:xfrm>
            <a:off x="311700" y="1518350"/>
            <a:ext cx="4629600" cy="2738400"/>
          </a:xfrm>
          <a:prstGeom prst="rect">
            <a:avLst/>
          </a:prstGeom>
        </p:spPr>
        <p:txBody>
          <a:bodyPr anchorCtr="0" anchor="t" bIns="91425" lIns="91425" rIns="91425" tIns="91425">
            <a:noAutofit/>
          </a:bodyPr>
          <a:lstStyle/>
          <a:p>
            <a:pPr indent="-228600" lvl="0" marL="457200" rtl="0">
              <a:spcBef>
                <a:spcPts val="0"/>
              </a:spcBef>
            </a:pPr>
            <a:r>
              <a:rPr lang="en"/>
              <a:t>Take advantage of the seasonal trends</a:t>
            </a:r>
          </a:p>
          <a:p>
            <a:pPr indent="-228600" lvl="1" marL="914400" rtl="0">
              <a:spcBef>
                <a:spcPts val="0"/>
              </a:spcBef>
            </a:pPr>
            <a:r>
              <a:rPr lang="en"/>
              <a:t>Vary greatly city to city</a:t>
            </a:r>
          </a:p>
          <a:p>
            <a:pPr indent="-228600" lvl="1" marL="914400" rtl="0">
              <a:spcBef>
                <a:spcPts val="0"/>
              </a:spcBef>
            </a:pPr>
            <a:r>
              <a:rPr lang="en"/>
              <a:t>Boston: $60k swing, ~15% delta in price between Feb and June</a:t>
            </a:r>
          </a:p>
          <a:p>
            <a:pPr indent="-228600" lvl="0" marL="457200" rtl="0">
              <a:spcBef>
                <a:spcPts val="0"/>
              </a:spcBef>
            </a:pPr>
            <a:r>
              <a:rPr lang="en"/>
              <a:t>Use t</a:t>
            </a:r>
            <a:r>
              <a:rPr lang="en"/>
              <a:t>railing 3, 5 and 10 month features</a:t>
            </a:r>
          </a:p>
          <a:p>
            <a:pPr indent="-228600" lvl="1" marL="914400" rtl="0">
              <a:spcBef>
                <a:spcPts val="0"/>
              </a:spcBef>
            </a:pPr>
            <a:r>
              <a:rPr lang="en"/>
              <a:t>Across all cities</a:t>
            </a:r>
          </a:p>
          <a:p>
            <a:pPr indent="-228600" lvl="1" marL="914400" rtl="0">
              <a:spcBef>
                <a:spcPts val="0"/>
              </a:spcBef>
            </a:pPr>
            <a:r>
              <a:rPr lang="en"/>
              <a:t>Explain an additional $6k, unaccounted for by seasonality</a:t>
            </a:r>
          </a:p>
        </p:txBody>
      </p:sp>
      <p:pic>
        <p:nvPicPr>
          <p:cNvPr descr="seasons1-e1416526046394-1024x515.jpg" id="80" name="Shape 80"/>
          <p:cNvPicPr preferRelativeResize="0"/>
          <p:nvPr/>
        </p:nvPicPr>
        <p:blipFill>
          <a:blip r:embed="rId3">
            <a:alphaModFix/>
          </a:blip>
          <a:stretch>
            <a:fillRect/>
          </a:stretch>
        </p:blipFill>
        <p:spPr>
          <a:xfrm>
            <a:off x="5305925" y="1766874"/>
            <a:ext cx="3457075" cy="1738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is this useful?</a:t>
            </a:r>
          </a:p>
        </p:txBody>
      </p:sp>
      <p:sp>
        <p:nvSpPr>
          <p:cNvPr id="86" name="Shape 86"/>
          <p:cNvSpPr txBox="1"/>
          <p:nvPr>
            <p:ph idx="1" type="body"/>
          </p:nvPr>
        </p:nvSpPr>
        <p:spPr>
          <a:xfrm>
            <a:off x="311700" y="1152475"/>
            <a:ext cx="4187400" cy="1811700"/>
          </a:xfrm>
          <a:prstGeom prst="rect">
            <a:avLst/>
          </a:prstGeom>
        </p:spPr>
        <p:txBody>
          <a:bodyPr anchorCtr="0" anchor="t" bIns="91425" lIns="91425" rIns="91425" tIns="91425">
            <a:noAutofit/>
          </a:bodyPr>
          <a:lstStyle/>
          <a:p>
            <a:pPr indent="-228600" lvl="0" marL="457200" rtl="0">
              <a:spcBef>
                <a:spcPts val="0"/>
              </a:spcBef>
              <a:buChar char="●"/>
            </a:pPr>
            <a:r>
              <a:rPr lang="en"/>
              <a:t>Imagine you’re a s</a:t>
            </a:r>
            <a:r>
              <a:rPr lang="en"/>
              <a:t>mall time, residential, house flipper</a:t>
            </a:r>
          </a:p>
          <a:p>
            <a:pPr indent="-228600" lvl="1" marL="914400" rtl="0">
              <a:spcBef>
                <a:spcPts val="0"/>
              </a:spcBef>
              <a:buChar char="○"/>
            </a:pPr>
            <a:r>
              <a:rPr lang="en"/>
              <a:t>Small volumes of 8-10 flips a year</a:t>
            </a:r>
          </a:p>
          <a:p>
            <a:pPr indent="-228600" lvl="2" marL="1371600" rtl="0">
              <a:spcBef>
                <a:spcPts val="0"/>
              </a:spcBef>
              <a:buChar char="■"/>
            </a:pPr>
            <a:r>
              <a:rPr lang="en"/>
              <a:t>$10.2k saved per transaction balloons to $204k profit per year</a:t>
            </a:r>
          </a:p>
          <a:p>
            <a:pPr indent="-228600" lvl="0" marL="457200" rtl="0">
              <a:spcBef>
                <a:spcPts val="0"/>
              </a:spcBef>
              <a:buChar char="●"/>
            </a:pPr>
            <a:r>
              <a:rPr lang="en"/>
              <a:t>Without taking advantage of seasonality</a:t>
            </a:r>
          </a:p>
          <a:p>
            <a:pPr indent="-228600" lvl="1" marL="914400" rtl="0">
              <a:spcBef>
                <a:spcPts val="0"/>
              </a:spcBef>
              <a:buChar char="○"/>
            </a:pPr>
            <a:r>
              <a:rPr lang="en"/>
              <a:t>Only profiting off the additional value add from your renovations</a:t>
            </a:r>
          </a:p>
          <a:p>
            <a:pPr indent="-228600" lvl="1" marL="914400" rtl="0">
              <a:spcBef>
                <a:spcPts val="0"/>
              </a:spcBef>
              <a:buChar char="○"/>
            </a:pPr>
            <a:r>
              <a:rPr lang="en"/>
              <a:t>It's hard work!</a:t>
            </a:r>
          </a:p>
        </p:txBody>
      </p:sp>
      <p:pic>
        <p:nvPicPr>
          <p:cNvPr descr="IMG_0534.JPG" id="87" name="Shape 87"/>
          <p:cNvPicPr preferRelativeResize="0"/>
          <p:nvPr/>
        </p:nvPicPr>
        <p:blipFill>
          <a:blip r:embed="rId3">
            <a:alphaModFix/>
          </a:blip>
          <a:stretch>
            <a:fillRect/>
          </a:stretch>
        </p:blipFill>
        <p:spPr>
          <a:xfrm>
            <a:off x="4613475" y="1143600"/>
            <a:ext cx="3954800" cy="296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16425"/>
            <a:ext cx="8520600" cy="572700"/>
          </a:xfrm>
          <a:prstGeom prst="rect">
            <a:avLst/>
          </a:prstGeom>
        </p:spPr>
        <p:txBody>
          <a:bodyPr anchorCtr="0" anchor="t" bIns="91425" lIns="91425" rIns="91425" tIns="91425">
            <a:noAutofit/>
          </a:bodyPr>
          <a:lstStyle/>
          <a:p>
            <a:pPr lvl="0" rtl="0">
              <a:spcBef>
                <a:spcPts val="0"/>
              </a:spcBef>
              <a:buNone/>
            </a:pPr>
            <a:r>
              <a:rPr lang="en"/>
              <a:t>What is a Baseline Model? </a:t>
            </a:r>
          </a:p>
        </p:txBody>
      </p:sp>
      <p:pic>
        <p:nvPicPr>
          <p:cNvPr descr="Screen Shot 2017-07-11 at 10.40.20 PM.png" id="93" name="Shape 93"/>
          <p:cNvPicPr preferRelativeResize="0"/>
          <p:nvPr/>
        </p:nvPicPr>
        <p:blipFill>
          <a:blip r:embed="rId3">
            <a:alphaModFix/>
          </a:blip>
          <a:stretch>
            <a:fillRect/>
          </a:stretch>
        </p:blipFill>
        <p:spPr>
          <a:xfrm>
            <a:off x="714375" y="1831225"/>
            <a:ext cx="7715250" cy="2990850"/>
          </a:xfrm>
          <a:prstGeom prst="rect">
            <a:avLst/>
          </a:prstGeom>
          <a:noFill/>
          <a:ln>
            <a:noFill/>
          </a:ln>
        </p:spPr>
      </p:pic>
      <p:sp>
        <p:nvSpPr>
          <p:cNvPr id="94" name="Shape 94"/>
          <p:cNvSpPr/>
          <p:nvPr/>
        </p:nvSpPr>
        <p:spPr>
          <a:xfrm rot="5400000">
            <a:off x="6751275" y="2220900"/>
            <a:ext cx="185400" cy="236700"/>
          </a:xfrm>
          <a:prstGeom prst="leftBrace">
            <a:avLst>
              <a:gd fmla="val 8333"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ph idx="1" type="body"/>
          </p:nvPr>
        </p:nvSpPr>
        <p:spPr>
          <a:xfrm>
            <a:off x="311700" y="847675"/>
            <a:ext cx="8520600" cy="983700"/>
          </a:xfrm>
          <a:prstGeom prst="rect">
            <a:avLst/>
          </a:prstGeom>
        </p:spPr>
        <p:txBody>
          <a:bodyPr anchorCtr="0" anchor="t" bIns="91425" lIns="91425" rIns="91425" tIns="91425">
            <a:noAutofit/>
          </a:bodyPr>
          <a:lstStyle/>
          <a:p>
            <a:pPr indent="-228600" lvl="0" marL="457200" rtl="0">
              <a:spcBef>
                <a:spcPts val="0"/>
              </a:spcBef>
              <a:buChar char="●"/>
            </a:pPr>
            <a:r>
              <a:rPr lang="en"/>
              <a:t>Naive Baseline</a:t>
            </a:r>
          </a:p>
          <a:p>
            <a:pPr indent="-228600" lvl="1" marL="914400" rtl="0">
              <a:spcBef>
                <a:spcPts val="0"/>
              </a:spcBef>
              <a:buChar char="○"/>
            </a:pPr>
            <a:r>
              <a:rPr lang="en"/>
              <a:t>Use </a:t>
            </a:r>
            <a:r>
              <a:rPr lang="en">
                <a:solidFill>
                  <a:srgbClr val="4A86E8"/>
                </a:solidFill>
              </a:rPr>
              <a:t>current value</a:t>
            </a:r>
            <a:r>
              <a:rPr lang="en"/>
              <a:t> to predict </a:t>
            </a:r>
            <a:r>
              <a:rPr lang="en">
                <a:solidFill>
                  <a:srgbClr val="6AA84F"/>
                </a:solidFill>
              </a:rPr>
              <a:t>future value</a:t>
            </a:r>
            <a:r>
              <a:rPr lang="en"/>
              <a:t> (3 months ahead)</a:t>
            </a:r>
          </a:p>
          <a:p>
            <a:pPr lvl="0" marR="0" rtl="0" algn="l">
              <a:lnSpc>
                <a:spcPct val="115000"/>
              </a:lnSpc>
              <a:spcBef>
                <a:spcPts val="0"/>
              </a:spcBef>
              <a:spcAft>
                <a:spcPts val="1600"/>
              </a:spcAft>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Using Seasonal Decomposition</a:t>
            </a:r>
          </a:p>
        </p:txBody>
      </p:sp>
      <p:sp>
        <p:nvSpPr>
          <p:cNvPr id="101" name="Shape 101"/>
          <p:cNvSpPr txBox="1"/>
          <p:nvPr>
            <p:ph idx="1" type="body"/>
          </p:nvPr>
        </p:nvSpPr>
        <p:spPr>
          <a:xfrm>
            <a:off x="-126650" y="1152475"/>
            <a:ext cx="3375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Arial"/>
              <a:buChar char="●"/>
            </a:pPr>
            <a:r>
              <a:rPr lang="en"/>
              <a:t>Break the </a:t>
            </a:r>
            <a:r>
              <a:rPr lang="en">
                <a:solidFill>
                  <a:srgbClr val="3C78D8"/>
                </a:solidFill>
              </a:rPr>
              <a:t>target</a:t>
            </a:r>
            <a:r>
              <a:rPr lang="en"/>
              <a:t> into 3 parts:</a:t>
            </a:r>
          </a:p>
          <a:p>
            <a:pPr indent="-228600" lvl="1" marL="914400" marR="0" rtl="0" algn="l">
              <a:lnSpc>
                <a:spcPct val="115000"/>
              </a:lnSpc>
              <a:spcBef>
                <a:spcPts val="0"/>
              </a:spcBef>
              <a:spcAft>
                <a:spcPts val="1600"/>
              </a:spcAft>
              <a:buClr>
                <a:schemeClr val="accent4"/>
              </a:buClr>
              <a:buChar char="○"/>
            </a:pPr>
            <a:r>
              <a:rPr lang="en">
                <a:solidFill>
                  <a:schemeClr val="accent4"/>
                </a:solidFill>
              </a:rPr>
              <a:t>Trend (12mo moving avg)</a:t>
            </a:r>
          </a:p>
          <a:p>
            <a:pPr indent="-228600" lvl="1" marL="914400" marR="0" rtl="0" algn="l">
              <a:lnSpc>
                <a:spcPct val="115000"/>
              </a:lnSpc>
              <a:spcBef>
                <a:spcPts val="0"/>
              </a:spcBef>
              <a:spcAft>
                <a:spcPts val="1600"/>
              </a:spcAft>
              <a:buClr>
                <a:srgbClr val="CC0000"/>
              </a:buClr>
              <a:buChar char="○"/>
            </a:pPr>
            <a:r>
              <a:rPr lang="en">
                <a:solidFill>
                  <a:srgbClr val="CC0000"/>
                </a:solidFill>
              </a:rPr>
              <a:t>Seasonality (12mo periodic)</a:t>
            </a:r>
          </a:p>
          <a:p>
            <a:pPr indent="-228600" lvl="1" marL="914400" marR="0" rtl="0" algn="l">
              <a:lnSpc>
                <a:spcPct val="115000"/>
              </a:lnSpc>
              <a:spcBef>
                <a:spcPts val="0"/>
              </a:spcBef>
              <a:spcAft>
                <a:spcPts val="1600"/>
              </a:spcAft>
              <a:buClr>
                <a:srgbClr val="6AA84F"/>
              </a:buClr>
              <a:buChar char="○"/>
            </a:pPr>
            <a:r>
              <a:rPr lang="en">
                <a:solidFill>
                  <a:srgbClr val="6AA84F"/>
                </a:solidFill>
              </a:rPr>
              <a:t>Leftover (unexplained)</a:t>
            </a:r>
          </a:p>
          <a:p>
            <a:pPr lvl="0" marR="0" rtl="0" algn="l">
              <a:lnSpc>
                <a:spcPct val="115000"/>
              </a:lnSpc>
              <a:spcBef>
                <a:spcPts val="0"/>
              </a:spcBef>
              <a:spcAft>
                <a:spcPts val="1600"/>
              </a:spcAft>
              <a:buNone/>
            </a:pPr>
            <a:r>
              <a:t/>
            </a:r>
            <a:endParaRPr>
              <a:solidFill>
                <a:srgbClr val="B7B7B7"/>
              </a:solidFill>
            </a:endParaRPr>
          </a:p>
          <a:p>
            <a:pPr indent="-228600" lvl="0" marL="457200" marR="0" rtl="0" algn="l">
              <a:lnSpc>
                <a:spcPct val="115000"/>
              </a:lnSpc>
              <a:spcBef>
                <a:spcPts val="0"/>
              </a:spcBef>
              <a:spcAft>
                <a:spcPts val="1600"/>
              </a:spcAft>
              <a:buClr>
                <a:srgbClr val="B7B7B7"/>
              </a:buClr>
              <a:buChar char="●"/>
            </a:pPr>
            <a:r>
              <a:rPr lang="en">
                <a:solidFill>
                  <a:srgbClr val="B7B7B7"/>
                </a:solidFill>
              </a:rPr>
              <a:t>All three added together creates exactly the same </a:t>
            </a:r>
            <a:r>
              <a:rPr lang="en">
                <a:solidFill>
                  <a:srgbClr val="3C78D8"/>
                </a:solidFill>
              </a:rPr>
              <a:t>target </a:t>
            </a:r>
            <a:r>
              <a:rPr lang="en">
                <a:solidFill>
                  <a:srgbClr val="B7B7B7"/>
                </a:solidFill>
              </a:rPr>
              <a:t>as original</a:t>
            </a:r>
          </a:p>
        </p:txBody>
      </p:sp>
      <p:pic>
        <p:nvPicPr>
          <p:cNvPr descr="Screen Shot 2017-07-11 at 10.46.46 PM.png" id="102" name="Shape 102"/>
          <p:cNvPicPr preferRelativeResize="0"/>
          <p:nvPr/>
        </p:nvPicPr>
        <p:blipFill>
          <a:blip r:embed="rId3">
            <a:alphaModFix/>
          </a:blip>
          <a:stretch>
            <a:fillRect/>
          </a:stretch>
        </p:blipFill>
        <p:spPr>
          <a:xfrm>
            <a:off x="3249225" y="1076275"/>
            <a:ext cx="5666174" cy="889100"/>
          </a:xfrm>
          <a:prstGeom prst="rect">
            <a:avLst/>
          </a:prstGeom>
          <a:noFill/>
          <a:ln>
            <a:noFill/>
          </a:ln>
        </p:spPr>
      </p:pic>
      <p:pic>
        <p:nvPicPr>
          <p:cNvPr descr="Screen Shot 2017-07-11 at 11.01.31 PM.png" id="103" name="Shape 103"/>
          <p:cNvPicPr preferRelativeResize="0"/>
          <p:nvPr/>
        </p:nvPicPr>
        <p:blipFill>
          <a:blip r:embed="rId4">
            <a:alphaModFix/>
          </a:blip>
          <a:stretch>
            <a:fillRect/>
          </a:stretch>
        </p:blipFill>
        <p:spPr>
          <a:xfrm>
            <a:off x="3249225" y="1965371"/>
            <a:ext cx="5666176" cy="871174"/>
          </a:xfrm>
          <a:prstGeom prst="rect">
            <a:avLst/>
          </a:prstGeom>
          <a:noFill/>
          <a:ln>
            <a:noFill/>
          </a:ln>
        </p:spPr>
      </p:pic>
      <p:pic>
        <p:nvPicPr>
          <p:cNvPr descr="Screen Shot 2017-07-11 at 11.01.47 PM.png" id="104" name="Shape 104"/>
          <p:cNvPicPr preferRelativeResize="0"/>
          <p:nvPr/>
        </p:nvPicPr>
        <p:blipFill>
          <a:blip r:embed="rId5">
            <a:alphaModFix/>
          </a:blip>
          <a:stretch>
            <a:fillRect/>
          </a:stretch>
        </p:blipFill>
        <p:spPr>
          <a:xfrm>
            <a:off x="3249225" y="2836550"/>
            <a:ext cx="5666174" cy="847806"/>
          </a:xfrm>
          <a:prstGeom prst="rect">
            <a:avLst/>
          </a:prstGeom>
          <a:noFill/>
          <a:ln>
            <a:noFill/>
          </a:ln>
        </p:spPr>
      </p:pic>
      <p:pic>
        <p:nvPicPr>
          <p:cNvPr descr="Screen Shot 2017-07-11 at 11.02.08 PM.png" id="105" name="Shape 105"/>
          <p:cNvPicPr preferRelativeResize="0"/>
          <p:nvPr/>
        </p:nvPicPr>
        <p:blipFill>
          <a:blip r:embed="rId6">
            <a:alphaModFix/>
          </a:blip>
          <a:stretch>
            <a:fillRect/>
          </a:stretch>
        </p:blipFill>
        <p:spPr>
          <a:xfrm>
            <a:off x="3249225" y="3684350"/>
            <a:ext cx="5666174" cy="1031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82125" y="85675"/>
            <a:ext cx="9055800" cy="1587900"/>
          </a:xfrm>
          <a:prstGeom prst="rect">
            <a:avLst/>
          </a:prstGeom>
        </p:spPr>
        <p:txBody>
          <a:bodyPr anchorCtr="0" anchor="t" bIns="91425" lIns="91425" rIns="91425" tIns="91425">
            <a:noAutofit/>
          </a:bodyPr>
          <a:lstStyle/>
          <a:p>
            <a:pPr indent="-228600" lvl="0" marL="457200" rtl="0">
              <a:spcBef>
                <a:spcPts val="0"/>
              </a:spcBef>
              <a:buChar char="●"/>
            </a:pPr>
            <a:r>
              <a:rPr lang="en"/>
              <a:t>Decomposition</a:t>
            </a:r>
            <a:r>
              <a:rPr lang="en"/>
              <a:t> Baseline</a:t>
            </a:r>
          </a:p>
          <a:p>
            <a:pPr indent="-228600" lvl="1" marL="914400" rtl="0">
              <a:spcBef>
                <a:spcPts val="0"/>
              </a:spcBef>
              <a:buChar char="○"/>
            </a:pPr>
            <a:r>
              <a:rPr lang="en">
                <a:solidFill>
                  <a:srgbClr val="6AA84F"/>
                </a:solidFill>
              </a:rPr>
              <a:t>Trend and Seasonality</a:t>
            </a:r>
            <a:r>
              <a:rPr lang="en"/>
              <a:t> = </a:t>
            </a:r>
            <a:r>
              <a:rPr lang="en">
                <a:solidFill>
                  <a:srgbClr val="FF9900"/>
                </a:solidFill>
              </a:rPr>
              <a:t>Trend</a:t>
            </a:r>
            <a:r>
              <a:rPr lang="en"/>
              <a:t> + </a:t>
            </a:r>
            <a:r>
              <a:rPr lang="en">
                <a:solidFill>
                  <a:srgbClr val="CC0000"/>
                </a:solidFill>
              </a:rPr>
              <a:t>Seasonality</a:t>
            </a:r>
          </a:p>
          <a:p>
            <a:pPr indent="-228600" lvl="1" marL="914400" rtl="0">
              <a:spcBef>
                <a:spcPts val="0"/>
              </a:spcBef>
              <a:buChar char="○"/>
            </a:pPr>
            <a:r>
              <a:rPr lang="en"/>
              <a:t>Use </a:t>
            </a:r>
            <a:r>
              <a:rPr lang="en">
                <a:solidFill>
                  <a:srgbClr val="6AA84F"/>
                </a:solidFill>
              </a:rPr>
              <a:t>Trend and Seasonality</a:t>
            </a:r>
            <a:r>
              <a:rPr lang="en"/>
              <a:t> to predict </a:t>
            </a:r>
            <a:r>
              <a:rPr lang="en">
                <a:solidFill>
                  <a:srgbClr val="3C78D8"/>
                </a:solidFill>
              </a:rPr>
              <a:t>Median Sale Price </a:t>
            </a:r>
            <a:r>
              <a:rPr lang="en"/>
              <a:t>(3 months ahead)</a:t>
            </a:r>
          </a:p>
        </p:txBody>
      </p:sp>
      <p:pic>
        <p:nvPicPr>
          <p:cNvPr descr="Screen Shot 2017-07-11 at 11.08.44 PM.png" id="111" name="Shape 111"/>
          <p:cNvPicPr preferRelativeResize="0"/>
          <p:nvPr/>
        </p:nvPicPr>
        <p:blipFill>
          <a:blip r:embed="rId3">
            <a:alphaModFix/>
          </a:blip>
          <a:stretch>
            <a:fillRect/>
          </a:stretch>
        </p:blipFill>
        <p:spPr>
          <a:xfrm>
            <a:off x="1631099" y="2829512"/>
            <a:ext cx="5666175" cy="2097011"/>
          </a:xfrm>
          <a:prstGeom prst="rect">
            <a:avLst/>
          </a:prstGeom>
          <a:noFill/>
          <a:ln>
            <a:noFill/>
          </a:ln>
        </p:spPr>
      </p:pic>
      <p:pic>
        <p:nvPicPr>
          <p:cNvPr descr="Screen Shot 2017-07-11 at 11.01.31 PM.png" id="112" name="Shape 112"/>
          <p:cNvPicPr preferRelativeResize="0"/>
          <p:nvPr/>
        </p:nvPicPr>
        <p:blipFill>
          <a:blip r:embed="rId4">
            <a:alphaModFix/>
          </a:blip>
          <a:stretch>
            <a:fillRect/>
          </a:stretch>
        </p:blipFill>
        <p:spPr>
          <a:xfrm>
            <a:off x="1631100" y="1116525"/>
            <a:ext cx="5666173" cy="871174"/>
          </a:xfrm>
          <a:prstGeom prst="rect">
            <a:avLst/>
          </a:prstGeom>
          <a:noFill/>
          <a:ln>
            <a:noFill/>
          </a:ln>
        </p:spPr>
      </p:pic>
      <p:pic>
        <p:nvPicPr>
          <p:cNvPr descr="Screen Shot 2017-07-11 at 11.01.47 PM.png" id="113" name="Shape 113"/>
          <p:cNvPicPr preferRelativeResize="0"/>
          <p:nvPr/>
        </p:nvPicPr>
        <p:blipFill>
          <a:blip r:embed="rId5">
            <a:alphaModFix/>
          </a:blip>
          <a:stretch>
            <a:fillRect/>
          </a:stretch>
        </p:blipFill>
        <p:spPr>
          <a:xfrm>
            <a:off x="1631100" y="1964324"/>
            <a:ext cx="5666174" cy="87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40225"/>
            <a:ext cx="8520600" cy="572700"/>
          </a:xfrm>
          <a:prstGeom prst="rect">
            <a:avLst/>
          </a:prstGeom>
        </p:spPr>
        <p:txBody>
          <a:bodyPr anchorCtr="0" anchor="t" bIns="91425" lIns="91425" rIns="91425" tIns="91425">
            <a:noAutofit/>
          </a:bodyPr>
          <a:lstStyle/>
          <a:p>
            <a:pPr lvl="0">
              <a:spcBef>
                <a:spcPts val="0"/>
              </a:spcBef>
              <a:buNone/>
            </a:pPr>
            <a:r>
              <a:rPr lang="en"/>
              <a:t>Seasonality Across Cities</a:t>
            </a:r>
          </a:p>
        </p:txBody>
      </p:sp>
      <p:sp>
        <p:nvSpPr>
          <p:cNvPr id="119" name="Shape 119"/>
          <p:cNvSpPr txBox="1"/>
          <p:nvPr>
            <p:ph idx="1" type="body"/>
          </p:nvPr>
        </p:nvSpPr>
        <p:spPr>
          <a:xfrm>
            <a:off x="-82125" y="1152475"/>
            <a:ext cx="4522500" cy="4197000"/>
          </a:xfrm>
          <a:prstGeom prst="rect">
            <a:avLst/>
          </a:prstGeom>
        </p:spPr>
        <p:txBody>
          <a:bodyPr anchorCtr="0" anchor="t" bIns="91425" lIns="91425" rIns="91425" tIns="91425">
            <a:noAutofit/>
          </a:bodyPr>
          <a:lstStyle/>
          <a:p>
            <a:pPr indent="-228600" lvl="0" marL="457200" rtl="0">
              <a:spcBef>
                <a:spcPts val="0"/>
              </a:spcBef>
              <a:buChar char="●"/>
            </a:pPr>
            <a:r>
              <a:rPr lang="en"/>
              <a:t>High Season</a:t>
            </a:r>
          </a:p>
          <a:p>
            <a:pPr indent="-228600" lvl="1" marL="914400" rtl="0">
              <a:spcBef>
                <a:spcPts val="0"/>
              </a:spcBef>
              <a:buClr>
                <a:srgbClr val="3C78D8"/>
              </a:buClr>
              <a:buChar char="○"/>
            </a:pPr>
            <a:r>
              <a:rPr lang="en">
                <a:solidFill>
                  <a:srgbClr val="3C78D8"/>
                </a:solidFill>
              </a:rPr>
              <a:t>San Jose (+40)</a:t>
            </a:r>
          </a:p>
          <a:p>
            <a:pPr indent="-228600" lvl="2" marL="1371600" rtl="0">
              <a:spcBef>
                <a:spcPts val="0"/>
              </a:spcBef>
              <a:buClr>
                <a:srgbClr val="3C78D8"/>
              </a:buClr>
              <a:buChar char="■"/>
            </a:pPr>
            <a:r>
              <a:rPr lang="en">
                <a:solidFill>
                  <a:srgbClr val="3C78D8"/>
                </a:solidFill>
              </a:rPr>
              <a:t>April - July</a:t>
            </a:r>
          </a:p>
          <a:p>
            <a:pPr indent="-228600" lvl="1" marL="914400" rtl="0">
              <a:spcBef>
                <a:spcPts val="0"/>
              </a:spcBef>
              <a:buClr>
                <a:srgbClr val="CC0000"/>
              </a:buClr>
              <a:buChar char="○"/>
            </a:pPr>
            <a:r>
              <a:rPr lang="en">
                <a:solidFill>
                  <a:srgbClr val="CC0000"/>
                </a:solidFill>
              </a:rPr>
              <a:t>Boston (+30)</a:t>
            </a:r>
          </a:p>
          <a:p>
            <a:pPr indent="-228600" lvl="2" marL="1371600" rtl="0">
              <a:spcBef>
                <a:spcPts val="0"/>
              </a:spcBef>
              <a:buClr>
                <a:srgbClr val="CC0000"/>
              </a:buClr>
              <a:buChar char="■"/>
            </a:pPr>
            <a:r>
              <a:rPr lang="en">
                <a:solidFill>
                  <a:srgbClr val="CC0000"/>
                </a:solidFill>
              </a:rPr>
              <a:t>Jun - Aug</a:t>
            </a:r>
          </a:p>
          <a:p>
            <a:pPr indent="-228600" lvl="0" marL="457200" rtl="0">
              <a:spcBef>
                <a:spcPts val="0"/>
              </a:spcBef>
              <a:buClr>
                <a:srgbClr val="999999"/>
              </a:buClr>
              <a:buChar char="●"/>
            </a:pPr>
            <a:r>
              <a:rPr lang="en">
                <a:solidFill>
                  <a:srgbClr val="999999"/>
                </a:solidFill>
              </a:rPr>
              <a:t>Low Season</a:t>
            </a:r>
          </a:p>
          <a:p>
            <a:pPr indent="-228600" lvl="1" marL="914400" rtl="0">
              <a:spcBef>
                <a:spcPts val="0"/>
              </a:spcBef>
              <a:buClr>
                <a:srgbClr val="3C78D8"/>
              </a:buClr>
              <a:buChar char="○"/>
            </a:pPr>
            <a:r>
              <a:rPr lang="en">
                <a:solidFill>
                  <a:srgbClr val="3C78D8"/>
                </a:solidFill>
              </a:rPr>
              <a:t>San Jose (-60)</a:t>
            </a:r>
          </a:p>
          <a:p>
            <a:pPr indent="-228600" lvl="2" marL="1371600" rtl="0">
              <a:spcBef>
                <a:spcPts val="0"/>
              </a:spcBef>
              <a:buClr>
                <a:srgbClr val="3C78D8"/>
              </a:buClr>
              <a:buChar char="■"/>
            </a:pPr>
            <a:r>
              <a:rPr lang="en">
                <a:solidFill>
                  <a:srgbClr val="3C78D8"/>
                </a:solidFill>
              </a:rPr>
              <a:t>Jan</a:t>
            </a:r>
          </a:p>
          <a:p>
            <a:pPr indent="-228600" lvl="1" marL="914400" rtl="0">
              <a:spcBef>
                <a:spcPts val="0"/>
              </a:spcBef>
              <a:buClr>
                <a:srgbClr val="CC0000"/>
              </a:buClr>
              <a:buChar char="○"/>
            </a:pPr>
            <a:r>
              <a:rPr lang="en">
                <a:solidFill>
                  <a:srgbClr val="CC0000"/>
                </a:solidFill>
              </a:rPr>
              <a:t>Boston (-30)</a:t>
            </a:r>
          </a:p>
          <a:p>
            <a:pPr indent="-228600" lvl="2" marL="1371600" rtl="0">
              <a:spcBef>
                <a:spcPts val="0"/>
              </a:spcBef>
              <a:buClr>
                <a:srgbClr val="CC0000"/>
              </a:buClr>
              <a:buChar char="■"/>
            </a:pPr>
            <a:r>
              <a:rPr lang="en">
                <a:solidFill>
                  <a:srgbClr val="CC0000"/>
                </a:solidFill>
              </a:rPr>
              <a:t>Feb</a:t>
            </a:r>
          </a:p>
          <a:p>
            <a:pPr indent="-317500" lvl="0" marL="457200" rtl="0">
              <a:spcBef>
                <a:spcPts val="0"/>
              </a:spcBef>
              <a:buClr>
                <a:srgbClr val="999999"/>
              </a:buClr>
              <a:buSzPct val="100000"/>
              <a:buChar char="●"/>
            </a:pPr>
            <a:r>
              <a:rPr lang="en">
                <a:solidFill>
                  <a:srgbClr val="999999"/>
                </a:solidFill>
              </a:rPr>
              <a:t>Steady Seasons</a:t>
            </a:r>
          </a:p>
          <a:p>
            <a:pPr indent="-317500" lvl="1" marL="914400" rtl="0">
              <a:spcBef>
                <a:spcPts val="0"/>
              </a:spcBef>
              <a:buClr>
                <a:srgbClr val="674EA7"/>
              </a:buClr>
              <a:buSzPct val="100000"/>
              <a:buChar char="○"/>
            </a:pPr>
            <a:r>
              <a:rPr lang="en" sz="1400">
                <a:solidFill>
                  <a:srgbClr val="674EA7"/>
                </a:solidFill>
              </a:rPr>
              <a:t>National</a:t>
            </a:r>
          </a:p>
          <a:p>
            <a:pPr indent="-317500" lvl="1" marL="914400" rtl="0">
              <a:spcBef>
                <a:spcPts val="0"/>
              </a:spcBef>
              <a:buClr>
                <a:srgbClr val="6AA84F"/>
              </a:buClr>
              <a:buSzPct val="100000"/>
              <a:buChar char="○"/>
            </a:pPr>
            <a:r>
              <a:rPr lang="en" sz="1400">
                <a:solidFill>
                  <a:srgbClr val="6AA84F"/>
                </a:solidFill>
              </a:rPr>
              <a:t>San Antonio</a:t>
            </a:r>
          </a:p>
        </p:txBody>
      </p:sp>
      <p:pic>
        <p:nvPicPr>
          <p:cNvPr descr="Screen Shot 2017-07-13 at 12.58.41 PM.png" id="120" name="Shape 120"/>
          <p:cNvPicPr preferRelativeResize="0"/>
          <p:nvPr/>
        </p:nvPicPr>
        <p:blipFill>
          <a:blip r:embed="rId3">
            <a:alphaModFix/>
          </a:blip>
          <a:stretch>
            <a:fillRect/>
          </a:stretch>
        </p:blipFill>
        <p:spPr>
          <a:xfrm>
            <a:off x="2498049" y="1017725"/>
            <a:ext cx="6493549" cy="3691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