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53" r:id="rId12"/>
    <p:sldId id="354" r:id="rId13"/>
    <p:sldId id="346" r:id="rId14"/>
    <p:sldId id="347" r:id="rId15"/>
    <p:sldId id="348" r:id="rId16"/>
    <p:sldId id="349" r:id="rId17"/>
    <p:sldId id="352" r:id="rId18"/>
    <p:sldId id="351" r:id="rId19"/>
    <p:sldId id="336" r:id="rId20"/>
    <p:sldId id="35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FE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4E1A8-49CB-48A6-9CC1-C7352DA70983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3C26A-338A-451B-85E3-DF8AAF164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09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80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4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46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83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86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46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93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59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34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84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6D40-133C-4C80-B477-86CC97AF81CC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08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6D40-133C-4C80-B477-86CC97AF81CC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B95F0-D5DB-4FDF-8E89-0CA173BEA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14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Statistiques sur R</a:t>
            </a:r>
            <a:br>
              <a:rPr lang="fr-FR" dirty="0" smtClean="0"/>
            </a:br>
            <a:r>
              <a:rPr lang="fr-FR" sz="4000" dirty="0" smtClean="0"/>
              <a:t>4. Comparaison de plusieurs moyennes</a:t>
            </a:r>
            <a:br>
              <a:rPr lang="fr-FR" sz="4000" dirty="0" smtClean="0"/>
            </a:br>
            <a:r>
              <a:rPr lang="fr-FR" sz="4000" dirty="0" smtClean="0"/>
              <a:t>Analyse de variance à </a:t>
            </a:r>
            <a:r>
              <a:rPr lang="fr-FR" sz="4000" smtClean="0"/>
              <a:t>un facteur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721308"/>
            <a:ext cx="9144000" cy="1655762"/>
          </a:xfrm>
        </p:spPr>
        <p:txBody>
          <a:bodyPr/>
          <a:lstStyle/>
          <a:p>
            <a:r>
              <a:rPr lang="fr-FR" dirty="0" smtClean="0"/>
              <a:t>Xavier Bouteiller</a:t>
            </a:r>
          </a:p>
          <a:p>
            <a:r>
              <a:rPr lang="fr-FR" dirty="0"/>
              <a:t>b</a:t>
            </a:r>
            <a:r>
              <a:rPr lang="fr-FR" dirty="0" smtClean="0"/>
              <a:t>outeiller.xavier@gmail.com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5" y="5801303"/>
            <a:ext cx="2847975" cy="7048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64" b="33941"/>
          <a:stretch/>
        </p:blipFill>
        <p:spPr>
          <a:xfrm>
            <a:off x="9215581" y="5801303"/>
            <a:ext cx="2717800" cy="78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3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35310"/>
          <a:stretch/>
        </p:blipFill>
        <p:spPr>
          <a:xfrm>
            <a:off x="1786516" y="921803"/>
            <a:ext cx="8618967" cy="32437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2419927" y="4599709"/>
                <a:ext cx="6105237" cy="1544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endParaRPr lang="fr-FR" dirty="0" smtClean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r-FR" dirty="0" smtClean="0"/>
                  <a:t> : moyenne globale</a:t>
                </a:r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/>
                  <a:t> : correspond à la moyenne de chacun des </a:t>
                </a:r>
                <a:r>
                  <a:rPr lang="fr-FR" dirty="0" smtClean="0"/>
                  <a:t>i </a:t>
                </a:r>
                <a:r>
                  <a:rPr lang="fr-FR" dirty="0" smtClean="0"/>
                  <a:t>groupes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dirty="0" smtClean="0"/>
                  <a:t> : erreur résiduelle pour chacun des </a:t>
                </a:r>
                <a:r>
                  <a:rPr lang="fr-FR" dirty="0" smtClean="0"/>
                  <a:t>j </a:t>
                </a:r>
                <a:r>
                  <a:rPr lang="fr-FR" dirty="0" smtClean="0"/>
                  <a:t>individus</a:t>
                </a:r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27" y="4599709"/>
                <a:ext cx="6105237" cy="1544269"/>
              </a:xfrm>
              <a:prstGeom prst="rect">
                <a:avLst/>
              </a:prstGeom>
              <a:blipFill rotWithShape="0">
                <a:blip r:embed="rId3"/>
                <a:stretch>
                  <a:fillRect b="-27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832437" y="4599709"/>
                <a:ext cx="154247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(0,1)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437" y="4599709"/>
                <a:ext cx="1542472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03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Autrement dit :</a:t>
                </a:r>
              </a:p>
              <a:p>
                <a:pPr marL="0" indent="0">
                  <a:buNone/>
                </a:pPr>
                <a:r>
                  <a:rPr lang="fr-FR" dirty="0" smtClean="0"/>
                  <a:t>H0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 smtClean="0">
                    <a:ea typeface="Cambria Math" panose="02040503050406030204" pitchFamily="18" charset="0"/>
                  </a:rPr>
                  <a:t>H1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 smtClean="0">
                    <a:ea typeface="Cambria Math" panose="02040503050406030204" pitchFamily="18" charset="0"/>
                  </a:rPr>
                  <a:t>Autrement dit au moins 1 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:r>
                  <a:rPr lang="fr-FR" smtClean="0">
                    <a:ea typeface="Cambria Math" panose="02040503050406030204" pitchFamily="18" charset="0"/>
                  </a:rPr>
                  <a:t>est différent de 0</a:t>
                </a:r>
                <a:endParaRPr lang="fr-F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5800437" y="2521527"/>
                <a:ext cx="154247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(0,1)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7" y="2521527"/>
                <a:ext cx="1542472" cy="391646"/>
              </a:xfrm>
              <a:prstGeom prst="rect">
                <a:avLst/>
              </a:prstGeom>
              <a:blipFill rotWithShape="0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38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Ozone dans l’air en fonction des mois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 smtClean="0">
                    <a:ea typeface="Cambria Math" panose="02040503050406030204" pitchFamily="18" charset="0"/>
                  </a:rPr>
                  <a:t>Sur R : </a:t>
                </a:r>
              </a:p>
              <a:p>
                <a:pPr>
                  <a:buFontTx/>
                  <a:buChar char="-"/>
                </a:pPr>
                <a:r>
                  <a:rPr lang="fr-FR" dirty="0" smtClean="0">
                    <a:ea typeface="Cambria Math" panose="02040503050406030204" pitchFamily="18" charset="0"/>
                  </a:rPr>
                  <a:t>µ : </a:t>
                </a:r>
                <a:r>
                  <a:rPr lang="fr-FR" dirty="0" err="1" smtClean="0">
                    <a:ea typeface="Cambria Math" panose="02040503050406030204" pitchFamily="18" charset="0"/>
                  </a:rPr>
                  <a:t>intercept</a:t>
                </a:r>
                <a:endParaRPr lang="fr-FR" dirty="0" smtClean="0">
                  <a:ea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>
                    <a:ea typeface="Cambria Math" panose="02040503050406030204" pitchFamily="18" charset="0"/>
                  </a:rPr>
                  <a:t> : les coefficients estimés</a:t>
                </a:r>
                <a:endParaRPr lang="fr-F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594" y="3474822"/>
            <a:ext cx="4229467" cy="2446232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3158836" y="5218547"/>
            <a:ext cx="42166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5080006" y="5703454"/>
            <a:ext cx="20231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ccolade ouvrante 9"/>
          <p:cNvSpPr/>
          <p:nvPr/>
        </p:nvSpPr>
        <p:spPr>
          <a:xfrm>
            <a:off x="7223237" y="5311454"/>
            <a:ext cx="152284" cy="609600"/>
          </a:xfrm>
          <a:prstGeom prst="leftBrace">
            <a:avLst>
              <a:gd name="adj1" fmla="val 8333"/>
              <a:gd name="adj2" fmla="val 63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36716"/>
            <a:ext cx="4030067" cy="25077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879933" y="1817364"/>
                <a:ext cx="6096000" cy="6909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dirty="0"/>
                  <a:t>H0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r>
                  <a:rPr lang="fr-FR" dirty="0">
                    <a:ea typeface="Cambria Math" panose="02040503050406030204" pitchFamily="18" charset="0"/>
                  </a:rPr>
                  <a:t>H1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33" y="1817364"/>
                <a:ext cx="6096000" cy="690958"/>
              </a:xfrm>
              <a:prstGeom prst="rect">
                <a:avLst/>
              </a:prstGeom>
              <a:blipFill rotWithShape="0">
                <a:blip r:embed="rId5"/>
                <a:stretch>
                  <a:fillRect l="-900" t="-3540" b="-106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5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99" y="586493"/>
            <a:ext cx="8337002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0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67" y="1588610"/>
            <a:ext cx="8138865" cy="3680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7999" y="2914173"/>
                <a:ext cx="6096000" cy="6686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2914173"/>
                <a:ext cx="6096000" cy="6686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218546" y="3521932"/>
                <a:ext cx="1542472" cy="391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(0,1)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546" y="3521932"/>
                <a:ext cx="1542472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47999" y="4565769"/>
                <a:ext cx="6096000" cy="6686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565769"/>
                <a:ext cx="6096000" cy="6686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13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12" y="1005630"/>
            <a:ext cx="6629975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4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796"/>
          <a:stretch/>
        </p:blipFill>
        <p:spPr>
          <a:xfrm>
            <a:off x="591627" y="5207770"/>
            <a:ext cx="5975428" cy="15163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1" y="3296353"/>
            <a:ext cx="5621914" cy="16728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12775" t="16653" r="6128" b="12023"/>
          <a:stretch/>
        </p:blipFill>
        <p:spPr>
          <a:xfrm>
            <a:off x="433066" y="175378"/>
            <a:ext cx="5053334" cy="30306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b="17080"/>
          <a:stretch/>
        </p:blipFill>
        <p:spPr>
          <a:xfrm>
            <a:off x="6880048" y="398040"/>
            <a:ext cx="4710110" cy="285517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689" y="3321977"/>
            <a:ext cx="5695827" cy="1647187"/>
          </a:xfrm>
          <a:prstGeom prst="rect">
            <a:avLst/>
          </a:prstGeom>
        </p:spPr>
      </p:pic>
      <p:pic>
        <p:nvPicPr>
          <p:cNvPr id="9" name="Espace réservé du contenu 7"/>
          <p:cNvPicPr>
            <a:picLocks noChangeAspect="1"/>
          </p:cNvPicPr>
          <p:nvPr/>
        </p:nvPicPr>
        <p:blipFill rotWithShape="1">
          <a:blip r:embed="rId2"/>
          <a:srcRect l="2473" t="53314" r="-2473" b="2482"/>
          <a:stretch/>
        </p:blipFill>
        <p:spPr>
          <a:xfrm>
            <a:off x="5486400" y="5037931"/>
            <a:ext cx="5975428" cy="1516301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1699491" y="5597236"/>
            <a:ext cx="424873" cy="5357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228109" y="3695798"/>
            <a:ext cx="521855" cy="5357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9235103" y="3695797"/>
            <a:ext cx="521855" cy="5357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50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796"/>
          <a:stretch/>
        </p:blipFill>
        <p:spPr>
          <a:xfrm>
            <a:off x="591627" y="5207770"/>
            <a:ext cx="5975428" cy="15163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1" y="3296353"/>
            <a:ext cx="5621914" cy="16728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12775" t="16653" r="6128" b="12023"/>
          <a:stretch/>
        </p:blipFill>
        <p:spPr>
          <a:xfrm>
            <a:off x="433066" y="175378"/>
            <a:ext cx="5053334" cy="30306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b="17080"/>
          <a:stretch/>
        </p:blipFill>
        <p:spPr>
          <a:xfrm>
            <a:off x="6880048" y="398040"/>
            <a:ext cx="4710110" cy="285517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689" y="3321977"/>
            <a:ext cx="5695827" cy="1647187"/>
          </a:xfrm>
          <a:prstGeom prst="rect">
            <a:avLst/>
          </a:prstGeom>
        </p:spPr>
      </p:pic>
      <p:pic>
        <p:nvPicPr>
          <p:cNvPr id="9" name="Espace réservé du contenu 7"/>
          <p:cNvPicPr>
            <a:picLocks noChangeAspect="1"/>
          </p:cNvPicPr>
          <p:nvPr/>
        </p:nvPicPr>
        <p:blipFill rotWithShape="1">
          <a:blip r:embed="rId2"/>
          <a:srcRect l="2473" t="53314" r="-2473" b="2482"/>
          <a:stretch/>
        </p:blipFill>
        <p:spPr>
          <a:xfrm>
            <a:off x="5486400" y="5037931"/>
            <a:ext cx="5975428" cy="15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53" y="2746951"/>
            <a:ext cx="8001693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7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practice …</a:t>
            </a:r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7588" y="365125"/>
            <a:ext cx="5183188" cy="17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217" y="1825625"/>
            <a:ext cx="64755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99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76" y="804477"/>
            <a:ext cx="8138865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243" y="1825625"/>
            <a:ext cx="6053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2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9" y="601735"/>
            <a:ext cx="7856901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7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91" y="921802"/>
            <a:ext cx="8268417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5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8" y="1454428"/>
            <a:ext cx="8116003" cy="42447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77088" y="2752283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Sum</a:t>
            </a:r>
            <a:r>
              <a:rPr lang="fr-FR" dirty="0" smtClean="0"/>
              <a:t> of Squares (SS)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88172" y="3678941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Mean</a:t>
            </a:r>
            <a:r>
              <a:rPr lang="fr-FR" dirty="0" smtClean="0"/>
              <a:t> Squares (MS)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06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0" y="933233"/>
            <a:ext cx="7849280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78" y="1379042"/>
            <a:ext cx="8352244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32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42</Words>
  <Application>Microsoft Office PowerPoint</Application>
  <PresentationFormat>Grand écran</PresentationFormat>
  <Paragraphs>33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Thème Office</vt:lpstr>
      <vt:lpstr>Statistiques sur R 4. Comparaison de plusieurs moyennes Analyse de variance à un facteur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: Ozone dans l’air en fonction des mois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Let’s practice …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Statistiques sur R</dc:title>
  <dc:creator>Xavier B</dc:creator>
  <cp:lastModifiedBy>Xavier B</cp:lastModifiedBy>
  <cp:revision>83</cp:revision>
  <dcterms:created xsi:type="dcterms:W3CDTF">2019-08-29T19:46:12Z</dcterms:created>
  <dcterms:modified xsi:type="dcterms:W3CDTF">2019-09-04T12:09:40Z</dcterms:modified>
</cp:coreProperties>
</file>