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Hubot Sans"/>
      <p:regular r:id="rId13"/>
    </p:embeddedFont>
    <p:embeddedFont>
      <p:font typeface="Hubot Sans"/>
      <p:regular r:id="rId14"/>
    </p:embeddedFont>
    <p:embeddedFont>
      <p:font typeface="Roboto Condensed"/>
      <p:regular r:id="rId15"/>
    </p:embeddedFont>
    <p:embeddedFont>
      <p:font typeface="Roboto Condensed"/>
      <p:regular r:id="rId16"/>
    </p:embeddedFont>
    <p:embeddedFont>
      <p:font typeface="Roboto Condensed"/>
      <p:regular r:id="rId17"/>
    </p:embeddedFont>
    <p:embeddedFont>
      <p:font typeface="Roboto Condensed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E1E1A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F8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8E8E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D0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BDCD4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043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4384" y="539234"/>
            <a:ext cx="7575233" cy="1838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Welcome to ChatFlow: Where Conversations Come Alive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784384" y="2671763"/>
            <a:ext cx="7575233" cy="1254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5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At ChatFlow, we've engineered a modern, real-time communication platform designed to make digital conversations feel as natural, intuitive, and seamless as face-to-face interactions. Our mission is to eliminate the friction typically associated with online communication, allowing users to focus on what truly matters: connecting and collaborating.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784384" y="4343400"/>
            <a:ext cx="3548420" cy="612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Technology Behind the Magic: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784384" y="5152192"/>
            <a:ext cx="3548420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Frontend: React.js + Tailwind CSS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784384" y="5534501"/>
            <a:ext cx="3548420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Backend: Node.js + Express.js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784384" y="5916811"/>
            <a:ext cx="3548420" cy="627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Real-time: Socket.io for instant messaging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784384" y="6612850"/>
            <a:ext cx="3548420" cy="627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Design: Glass morphism premium modern look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784384" y="7308890"/>
            <a:ext cx="3548420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Build Tools: Vite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4818817" y="4343400"/>
            <a:ext cx="2451378" cy="306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Who Benefits: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4818817" y="4845844"/>
            <a:ext cx="3548420" cy="627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Remote teams needing instant collaboration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4818817" y="5541883"/>
            <a:ext cx="3548420" cy="627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Online communities with structured discussions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4818817" y="6237923"/>
            <a:ext cx="3548420" cy="313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Friends &amp; families staying connected</a:t>
            </a:r>
            <a:endParaRPr lang="en-US" sz="1500" dirty="0"/>
          </a:p>
        </p:txBody>
      </p:sp>
      <p:sp>
        <p:nvSpPr>
          <p:cNvPr id="15" name="Text 12"/>
          <p:cNvSpPr/>
          <p:nvPr/>
        </p:nvSpPr>
        <p:spPr>
          <a:xfrm>
            <a:off x="4818817" y="6620232"/>
            <a:ext cx="3548420" cy="6274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Anyone who values intuitive communication tools</a:t>
            </a:r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03871" y="543520"/>
            <a:ext cx="2222540" cy="27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FFFFF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The Problem</a:t>
            </a:r>
            <a:endParaRPr lang="en-US" sz="1750" dirty="0"/>
          </a:p>
        </p:txBody>
      </p:sp>
      <p:sp>
        <p:nvSpPr>
          <p:cNvPr id="3" name="Text 1"/>
          <p:cNvSpPr/>
          <p:nvPr/>
        </p:nvSpPr>
        <p:spPr>
          <a:xfrm>
            <a:off x="3028950" y="999053"/>
            <a:ext cx="8572500" cy="766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000"/>
              </a:lnSpc>
              <a:buNone/>
            </a:pPr>
            <a:r>
              <a:rPr lang="en-US" sz="4800" b="1" dirty="0">
                <a:solidFill>
                  <a:srgbClr val="FFFFF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Communication Chaos</a:t>
            </a:r>
            <a:endParaRPr lang="en-US" sz="4800" dirty="0"/>
          </a:p>
        </p:txBody>
      </p:sp>
      <p:sp>
        <p:nvSpPr>
          <p:cNvPr id="4" name="Text 2"/>
          <p:cNvSpPr/>
          <p:nvPr/>
        </p:nvSpPr>
        <p:spPr>
          <a:xfrm>
            <a:off x="790218" y="2032516"/>
            <a:ext cx="13049964" cy="5686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In today's fast-paced digital world, communication is often fragmented and frustrating. Users waste valuable time navigating disparate platforms and battling technical glitches instead of engaging in meaningful conversations.</a:t>
            </a:r>
            <a:endParaRPr lang="en-US" sz="1400" dirty="0"/>
          </a:p>
        </p:txBody>
      </p:sp>
      <p:sp>
        <p:nvSpPr>
          <p:cNvPr id="5" name="Shape 3"/>
          <p:cNvSpPr/>
          <p:nvPr/>
        </p:nvSpPr>
        <p:spPr>
          <a:xfrm>
            <a:off x="790218" y="3067883"/>
            <a:ext cx="6436043" cy="2228969"/>
          </a:xfrm>
          <a:prstGeom prst="roundRect">
            <a:avLst>
              <a:gd name="adj" fmla="val 4923"/>
            </a:avLst>
          </a:prstGeom>
          <a:solidFill>
            <a:srgbClr val="1E1E1A"/>
          </a:solidFill>
          <a:ln/>
        </p:spPr>
      </p:sp>
      <p:sp>
        <p:nvSpPr>
          <p:cNvPr id="6" name="Shape 4"/>
          <p:cNvSpPr/>
          <p:nvPr/>
        </p:nvSpPr>
        <p:spPr>
          <a:xfrm>
            <a:off x="790218" y="3045023"/>
            <a:ext cx="6436043" cy="91440"/>
          </a:xfrm>
          <a:prstGeom prst="roundRect">
            <a:avLst>
              <a:gd name="adj" fmla="val 29167"/>
            </a:avLst>
          </a:prstGeom>
          <a:solidFill>
            <a:srgbClr val="C8CAC1"/>
          </a:solidFill>
          <a:ln/>
        </p:spPr>
      </p:sp>
      <p:sp>
        <p:nvSpPr>
          <p:cNvPr id="7" name="Shape 5"/>
          <p:cNvSpPr/>
          <p:nvPr/>
        </p:nvSpPr>
        <p:spPr>
          <a:xfrm>
            <a:off x="3741539" y="2801183"/>
            <a:ext cx="533400" cy="533400"/>
          </a:xfrm>
          <a:prstGeom prst="roundRect">
            <a:avLst>
              <a:gd name="adj" fmla="val 171429"/>
            </a:avLst>
          </a:prstGeom>
          <a:solidFill>
            <a:srgbClr val="C8CAC1">
              <a:alpha val="50000"/>
            </a:srgbClr>
          </a:solidFill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1559" y="2934533"/>
            <a:ext cx="213360" cy="266700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990838" y="3512344"/>
            <a:ext cx="3566279" cy="27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FFFFF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Scattered Conversations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90838" y="3896797"/>
            <a:ext cx="6034802" cy="5686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FFFFFF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Reliance on multiple apps like WhatsApp, Slack, Discord, and email leads to context switching.</a:t>
            </a:r>
            <a:endParaRPr lang="en-US" sz="1400" dirty="0"/>
          </a:p>
        </p:txBody>
      </p:sp>
      <p:sp>
        <p:nvSpPr>
          <p:cNvPr id="11" name="Text 8"/>
          <p:cNvSpPr/>
          <p:nvPr/>
        </p:nvSpPr>
        <p:spPr>
          <a:xfrm>
            <a:off x="990838" y="4527590"/>
            <a:ext cx="6034802" cy="5686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FFFFFF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Important updates get lost in the shuffle, creating communication gaps and missed information.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7404021" y="3067883"/>
            <a:ext cx="6436162" cy="2228969"/>
          </a:xfrm>
          <a:prstGeom prst="roundRect">
            <a:avLst>
              <a:gd name="adj" fmla="val 4923"/>
            </a:avLst>
          </a:prstGeom>
          <a:solidFill>
            <a:srgbClr val="1E1E1A"/>
          </a:solidFill>
          <a:ln/>
        </p:spPr>
      </p:sp>
      <p:sp>
        <p:nvSpPr>
          <p:cNvPr id="13" name="Shape 10"/>
          <p:cNvSpPr/>
          <p:nvPr/>
        </p:nvSpPr>
        <p:spPr>
          <a:xfrm>
            <a:off x="7404021" y="3045023"/>
            <a:ext cx="6436162" cy="91440"/>
          </a:xfrm>
          <a:prstGeom prst="roundRect">
            <a:avLst>
              <a:gd name="adj" fmla="val 29167"/>
            </a:avLst>
          </a:prstGeom>
          <a:solidFill>
            <a:srgbClr val="C8CAC1"/>
          </a:solidFill>
          <a:ln/>
        </p:spPr>
      </p:sp>
      <p:sp>
        <p:nvSpPr>
          <p:cNvPr id="14" name="Shape 11"/>
          <p:cNvSpPr/>
          <p:nvPr/>
        </p:nvSpPr>
        <p:spPr>
          <a:xfrm>
            <a:off x="10355342" y="2801183"/>
            <a:ext cx="533400" cy="533400"/>
          </a:xfrm>
          <a:prstGeom prst="roundRect">
            <a:avLst>
              <a:gd name="adj" fmla="val 171429"/>
            </a:avLst>
          </a:prstGeom>
          <a:solidFill>
            <a:srgbClr val="C8CAC1">
              <a:alpha val="50000"/>
            </a:srgbClr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362" y="2934533"/>
            <a:ext cx="213360" cy="266700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7604641" y="3512344"/>
            <a:ext cx="3511510" cy="27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FFFFF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Frustrating Experiences</a:t>
            </a:r>
            <a:endParaRPr lang="en-US" sz="1750" dirty="0"/>
          </a:p>
        </p:txBody>
      </p:sp>
      <p:sp>
        <p:nvSpPr>
          <p:cNvPr id="17" name="Text 13"/>
          <p:cNvSpPr/>
          <p:nvPr/>
        </p:nvSpPr>
        <p:spPr>
          <a:xfrm>
            <a:off x="7604641" y="3896797"/>
            <a:ext cx="6034921" cy="284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FFFFFF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Users encounter slow loading times and confusing interfaces.</a:t>
            </a:r>
            <a:endParaRPr lang="en-US" sz="1400" dirty="0"/>
          </a:p>
        </p:txBody>
      </p:sp>
      <p:sp>
        <p:nvSpPr>
          <p:cNvPr id="18" name="Text 14"/>
          <p:cNvSpPr/>
          <p:nvPr/>
        </p:nvSpPr>
        <p:spPr>
          <a:xfrm>
            <a:off x="7604641" y="4243268"/>
            <a:ext cx="6034921" cy="5686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FFFFFF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Lack of real-time presence feedback and unreliable message delivery cause significant frustration.</a:t>
            </a:r>
            <a:endParaRPr lang="en-US" sz="1400" dirty="0"/>
          </a:p>
        </p:txBody>
      </p:sp>
      <p:sp>
        <p:nvSpPr>
          <p:cNvPr id="19" name="Shape 15"/>
          <p:cNvSpPr/>
          <p:nvPr/>
        </p:nvSpPr>
        <p:spPr>
          <a:xfrm>
            <a:off x="790218" y="5741313"/>
            <a:ext cx="6436043" cy="1944648"/>
          </a:xfrm>
          <a:prstGeom prst="roundRect">
            <a:avLst>
              <a:gd name="adj" fmla="val 5643"/>
            </a:avLst>
          </a:prstGeom>
          <a:solidFill>
            <a:srgbClr val="1E1E1A"/>
          </a:solidFill>
          <a:ln/>
        </p:spPr>
      </p:sp>
      <p:sp>
        <p:nvSpPr>
          <p:cNvPr id="20" name="Shape 16"/>
          <p:cNvSpPr/>
          <p:nvPr/>
        </p:nvSpPr>
        <p:spPr>
          <a:xfrm>
            <a:off x="790218" y="5718453"/>
            <a:ext cx="6436043" cy="91440"/>
          </a:xfrm>
          <a:prstGeom prst="roundRect">
            <a:avLst>
              <a:gd name="adj" fmla="val 29167"/>
            </a:avLst>
          </a:prstGeom>
          <a:solidFill>
            <a:srgbClr val="C8CAC1"/>
          </a:solidFill>
          <a:ln/>
        </p:spPr>
      </p:sp>
      <p:sp>
        <p:nvSpPr>
          <p:cNvPr id="21" name="Shape 17"/>
          <p:cNvSpPr/>
          <p:nvPr/>
        </p:nvSpPr>
        <p:spPr>
          <a:xfrm>
            <a:off x="3741539" y="5474613"/>
            <a:ext cx="533400" cy="533400"/>
          </a:xfrm>
          <a:prstGeom prst="roundRect">
            <a:avLst>
              <a:gd name="adj" fmla="val 171429"/>
            </a:avLst>
          </a:prstGeom>
          <a:solidFill>
            <a:srgbClr val="C8CAC1">
              <a:alpha val="50000"/>
            </a:srgbClr>
          </a:solidFill>
          <a:ln/>
        </p:spPr>
      </p:sp>
      <p:pic>
        <p:nvPicPr>
          <p:cNvPr id="2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559" y="5607963"/>
            <a:ext cx="213360" cy="266700"/>
          </a:xfrm>
          <a:prstGeom prst="rect">
            <a:avLst/>
          </a:prstGeom>
        </p:spPr>
      </p:pic>
      <p:sp>
        <p:nvSpPr>
          <p:cNvPr id="23" name="Text 18"/>
          <p:cNvSpPr/>
          <p:nvPr/>
        </p:nvSpPr>
        <p:spPr>
          <a:xfrm>
            <a:off x="990838" y="6185773"/>
            <a:ext cx="2949773" cy="27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FFFFF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Technical Headaches</a:t>
            </a:r>
            <a:endParaRPr lang="en-US" sz="1750" dirty="0"/>
          </a:p>
        </p:txBody>
      </p:sp>
      <p:sp>
        <p:nvSpPr>
          <p:cNvPr id="24" name="Text 19"/>
          <p:cNvSpPr/>
          <p:nvPr/>
        </p:nvSpPr>
        <p:spPr>
          <a:xfrm>
            <a:off x="990838" y="6570226"/>
            <a:ext cx="6034802" cy="284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FFFFFF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Persistent issues like username conflicts and login failures hinder accessibility.</a:t>
            </a:r>
            <a:endParaRPr lang="en-US" sz="1400" dirty="0"/>
          </a:p>
        </p:txBody>
      </p:sp>
      <p:sp>
        <p:nvSpPr>
          <p:cNvPr id="25" name="Text 20"/>
          <p:cNvSpPr/>
          <p:nvPr/>
        </p:nvSpPr>
        <p:spPr>
          <a:xfrm>
            <a:off x="990838" y="6916698"/>
            <a:ext cx="6034802" cy="5686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FFFFFF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Poor mobile usability and lack of consistent formatting undermine the communication flow.</a:t>
            </a:r>
            <a:endParaRPr lang="en-US" sz="1400" dirty="0"/>
          </a:p>
        </p:txBody>
      </p:sp>
      <p:sp>
        <p:nvSpPr>
          <p:cNvPr id="26" name="Shape 21"/>
          <p:cNvSpPr/>
          <p:nvPr/>
        </p:nvSpPr>
        <p:spPr>
          <a:xfrm>
            <a:off x="7404021" y="5741313"/>
            <a:ext cx="6436162" cy="1944648"/>
          </a:xfrm>
          <a:prstGeom prst="roundRect">
            <a:avLst>
              <a:gd name="adj" fmla="val 5643"/>
            </a:avLst>
          </a:prstGeom>
          <a:solidFill>
            <a:srgbClr val="1E1E1A"/>
          </a:solidFill>
          <a:ln/>
        </p:spPr>
      </p:sp>
      <p:sp>
        <p:nvSpPr>
          <p:cNvPr id="27" name="Shape 22"/>
          <p:cNvSpPr/>
          <p:nvPr/>
        </p:nvSpPr>
        <p:spPr>
          <a:xfrm>
            <a:off x="7404021" y="5718453"/>
            <a:ext cx="6436162" cy="91440"/>
          </a:xfrm>
          <a:prstGeom prst="roundRect">
            <a:avLst>
              <a:gd name="adj" fmla="val 29167"/>
            </a:avLst>
          </a:prstGeom>
          <a:solidFill>
            <a:srgbClr val="C8CAC1"/>
          </a:solidFill>
          <a:ln/>
        </p:spPr>
      </p:sp>
      <p:sp>
        <p:nvSpPr>
          <p:cNvPr id="28" name="Shape 23"/>
          <p:cNvSpPr/>
          <p:nvPr/>
        </p:nvSpPr>
        <p:spPr>
          <a:xfrm>
            <a:off x="10355342" y="5474613"/>
            <a:ext cx="533400" cy="533400"/>
          </a:xfrm>
          <a:prstGeom prst="roundRect">
            <a:avLst>
              <a:gd name="adj" fmla="val 171429"/>
            </a:avLst>
          </a:prstGeom>
          <a:solidFill>
            <a:srgbClr val="C8CAC1">
              <a:alpha val="50000"/>
            </a:srgbClr>
          </a:solidFill>
          <a:ln/>
        </p:spPr>
      </p:sp>
      <p:pic>
        <p:nvPicPr>
          <p:cNvPr id="2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5362" y="5607963"/>
            <a:ext cx="213360" cy="266700"/>
          </a:xfrm>
          <a:prstGeom prst="rect">
            <a:avLst/>
          </a:prstGeom>
        </p:spPr>
      </p:pic>
      <p:sp>
        <p:nvSpPr>
          <p:cNvPr id="30" name="Text 24"/>
          <p:cNvSpPr/>
          <p:nvPr/>
        </p:nvSpPr>
        <p:spPr>
          <a:xfrm>
            <a:off x="7604641" y="6185773"/>
            <a:ext cx="3016448" cy="2777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b="1" dirty="0">
                <a:solidFill>
                  <a:srgbClr val="FFFFF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Lack of Organization</a:t>
            </a:r>
            <a:endParaRPr lang="en-US" sz="1750" dirty="0"/>
          </a:p>
        </p:txBody>
      </p:sp>
      <p:sp>
        <p:nvSpPr>
          <p:cNvPr id="31" name="Text 25"/>
          <p:cNvSpPr/>
          <p:nvPr/>
        </p:nvSpPr>
        <p:spPr>
          <a:xfrm>
            <a:off x="7604641" y="6570226"/>
            <a:ext cx="6034921" cy="5686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FFFFFF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Absence of topic-specific rooms makes it difficult to track discussions and historical context.</a:t>
            </a:r>
            <a:endParaRPr lang="en-US" sz="1400" dirty="0"/>
          </a:p>
        </p:txBody>
      </p:sp>
      <p:sp>
        <p:nvSpPr>
          <p:cNvPr id="32" name="Text 26"/>
          <p:cNvSpPr/>
          <p:nvPr/>
        </p:nvSpPr>
        <p:spPr>
          <a:xfrm>
            <a:off x="7604641" y="7201019"/>
            <a:ext cx="6034921" cy="284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200"/>
              </a:lnSpc>
              <a:buSzPct val="100000"/>
              <a:buChar char="•"/>
            </a:pPr>
            <a:r>
              <a:rPr lang="en-US" sz="1400" dirty="0">
                <a:solidFill>
                  <a:srgbClr val="FFFFFF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Limited user presence indicators further complicate collaborative efforts.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44860" y="924163"/>
            <a:ext cx="3540562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Development Approach</a:t>
            </a:r>
            <a:endParaRPr lang="en-US" sz="1950" dirty="0"/>
          </a:p>
        </p:txBody>
      </p:sp>
      <p:sp>
        <p:nvSpPr>
          <p:cNvPr id="3" name="Text 1"/>
          <p:cNvSpPr/>
          <p:nvPr/>
        </p:nvSpPr>
        <p:spPr>
          <a:xfrm>
            <a:off x="2429947" y="1432679"/>
            <a:ext cx="9770507" cy="855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700"/>
              </a:lnSpc>
              <a:buNone/>
            </a:pPr>
            <a:r>
              <a:rPr lang="en-US" sz="53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Building with Purpose</a:t>
            </a:r>
            <a:endParaRPr lang="en-US" sz="5350" dirty="0"/>
          </a:p>
        </p:txBody>
      </p:sp>
      <p:sp>
        <p:nvSpPr>
          <p:cNvPr id="4" name="Text 2"/>
          <p:cNvSpPr/>
          <p:nvPr/>
        </p:nvSpPr>
        <p:spPr>
          <a:xfrm>
            <a:off x="793790" y="2586157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Our development philosophy is rooted in human-centered design, ensuring that every decision serves the end-user. We've meticulously crafted ChatFlow with principles that prioritize reusability, instantaneity, and an obsessive focus on user experience.</a:t>
            </a:r>
            <a:endParaRPr lang="en-US" sz="1550" dirty="0"/>
          </a:p>
        </p:txBody>
      </p:sp>
      <p:sp>
        <p:nvSpPr>
          <p:cNvPr id="5" name="Shape 3"/>
          <p:cNvSpPr/>
          <p:nvPr/>
        </p:nvSpPr>
        <p:spPr>
          <a:xfrm>
            <a:off x="793790" y="3444478"/>
            <a:ext cx="4215289" cy="3860959"/>
          </a:xfrm>
          <a:prstGeom prst="roundRect">
            <a:avLst>
              <a:gd name="adj" fmla="val 771"/>
            </a:avLst>
          </a:prstGeom>
          <a:solidFill>
            <a:srgbClr val="E8E8E3"/>
          </a:solidFill>
          <a:ln w="22860">
            <a:solidFill>
              <a:srgbClr val="C8CAC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93790" y="3444478"/>
            <a:ext cx="45720" cy="3860959"/>
          </a:xfrm>
          <a:prstGeom prst="roundRect">
            <a:avLst>
              <a:gd name="adj" fmla="val 65116"/>
            </a:avLst>
          </a:prstGeom>
          <a:solidFill>
            <a:srgbClr val="C8CAC1"/>
          </a:solidFill>
          <a:ln/>
        </p:spPr>
      </p:sp>
      <p:sp>
        <p:nvSpPr>
          <p:cNvPr id="7" name="Text 5"/>
          <p:cNvSpPr/>
          <p:nvPr/>
        </p:nvSpPr>
        <p:spPr>
          <a:xfrm>
            <a:off x="1060728" y="3665696"/>
            <a:ext cx="257389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Frontend (React)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1060728" y="4094917"/>
            <a:ext cx="372713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Utilizes a component-based architecture for modularity and scalability.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1060728" y="4799409"/>
            <a:ext cx="372713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Leverages React Hooks for efficient state management and reusable logic.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1060728" y="5503902"/>
            <a:ext cx="3727133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Services and utilities ensure clean separation of concerns, simplifying maintenance.</a:t>
            </a:r>
            <a:endParaRPr lang="en-US" sz="1550" dirty="0"/>
          </a:p>
        </p:txBody>
      </p:sp>
      <p:sp>
        <p:nvSpPr>
          <p:cNvPr id="11" name="Shape 9"/>
          <p:cNvSpPr/>
          <p:nvPr/>
        </p:nvSpPr>
        <p:spPr>
          <a:xfrm>
            <a:off x="5207437" y="3444478"/>
            <a:ext cx="4215408" cy="3860959"/>
          </a:xfrm>
          <a:prstGeom prst="roundRect">
            <a:avLst>
              <a:gd name="adj" fmla="val 771"/>
            </a:avLst>
          </a:prstGeom>
          <a:solidFill>
            <a:srgbClr val="E8E8E3"/>
          </a:solidFill>
          <a:ln w="22860">
            <a:solidFill>
              <a:srgbClr val="C8CAC1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5207437" y="3444478"/>
            <a:ext cx="45720" cy="3860959"/>
          </a:xfrm>
          <a:prstGeom prst="roundRect">
            <a:avLst>
              <a:gd name="adj" fmla="val 65116"/>
            </a:avLst>
          </a:prstGeom>
          <a:solidFill>
            <a:srgbClr val="C8CAC1"/>
          </a:solidFill>
          <a:ln/>
        </p:spPr>
      </p:sp>
      <p:sp>
        <p:nvSpPr>
          <p:cNvPr id="13" name="Text 11"/>
          <p:cNvSpPr/>
          <p:nvPr/>
        </p:nvSpPr>
        <p:spPr>
          <a:xfrm>
            <a:off x="5474375" y="3665696"/>
            <a:ext cx="3727252" cy="6203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Backend (Express + Socket.io)</a:t>
            </a:r>
            <a:endParaRPr lang="en-US" sz="1950" dirty="0"/>
          </a:p>
        </p:txBody>
      </p:sp>
      <p:sp>
        <p:nvSpPr>
          <p:cNvPr id="14" name="Text 12"/>
          <p:cNvSpPr/>
          <p:nvPr/>
        </p:nvSpPr>
        <p:spPr>
          <a:xfrm>
            <a:off x="5474375" y="4405074"/>
            <a:ext cx="3727252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Combines REST API with WebSocket connections for robust real-time capabilities.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5474375" y="5427107"/>
            <a:ext cx="3727252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Features an event-driven, scalable architecture capable of handling high traffic.</a:t>
            </a:r>
            <a:endParaRPr lang="en-US" sz="1550" dirty="0"/>
          </a:p>
        </p:txBody>
      </p:sp>
      <p:sp>
        <p:nvSpPr>
          <p:cNvPr id="16" name="Text 14"/>
          <p:cNvSpPr/>
          <p:nvPr/>
        </p:nvSpPr>
        <p:spPr>
          <a:xfrm>
            <a:off x="5474375" y="6449139"/>
            <a:ext cx="3727252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Optimized for in-memory performance, ensuring lightning-fast message delivery.</a:t>
            </a:r>
            <a:endParaRPr lang="en-US" sz="1550" dirty="0"/>
          </a:p>
        </p:txBody>
      </p:sp>
      <p:sp>
        <p:nvSpPr>
          <p:cNvPr id="17" name="Shape 15"/>
          <p:cNvSpPr/>
          <p:nvPr/>
        </p:nvSpPr>
        <p:spPr>
          <a:xfrm>
            <a:off x="9621203" y="3444478"/>
            <a:ext cx="4215289" cy="3860959"/>
          </a:xfrm>
          <a:prstGeom prst="roundRect">
            <a:avLst>
              <a:gd name="adj" fmla="val 771"/>
            </a:avLst>
          </a:prstGeom>
          <a:solidFill>
            <a:srgbClr val="E8E8E3"/>
          </a:solidFill>
          <a:ln w="22860">
            <a:solidFill>
              <a:srgbClr val="C8CAC1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9621203" y="3444478"/>
            <a:ext cx="45720" cy="3860959"/>
          </a:xfrm>
          <a:prstGeom prst="roundRect">
            <a:avLst>
              <a:gd name="adj" fmla="val 65116"/>
            </a:avLst>
          </a:prstGeom>
          <a:solidFill>
            <a:srgbClr val="C8CAC1"/>
          </a:solidFill>
          <a:ln/>
        </p:spPr>
      </p:sp>
      <p:sp>
        <p:nvSpPr>
          <p:cNvPr id="19" name="Text 17"/>
          <p:cNvSpPr/>
          <p:nvPr/>
        </p:nvSpPr>
        <p:spPr>
          <a:xfrm>
            <a:off x="9888141" y="3665696"/>
            <a:ext cx="249257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000000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Core Principles</a:t>
            </a:r>
            <a:endParaRPr lang="en-US" sz="1950" dirty="0"/>
          </a:p>
        </p:txBody>
      </p:sp>
      <p:sp>
        <p:nvSpPr>
          <p:cNvPr id="20" name="Text 18"/>
          <p:cNvSpPr/>
          <p:nvPr/>
        </p:nvSpPr>
        <p:spPr>
          <a:xfrm>
            <a:off x="9888141" y="4094917"/>
            <a:ext cx="372713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Component-first: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Enables highly testable and reusable code components.</a:t>
            </a:r>
            <a:endParaRPr lang="en-US" sz="1550" dirty="0"/>
          </a:p>
        </p:txBody>
      </p:sp>
      <p:sp>
        <p:nvSpPr>
          <p:cNvPr id="21" name="Text 19"/>
          <p:cNvSpPr/>
          <p:nvPr/>
        </p:nvSpPr>
        <p:spPr>
          <a:xfrm>
            <a:off x="9888141" y="4799409"/>
            <a:ext cx="3727133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Real-time-first: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Ensures instant communication with resilient auto-reconnection.</a:t>
            </a:r>
            <a:endParaRPr lang="en-US" sz="1550" dirty="0"/>
          </a:p>
        </p:txBody>
      </p:sp>
      <p:sp>
        <p:nvSpPr>
          <p:cNvPr id="22" name="Text 20"/>
          <p:cNvSpPr/>
          <p:nvPr/>
        </p:nvSpPr>
        <p:spPr>
          <a:xfrm>
            <a:off x="9888141" y="5821442"/>
            <a:ext cx="3727133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UX-obsession: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Delivers smooth interactions, intelligent feedback, and helpful error messages.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84846" y="839748"/>
            <a:ext cx="1860590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Core Features</a:t>
            </a:r>
            <a:endParaRPr lang="en-US" sz="1450" dirty="0"/>
          </a:p>
        </p:txBody>
      </p:sp>
      <p:sp>
        <p:nvSpPr>
          <p:cNvPr id="3" name="Text 1"/>
          <p:cNvSpPr/>
          <p:nvPr/>
        </p:nvSpPr>
        <p:spPr>
          <a:xfrm>
            <a:off x="3065264" y="1221105"/>
            <a:ext cx="8499872" cy="6418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050"/>
              </a:lnSpc>
              <a:buNone/>
            </a:pPr>
            <a:r>
              <a:rPr lang="en-US" sz="40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Features That Matter Most</a:t>
            </a:r>
            <a:endParaRPr lang="en-US" sz="4000" dirty="0"/>
          </a:p>
        </p:txBody>
      </p:sp>
      <p:sp>
        <p:nvSpPr>
          <p:cNvPr id="4" name="Text 2"/>
          <p:cNvSpPr/>
          <p:nvPr/>
        </p:nvSpPr>
        <p:spPr>
          <a:xfrm>
            <a:off x="793790" y="2086213"/>
            <a:ext cx="13042821" cy="238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ChatFlow is built on a foundation of essential features designed to streamline communication and enhance user satisfaction. Each component is meticulously crafted for efficiency, security, and a delightful user experience.</a:t>
            </a:r>
            <a:endParaRPr lang="en-US" sz="11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491740"/>
            <a:ext cx="372070" cy="37207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351836" y="2580084"/>
            <a:ext cx="2631281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Smart Authentication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1351836" y="2901910"/>
            <a:ext cx="3665577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Simple username validation (2-20 characters).</a:t>
            </a:r>
            <a:endParaRPr lang="en-US" sz="1150" dirty="0"/>
          </a:p>
        </p:txBody>
      </p:sp>
      <p:sp>
        <p:nvSpPr>
          <p:cNvPr id="8" name="Text 5"/>
          <p:cNvSpPr/>
          <p:nvPr/>
        </p:nvSpPr>
        <p:spPr>
          <a:xfrm>
            <a:off x="1351836" y="3549253"/>
            <a:ext cx="3665577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Real-time checks for duplicate usernames to ensure uniqueness.</a:t>
            </a:r>
            <a:endParaRPr lang="en-US" sz="11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3388" y="2491740"/>
            <a:ext cx="372070" cy="37207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5761434" y="2580084"/>
            <a:ext cx="2894171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Intelligent Room System</a:t>
            </a:r>
            <a:endParaRPr lang="en-US" sz="1450" dirty="0"/>
          </a:p>
        </p:txBody>
      </p:sp>
      <p:sp>
        <p:nvSpPr>
          <p:cNvPr id="11" name="Text 7"/>
          <p:cNvSpPr/>
          <p:nvPr/>
        </p:nvSpPr>
        <p:spPr>
          <a:xfrm>
            <a:off x="5761434" y="2901910"/>
            <a:ext cx="3665577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Prebuilt rooms (General, Random) for immediate use.</a:t>
            </a:r>
            <a:endParaRPr lang="en-US" sz="1150" dirty="0"/>
          </a:p>
        </p:txBody>
      </p:sp>
      <p:sp>
        <p:nvSpPr>
          <p:cNvPr id="12" name="Text 8"/>
          <p:cNvSpPr/>
          <p:nvPr/>
        </p:nvSpPr>
        <p:spPr>
          <a:xfrm>
            <a:off x="5761434" y="3549253"/>
            <a:ext cx="3665577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Ability to create custom rooms for specific topics or teams.</a:t>
            </a:r>
            <a:endParaRPr lang="en-US" sz="1150" dirty="0"/>
          </a:p>
        </p:txBody>
      </p:sp>
      <p:sp>
        <p:nvSpPr>
          <p:cNvPr id="13" name="Text 9"/>
          <p:cNvSpPr/>
          <p:nvPr/>
        </p:nvSpPr>
        <p:spPr>
          <a:xfrm>
            <a:off x="5761434" y="4196596"/>
            <a:ext cx="3665577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Live user counts for each room, providing real-time activity insight.</a:t>
            </a:r>
            <a:endParaRPr lang="en-US" sz="1150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2987" y="2491740"/>
            <a:ext cx="372070" cy="37207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10171033" y="2580084"/>
            <a:ext cx="1860590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Rich Messaging</a:t>
            </a:r>
            <a:endParaRPr lang="en-US" sz="1450" dirty="0"/>
          </a:p>
        </p:txBody>
      </p:sp>
      <p:sp>
        <p:nvSpPr>
          <p:cNvPr id="16" name="Text 11"/>
          <p:cNvSpPr/>
          <p:nvPr/>
        </p:nvSpPr>
        <p:spPr>
          <a:xfrm>
            <a:off x="10171033" y="2901910"/>
            <a:ext cx="3665577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Instant delivery of messages across all connected clients.</a:t>
            </a:r>
            <a:endParaRPr lang="en-US" sz="1150" dirty="0"/>
          </a:p>
        </p:txBody>
      </p:sp>
      <p:sp>
        <p:nvSpPr>
          <p:cNvPr id="17" name="Text 12"/>
          <p:cNvSpPr/>
          <p:nvPr/>
        </p:nvSpPr>
        <p:spPr>
          <a:xfrm>
            <a:off x="10171033" y="3549253"/>
            <a:ext cx="3665577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Support for text formatting and automatic link recognition.</a:t>
            </a:r>
            <a:endParaRPr lang="en-US" sz="1150" dirty="0"/>
          </a:p>
        </p:txBody>
      </p:sp>
      <p:sp>
        <p:nvSpPr>
          <p:cNvPr id="18" name="Text 13"/>
          <p:cNvSpPr/>
          <p:nvPr/>
        </p:nvSpPr>
        <p:spPr>
          <a:xfrm>
            <a:off x="10171033" y="4196596"/>
            <a:ext cx="3665577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Timestamps on messages and persistent history for easy reference.</a:t>
            </a:r>
            <a:endParaRPr lang="en-US" sz="1150" dirty="0"/>
          </a:p>
        </p:txBody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089565"/>
            <a:ext cx="372070" cy="372070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1351836" y="5177909"/>
            <a:ext cx="2006322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UX Enhancements</a:t>
            </a:r>
            <a:endParaRPr lang="en-US" sz="1450" dirty="0"/>
          </a:p>
        </p:txBody>
      </p:sp>
      <p:sp>
        <p:nvSpPr>
          <p:cNvPr id="21" name="Text 15"/>
          <p:cNvSpPr/>
          <p:nvPr/>
        </p:nvSpPr>
        <p:spPr>
          <a:xfrm>
            <a:off x="1351836" y="5499735"/>
            <a:ext cx="3665577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Subtle visual notifications and automatic scroll to new messages.</a:t>
            </a:r>
            <a:endParaRPr lang="en-US" sz="1150" dirty="0"/>
          </a:p>
        </p:txBody>
      </p:sp>
      <p:sp>
        <p:nvSpPr>
          <p:cNvPr id="22" name="Text 16"/>
          <p:cNvSpPr/>
          <p:nvPr/>
        </p:nvSpPr>
        <p:spPr>
          <a:xfrm>
            <a:off x="1351836" y="6147078"/>
            <a:ext cx="3665577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Clear join/leave alerts keep everyone informed of room activity.</a:t>
            </a:r>
            <a:endParaRPr lang="en-US" sz="1150" dirty="0"/>
          </a:p>
        </p:txBody>
      </p:sp>
      <p:sp>
        <p:nvSpPr>
          <p:cNvPr id="23" name="Text 17"/>
          <p:cNvSpPr/>
          <p:nvPr/>
        </p:nvSpPr>
        <p:spPr>
          <a:xfrm>
            <a:off x="1351836" y="6794421"/>
            <a:ext cx="3665577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Fully responsive design for seamless use on any device.</a:t>
            </a:r>
            <a:endParaRPr lang="en-US" sz="1150" dirty="0"/>
          </a:p>
        </p:txBody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3388" y="5089565"/>
            <a:ext cx="372070" cy="372070"/>
          </a:xfrm>
          <a:prstGeom prst="rect">
            <a:avLst/>
          </a:prstGeom>
        </p:spPr>
      </p:pic>
      <p:sp>
        <p:nvSpPr>
          <p:cNvPr id="25" name="Text 18"/>
          <p:cNvSpPr/>
          <p:nvPr/>
        </p:nvSpPr>
        <p:spPr>
          <a:xfrm>
            <a:off x="5761434" y="5177909"/>
            <a:ext cx="2110740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55575A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Room Management</a:t>
            </a:r>
            <a:endParaRPr lang="en-US" sz="1450" dirty="0"/>
          </a:p>
        </p:txBody>
      </p:sp>
      <p:sp>
        <p:nvSpPr>
          <p:cNvPr id="26" name="Text 19"/>
          <p:cNvSpPr/>
          <p:nvPr/>
        </p:nvSpPr>
        <p:spPr>
          <a:xfrm>
            <a:off x="5761434" y="5499735"/>
            <a:ext cx="3665577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Instant switching between rooms for effortless navigation.</a:t>
            </a:r>
            <a:endParaRPr lang="en-US" sz="1150" dirty="0"/>
          </a:p>
        </p:txBody>
      </p:sp>
      <p:sp>
        <p:nvSpPr>
          <p:cNvPr id="27" name="Text 20"/>
          <p:cNvSpPr/>
          <p:nvPr/>
        </p:nvSpPr>
        <p:spPr>
          <a:xfrm>
            <a:off x="5761434" y="6147078"/>
            <a:ext cx="3665577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Real-time updates and clear indicators of current room status.</a:t>
            </a:r>
            <a:endParaRPr lang="en-US" sz="11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16506"/>
            <a:ext cx="3112294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Technical Implementation</a:t>
            </a:r>
            <a:endParaRPr lang="en-US" sz="1450" dirty="0"/>
          </a:p>
        </p:txBody>
      </p:sp>
      <p:sp>
        <p:nvSpPr>
          <p:cNvPr id="3" name="Text 1"/>
          <p:cNvSpPr/>
          <p:nvPr/>
        </p:nvSpPr>
        <p:spPr>
          <a:xfrm>
            <a:off x="1366480" y="997863"/>
            <a:ext cx="11897439" cy="6418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050"/>
              </a:lnSpc>
              <a:buNone/>
            </a:pPr>
            <a:r>
              <a:rPr lang="en-US" sz="40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How It Works: The Engine of ChatFlow</a:t>
            </a:r>
            <a:endParaRPr lang="en-US" sz="4000" dirty="0"/>
          </a:p>
        </p:txBody>
      </p:sp>
      <p:sp>
        <p:nvSpPr>
          <p:cNvPr id="4" name="Text 2"/>
          <p:cNvSpPr/>
          <p:nvPr/>
        </p:nvSpPr>
        <p:spPr>
          <a:xfrm>
            <a:off x="793790" y="1862971"/>
            <a:ext cx="13042821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At the heart of ChatFlow lies a robust Socket.io event system, orchestrating every interaction from user authentication to real-time message broadcasting. This event-driven architecture ensures efficiency, reliability, and an exceptionally responsive user experience.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793790" y="2774513"/>
            <a:ext cx="2703552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Socket.io Event System: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793790" y="3155871"/>
            <a:ext cx="6339840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Authentication Flow:</a:t>
            </a:r>
            <a:endParaRPr lang="en-US" sz="1150" dirty="0"/>
          </a:p>
        </p:txBody>
      </p:sp>
      <p:sp>
        <p:nvSpPr>
          <p:cNvPr id="7" name="Text 5"/>
          <p:cNvSpPr/>
          <p:nvPr/>
        </p:nvSpPr>
        <p:spPr>
          <a:xfrm>
            <a:off x="793790" y="3505557"/>
            <a:ext cx="6339840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Client sends username to server.</a:t>
            </a:r>
            <a:endParaRPr lang="en-US" sz="1150" dirty="0"/>
          </a:p>
        </p:txBody>
      </p:sp>
      <p:sp>
        <p:nvSpPr>
          <p:cNvPr id="8" name="Text 6"/>
          <p:cNvSpPr/>
          <p:nvPr/>
        </p:nvSpPr>
        <p:spPr>
          <a:xfrm>
            <a:off x="793790" y="3855244"/>
            <a:ext cx="6339840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Server validates uniqueness and credentials.</a:t>
            </a:r>
            <a:endParaRPr lang="en-US" sz="1150" dirty="0"/>
          </a:p>
        </p:txBody>
      </p:sp>
      <p:sp>
        <p:nvSpPr>
          <p:cNvPr id="9" name="Text 7"/>
          <p:cNvSpPr/>
          <p:nvPr/>
        </p:nvSpPr>
        <p:spPr>
          <a:xfrm>
            <a:off x="793790" y="4204930"/>
            <a:ext cx="6339840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vl="1" marL="6858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Upon success, rooms list is sent, user joins a default room, and message history is loaded.</a:t>
            </a:r>
            <a:endParaRPr lang="en-US" sz="1150" dirty="0"/>
          </a:p>
        </p:txBody>
      </p:sp>
      <p:sp>
        <p:nvSpPr>
          <p:cNvPr id="10" name="Text 8"/>
          <p:cNvSpPr/>
          <p:nvPr/>
        </p:nvSpPr>
        <p:spPr>
          <a:xfrm>
            <a:off x="793790" y="4852273"/>
            <a:ext cx="6339840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Messaging Flow:</a:t>
            </a:r>
            <a:endParaRPr lang="en-US" sz="1150" dirty="0"/>
          </a:p>
        </p:txBody>
      </p:sp>
      <p:sp>
        <p:nvSpPr>
          <p:cNvPr id="11" name="Text 9"/>
          <p:cNvSpPr/>
          <p:nvPr/>
        </p:nvSpPr>
        <p:spPr>
          <a:xfrm>
            <a:off x="793790" y="5201960"/>
            <a:ext cx="6339840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User sends a message from the client.</a:t>
            </a:r>
            <a:endParaRPr lang="en-US" sz="1150" dirty="0"/>
          </a:p>
        </p:txBody>
      </p:sp>
      <p:sp>
        <p:nvSpPr>
          <p:cNvPr id="12" name="Text 10"/>
          <p:cNvSpPr/>
          <p:nvPr/>
        </p:nvSpPr>
        <p:spPr>
          <a:xfrm>
            <a:off x="793790" y="5551646"/>
            <a:ext cx="6339840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Server validates content and broadcasts to all relevant room members.</a:t>
            </a:r>
            <a:endParaRPr lang="en-US" sz="1150" dirty="0"/>
          </a:p>
        </p:txBody>
      </p:sp>
      <p:sp>
        <p:nvSpPr>
          <p:cNvPr id="13" name="Text 11"/>
          <p:cNvSpPr/>
          <p:nvPr/>
        </p:nvSpPr>
        <p:spPr>
          <a:xfrm>
            <a:off x="793790" y="5901333"/>
            <a:ext cx="6339840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Clients automatically scroll to display the new message.</a:t>
            </a:r>
            <a:endParaRPr lang="en-US" sz="1150" dirty="0"/>
          </a:p>
        </p:txBody>
      </p:sp>
      <p:sp>
        <p:nvSpPr>
          <p:cNvPr id="14" name="Text 12"/>
          <p:cNvSpPr/>
          <p:nvPr/>
        </p:nvSpPr>
        <p:spPr>
          <a:xfrm>
            <a:off x="793790" y="6251019"/>
            <a:ext cx="6339840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b="1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Key Events:</a:t>
            </a:r>
            <a:endParaRPr lang="en-US" sz="1150" dirty="0"/>
          </a:p>
        </p:txBody>
      </p:sp>
      <p:sp>
        <p:nvSpPr>
          <p:cNvPr id="15" name="Text 13"/>
          <p:cNvSpPr/>
          <p:nvPr/>
        </p:nvSpPr>
        <p:spPr>
          <a:xfrm>
            <a:off x="793790" y="6600706"/>
            <a:ext cx="6339840" cy="602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lvl="1" marL="6858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highlight>
                  <a:srgbClr val="DBDBD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authenticate</a:t>
            </a:r>
            <a:pPr algn="l" lvl="1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, </a:t>
            </a:r>
            <a:pPr algn="l" lvl="1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55575A"/>
                </a:solidFill>
                <a:highlight>
                  <a:srgbClr val="DBDBD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join_room</a:t>
            </a:r>
            <a:pPr algn="l" lvl="1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, </a:t>
            </a:r>
            <a:pPr algn="l" lvl="1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55575A"/>
                </a:solidFill>
                <a:highlight>
                  <a:srgbClr val="DBDBD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send_message</a:t>
            </a:r>
            <a:pPr algn="l" lvl="1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, </a:t>
            </a:r>
            <a:pPr algn="l" lvl="1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55575A"/>
                </a:solidFill>
                <a:highlight>
                  <a:srgbClr val="DBDBD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create_room</a:t>
            </a:r>
            <a:pPr algn="l" lvl="1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(client to server)</a:t>
            </a:r>
            <a:endParaRPr lang="en-US" sz="1150" dirty="0"/>
          </a:p>
        </p:txBody>
      </p:sp>
      <p:sp>
        <p:nvSpPr>
          <p:cNvPr id="16" name="Text 14"/>
          <p:cNvSpPr/>
          <p:nvPr/>
        </p:nvSpPr>
        <p:spPr>
          <a:xfrm>
            <a:off x="793790" y="7255669"/>
            <a:ext cx="6339840" cy="305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highlight>
                  <a:srgbClr val="DBDBD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new_message</a:t>
            </a:r>
            <a:pPr algn="l" lvl="1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, </a:t>
            </a:r>
            <a:pPr algn="l" lvl="1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55575A"/>
                </a:solidFill>
                <a:highlight>
                  <a:srgbClr val="DBDBD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user_joined</a:t>
            </a:r>
            <a:pPr algn="l" lvl="1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, </a:t>
            </a:r>
            <a:pPr algn="l" lvl="1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55575A"/>
                </a:solidFill>
                <a:highlight>
                  <a:srgbClr val="DBDBD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user_left</a:t>
            </a:r>
            <a:pPr algn="l" lvl="1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 (server to client)</a:t>
            </a:r>
            <a:endParaRPr lang="en-US" sz="1150" dirty="0"/>
          </a:p>
        </p:txBody>
      </p:sp>
      <p:sp>
        <p:nvSpPr>
          <p:cNvPr id="17" name="Text 15"/>
          <p:cNvSpPr/>
          <p:nvPr/>
        </p:nvSpPr>
        <p:spPr>
          <a:xfrm>
            <a:off x="7504390" y="2774513"/>
            <a:ext cx="1871543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Error Handling:</a:t>
            </a:r>
            <a:endParaRPr lang="en-US" sz="1450" dirty="0"/>
          </a:p>
        </p:txBody>
      </p:sp>
      <p:sp>
        <p:nvSpPr>
          <p:cNvPr id="18" name="Text 16"/>
          <p:cNvSpPr/>
          <p:nvPr/>
        </p:nvSpPr>
        <p:spPr>
          <a:xfrm>
            <a:off x="7504390" y="3155871"/>
            <a:ext cx="6339840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Instant detection of username conflicts during authentication.</a:t>
            </a:r>
            <a:endParaRPr lang="en-US" sz="1150" dirty="0"/>
          </a:p>
        </p:txBody>
      </p:sp>
      <p:sp>
        <p:nvSpPr>
          <p:cNvPr id="19" name="Text 17"/>
          <p:cNvSpPr/>
          <p:nvPr/>
        </p:nvSpPr>
        <p:spPr>
          <a:xfrm>
            <a:off x="7504390" y="3505557"/>
            <a:ext cx="6339840" cy="595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Graceful reconnection mechanisms ensure continuous service even during network interruptions.</a:t>
            </a:r>
            <a:endParaRPr lang="en-US" sz="1150" dirty="0"/>
          </a:p>
        </p:txBody>
      </p:sp>
      <p:sp>
        <p:nvSpPr>
          <p:cNvPr id="20" name="Text 18"/>
          <p:cNvSpPr/>
          <p:nvPr/>
        </p:nvSpPr>
        <p:spPr>
          <a:xfrm>
            <a:off x="7504390" y="4152900"/>
            <a:ext cx="6339840" cy="297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850"/>
              </a:lnSpc>
              <a:buSzPct val="100000"/>
              <a:buChar char="•"/>
            </a:pPr>
            <a:r>
              <a:rPr lang="en-US" sz="11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User-friendly error messages guide users through issues without technical jargon.</a:t>
            </a:r>
            <a:endParaRPr lang="en-US" sz="1150" dirty="0"/>
          </a:p>
        </p:txBody>
      </p:sp>
      <p:sp>
        <p:nvSpPr>
          <p:cNvPr id="21" name="Text 19"/>
          <p:cNvSpPr/>
          <p:nvPr/>
        </p:nvSpPr>
        <p:spPr>
          <a:xfrm>
            <a:off x="7504390" y="4599384"/>
            <a:ext cx="1860590" cy="2325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Data Flow:</a:t>
            </a:r>
            <a:endParaRPr lang="en-US" sz="1450" dirty="0"/>
          </a:p>
        </p:txBody>
      </p:sp>
      <p:sp>
        <p:nvSpPr>
          <p:cNvPr id="22" name="Text 20"/>
          <p:cNvSpPr/>
          <p:nvPr/>
        </p:nvSpPr>
        <p:spPr>
          <a:xfrm>
            <a:off x="7504390" y="4980742"/>
            <a:ext cx="6339840" cy="8929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55575A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All data within ChatFlow is processed in real-time, validated at each critical juncture, and instantly broadcasted to ensure minimal latency and maximum reliability. This efficient flow underpins the seamless conversational experience.</a:t>
            </a:r>
            <a:endParaRPr lang="en-US" sz="14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48482" y="736878"/>
            <a:ext cx="2733437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Results &amp; Screenshots</a:t>
            </a:r>
            <a:endParaRPr lang="en-US" sz="1550" dirty="0"/>
          </a:p>
        </p:txBody>
      </p:sp>
      <p:sp>
        <p:nvSpPr>
          <p:cNvPr id="3" name="Text 1"/>
          <p:cNvSpPr/>
          <p:nvPr/>
        </p:nvSpPr>
        <p:spPr>
          <a:xfrm>
            <a:off x="1747361" y="1143595"/>
            <a:ext cx="11135678" cy="6847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ChatFlow: Application in Action</a:t>
            </a:r>
            <a:endParaRPr lang="en-US" sz="4300" dirty="0"/>
          </a:p>
        </p:txBody>
      </p:sp>
      <p:sp>
        <p:nvSpPr>
          <p:cNvPr id="4" name="Text 2"/>
          <p:cNvSpPr/>
          <p:nvPr/>
        </p:nvSpPr>
        <p:spPr>
          <a:xfrm>
            <a:off x="793790" y="2066449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Witness ChatFlow's capabilities through a series of vivid screenshots demonstrating its intuitive design and robust performance across various scenarios. Our focus on real-time responsiveness and user-centric features truly shines through.</a:t>
            </a:r>
            <a:endParaRPr lang="en-US" sz="15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62581" y="2984659"/>
            <a:ext cx="1905238" cy="190523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93790" y="5331738"/>
            <a:ext cx="2740343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Performance Metrics: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793790" y="5738455"/>
            <a:ext cx="632781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Message Latency: Consistently &lt;50ms for near-instant delivery.</a:t>
            </a:r>
            <a:endParaRPr lang="en-US" sz="1250" dirty="0"/>
          </a:p>
        </p:txBody>
      </p:sp>
      <p:sp>
        <p:nvSpPr>
          <p:cNvPr id="8" name="Text 5"/>
          <p:cNvSpPr/>
          <p:nvPr/>
        </p:nvSpPr>
        <p:spPr>
          <a:xfrm>
            <a:off x="793790" y="6111478"/>
            <a:ext cx="632781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Room Switching: Instantaneous transitions between rooms.</a:t>
            </a:r>
            <a:endParaRPr lang="en-US" sz="1250" dirty="0"/>
          </a:p>
        </p:txBody>
      </p:sp>
      <p:sp>
        <p:nvSpPr>
          <p:cNvPr id="9" name="Text 6"/>
          <p:cNvSpPr/>
          <p:nvPr/>
        </p:nvSpPr>
        <p:spPr>
          <a:xfrm>
            <a:off x="793790" y="6484501"/>
            <a:ext cx="632781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Auto Reconnection: Graceful recovery within 2 seconds of network interruption.</a:t>
            </a:r>
            <a:endParaRPr lang="en-US" sz="1250" dirty="0"/>
          </a:p>
        </p:txBody>
      </p:sp>
      <p:sp>
        <p:nvSpPr>
          <p:cNvPr id="10" name="Text 7"/>
          <p:cNvSpPr/>
          <p:nvPr/>
        </p:nvSpPr>
        <p:spPr>
          <a:xfrm>
            <a:off x="7516416" y="5331738"/>
            <a:ext cx="2052637" cy="2480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b="1" dirty="0">
                <a:solidFill>
                  <a:srgbClr val="0C0D0F"/>
                </a:solidFill>
                <a:latin typeface="Hubot Sans Bold" pitchFamily="34" charset="0"/>
                <a:ea typeface="Hubot Sans Bold" pitchFamily="34" charset="-122"/>
                <a:cs typeface="Hubot Sans Bold" pitchFamily="34" charset="-120"/>
              </a:rPr>
              <a:t>User Experience:</a:t>
            </a: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7516416" y="5738455"/>
            <a:ext cx="632781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Zero Learning Curve: Intuitive design ensures immediate usability for new users.</a:t>
            </a:r>
            <a:endParaRPr lang="en-US" sz="1250" dirty="0"/>
          </a:p>
        </p:txBody>
      </p:sp>
      <p:sp>
        <p:nvSpPr>
          <p:cNvPr id="12" name="Text 9"/>
          <p:cNvSpPr/>
          <p:nvPr/>
        </p:nvSpPr>
        <p:spPr>
          <a:xfrm>
            <a:off x="7516416" y="6429018"/>
            <a:ext cx="6327815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Beautiful and Smooth: Visually appealing interface with fluid interactions.</a:t>
            </a:r>
            <a:endParaRPr lang="en-US" sz="1250" dirty="0"/>
          </a:p>
        </p:txBody>
      </p:sp>
      <p:sp>
        <p:nvSpPr>
          <p:cNvPr id="13" name="Text 10"/>
          <p:cNvSpPr/>
          <p:nvPr/>
        </p:nvSpPr>
        <p:spPr>
          <a:xfrm>
            <a:off x="7516416" y="6802041"/>
            <a:ext cx="632781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000000"/>
                </a:solidFill>
                <a:latin typeface="Roboto Condensed" pitchFamily="34" charset="0"/>
                <a:ea typeface="Roboto Condensed" pitchFamily="34" charset="-122"/>
                <a:cs typeface="Roboto Condensed" pitchFamily="34" charset="-120"/>
              </a:rPr>
              <a:t>Reliable and Consistent: Uninterrupted service and uniform experience across all devices.</a:t>
            </a:r>
            <a:endParaRPr lang="en-US" sz="12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2025-08-22T05:54:21Z</dcterms:created>
  <dcterms:modified xsi:type="dcterms:W3CDTF">2025-08-22T05:54:21Z</dcterms:modified>
</cp:coreProperties>
</file>