
<file path=[Content_Types].xml><?xml version="1.0" encoding="utf-8"?>
<Types xmlns="http://schemas.openxmlformats.org/package/2006/content-types">
  <Default Extension="fntdata" ContentType="application/x-fontdata"/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notesMasterIdLst>
    <p:notesMasterId r:id="rId8"/>
  </p:notesMasterIdLst>
  <p:sldSz cx="14630400" cy="8229600"/>
  <p:notesSz cx="8229600" cy="14630400"/>
  <p:embeddedFontLst>
    <p:embeddedFont>
      <p:font typeface="Bitter Medium"/>
      <p:regular r:id="rId13"/>
    </p:embeddedFont>
    <p:embeddedFont>
      <p:font typeface="Bitter Medium"/>
      <p:regular r:id="rId14"/>
    </p:embeddedFont>
    <p:embeddedFont>
      <p:font typeface="Bitter Medium"/>
      <p:regular r:id="rId15"/>
    </p:embeddedFont>
    <p:embeddedFont>
      <p:font typeface="Bitter Medium"/>
      <p:regular r:id="rId16"/>
    </p:embeddedFont>
    <p:embeddedFont>
      <p:font typeface="Open Sans"/>
      <p:regular r:id="rId17"/>
    </p:embeddedFont>
    <p:embeddedFont>
      <p:font typeface="Open Sans"/>
      <p:regular r:id="rId18"/>
    </p:embeddedFont>
    <p:embeddedFont>
      <p:font typeface="Open Sans"/>
      <p:regular r:id="rId19"/>
    </p:embeddedFont>
    <p:embeddedFont>
      <p:font typeface="Open Sans"/>
      <p:regular r:id="rId20"/>
    </p:embeddedFont>
  </p:embeddedFon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notesMaster" Target="notesMasters/notesMaster1.xml"/><Relationship Id="rId9" Type="http://schemas.openxmlformats.org/officeDocument/2006/relationships/presProps" Target="presProps.xml"/><Relationship Id="rId10" Type="http://schemas.openxmlformats.org/officeDocument/2006/relationships/viewProps" Target="viewProps.xml"/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3" Type="http://schemas.openxmlformats.org/officeDocument/2006/relationships/font" Target="fonts/font1.fntdata"/><Relationship Id="rId14" Type="http://schemas.openxmlformats.org/officeDocument/2006/relationships/font" Target="fonts/font2.fntdata"/><Relationship Id="rId15" Type="http://schemas.openxmlformats.org/officeDocument/2006/relationships/font" Target="fonts/font3.fntdata"/><Relationship Id="rId16" Type="http://schemas.openxmlformats.org/officeDocument/2006/relationships/font" Target="fonts/font4.fntdata"/><Relationship Id="rId17" Type="http://schemas.openxmlformats.org/officeDocument/2006/relationships/font" Target="fonts/font5.fntdata"/><Relationship Id="rId18" Type="http://schemas.openxmlformats.org/officeDocument/2006/relationships/font" Target="fonts/font6.fntdata"/><Relationship Id="rId19" Type="http://schemas.openxmlformats.org/officeDocument/2006/relationships/font" Target="fonts/font7.fntdata"/><Relationship Id="rId20" Type="http://schemas.openxmlformats.org/officeDocument/2006/relationships/font" Target="fonts/font8.fntdata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2-1.png"/><Relationship Id="rId3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3-1.png"/><Relationship Id="rId3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4-1.png"/><Relationship Id="rId3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5-1.png"/><Relationship Id="rId3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6-1.png"/><Relationship Id="rId3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hyperlink" Target="https://gamma.app/?utm_source=made-with-gamma" TargetMode="External"/><Relationship Id="rId1" Type="http://schemas.openxmlformats.org/officeDocument/2006/relationships/image" Target="../media/image-1007-1.png"/><Relationship Id="rId3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1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3CDC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2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3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BE2D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4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5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C3CDC1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lide 6 master">
    <p:bg>
      <p:bgPr>
        <a:solidFill>
          <a:srgbClr val="000000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AABCB6"/>
          </a:solidFill>
          <a:ln/>
        </p:spPr>
      </p:sp>
      <p:sp>
        <p:nvSpPr>
          <p:cNvPr id="3" name="Shape 1"/>
          <p:cNvSpPr/>
          <p:nvPr/>
        </p:nvSpPr>
        <p:spPr>
          <a:xfrm>
            <a:off x="0" y="0"/>
            <a:ext cx="14630400" cy="8229600"/>
          </a:xfrm>
          <a:prstGeom prst="rect">
            <a:avLst/>
          </a:prstGeom>
          <a:solidFill>
            <a:srgbClr val="FFF8F0"/>
          </a:solidFill>
          <a:ln/>
        </p:spPr>
      </p:sp>
      <p:pic>
        <p:nvPicPr>
          <p:cNvPr id="4" name="Image 0" descr="preencoded.png">
            <a:hlinkClick r:id="rId2" tooltip=""/>
      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839215" y="7749540"/>
            <a:ext cx="1722605" cy="411480"/>
          </a:xfrm>
          <a:prstGeom prst="rect">
            <a:avLst/>
          </a:prstGeom>
        </p:spPr>
      </p:pic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slideLayout" Target="../slideLayouts/slideLayout2.xml"/><Relationship Id="rId3" Type="http://schemas.openxmlformats.org/officeDocument/2006/relationships/notesSlide" Target="../notesSlides/notesSlide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pn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5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png"/><Relationship Id="rId4" Type="http://schemas.openxmlformats.org/officeDocument/2006/relationships/image" Target="../media/image-5-4.png"/><Relationship Id="rId5" Type="http://schemas.openxmlformats.org/officeDocument/2006/relationships/slideLayout" Target="../slideLayouts/slideLayout6.xml"/><Relationship Id="rId6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slideLayout" Target="../slideLayouts/slideLayout7.xml"/><Relationship Id="rId3" Type="http://schemas.openxmlformats.org/officeDocument/2006/relationships/notesSlide" Target="../notesSlides/notesSlide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0"/>
            <a:ext cx="5486400" cy="8229600"/>
          </a:xfrm>
          <a:prstGeom prst="rect">
            <a:avLst/>
          </a:prstGeom>
        </p:spPr>
      </p:pic>
      <p:sp>
        <p:nvSpPr>
          <p:cNvPr id="3" name="Text 0"/>
          <p:cNvSpPr/>
          <p:nvPr/>
        </p:nvSpPr>
        <p:spPr>
          <a:xfrm>
            <a:off x="6280190" y="2043470"/>
            <a:ext cx="7556421" cy="186023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4850"/>
              </a:lnSpc>
              <a:buNone/>
            </a:pPr>
            <a:r>
              <a:rPr lang="en-US" sz="39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Building the Future of Education: The Student-Teacher Booking System</a:t>
            </a:r>
            <a:endParaRPr lang="en-US" sz="3900" dirty="0"/>
          </a:p>
        </p:txBody>
      </p:sp>
      <p:sp>
        <p:nvSpPr>
          <p:cNvPr id="4" name="Text 1"/>
          <p:cNvSpPr/>
          <p:nvPr/>
        </p:nvSpPr>
        <p:spPr>
          <a:xfrm>
            <a:off x="6280190" y="4201358"/>
            <a:ext cx="7556421" cy="1984772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3100"/>
              </a:lnSpc>
              <a:buNone/>
            </a:pPr>
            <a:r>
              <a:rPr lang="en-US" sz="19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 comprehensive full-stack web application designed to revolutionize educational appointment management. This system provides a seamless, secure, and efficient platform for students, teachers, and administrators to connect and collaborate.</a:t>
            </a:r>
            <a:endParaRPr lang="en-US" sz="19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074688" y="1248728"/>
            <a:ext cx="2480905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The Challenge</a:t>
            </a:r>
            <a:endParaRPr lang="en-US" sz="1950" dirty="0"/>
          </a:p>
        </p:txBody>
      </p:sp>
      <p:sp>
        <p:nvSpPr>
          <p:cNvPr id="3" name="Text 1"/>
          <p:cNvSpPr/>
          <p:nvPr/>
        </p:nvSpPr>
        <p:spPr>
          <a:xfrm>
            <a:off x="2011918" y="1757243"/>
            <a:ext cx="10606564" cy="85582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700"/>
              </a:lnSpc>
              <a:buNone/>
            </a:pPr>
            <a:r>
              <a:rPr lang="en-US" sz="53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Unlocking Educational Efficiency</a:t>
            </a:r>
            <a:endParaRPr lang="en-US" sz="5350" dirty="0"/>
          </a:p>
        </p:txBody>
      </p:sp>
      <p:sp>
        <p:nvSpPr>
          <p:cNvPr id="4" name="Text 2"/>
          <p:cNvSpPr/>
          <p:nvPr/>
        </p:nvSpPr>
        <p:spPr>
          <a:xfrm>
            <a:off x="793790" y="2910721"/>
            <a:ext cx="13042821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Educational institutions often grapple with outdated and inefficient systems for managing student-teacher interactions. These challenges lead to missed opportunities, administrative burden, and a fragmented learning experience.</a:t>
            </a:r>
            <a:endParaRPr lang="en-US" sz="1550" dirty="0"/>
          </a:p>
        </p:txBody>
      </p:sp>
      <p:sp>
        <p:nvSpPr>
          <p:cNvPr id="5" name="Shape 3"/>
          <p:cNvSpPr/>
          <p:nvPr/>
        </p:nvSpPr>
        <p:spPr>
          <a:xfrm>
            <a:off x="793790" y="3769043"/>
            <a:ext cx="6422231" cy="1506736"/>
          </a:xfrm>
          <a:prstGeom prst="roundRect">
            <a:avLst>
              <a:gd name="adj" fmla="val 5532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6" name="Shape 4"/>
          <p:cNvSpPr/>
          <p:nvPr/>
        </p:nvSpPr>
        <p:spPr>
          <a:xfrm>
            <a:off x="793790" y="3769043"/>
            <a:ext cx="45720" cy="1506736"/>
          </a:xfrm>
          <a:prstGeom prst="roundRect">
            <a:avLst>
              <a:gd name="adj" fmla="val 182326"/>
            </a:avLst>
          </a:prstGeom>
          <a:solidFill>
            <a:srgbClr val="D2600F"/>
          </a:solidFill>
          <a:ln/>
        </p:spPr>
      </p:sp>
      <p:sp>
        <p:nvSpPr>
          <p:cNvPr id="7" name="Text 5"/>
          <p:cNvSpPr/>
          <p:nvPr/>
        </p:nvSpPr>
        <p:spPr>
          <a:xfrm>
            <a:off x="1060728" y="3990261"/>
            <a:ext cx="3350181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Fragmented Communication</a:t>
            </a:r>
            <a:endParaRPr lang="en-US" sz="1950" dirty="0"/>
          </a:p>
        </p:txBody>
      </p:sp>
      <p:sp>
        <p:nvSpPr>
          <p:cNvPr id="8" name="Text 6"/>
          <p:cNvSpPr/>
          <p:nvPr/>
        </p:nvSpPr>
        <p:spPr>
          <a:xfrm>
            <a:off x="1060728" y="4419481"/>
            <a:ext cx="5934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Lack of a centralized platform leads to scattered discussions and missed guidance opportunities.</a:t>
            </a:r>
            <a:endParaRPr lang="en-US" sz="1550" dirty="0"/>
          </a:p>
        </p:txBody>
      </p:sp>
      <p:sp>
        <p:nvSpPr>
          <p:cNvPr id="9" name="Shape 7"/>
          <p:cNvSpPr/>
          <p:nvPr/>
        </p:nvSpPr>
        <p:spPr>
          <a:xfrm>
            <a:off x="7414379" y="3769043"/>
            <a:ext cx="6422231" cy="1506736"/>
          </a:xfrm>
          <a:prstGeom prst="roundRect">
            <a:avLst>
              <a:gd name="adj" fmla="val 5532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10" name="Shape 8"/>
          <p:cNvSpPr/>
          <p:nvPr/>
        </p:nvSpPr>
        <p:spPr>
          <a:xfrm>
            <a:off x="7414379" y="3769043"/>
            <a:ext cx="45720" cy="1506736"/>
          </a:xfrm>
          <a:prstGeom prst="roundRect">
            <a:avLst>
              <a:gd name="adj" fmla="val 182326"/>
            </a:avLst>
          </a:prstGeom>
          <a:solidFill>
            <a:srgbClr val="D2600F"/>
          </a:solidFill>
          <a:ln/>
        </p:spPr>
      </p:sp>
      <p:sp>
        <p:nvSpPr>
          <p:cNvPr id="11" name="Text 9"/>
          <p:cNvSpPr/>
          <p:nvPr/>
        </p:nvSpPr>
        <p:spPr>
          <a:xfrm>
            <a:off x="7681317" y="3990261"/>
            <a:ext cx="3868698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Manual Scheduling Inefficiencies</a:t>
            </a:r>
            <a:endParaRPr lang="en-US" sz="1950" dirty="0"/>
          </a:p>
        </p:txBody>
      </p:sp>
      <p:sp>
        <p:nvSpPr>
          <p:cNvPr id="12" name="Text 10"/>
          <p:cNvSpPr/>
          <p:nvPr/>
        </p:nvSpPr>
        <p:spPr>
          <a:xfrm>
            <a:off x="7681317" y="4419481"/>
            <a:ext cx="5934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Paper-based or email booking causes high overhead, conflicts, and missed appointments.</a:t>
            </a:r>
            <a:endParaRPr lang="en-US" sz="1550" dirty="0"/>
          </a:p>
        </p:txBody>
      </p:sp>
      <p:sp>
        <p:nvSpPr>
          <p:cNvPr id="13" name="Shape 11"/>
          <p:cNvSpPr/>
          <p:nvPr/>
        </p:nvSpPr>
        <p:spPr>
          <a:xfrm>
            <a:off x="793790" y="5474137"/>
            <a:ext cx="6422231" cy="1506736"/>
          </a:xfrm>
          <a:prstGeom prst="roundRect">
            <a:avLst>
              <a:gd name="adj" fmla="val 5532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14" name="Shape 12"/>
          <p:cNvSpPr/>
          <p:nvPr/>
        </p:nvSpPr>
        <p:spPr>
          <a:xfrm>
            <a:off x="793790" y="5474137"/>
            <a:ext cx="45720" cy="1506736"/>
          </a:xfrm>
          <a:prstGeom prst="roundRect">
            <a:avLst>
              <a:gd name="adj" fmla="val 182326"/>
            </a:avLst>
          </a:prstGeom>
          <a:solidFill>
            <a:srgbClr val="D2600F"/>
          </a:solidFill>
          <a:ln/>
        </p:spPr>
      </p:sp>
      <p:sp>
        <p:nvSpPr>
          <p:cNvPr id="15" name="Text 13"/>
          <p:cNvSpPr/>
          <p:nvPr/>
        </p:nvSpPr>
        <p:spPr>
          <a:xfrm>
            <a:off x="1060728" y="5695355"/>
            <a:ext cx="3001447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Lack of User Management</a:t>
            </a:r>
            <a:endParaRPr lang="en-US" sz="1950" dirty="0"/>
          </a:p>
        </p:txBody>
      </p:sp>
      <p:sp>
        <p:nvSpPr>
          <p:cNvPr id="16" name="Text 14"/>
          <p:cNvSpPr/>
          <p:nvPr/>
        </p:nvSpPr>
        <p:spPr>
          <a:xfrm>
            <a:off x="1060728" y="6124575"/>
            <a:ext cx="5934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No centralized authentication or oversight creates security risks and heavy workloads.</a:t>
            </a:r>
            <a:endParaRPr lang="en-US" sz="1550" dirty="0"/>
          </a:p>
        </p:txBody>
      </p:sp>
      <p:sp>
        <p:nvSpPr>
          <p:cNvPr id="17" name="Shape 15"/>
          <p:cNvSpPr/>
          <p:nvPr/>
        </p:nvSpPr>
        <p:spPr>
          <a:xfrm>
            <a:off x="7414379" y="5474137"/>
            <a:ext cx="6422231" cy="1506736"/>
          </a:xfrm>
          <a:prstGeom prst="roundRect">
            <a:avLst>
              <a:gd name="adj" fmla="val 5532"/>
            </a:avLst>
          </a:prstGeom>
          <a:solidFill>
            <a:srgbClr val="FFF8F0"/>
          </a:solidFill>
          <a:ln w="22860">
            <a:solidFill>
              <a:srgbClr val="D2600F"/>
            </a:solidFill>
            <a:prstDash val="solid"/>
          </a:ln>
        </p:spPr>
      </p:sp>
      <p:sp>
        <p:nvSpPr>
          <p:cNvPr id="18" name="Shape 16"/>
          <p:cNvSpPr/>
          <p:nvPr/>
        </p:nvSpPr>
        <p:spPr>
          <a:xfrm>
            <a:off x="7414379" y="5474137"/>
            <a:ext cx="45720" cy="1506736"/>
          </a:xfrm>
          <a:prstGeom prst="roundRect">
            <a:avLst>
              <a:gd name="adj" fmla="val 182326"/>
            </a:avLst>
          </a:prstGeom>
          <a:solidFill>
            <a:srgbClr val="D2600F"/>
          </a:solidFill>
          <a:ln/>
        </p:spPr>
      </p:sp>
      <p:sp>
        <p:nvSpPr>
          <p:cNvPr id="19" name="Text 17"/>
          <p:cNvSpPr/>
          <p:nvPr/>
        </p:nvSpPr>
        <p:spPr>
          <a:xfrm>
            <a:off x="7681317" y="5695355"/>
            <a:ext cx="2797373" cy="31015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400"/>
              </a:lnSpc>
              <a:buNone/>
            </a:pPr>
            <a:r>
              <a:rPr lang="en-US" sz="19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Outdated Infrastructure</a:t>
            </a:r>
            <a:endParaRPr lang="en-US" sz="1950" dirty="0"/>
          </a:p>
        </p:txBody>
      </p:sp>
      <p:sp>
        <p:nvSpPr>
          <p:cNvPr id="20" name="Text 18"/>
          <p:cNvSpPr/>
          <p:nvPr/>
        </p:nvSpPr>
        <p:spPr>
          <a:xfrm>
            <a:off x="7681317" y="6124575"/>
            <a:ext cx="5934075" cy="63507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500"/>
              </a:lnSpc>
              <a:buNone/>
            </a:pPr>
            <a:r>
              <a:rPr lang="en-US" sz="15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Reliance on traditional methods hinders digital transformation and hybrid learning capabilities.</a:t>
            </a:r>
            <a:endParaRPr lang="en-US" sz="155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159341" y="750808"/>
            <a:ext cx="2311718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Our Approach</a:t>
            </a:r>
            <a:endParaRPr lang="en-US" sz="1800" dirty="0"/>
          </a:p>
        </p:txBody>
      </p:sp>
      <p:sp>
        <p:nvSpPr>
          <p:cNvPr id="3" name="Text 1"/>
          <p:cNvSpPr/>
          <p:nvPr/>
        </p:nvSpPr>
        <p:spPr>
          <a:xfrm>
            <a:off x="1102638" y="1224677"/>
            <a:ext cx="12425124" cy="79748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6250"/>
              </a:lnSpc>
              <a:buNone/>
            </a:pPr>
            <a:r>
              <a:rPr lang="en-US" sz="5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Strategic Solutions for Seamless Learning</a:t>
            </a:r>
            <a:endParaRPr lang="en-US" sz="5000" dirty="0"/>
          </a:p>
        </p:txBody>
      </p:sp>
      <p:sp>
        <p:nvSpPr>
          <p:cNvPr id="4" name="Text 2"/>
          <p:cNvSpPr/>
          <p:nvPr/>
        </p:nvSpPr>
        <p:spPr>
          <a:xfrm>
            <a:off x="739735" y="2299573"/>
            <a:ext cx="13150929" cy="739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 adopted a systematic problem-solving methodology, carefully selecting technologies and designing architecture to address the core challenges of educational appointment management.</a:t>
            </a:r>
            <a:endParaRPr lang="en-US" sz="1800" dirty="0"/>
          </a:p>
        </p:txBody>
      </p:sp>
      <p:sp>
        <p:nvSpPr>
          <p:cNvPr id="5" name="Text 3"/>
          <p:cNvSpPr/>
          <p:nvPr/>
        </p:nvSpPr>
        <p:spPr>
          <a:xfrm>
            <a:off x="739735" y="3432334"/>
            <a:ext cx="3071336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Development &amp; Architecture</a:t>
            </a:r>
            <a:endParaRPr lang="en-US" sz="1800" dirty="0"/>
          </a:p>
        </p:txBody>
      </p:sp>
      <p:sp>
        <p:nvSpPr>
          <p:cNvPr id="6" name="Text 4"/>
          <p:cNvSpPr/>
          <p:nvPr/>
        </p:nvSpPr>
        <p:spPr>
          <a:xfrm>
            <a:off x="739735" y="3906203"/>
            <a:ext cx="6349841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3 Distinct User Roles: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Admin, Teacher, and Student with specialized dashboards.</a:t>
            </a:r>
            <a:endParaRPr lang="en-US" sz="1450" dirty="0"/>
          </a:p>
        </p:txBody>
      </p:sp>
      <p:sp>
        <p:nvSpPr>
          <p:cNvPr id="7" name="Text 5"/>
          <p:cNvSpPr/>
          <p:nvPr/>
        </p:nvSpPr>
        <p:spPr>
          <a:xfrm>
            <a:off x="739735" y="4562356"/>
            <a:ext cx="6349841" cy="8872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Robust Database: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4 MongoDB collections (Users, Appointments, Messages, ChatMessages) ensuring comprehensive data management.</a:t>
            </a:r>
            <a:endParaRPr lang="en-US" sz="1450" dirty="0"/>
          </a:p>
        </p:txBody>
      </p:sp>
      <p:sp>
        <p:nvSpPr>
          <p:cNvPr id="8" name="Text 6"/>
          <p:cNvSpPr/>
          <p:nvPr/>
        </p:nvSpPr>
        <p:spPr>
          <a:xfrm>
            <a:off x="739735" y="5514261"/>
            <a:ext cx="6349841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RESTful API Design: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15+ endpoints across 4 route categories for secure and efficient data flow.</a:t>
            </a:r>
            <a:endParaRPr lang="en-US" sz="1450" dirty="0"/>
          </a:p>
        </p:txBody>
      </p:sp>
      <p:sp>
        <p:nvSpPr>
          <p:cNvPr id="9" name="Text 7"/>
          <p:cNvSpPr/>
          <p:nvPr/>
        </p:nvSpPr>
        <p:spPr>
          <a:xfrm>
            <a:off x="7548443" y="3432334"/>
            <a:ext cx="2397443" cy="28896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2250"/>
              </a:lnSpc>
              <a:buNone/>
            </a:pPr>
            <a:r>
              <a:rPr lang="en-US" sz="18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Technology &amp; Security</a:t>
            </a:r>
            <a:endParaRPr lang="en-US" sz="1800" dirty="0"/>
          </a:p>
        </p:txBody>
      </p:sp>
      <p:sp>
        <p:nvSpPr>
          <p:cNvPr id="10" name="Text 8"/>
          <p:cNvSpPr/>
          <p:nvPr/>
        </p:nvSpPr>
        <p:spPr>
          <a:xfrm>
            <a:off x="7548443" y="3906203"/>
            <a:ext cx="6349841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Frontend: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React.js, Tailwind CSS, React Router DOM for a modern and responsive UI.</a:t>
            </a:r>
            <a:endParaRPr lang="en-US" sz="1450" dirty="0"/>
          </a:p>
        </p:txBody>
      </p:sp>
      <p:sp>
        <p:nvSpPr>
          <p:cNvPr id="11" name="Text 9"/>
          <p:cNvSpPr/>
          <p:nvPr/>
        </p:nvSpPr>
        <p:spPr>
          <a:xfrm>
            <a:off x="7548443" y="4562356"/>
            <a:ext cx="6349841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Backend: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Node.js, Express.js, MongoDB with Mongoose for robust server-side operations.</a:t>
            </a:r>
            <a:endParaRPr lang="en-US" sz="1450" dirty="0"/>
          </a:p>
        </p:txBody>
      </p:sp>
      <p:sp>
        <p:nvSpPr>
          <p:cNvPr id="12" name="Text 10"/>
          <p:cNvSpPr/>
          <p:nvPr/>
        </p:nvSpPr>
        <p:spPr>
          <a:xfrm>
            <a:off x="7548443" y="5218509"/>
            <a:ext cx="6349841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Real-Time Communication: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Socket.io for chat and WebRTC for video calls.</a:t>
            </a:r>
            <a:endParaRPr lang="en-US" sz="1450" dirty="0"/>
          </a:p>
        </p:txBody>
      </p:sp>
      <p:sp>
        <p:nvSpPr>
          <p:cNvPr id="13" name="Text 11"/>
          <p:cNvSpPr/>
          <p:nvPr/>
        </p:nvSpPr>
        <p:spPr>
          <a:xfrm>
            <a:off x="7548443" y="5874663"/>
            <a:ext cx="6349841" cy="591503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300"/>
              </a:lnSpc>
              <a:buSzPct val="100000"/>
              <a:buChar char="•"/>
            </a:pPr>
            <a:r>
              <a:rPr lang="en-US" sz="14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Security:</a:t>
            </a:r>
            <a:pPr algn="l" indent="0" marL="0">
              <a:lnSpc>
                <a:spcPts val="2300"/>
              </a:lnSpc>
              <a:buNone/>
            </a:pPr>
            <a:r>
              <a:rPr lang="en-US" sz="14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JWT authentication, bcryptjs password hashing, and role-based middleware.</a:t>
            </a:r>
            <a:endParaRPr lang="en-US" sz="1450" dirty="0"/>
          </a:p>
        </p:txBody>
      </p:sp>
      <p:sp>
        <p:nvSpPr>
          <p:cNvPr id="14" name="Text 12"/>
          <p:cNvSpPr/>
          <p:nvPr/>
        </p:nvSpPr>
        <p:spPr>
          <a:xfrm>
            <a:off x="739735" y="6738818"/>
            <a:ext cx="13150929" cy="739854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900"/>
              </a:lnSpc>
              <a:buNone/>
            </a:pPr>
            <a:r>
              <a:rPr lang="en-US" sz="18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Our design prioritizes a modern glass morphism aesthetic, ensuring a visually appealing and intuitive user experience across all devices.</a:t>
            </a:r>
            <a:endParaRPr lang="en-US" sz="18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771561" y="367903"/>
            <a:ext cx="1087160" cy="135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050"/>
              </a:lnSpc>
              <a:buNone/>
            </a:pPr>
            <a:r>
              <a:rPr lang="en-US" sz="8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Key Features</a:t>
            </a:r>
            <a:endParaRPr lang="en-US" sz="850" dirty="0"/>
          </a:p>
        </p:txBody>
      </p:sp>
      <p:sp>
        <p:nvSpPr>
          <p:cNvPr id="3" name="Text 1"/>
          <p:cNvSpPr/>
          <p:nvPr/>
        </p:nvSpPr>
        <p:spPr>
          <a:xfrm>
            <a:off x="4376738" y="590669"/>
            <a:ext cx="5876925" cy="37504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950"/>
              </a:lnSpc>
              <a:buNone/>
            </a:pPr>
            <a:r>
              <a:rPr lang="en-US" sz="23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Transforming Challenges into Capabilities</a:t>
            </a:r>
            <a:endParaRPr lang="en-US" sz="2350" dirty="0"/>
          </a:p>
        </p:txBody>
      </p:sp>
      <p:sp>
        <p:nvSpPr>
          <p:cNvPr id="4" name="Text 2"/>
          <p:cNvSpPr/>
          <p:nvPr/>
        </p:nvSpPr>
        <p:spPr>
          <a:xfrm>
            <a:off x="535186" y="1096089"/>
            <a:ext cx="8917781" cy="13585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050"/>
              </a:lnSpc>
              <a:buNone/>
            </a:pPr>
            <a:r>
              <a:rPr lang="en-US" sz="8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Our Student-Teacher Booking System directly tackles identified problems with innovative technical features, delivering a holistic solution for modern educational environments.</a:t>
            </a:r>
            <a:endParaRPr lang="en-US" sz="850" dirty="0"/>
          </a:p>
        </p:txBody>
      </p:sp>
      <p:pic>
        <p:nvPicPr>
          <p:cNvPr id="5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35186" y="1460063"/>
            <a:ext cx="2286000" cy="2286000"/>
          </a:xfrm>
          <a:prstGeom prst="rect">
            <a:avLst/>
          </a:prstGeom>
        </p:spPr>
      </p:pic>
      <p:sp>
        <p:nvSpPr>
          <p:cNvPr id="6" name="Text 3"/>
          <p:cNvSpPr/>
          <p:nvPr/>
        </p:nvSpPr>
        <p:spPr>
          <a:xfrm>
            <a:off x="535186" y="3843814"/>
            <a:ext cx="1624251" cy="163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Real-time Communication</a:t>
            </a:r>
            <a:endParaRPr lang="en-US" sz="1000" dirty="0"/>
          </a:p>
        </p:txBody>
      </p:sp>
      <p:sp>
        <p:nvSpPr>
          <p:cNvPr id="7" name="Text 4"/>
          <p:cNvSpPr/>
          <p:nvPr/>
        </p:nvSpPr>
        <p:spPr>
          <a:xfrm>
            <a:off x="535186" y="4093845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Addressed: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Communication fragmentation.</a:t>
            </a:r>
            <a:endParaRPr lang="en-US" sz="850" dirty="0"/>
          </a:p>
        </p:txBody>
      </p:sp>
      <p:sp>
        <p:nvSpPr>
          <p:cNvPr id="8" name="Text 5"/>
          <p:cNvSpPr/>
          <p:nvPr/>
        </p:nvSpPr>
        <p:spPr>
          <a:xfrm>
            <a:off x="535186" y="4345900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Socket.io server enables instant chat within appointment rooms.</a:t>
            </a:r>
            <a:endParaRPr lang="en-US" sz="650" dirty="0"/>
          </a:p>
        </p:txBody>
      </p:sp>
      <p:sp>
        <p:nvSpPr>
          <p:cNvPr id="9" name="Text 6"/>
          <p:cNvSpPr/>
          <p:nvPr/>
        </p:nvSpPr>
        <p:spPr>
          <a:xfrm>
            <a:off x="535186" y="4550093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Persistent chat history stored in MongoDB for context.</a:t>
            </a:r>
            <a:endParaRPr lang="en-US" sz="650" dirty="0"/>
          </a:p>
        </p:txBody>
      </p:sp>
      <p:sp>
        <p:nvSpPr>
          <p:cNvPr id="10" name="Text 7"/>
          <p:cNvSpPr/>
          <p:nvPr/>
        </p:nvSpPr>
        <p:spPr>
          <a:xfrm>
            <a:off x="535186" y="4754285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WebRTC (Simple-peer) integrates seamless video calling.</a:t>
            </a:r>
            <a:endParaRPr lang="en-US" sz="650" dirty="0"/>
          </a:p>
        </p:txBody>
      </p:sp>
      <p:pic>
        <p:nvPicPr>
          <p:cNvPr id="11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8905" y="1460063"/>
            <a:ext cx="2286000" cy="2286000"/>
          </a:xfrm>
          <a:prstGeom prst="rect">
            <a:avLst/>
          </a:prstGeom>
        </p:spPr>
      </p:pic>
      <p:sp>
        <p:nvSpPr>
          <p:cNvPr id="12" name="Text 8"/>
          <p:cNvSpPr/>
          <p:nvPr/>
        </p:nvSpPr>
        <p:spPr>
          <a:xfrm>
            <a:off x="7428905" y="3843814"/>
            <a:ext cx="1398389" cy="163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Automated Scheduling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7428905" y="4093845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Addressed: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Manual scheduling inefficiencies.</a:t>
            </a:r>
            <a:endParaRPr lang="en-US" sz="850" dirty="0"/>
          </a:p>
        </p:txBody>
      </p:sp>
      <p:sp>
        <p:nvSpPr>
          <p:cNvPr id="14" name="Text 10"/>
          <p:cNvSpPr/>
          <p:nvPr/>
        </p:nvSpPr>
        <p:spPr>
          <a:xfrm>
            <a:off x="7428905" y="4345900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Intuitive date and time selection with real-time availability.</a:t>
            </a:r>
            <a:endParaRPr lang="en-US" sz="650" dirty="0"/>
          </a:p>
        </p:txBody>
      </p:sp>
      <p:sp>
        <p:nvSpPr>
          <p:cNvPr id="15" name="Text 11"/>
          <p:cNvSpPr/>
          <p:nvPr/>
        </p:nvSpPr>
        <p:spPr>
          <a:xfrm>
            <a:off x="7428905" y="4550093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Teacher approval/rejection workflow for bookings.</a:t>
            </a:r>
            <a:endParaRPr lang="en-US" sz="650" dirty="0"/>
          </a:p>
        </p:txBody>
      </p:sp>
      <p:sp>
        <p:nvSpPr>
          <p:cNvPr id="16" name="Text 12"/>
          <p:cNvSpPr/>
          <p:nvPr/>
        </p:nvSpPr>
        <p:spPr>
          <a:xfrm>
            <a:off x="7428905" y="4754285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Automated conflict prevention and real-time updates.</a:t>
            </a:r>
            <a:endParaRPr lang="en-US" sz="650" dirty="0"/>
          </a:p>
        </p:txBody>
      </p:sp>
      <p:pic>
        <p:nvPicPr>
          <p:cNvPr id="17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5186" y="5153978"/>
            <a:ext cx="2286000" cy="2286000"/>
          </a:xfrm>
          <a:prstGeom prst="rect">
            <a:avLst/>
          </a:prstGeom>
        </p:spPr>
      </p:pic>
      <p:sp>
        <p:nvSpPr>
          <p:cNvPr id="18" name="Text 13"/>
          <p:cNvSpPr/>
          <p:nvPr/>
        </p:nvSpPr>
        <p:spPr>
          <a:xfrm>
            <a:off x="535186" y="7537728"/>
            <a:ext cx="1615321" cy="163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Role-Based Access Control</a:t>
            </a:r>
            <a:endParaRPr lang="en-US" sz="1000" dirty="0"/>
          </a:p>
        </p:txBody>
      </p:sp>
      <p:sp>
        <p:nvSpPr>
          <p:cNvPr id="19" name="Text 14"/>
          <p:cNvSpPr/>
          <p:nvPr/>
        </p:nvSpPr>
        <p:spPr>
          <a:xfrm>
            <a:off x="535186" y="7787759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Addressed: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Lack of systematic user management.</a:t>
            </a:r>
            <a:endParaRPr lang="en-US" sz="850" dirty="0"/>
          </a:p>
        </p:txBody>
      </p:sp>
      <p:sp>
        <p:nvSpPr>
          <p:cNvPr id="20" name="Text 15"/>
          <p:cNvSpPr/>
          <p:nvPr/>
        </p:nvSpPr>
        <p:spPr>
          <a:xfrm>
            <a:off x="535186" y="8039814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 JWT-based authentication for distinct user roles.</a:t>
            </a:r>
            <a:endParaRPr lang="en-US" sz="650" dirty="0"/>
          </a:p>
        </p:txBody>
      </p:sp>
      <p:sp>
        <p:nvSpPr>
          <p:cNvPr id="21" name="Text 16"/>
          <p:cNvSpPr/>
          <p:nvPr/>
        </p:nvSpPr>
        <p:spPr>
          <a:xfrm>
            <a:off x="535186" y="8244007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Role-specific middleware ensures authorized access.</a:t>
            </a:r>
            <a:endParaRPr lang="en-US" sz="650" dirty="0"/>
          </a:p>
        </p:txBody>
      </p:sp>
      <p:sp>
        <p:nvSpPr>
          <p:cNvPr id="22" name="Text 17"/>
          <p:cNvSpPr/>
          <p:nvPr/>
        </p:nvSpPr>
        <p:spPr>
          <a:xfrm>
            <a:off x="535186" y="8448199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Admin approval workflow for new student accounts.</a:t>
            </a:r>
            <a:endParaRPr lang="en-US" sz="650" dirty="0"/>
          </a:p>
        </p:txBody>
      </p:sp>
      <p:pic>
        <p:nvPicPr>
          <p:cNvPr id="23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28905" y="5153978"/>
            <a:ext cx="2286000" cy="2286000"/>
          </a:xfrm>
          <a:prstGeom prst="rect">
            <a:avLst/>
          </a:prstGeom>
        </p:spPr>
      </p:pic>
      <p:sp>
        <p:nvSpPr>
          <p:cNvPr id="24" name="Text 18"/>
          <p:cNvSpPr/>
          <p:nvPr/>
        </p:nvSpPr>
        <p:spPr>
          <a:xfrm>
            <a:off x="7428905" y="7537728"/>
            <a:ext cx="1806535" cy="163116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250"/>
              </a:lnSpc>
              <a:buNone/>
            </a:pPr>
            <a:r>
              <a:rPr lang="en-US" sz="1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Modern Digital Infrastructure</a:t>
            </a:r>
            <a:endParaRPr lang="en-US" sz="1000" dirty="0"/>
          </a:p>
        </p:txBody>
      </p:sp>
      <p:sp>
        <p:nvSpPr>
          <p:cNvPr id="25" name="Text 19"/>
          <p:cNvSpPr/>
          <p:nvPr/>
        </p:nvSpPr>
        <p:spPr>
          <a:xfrm>
            <a:off x="7428905" y="7787759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350"/>
              </a:lnSpc>
              <a:buNone/>
            </a:pPr>
            <a:r>
              <a:rPr lang="en-US" sz="8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Problem Addressed:</a:t>
            </a:r>
            <a:pPr algn="l" indent="0" marL="0">
              <a:lnSpc>
                <a:spcPts val="1350"/>
              </a:lnSpc>
              <a:buNone/>
            </a:pPr>
            <a:r>
              <a:rPr lang="en-US" sz="8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Absence of modern digital infrastructure.</a:t>
            </a:r>
            <a:endParaRPr lang="en-US" sz="850" dirty="0"/>
          </a:p>
        </p:txBody>
      </p:sp>
      <p:sp>
        <p:nvSpPr>
          <p:cNvPr id="26" name="Text 20"/>
          <p:cNvSpPr/>
          <p:nvPr/>
        </p:nvSpPr>
        <p:spPr>
          <a:xfrm>
            <a:off x="7428905" y="8039814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Full MERN stack application with responsive UI.</a:t>
            </a:r>
            <a:endParaRPr lang="en-US" sz="650" dirty="0"/>
          </a:p>
        </p:txBody>
      </p:sp>
      <p:sp>
        <p:nvSpPr>
          <p:cNvPr id="27" name="Text 21"/>
          <p:cNvSpPr/>
          <p:nvPr/>
        </p:nvSpPr>
        <p:spPr>
          <a:xfrm>
            <a:off x="7428905" y="8244007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Glass morphism design for a sleek, contemporary look.</a:t>
            </a:r>
            <a:endParaRPr lang="en-US" sz="650" dirty="0"/>
          </a:p>
        </p:txBody>
      </p:sp>
      <p:sp>
        <p:nvSpPr>
          <p:cNvPr id="28" name="Text 22"/>
          <p:cNvSpPr/>
          <p:nvPr/>
        </p:nvSpPr>
        <p:spPr>
          <a:xfrm>
            <a:off x="7428905" y="8448199"/>
            <a:ext cx="6673929" cy="173831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050"/>
              </a:lnSpc>
              <a:buSzPct val="100000"/>
              <a:buChar char="•"/>
            </a:pPr>
            <a:r>
              <a:rPr lang="en-US" sz="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Enables remote consultations and hybrid learning models.</a:t>
            </a:r>
            <a:endParaRPr lang="en-US" sz="65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651069" y="449461"/>
            <a:ext cx="1328142" cy="16609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300"/>
              </a:lnSpc>
              <a:buNone/>
            </a:pPr>
            <a:r>
              <a:rPr lang="en-US" sz="100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Outcomes</a:t>
            </a:r>
            <a:endParaRPr lang="en-US" sz="1000" dirty="0"/>
          </a:p>
        </p:txBody>
      </p:sp>
      <p:sp>
        <p:nvSpPr>
          <p:cNvPr id="3" name="Text 1"/>
          <p:cNvSpPr/>
          <p:nvPr/>
        </p:nvSpPr>
        <p:spPr>
          <a:xfrm>
            <a:off x="4145280" y="721757"/>
            <a:ext cx="6339721" cy="458153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3600"/>
              </a:lnSpc>
              <a:buNone/>
            </a:pPr>
            <a:r>
              <a:rPr lang="en-US" sz="28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Measurable Success, Enhanced Value</a:t>
            </a:r>
            <a:endParaRPr lang="en-US" sz="2850" dirty="0"/>
          </a:p>
        </p:txBody>
      </p:sp>
      <p:sp>
        <p:nvSpPr>
          <p:cNvPr id="4" name="Text 2"/>
          <p:cNvSpPr/>
          <p:nvPr/>
        </p:nvSpPr>
        <p:spPr>
          <a:xfrm>
            <a:off x="653891" y="1339215"/>
            <a:ext cx="13322618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Student-Teacher Booking System delivers robust functionality, technical excellence, and significant business value, demonstrating its capacity to transform educational operations.</a:t>
            </a:r>
            <a:endParaRPr lang="en-US" sz="1000" dirty="0"/>
          </a:p>
        </p:txBody>
      </p:sp>
      <p:sp>
        <p:nvSpPr>
          <p:cNvPr id="5" name="Text 3"/>
          <p:cNvSpPr/>
          <p:nvPr/>
        </p:nvSpPr>
        <p:spPr>
          <a:xfrm>
            <a:off x="3297793" y="2361843"/>
            <a:ext cx="1306830" cy="265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15+</a:t>
            </a:r>
            <a:endParaRPr lang="en-US" sz="2050" dirty="0"/>
          </a:p>
        </p:txBody>
      </p:sp>
      <p:pic>
        <p:nvPicPr>
          <p:cNvPr id="6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154442" y="1697831"/>
            <a:ext cx="1593771" cy="1593771"/>
          </a:xfrm>
          <a:prstGeom prst="rect">
            <a:avLst/>
          </a:prstGeom>
        </p:spPr>
      </p:pic>
      <p:sp>
        <p:nvSpPr>
          <p:cNvPr id="7" name="Text 4"/>
          <p:cNvSpPr/>
          <p:nvPr/>
        </p:nvSpPr>
        <p:spPr>
          <a:xfrm>
            <a:off x="653891" y="3424357"/>
            <a:ext cx="6594872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REST APIs</a:t>
            </a:r>
            <a:endParaRPr lang="en-US" sz="1000" dirty="0"/>
          </a:p>
        </p:txBody>
      </p:sp>
      <p:sp>
        <p:nvSpPr>
          <p:cNvPr id="8" name="Text 5"/>
          <p:cNvSpPr/>
          <p:nvPr/>
        </p:nvSpPr>
        <p:spPr>
          <a:xfrm>
            <a:off x="653891" y="3700582"/>
            <a:ext cx="6594872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Driving comprehensive data interactions and system functions.</a:t>
            </a:r>
            <a:endParaRPr lang="en-US" sz="1000" dirty="0"/>
          </a:p>
        </p:txBody>
      </p:sp>
      <p:sp>
        <p:nvSpPr>
          <p:cNvPr id="9" name="Text 6"/>
          <p:cNvSpPr/>
          <p:nvPr/>
        </p:nvSpPr>
        <p:spPr>
          <a:xfrm>
            <a:off x="10025420" y="2361843"/>
            <a:ext cx="1306830" cy="265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100%</a:t>
            </a:r>
            <a:endParaRPr lang="en-US" sz="2050" dirty="0"/>
          </a:p>
        </p:txBody>
      </p:sp>
      <p:pic>
        <p:nvPicPr>
          <p:cNvPr id="10" name="Image 1" descr="preencoded.png">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882068" y="1697831"/>
            <a:ext cx="1593771" cy="1593771"/>
          </a:xfrm>
          <a:prstGeom prst="rect">
            <a:avLst/>
          </a:prstGeom>
        </p:spPr>
      </p:pic>
      <p:sp>
        <p:nvSpPr>
          <p:cNvPr id="11" name="Text 7"/>
          <p:cNvSpPr/>
          <p:nvPr/>
        </p:nvSpPr>
        <p:spPr>
          <a:xfrm>
            <a:off x="7381518" y="3424357"/>
            <a:ext cx="659499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Secured Endpoints</a:t>
            </a:r>
            <a:endParaRPr lang="en-US" sz="1000" dirty="0"/>
          </a:p>
        </p:txBody>
      </p:sp>
      <p:sp>
        <p:nvSpPr>
          <p:cNvPr id="12" name="Text 8"/>
          <p:cNvSpPr/>
          <p:nvPr/>
        </p:nvSpPr>
        <p:spPr>
          <a:xfrm>
            <a:off x="7381518" y="3700582"/>
            <a:ext cx="659499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Ensuring data integrity and user privacy through robust security.</a:t>
            </a:r>
            <a:endParaRPr lang="en-US" sz="1000" dirty="0"/>
          </a:p>
        </p:txBody>
      </p:sp>
      <p:sp>
        <p:nvSpPr>
          <p:cNvPr id="13" name="Text 9"/>
          <p:cNvSpPr/>
          <p:nvPr/>
        </p:nvSpPr>
        <p:spPr>
          <a:xfrm>
            <a:off x="3297793" y="4816078"/>
            <a:ext cx="1306830" cy="265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3000</a:t>
            </a:r>
            <a:endParaRPr lang="en-US" sz="2050" dirty="0"/>
          </a:p>
        </p:txBody>
      </p:sp>
      <p:pic>
        <p:nvPicPr>
          <p:cNvPr id="14" name="Image 2" descr="preencoded.png">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54442" y="4152067"/>
            <a:ext cx="1593771" cy="1593771"/>
          </a:xfrm>
          <a:prstGeom prst="rect">
            <a:avLst/>
          </a:prstGeom>
        </p:spPr>
      </p:pic>
      <p:sp>
        <p:nvSpPr>
          <p:cNvPr id="15" name="Text 10"/>
          <p:cNvSpPr/>
          <p:nvPr/>
        </p:nvSpPr>
        <p:spPr>
          <a:xfrm>
            <a:off x="653891" y="5878592"/>
            <a:ext cx="6594872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Lines of Frontend Code</a:t>
            </a:r>
            <a:endParaRPr lang="en-US" sz="1000" dirty="0"/>
          </a:p>
        </p:txBody>
      </p:sp>
      <p:sp>
        <p:nvSpPr>
          <p:cNvPr id="16" name="Text 11"/>
          <p:cNvSpPr/>
          <p:nvPr/>
        </p:nvSpPr>
        <p:spPr>
          <a:xfrm>
            <a:off x="653891" y="6154817"/>
            <a:ext cx="6594872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Crafting a rich, interactive user experience.</a:t>
            </a:r>
            <a:endParaRPr lang="en-US" sz="1000" dirty="0"/>
          </a:p>
        </p:txBody>
      </p:sp>
      <p:sp>
        <p:nvSpPr>
          <p:cNvPr id="17" name="Text 12"/>
          <p:cNvSpPr/>
          <p:nvPr/>
        </p:nvSpPr>
        <p:spPr>
          <a:xfrm>
            <a:off x="10025420" y="4816078"/>
            <a:ext cx="1306830" cy="265628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2050" dirty="0">
                <a:solidFill>
                  <a:srgbClr val="2B2E3C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2000</a:t>
            </a:r>
            <a:endParaRPr lang="en-US" sz="2050" dirty="0"/>
          </a:p>
        </p:txBody>
      </p:sp>
      <p:pic>
        <p:nvPicPr>
          <p:cNvPr id="18" name="Image 3" descr="preencoded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068" y="4152067"/>
            <a:ext cx="1593771" cy="1593771"/>
          </a:xfrm>
          <a:prstGeom prst="rect">
            <a:avLst/>
          </a:prstGeom>
        </p:spPr>
      </p:pic>
      <p:sp>
        <p:nvSpPr>
          <p:cNvPr id="19" name="Text 13"/>
          <p:cNvSpPr/>
          <p:nvPr/>
        </p:nvSpPr>
        <p:spPr>
          <a:xfrm>
            <a:off x="7381518" y="5878592"/>
            <a:ext cx="659499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Lines of Backend Code</a:t>
            </a:r>
            <a:endParaRPr lang="en-US" sz="1000" dirty="0"/>
          </a:p>
        </p:txBody>
      </p:sp>
      <p:sp>
        <p:nvSpPr>
          <p:cNvPr id="20" name="Text 14"/>
          <p:cNvSpPr/>
          <p:nvPr/>
        </p:nvSpPr>
        <p:spPr>
          <a:xfrm>
            <a:off x="7381518" y="6154817"/>
            <a:ext cx="6594991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Powering efficient data processing and server logic</a:t>
            </a:r>
            <a:pPr algn="ctr" indent="0" marL="0">
              <a:lnSpc>
                <a:spcPts val="1650"/>
              </a:lnSpc>
              <a:buNone/>
            </a:pPr>
            <a:r>
              <a:rPr lang="en-US" sz="10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.</a:t>
            </a:r>
            <a:endParaRPr lang="en-US" sz="1000" dirty="0"/>
          </a:p>
        </p:txBody>
      </p:sp>
      <p:sp>
        <p:nvSpPr>
          <p:cNvPr id="21" name="Text 15"/>
          <p:cNvSpPr/>
          <p:nvPr/>
        </p:nvSpPr>
        <p:spPr>
          <a:xfrm>
            <a:off x="653891" y="6486882"/>
            <a:ext cx="13322618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indent="0" marL="0">
              <a:lnSpc>
                <a:spcPts val="1650"/>
              </a:lnSpc>
              <a:buNone/>
            </a:pPr>
            <a:r>
              <a:rPr lang="en-US" sz="1000" b="1" dirty="0">
                <a:solidFill>
                  <a:srgbClr val="D2600F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system successfully achieved seamless communication, automated scheduling, and secure user management, leading to:</a:t>
            </a:r>
            <a:endParaRPr lang="en-US" sz="1000" dirty="0"/>
          </a:p>
        </p:txBody>
      </p:sp>
      <p:sp>
        <p:nvSpPr>
          <p:cNvPr id="22" name="Text 16"/>
          <p:cNvSpPr/>
          <p:nvPr/>
        </p:nvSpPr>
        <p:spPr>
          <a:xfrm>
            <a:off x="653891" y="6818947"/>
            <a:ext cx="13322618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00"/>
              </a:lnSpc>
              <a:buSzPct val="100000"/>
              <a:buChar char="•"/>
            </a:pPr>
            <a:r>
              <a:rPr lang="en-US" sz="8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Reduced manual coordination and administrative overhead.</a:t>
            </a:r>
            <a:endParaRPr lang="en-US" sz="800" dirty="0"/>
          </a:p>
        </p:txBody>
      </p:sp>
      <p:sp>
        <p:nvSpPr>
          <p:cNvPr id="23" name="Text 17"/>
          <p:cNvSpPr/>
          <p:nvPr/>
        </p:nvSpPr>
        <p:spPr>
          <a:xfrm>
            <a:off x="653891" y="7068622"/>
            <a:ext cx="13322618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00"/>
              </a:lnSpc>
              <a:buSzPct val="100000"/>
              <a:buChar char="•"/>
            </a:pPr>
            <a:r>
              <a:rPr lang="en-US" sz="8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Centralized communication and enhanced collaboration.</a:t>
            </a:r>
            <a:endParaRPr lang="en-US" sz="800" dirty="0"/>
          </a:p>
        </p:txBody>
      </p:sp>
      <p:sp>
        <p:nvSpPr>
          <p:cNvPr id="24" name="Text 18"/>
          <p:cNvSpPr/>
          <p:nvPr/>
        </p:nvSpPr>
        <p:spPr>
          <a:xfrm>
            <a:off x="653891" y="7318296"/>
            <a:ext cx="13322618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00"/>
              </a:lnSpc>
              <a:buSzPct val="100000"/>
              <a:buChar char="•"/>
            </a:pPr>
            <a:r>
              <a:rPr lang="en-US" sz="8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Robust support for remote and hybrid learning environments.</a:t>
            </a:r>
            <a:endParaRPr lang="en-US" sz="800" dirty="0"/>
          </a:p>
        </p:txBody>
      </p:sp>
      <p:sp>
        <p:nvSpPr>
          <p:cNvPr id="25" name="Text 19"/>
          <p:cNvSpPr/>
          <p:nvPr/>
        </p:nvSpPr>
        <p:spPr>
          <a:xfrm>
            <a:off x="653891" y="7567970"/>
            <a:ext cx="13322618" cy="21252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l" marL="342900" indent="-342900">
              <a:lnSpc>
                <a:spcPts val="1300"/>
              </a:lnSpc>
              <a:buSzPct val="100000"/>
              <a:buChar char="•"/>
            </a:pPr>
            <a:r>
              <a:rPr lang="en-US" sz="8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Improved data-driven insights into appointment trends.</a:t>
            </a:r>
            <a:endParaRPr lang="en-US" sz="8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260783" y="1001078"/>
            <a:ext cx="2108716" cy="26348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2050"/>
              </a:lnSpc>
              <a:buNone/>
            </a:pPr>
            <a:r>
              <a:rPr lang="en-US" sz="16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Conclusion</a:t>
            </a:r>
            <a:endParaRPr lang="en-US" sz="1650" dirty="0"/>
          </a:p>
        </p:txBody>
      </p:sp>
      <p:sp>
        <p:nvSpPr>
          <p:cNvPr id="3" name="Text 1"/>
          <p:cNvSpPr/>
          <p:nvPr/>
        </p:nvSpPr>
        <p:spPr>
          <a:xfrm>
            <a:off x="1828205" y="1433155"/>
            <a:ext cx="10973872" cy="727472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algn="ctr" indent="0" marL="0">
              <a:lnSpc>
                <a:spcPts val="5700"/>
              </a:lnSpc>
              <a:buNone/>
            </a:pPr>
            <a:r>
              <a:rPr lang="en-US" sz="4550" dirty="0">
                <a:solidFill>
                  <a:srgbClr val="2C3F42"/>
                </a:solidFill>
                <a:latin typeface="Bitter Medium" pitchFamily="34" charset="0"/>
                <a:ea typeface="Bitter Medium" pitchFamily="34" charset="-122"/>
                <a:cs typeface="Bitter Medium" pitchFamily="34" charset="-120"/>
              </a:rPr>
              <a:t>A New Era for Educational Consultations</a:t>
            </a:r>
            <a:endParaRPr lang="en-US" sz="4550" dirty="0"/>
          </a:p>
        </p:txBody>
      </p:sp>
      <p:sp>
        <p:nvSpPr>
          <p:cNvPr id="4" name="Text 2"/>
          <p:cNvSpPr/>
          <p:nvPr/>
        </p:nvSpPr>
        <p:spPr>
          <a:xfrm>
            <a:off x="793790" y="2413635"/>
            <a:ext cx="13042821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indent="0" marL="0">
              <a:lnSpc>
                <a:spcPts val="2650"/>
              </a:lnSpc>
              <a:buNone/>
            </a:pPr>
            <a:r>
              <a:rPr lang="en-US" sz="165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The Student-Teacher Booking System represents a complete, technically excellent solution addressing critical challenges in educational appointment management.</a:t>
            </a:r>
            <a:endParaRPr lang="en-US" sz="1650" dirty="0"/>
          </a:p>
        </p:txBody>
      </p:sp>
      <p:sp>
        <p:nvSpPr>
          <p:cNvPr id="5" name="Text 3"/>
          <p:cNvSpPr/>
          <p:nvPr/>
        </p:nvSpPr>
        <p:spPr>
          <a:xfrm>
            <a:off x="793790" y="3429833"/>
            <a:ext cx="76610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Holistic Solution: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Integrates MERN stack with real-time communication (Socket.io, WebRTC) for a comprehensive platform.</a:t>
            </a:r>
            <a:endParaRPr lang="en-US" sz="1300" dirty="0"/>
          </a:p>
        </p:txBody>
      </p:sp>
      <p:sp>
        <p:nvSpPr>
          <p:cNvPr id="6" name="Text 4"/>
          <p:cNvSpPr/>
          <p:nvPr/>
        </p:nvSpPr>
        <p:spPr>
          <a:xfrm>
            <a:off x="793790" y="4163378"/>
            <a:ext cx="76610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Technical Prowess: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Showcases proficiency in full-stack development, database design, UI/UX, and security best practices.</a:t>
            </a:r>
            <a:endParaRPr lang="en-US" sz="1300" dirty="0"/>
          </a:p>
        </p:txBody>
      </p:sp>
      <p:sp>
        <p:nvSpPr>
          <p:cNvPr id="7" name="Text 5"/>
          <p:cNvSpPr/>
          <p:nvPr/>
        </p:nvSpPr>
        <p:spPr>
          <a:xfrm>
            <a:off x="793790" y="4896922"/>
            <a:ext cx="76610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Scalable Architecture: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Modular design and REST API support horizontal scaling and concurrent users, making it production-ready.</a:t>
            </a:r>
            <a:endParaRPr lang="en-US" sz="1300" dirty="0"/>
          </a:p>
        </p:txBody>
      </p:sp>
      <p:sp>
        <p:nvSpPr>
          <p:cNvPr id="8" name="Text 6"/>
          <p:cNvSpPr/>
          <p:nvPr/>
        </p:nvSpPr>
        <p:spPr>
          <a:xfrm>
            <a:off x="793790" y="5630466"/>
            <a:ext cx="7661077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l" marL="342900" indent="-342900">
              <a:lnSpc>
                <a:spcPts val="2100"/>
              </a:lnSpc>
              <a:buSzPct val="100000"/>
              <a:buChar char="•"/>
            </a:pPr>
            <a:r>
              <a:rPr lang="en-US" sz="1300" b="1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Tangible Impact:</a:t>
            </a:r>
            <a:pPr algn="l" indent="0" marL="0">
              <a:lnSpc>
                <a:spcPts val="2100"/>
              </a:lnSpc>
              <a:buNone/>
            </a:pPr>
            <a:r>
              <a:rPr lang="en-US" sz="130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 Eliminates manual inefficiencies, enhances communication, and streamlines management for all stakeholders.</a:t>
            </a:r>
            <a:endParaRPr lang="en-US" sz="1300" dirty="0"/>
          </a:p>
        </p:txBody>
      </p:sp>
      <p:pic>
        <p:nvPicPr>
          <p:cNvPr id="9" name="Image 0" descr="preencode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8873966" y="3467814"/>
            <a:ext cx="2286000" cy="2286000"/>
          </a:xfrm>
          <a:prstGeom prst="rect">
            <a:avLst/>
          </a:prstGeom>
        </p:spPr>
      </p:pic>
      <p:sp>
        <p:nvSpPr>
          <p:cNvPr id="10" name="Text 7"/>
          <p:cNvSpPr/>
          <p:nvPr/>
        </p:nvSpPr>
        <p:spPr>
          <a:xfrm>
            <a:off x="793790" y="6553795"/>
            <a:ext cx="13042821" cy="674608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algn="ctr" indent="0" marL="0">
              <a:lnSpc>
                <a:spcPts val="2650"/>
              </a:lnSpc>
              <a:buNone/>
            </a:pPr>
            <a:r>
              <a:rPr lang="en-US" sz="1650" dirty="0">
                <a:solidFill>
                  <a:srgbClr val="2B2E3C"/>
                </a:solidFill>
                <a:latin typeface="Open Sans" pitchFamily="34" charset="0"/>
                <a:ea typeface="Open Sans" pitchFamily="34" charset="-122"/>
                <a:cs typeface="Open Sans" pitchFamily="34" charset="-120"/>
              </a:rPr>
              <a:t>This system is more than just a booking tool; it's a foundation for a more connected, efficient, and future-ready educational ecosystem.</a:t>
            </a:r>
            <a:endParaRPr lang="en-US" sz="16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6</Slides>
  <Notes>6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lastModifiedBy/>
  <cp:revision>1</cp:revision>
  <dcterms:created xsi:type="dcterms:W3CDTF">2025-08-22T05:43:12Z</dcterms:created>
  <dcterms:modified xsi:type="dcterms:W3CDTF">2025-08-22T05:43:12Z</dcterms:modified>
</cp:coreProperties>
</file>