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embeddedFontLst>
    <p:embeddedFont>
      <p:font typeface="Hubot Sans"/>
      <p:regular r:id="rId13"/>
    </p:embeddedFont>
    <p:embeddedFont>
      <p:font typeface="Hubot Sans"/>
      <p:regular r:id="rId14"/>
    </p:embeddedFont>
    <p:embeddedFont>
      <p:font typeface="Roboto Condensed"/>
      <p:regular r:id="rId15"/>
    </p:embeddedFont>
    <p:embeddedFont>
      <p:font typeface="Roboto Condensed"/>
      <p:regular r:id="rId16"/>
    </p:embeddedFont>
    <p:embeddedFont>
      <p:font typeface="Roboto Condensed"/>
      <p:regular r:id="rId17"/>
    </p:embeddedFont>
    <p:embeddedFont>
      <p:font typeface="Roboto Condensed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font" Target="fonts/font5.fntdata"/><Relationship Id="rId1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D8CD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4DD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472107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SuperMall: Connecting Rural Merchants with Global Markets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62298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Empowering communities through innovative e-commerce.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87943"/>
            <a:ext cx="8445103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Bridging the Digital Divide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793790" y="1675924"/>
            <a:ext cx="13042821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SuperMall is a comprehensive e-commerce platform designed to </a:t>
            </a:r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82824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empower rural merchants</a:t>
            </a:r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by providing them with the digital tools necessary to establish an online presence and connect with global customers.</a:t>
            </a:r>
            <a:endParaRPr lang="en-US" sz="15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509480"/>
            <a:ext cx="5440680" cy="336256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6064806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Why It Matters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793790" y="6481643"/>
            <a:ext cx="6400919" cy="92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Rural merchants possess unique, high-quality products but often lack the digital infrastructure to reach a wider audience. SuperMall equips them with professional e-commerce capabilities.</a:t>
            </a:r>
            <a:endParaRPr lang="en-US" sz="150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691" y="2509480"/>
            <a:ext cx="5440680" cy="33625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435691" y="6064806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Our Audience</a:t>
            </a:r>
            <a:endParaRPr lang="en-US" sz="1850" dirty="0"/>
          </a:p>
        </p:txBody>
      </p:sp>
      <p:sp>
        <p:nvSpPr>
          <p:cNvPr id="9" name="Text 5"/>
          <p:cNvSpPr/>
          <p:nvPr/>
        </p:nvSpPr>
        <p:spPr>
          <a:xfrm>
            <a:off x="7435691" y="6481643"/>
            <a:ext cx="6400919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Rural merchants seeking broader markets.</a:t>
            </a:r>
            <a:endParaRPr lang="en-US" sz="1500" dirty="0"/>
          </a:p>
        </p:txBody>
      </p:sp>
      <p:sp>
        <p:nvSpPr>
          <p:cNvPr id="10" name="Text 6"/>
          <p:cNvSpPr/>
          <p:nvPr/>
        </p:nvSpPr>
        <p:spPr>
          <a:xfrm>
            <a:off x="7435691" y="6857405"/>
            <a:ext cx="6400919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Customers desiring unique, authentic products.</a:t>
            </a:r>
            <a:endParaRPr lang="en-US" sz="1500" dirty="0"/>
          </a:p>
        </p:txBody>
      </p:sp>
      <p:sp>
        <p:nvSpPr>
          <p:cNvPr id="11" name="Text 7"/>
          <p:cNvSpPr/>
          <p:nvPr/>
        </p:nvSpPr>
        <p:spPr>
          <a:xfrm>
            <a:off x="7435691" y="7233166"/>
            <a:ext cx="6400919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Platform administrators and technical partners.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36640"/>
            <a:ext cx="7556421" cy="1063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150"/>
              </a:lnSpc>
              <a:buNone/>
            </a:pPr>
            <a:r>
              <a:rPr lang="en-US" sz="33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The Challenges in Rural Commerce</a:t>
            </a:r>
            <a:endParaRPr lang="en-US" sz="3300" dirty="0"/>
          </a:p>
        </p:txBody>
      </p:sp>
      <p:sp>
        <p:nvSpPr>
          <p:cNvPr id="4" name="Text 1"/>
          <p:cNvSpPr/>
          <p:nvPr/>
        </p:nvSpPr>
        <p:spPr>
          <a:xfrm>
            <a:off x="793790" y="2055019"/>
            <a:ext cx="7556421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Despite rich traditions and unique products, rural businesses face significant barriers in the modern marketplace.</a:t>
            </a:r>
            <a:endParaRPr lang="en-US" sz="1300" dirty="0"/>
          </a:p>
        </p:txBody>
      </p:sp>
      <p:sp>
        <p:nvSpPr>
          <p:cNvPr id="5" name="Shape 2"/>
          <p:cNvSpPr/>
          <p:nvPr/>
        </p:nvSpPr>
        <p:spPr>
          <a:xfrm>
            <a:off x="793790" y="2790706"/>
            <a:ext cx="7556421" cy="980003"/>
          </a:xfrm>
          <a:prstGeom prst="roundRect">
            <a:avLst>
              <a:gd name="adj" fmla="val 2604"/>
            </a:avLst>
          </a:prstGeom>
          <a:solidFill>
            <a:srgbClr val="C8CAC1">
              <a:alpha val="5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963811" y="2960727"/>
            <a:ext cx="2905720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Limited Market Reach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963811" y="3328511"/>
            <a:ext cx="721637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Merchants are often confined to local sales, missing out on vast global opportunities.</a:t>
            </a:r>
            <a:endParaRPr lang="en-US" sz="1300" dirty="0"/>
          </a:p>
        </p:txBody>
      </p:sp>
      <p:sp>
        <p:nvSpPr>
          <p:cNvPr id="8" name="Shape 5"/>
          <p:cNvSpPr/>
          <p:nvPr/>
        </p:nvSpPr>
        <p:spPr>
          <a:xfrm>
            <a:off x="793790" y="3940731"/>
            <a:ext cx="7556421" cy="980003"/>
          </a:xfrm>
          <a:prstGeom prst="roundRect">
            <a:avLst>
              <a:gd name="adj" fmla="val 2604"/>
            </a:avLst>
          </a:prstGeom>
          <a:solidFill>
            <a:srgbClr val="C8CAC1">
              <a:alpha val="50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963811" y="4110752"/>
            <a:ext cx="3257907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Lack of Digital Presence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963811" y="4478536"/>
            <a:ext cx="721637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Many lack online visibility, making it difficult for customers to discover their products.</a:t>
            </a:r>
            <a:endParaRPr lang="en-US" sz="1300" dirty="0"/>
          </a:p>
        </p:txBody>
      </p:sp>
      <p:sp>
        <p:nvSpPr>
          <p:cNvPr id="11" name="Shape 8"/>
          <p:cNvSpPr/>
          <p:nvPr/>
        </p:nvSpPr>
        <p:spPr>
          <a:xfrm>
            <a:off x="793790" y="5090755"/>
            <a:ext cx="7556421" cy="1252180"/>
          </a:xfrm>
          <a:prstGeom prst="roundRect">
            <a:avLst>
              <a:gd name="adj" fmla="val 2038"/>
            </a:avLst>
          </a:prstGeom>
          <a:solidFill>
            <a:srgbClr val="C8CAC1">
              <a:alpha val="50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963811" y="5260777"/>
            <a:ext cx="3723084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Absence of Marketing Tools</a:t>
            </a:r>
            <a:endParaRPr lang="en-US" sz="1650" dirty="0"/>
          </a:p>
        </p:txBody>
      </p:sp>
      <p:sp>
        <p:nvSpPr>
          <p:cNvPr id="13" name="Text 10"/>
          <p:cNvSpPr/>
          <p:nvPr/>
        </p:nvSpPr>
        <p:spPr>
          <a:xfrm>
            <a:off x="963811" y="5628561"/>
            <a:ext cx="7216378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Without proper tools, promoting products and managing customer relationships becomes a formidable task.</a:t>
            </a:r>
            <a:endParaRPr lang="en-US" sz="1300" dirty="0"/>
          </a:p>
        </p:txBody>
      </p:sp>
      <p:sp>
        <p:nvSpPr>
          <p:cNvPr id="14" name="Shape 11"/>
          <p:cNvSpPr/>
          <p:nvPr/>
        </p:nvSpPr>
        <p:spPr>
          <a:xfrm>
            <a:off x="793790" y="6512957"/>
            <a:ext cx="7556421" cy="980003"/>
          </a:xfrm>
          <a:prstGeom prst="roundRect">
            <a:avLst>
              <a:gd name="adj" fmla="val 2604"/>
            </a:avLst>
          </a:prstGeom>
          <a:solidFill>
            <a:srgbClr val="C8CAC1">
              <a:alpha val="50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963811" y="6682978"/>
            <a:ext cx="3624263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Customer Discovery Issues</a:t>
            </a:r>
            <a:endParaRPr lang="en-US" sz="1650" dirty="0"/>
          </a:p>
        </p:txBody>
      </p:sp>
      <p:sp>
        <p:nvSpPr>
          <p:cNvPr id="16" name="Text 13"/>
          <p:cNvSpPr/>
          <p:nvPr/>
        </p:nvSpPr>
        <p:spPr>
          <a:xfrm>
            <a:off x="963811" y="7050762"/>
            <a:ext cx="721637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Buyers struggle to find authentic rural products, leading to missed connections and economic stagnation.</a:t>
            </a:r>
            <a:endParaRPr lang="en-US" sz="1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01278"/>
            <a:ext cx="1078337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SuperMall's Holistic Solution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86368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We bridge the gap between traditional craftsmanship and modern commerce.</a:t>
            </a:r>
            <a:endParaRPr lang="en-US" sz="17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481739"/>
            <a:ext cx="6521410" cy="90725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20604" y="3615809"/>
            <a:ext cx="37383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Unified Marketplace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4106228"/>
            <a:ext cx="60677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Instant professional storefronts for every merchant.</a:t>
            </a:r>
            <a:endParaRPr lang="en-US" sz="17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481739"/>
            <a:ext cx="6521410" cy="90725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542014" y="3615809"/>
            <a:ext cx="365498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Smart Organization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7542014" y="4106228"/>
            <a:ext cx="60677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Intuitive categories, location-based mapping, and advanced filters.</a:t>
            </a:r>
            <a:endParaRPr lang="en-US" sz="17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695944"/>
            <a:ext cx="6521410" cy="90725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020604" y="5830014"/>
            <a:ext cx="50139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Comprehensive Management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1020604" y="6320433"/>
            <a:ext cx="60677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Dashboards for inventory, pricing, and promotional offers.</a:t>
            </a:r>
            <a:endParaRPr lang="en-US" sz="175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4695944"/>
            <a:ext cx="6521410" cy="90725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542014" y="5830014"/>
            <a:ext cx="552688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Enhanced Customer Experience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542014" y="6320433"/>
            <a:ext cx="60677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Comparison tools, detailed shop info, and personalized promotions.</a:t>
            </a:r>
            <a:endParaRPr lang="en-US" sz="1750" dirty="0"/>
          </a:p>
        </p:txBody>
      </p:sp>
      <p:sp>
        <p:nvSpPr>
          <p:cNvPr id="16" name="Text 10"/>
          <p:cNvSpPr/>
          <p:nvPr/>
        </p:nvSpPr>
        <p:spPr>
          <a:xfrm>
            <a:off x="793790" y="716530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This creates a </a:t>
            </a:r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82824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mutually beneficial ecosystem</a:t>
            </a:r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, empowering merchants and satisfying global customer demand.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96315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Core Features &amp; Technical Architecture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80849"/>
            <a:ext cx="3989427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For Our Merchants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6329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Intuitive shop management and real-time content editing.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0751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Extensive product catalogs with flexible pricing.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5173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Robust inventory and stock tracking features.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9595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Powerful promotional tools: discounts, banners, timed offers.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2980849"/>
            <a:ext cx="3937397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For Our Customers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7599521" y="36329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Advanced search and filter options for precise discovery.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0751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Location-based browsing to find local treasures.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5173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Product comparison, ratings, and authentic reviews.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9595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Seamless, responsive design across all devices.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3790" y="5741908"/>
            <a:ext cx="4288155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Technical Backbone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793790" y="650736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Built on a modern stack: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React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for dynamic UIs,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Node.js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and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Express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for scalable APIs,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MongoDB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for flexible data storage, and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JWT Authentication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for secure user access. Optimized with caching and lazy loading for peak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40554"/>
          </a:xfrm>
          <a:prstGeom prst="rect">
            <a:avLst/>
          </a:prstGeom>
          <a:solidFill>
            <a:srgbClr val="E8E3DD"/>
          </a:solidFill>
          <a:ln/>
        </p:spPr>
      </p:sp>
      <p:sp>
        <p:nvSpPr>
          <p:cNvPr id="3" name="Text 1"/>
          <p:cNvSpPr/>
          <p:nvPr/>
        </p:nvSpPr>
        <p:spPr>
          <a:xfrm>
            <a:off x="790932" y="621387"/>
            <a:ext cx="7673697" cy="670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Impact &amp; Future Vision</a:t>
            </a:r>
            <a:endParaRPr lang="en-US" sz="42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9943" y="1614249"/>
            <a:ext cx="2852618" cy="285261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4478" y="4735116"/>
            <a:ext cx="2683550" cy="335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Global Reach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790932" y="5199221"/>
            <a:ext cx="4170640" cy="686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Merchants can now access international markets, increasing revenue streams.</a:t>
            </a:r>
            <a:endParaRPr lang="en-US" sz="16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831" y="1614249"/>
            <a:ext cx="2852618" cy="285261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911572" y="4735116"/>
            <a:ext cx="2807018" cy="335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Unique Products</a:t>
            </a:r>
            <a:endParaRPr lang="en-US" sz="2100" dirty="0"/>
          </a:p>
        </p:txBody>
      </p:sp>
      <p:sp>
        <p:nvSpPr>
          <p:cNvPr id="9" name="Text 5"/>
          <p:cNvSpPr/>
          <p:nvPr/>
        </p:nvSpPr>
        <p:spPr>
          <a:xfrm>
            <a:off x="5229820" y="5199221"/>
            <a:ext cx="4170640" cy="686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Customers gain access to authentic, high-quality rural products.</a:t>
            </a:r>
            <a:endParaRPr lang="en-US" sz="16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719" y="1614249"/>
            <a:ext cx="2852618" cy="2852618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744075" y="4735116"/>
            <a:ext cx="4019788" cy="335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Economic Empowerment</a:t>
            </a:r>
            <a:endParaRPr lang="en-US" sz="2100" dirty="0"/>
          </a:p>
        </p:txBody>
      </p:sp>
      <p:sp>
        <p:nvSpPr>
          <p:cNvPr id="12" name="Text 7"/>
          <p:cNvSpPr/>
          <p:nvPr/>
        </p:nvSpPr>
        <p:spPr>
          <a:xfrm>
            <a:off x="9668708" y="5199221"/>
            <a:ext cx="4170640" cy="686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Creating new economic opportunities and fostering sustainable growth in rural areas.</a:t>
            </a:r>
            <a:endParaRPr lang="en-US" sz="1650" dirty="0"/>
          </a:p>
        </p:txBody>
      </p:sp>
      <p:sp>
        <p:nvSpPr>
          <p:cNvPr id="13" name="Text 8"/>
          <p:cNvSpPr/>
          <p:nvPr/>
        </p:nvSpPr>
        <p:spPr>
          <a:xfrm>
            <a:off x="5142071" y="6207919"/>
            <a:ext cx="4346258" cy="4025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150"/>
              </a:lnSpc>
              <a:buNone/>
            </a:pPr>
            <a:r>
              <a:rPr lang="en-US" sz="25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Future Enhancements</a:t>
            </a:r>
            <a:endParaRPr lang="en-US" sz="2500" dirty="0"/>
          </a:p>
        </p:txBody>
      </p:sp>
      <p:sp>
        <p:nvSpPr>
          <p:cNvPr id="14" name="Text 9"/>
          <p:cNvSpPr/>
          <p:nvPr/>
        </p:nvSpPr>
        <p:spPr>
          <a:xfrm>
            <a:off x="790932" y="6932414"/>
            <a:ext cx="13048536" cy="686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Our vision extends to integrated payment solutions, dedicated mobile apps, advanced AI-driven recommendations, and multi-language support to truly become the global platform for rural commerce digitization.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2025-08-18T07:04:38Z</dcterms:created>
  <dcterms:modified xsi:type="dcterms:W3CDTF">2025-08-18T07:04:38Z</dcterms:modified>
</cp:coreProperties>
</file>