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7" r:id="rId4"/>
    <p:sldId id="261" r:id="rId5"/>
    <p:sldId id="285" r:id="rId6"/>
    <p:sldId id="276" r:id="rId7"/>
    <p:sldId id="294" r:id="rId8"/>
    <p:sldId id="297" r:id="rId9"/>
    <p:sldId id="307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73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  <a:srgbClr val="3561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34" autoAdjust="0"/>
  </p:normalViewPr>
  <p:slideViewPr>
    <p:cSldViewPr snapToGrid="0" showGuides="1">
      <p:cViewPr varScale="1">
        <p:scale>
          <a:sx n="69" d="100"/>
          <a:sy n="69" d="100"/>
        </p:scale>
        <p:origin x="72" y="96"/>
      </p:cViewPr>
      <p:guideLst>
        <p:guide orient="horz" pos="2188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E398-2871-4A1D-8510-133D4AABA385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CDF97-57E9-4C61-BEF6-2CF9433A9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7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透過結合機器學習模型來預測航空事故風險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83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在不影響原意的情況下，將肯定換成否定，將否定換成肯定。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1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將主詞跟述詞的位置互換，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43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換質跟換位都是直接推理的方法，有時候只靠直接推理無法得到合乎邏輯的結果。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50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又叫矛盾證法，證明法面敘述是錯的。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6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47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68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39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23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7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1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43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75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4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過程叫做</a:t>
            </a:r>
            <a:r>
              <a:rPr lang="en-US" altLang="zh-TW" dirty="0"/>
              <a:t>”</a:t>
            </a:r>
            <a:r>
              <a:rPr lang="zh-TW" altLang="en-US" dirty="0"/>
              <a:t>抽象化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7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6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4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03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CDF97-57E9-4C61-BEF6-2CF9433A94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4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FC26E-D7F4-4E90-AA46-319090A192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1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9626B-15C4-4993-A7BF-5A6AD425EBB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4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6DBDD-7798-4E8F-ADFA-B6F7660D73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72327-5C24-4501-A646-F7497BDA9C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7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1EE0F-D73D-477D-B953-8F5B339C07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FFC7A-4596-4CC9-8C59-08EB8B3DD0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9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E71DC-3AF0-4A58-9444-8284C78AC3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5DBF0-5388-465D-B258-44FDA84167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417AC-DF5D-46AE-9A5B-E2E1D88FA6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4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32B3D-FBBF-4444-ADFD-9CA7466AEF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0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A452E-F7ED-40A6-AFD9-C28C485C69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 dirty="0">
                <a:solidFill>
                  <a:srgbClr val="898989"/>
                </a:solidFill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202ECF1-4B1C-45D9-8216-2342BA098E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3C57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2052" name="直接连接符 21"/>
          <p:cNvSpPr>
            <a:spLocks noChangeShapeType="1"/>
          </p:cNvSpPr>
          <p:nvPr/>
        </p:nvSpPr>
        <p:spPr bwMode="auto">
          <a:xfrm>
            <a:off x="492125" y="3868738"/>
            <a:ext cx="10861675" cy="0"/>
          </a:xfrm>
          <a:prstGeom prst="line">
            <a:avLst/>
          </a:prstGeom>
          <a:noFill/>
          <a:ln w="6350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标题 1"/>
          <p:cNvSpPr>
            <a:spLocks noGrp="1" noChangeArrowheads="1"/>
          </p:cNvSpPr>
          <p:nvPr>
            <p:ph type="ctrTitle"/>
          </p:nvPr>
        </p:nvSpPr>
        <p:spPr>
          <a:xfrm>
            <a:off x="-197644" y="1481138"/>
            <a:ext cx="12587288" cy="2387600"/>
          </a:xfrm>
        </p:spPr>
        <p:txBody>
          <a:bodyPr anchor="ctr"/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zh-CN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FDA75E-507C-4D90-85DE-0DD6FF1412A3}"/>
              </a:ext>
            </a:extLst>
          </p:cNvPr>
          <p:cNvSpPr txBox="1"/>
          <p:nvPr/>
        </p:nvSpPr>
        <p:spPr>
          <a:xfrm>
            <a:off x="4740808" y="4518879"/>
            <a:ext cx="2710384" cy="83099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老師：姜琇森 教授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學生：黃榮凱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交集 聯集」的圖片搜尋結果">
            <a:extLst>
              <a:ext uri="{FF2B5EF4-FFF2-40B4-BE49-F238E27FC236}">
                <a16:creationId xmlns:a16="http://schemas.microsoft.com/office/drawing/2014/main" id="{A3B8BB64-AF64-46C3-B372-4084D182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818" y="2388397"/>
            <a:ext cx="3366052" cy="24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9FF6154-30C4-4CF8-AD65-93F791A553AD}"/>
              </a:ext>
            </a:extLst>
          </p:cNvPr>
          <p:cNvSpPr txBox="1"/>
          <p:nvPr/>
        </p:nvSpPr>
        <p:spPr>
          <a:xfrm>
            <a:off x="6891132" y="1754759"/>
            <a:ext cx="4535216" cy="4456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{1,3,5,6,7}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{3,6}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宇集合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=&gt;{1,2,3,…8,9,10}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空集合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el-GR" altLang="zh-TW" sz="2400" dirty="0"/>
              <a:t>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    ={2,4,7,8,9,10}</a:t>
            </a:r>
          </a:p>
          <a:p>
            <a:pPr lvl="3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={1,2,4,5,8,9,10}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集合包含於另一個集合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C={1,3,5} =&gt; C</a:t>
            </a:r>
            <a:r>
              <a:rPr lang="zh-TW" altLang="en-US" sz="2400" dirty="0"/>
              <a:t>⊂</a:t>
            </a:r>
            <a:r>
              <a:rPr lang="en-US" altLang="zh-TW" sz="2400" dirty="0"/>
              <a:t>A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7A3CB6-38FE-48CB-B7E0-0F3503CB5C05}"/>
              </a:ext>
            </a:extLst>
          </p:cNvPr>
          <p:cNvSpPr txBox="1"/>
          <p:nvPr/>
        </p:nvSpPr>
        <p:spPr>
          <a:xfrm>
            <a:off x="1033670" y="5380383"/>
            <a:ext cx="2520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{1,3,5,6}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{3,6,7}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90A0AC-A8FE-456A-B54D-8BB35EB918E0}"/>
              </a:ext>
            </a:extLst>
          </p:cNvPr>
          <p:cNvSpPr txBox="1"/>
          <p:nvPr/>
        </p:nvSpPr>
        <p:spPr>
          <a:xfrm>
            <a:off x="1934818" y="1926732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</a:t>
            </a:r>
            <a:r>
              <a:rPr lang="en-US" altLang="zh-TW" sz="2400" dirty="0"/>
              <a:t>1~10</a:t>
            </a:r>
            <a:endParaRPr lang="zh-TW" altLang="en-US" sz="24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58D819D-F822-4378-A82D-9C0A8078EE9F}"/>
              </a:ext>
            </a:extLst>
          </p:cNvPr>
          <p:cNvGrpSpPr/>
          <p:nvPr/>
        </p:nvGrpSpPr>
        <p:grpSpPr>
          <a:xfrm>
            <a:off x="2293791" y="2733582"/>
            <a:ext cx="2604033" cy="1736022"/>
            <a:chOff x="2281051" y="2738030"/>
            <a:chExt cx="2604033" cy="1736022"/>
          </a:xfrm>
          <a:solidFill>
            <a:srgbClr val="0070C0"/>
          </a:solidFill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7FB0AD0-CC94-410E-AE66-C2F442FD6B08}"/>
                </a:ext>
              </a:extLst>
            </p:cNvPr>
            <p:cNvGrpSpPr/>
            <p:nvPr/>
          </p:nvGrpSpPr>
          <p:grpSpPr>
            <a:xfrm>
              <a:off x="2281051" y="2738030"/>
              <a:ext cx="2604033" cy="1736022"/>
              <a:chOff x="2290385" y="2743214"/>
              <a:chExt cx="2604033" cy="1736022"/>
            </a:xfrm>
            <a:grpFill/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4E17F5EC-7FC5-4ED6-B76F-3F408F75327E}"/>
                  </a:ext>
                </a:extLst>
              </p:cNvPr>
              <p:cNvSpPr/>
              <p:nvPr/>
            </p:nvSpPr>
            <p:spPr>
              <a:xfrm>
                <a:off x="2290385" y="2743214"/>
                <a:ext cx="1736022" cy="17360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CE9732D8-8031-42A0-BB39-D6D4B769C80E}"/>
                  </a:ext>
                </a:extLst>
              </p:cNvPr>
              <p:cNvSpPr/>
              <p:nvPr/>
            </p:nvSpPr>
            <p:spPr>
              <a:xfrm>
                <a:off x="3158396" y="2743214"/>
                <a:ext cx="1736022" cy="17360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A46E589E-B597-4A99-A78D-19D786FAE924}"/>
                </a:ext>
              </a:extLst>
            </p:cNvPr>
            <p:cNvSpPr txBox="1"/>
            <p:nvPr/>
          </p:nvSpPr>
          <p:spPr>
            <a:xfrm flipH="1">
              <a:off x="2691244" y="3249634"/>
              <a:ext cx="30210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bg1"/>
                  </a:solidFill>
                </a:rPr>
                <a:t>A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63C97A6-2B5B-4FFA-905C-922A723FC420}"/>
                </a:ext>
              </a:extLst>
            </p:cNvPr>
            <p:cNvSpPr txBox="1"/>
            <p:nvPr/>
          </p:nvSpPr>
          <p:spPr>
            <a:xfrm flipH="1">
              <a:off x="4000831" y="3261209"/>
              <a:ext cx="30210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橢圓 13">
            <a:extLst>
              <a:ext uri="{FF2B5EF4-FFF2-40B4-BE49-F238E27FC236}">
                <a16:creationId xmlns:a16="http://schemas.microsoft.com/office/drawing/2014/main" id="{AA33017E-A4DC-4477-8FB8-7270BB05237C}"/>
              </a:ext>
            </a:extLst>
          </p:cNvPr>
          <p:cNvSpPr/>
          <p:nvPr/>
        </p:nvSpPr>
        <p:spPr>
          <a:xfrm>
            <a:off x="3143135" y="2850062"/>
            <a:ext cx="886678" cy="1496012"/>
          </a:xfrm>
          <a:custGeom>
            <a:avLst/>
            <a:gdLst>
              <a:gd name="connsiteX0" fmla="*/ 0 w 1694776"/>
              <a:gd name="connsiteY0" fmla="*/ 847388 h 1694776"/>
              <a:gd name="connsiteX1" fmla="*/ 847388 w 1694776"/>
              <a:gd name="connsiteY1" fmla="*/ 0 h 1694776"/>
              <a:gd name="connsiteX2" fmla="*/ 1694776 w 1694776"/>
              <a:gd name="connsiteY2" fmla="*/ 847388 h 1694776"/>
              <a:gd name="connsiteX3" fmla="*/ 847388 w 1694776"/>
              <a:gd name="connsiteY3" fmla="*/ 1694776 h 1694776"/>
              <a:gd name="connsiteX4" fmla="*/ 0 w 1694776"/>
              <a:gd name="connsiteY4" fmla="*/ 847388 h 1694776"/>
              <a:gd name="connsiteX0" fmla="*/ 0 w 909907"/>
              <a:gd name="connsiteY0" fmla="*/ 847428 h 1694853"/>
              <a:gd name="connsiteX1" fmla="*/ 847388 w 909907"/>
              <a:gd name="connsiteY1" fmla="*/ 40 h 1694853"/>
              <a:gd name="connsiteX2" fmla="*/ 846637 w 909907"/>
              <a:gd name="connsiteY2" fmla="*/ 820924 h 1694853"/>
              <a:gd name="connsiteX3" fmla="*/ 847388 w 909907"/>
              <a:gd name="connsiteY3" fmla="*/ 1694816 h 1694853"/>
              <a:gd name="connsiteX4" fmla="*/ 0 w 909907"/>
              <a:gd name="connsiteY4" fmla="*/ 847428 h 1694853"/>
              <a:gd name="connsiteX0" fmla="*/ 10071 w 919978"/>
              <a:gd name="connsiteY0" fmla="*/ 741429 h 1588841"/>
              <a:gd name="connsiteX1" fmla="*/ 420137 w 919978"/>
              <a:gd name="connsiteY1" fmla="*/ 58 h 1588841"/>
              <a:gd name="connsiteX2" fmla="*/ 856708 w 919978"/>
              <a:gd name="connsiteY2" fmla="*/ 714925 h 1588841"/>
              <a:gd name="connsiteX3" fmla="*/ 857459 w 919978"/>
              <a:gd name="connsiteY3" fmla="*/ 1588817 h 1588841"/>
              <a:gd name="connsiteX4" fmla="*/ 10071 w 919978"/>
              <a:gd name="connsiteY4" fmla="*/ 741429 h 1588841"/>
              <a:gd name="connsiteX0" fmla="*/ 15 w 846652"/>
              <a:gd name="connsiteY0" fmla="*/ 741429 h 1496079"/>
              <a:gd name="connsiteX1" fmla="*/ 410081 w 846652"/>
              <a:gd name="connsiteY1" fmla="*/ 58 h 1496079"/>
              <a:gd name="connsiteX2" fmla="*/ 846652 w 846652"/>
              <a:gd name="connsiteY2" fmla="*/ 714925 h 1496079"/>
              <a:gd name="connsiteX3" fmla="*/ 396829 w 846652"/>
              <a:gd name="connsiteY3" fmla="*/ 1496051 h 1496079"/>
              <a:gd name="connsiteX4" fmla="*/ 15 w 846652"/>
              <a:gd name="connsiteY4" fmla="*/ 741429 h 1496079"/>
              <a:gd name="connsiteX0" fmla="*/ 16 w 846653"/>
              <a:gd name="connsiteY0" fmla="*/ 741429 h 1496228"/>
              <a:gd name="connsiteX1" fmla="*/ 410082 w 846653"/>
              <a:gd name="connsiteY1" fmla="*/ 58 h 1496228"/>
              <a:gd name="connsiteX2" fmla="*/ 846653 w 846653"/>
              <a:gd name="connsiteY2" fmla="*/ 714925 h 1496228"/>
              <a:gd name="connsiteX3" fmla="*/ 396830 w 846653"/>
              <a:gd name="connsiteY3" fmla="*/ 1496051 h 1496228"/>
              <a:gd name="connsiteX4" fmla="*/ 16 w 846653"/>
              <a:gd name="connsiteY4" fmla="*/ 741429 h 1496228"/>
              <a:gd name="connsiteX0" fmla="*/ 12 w 899658"/>
              <a:gd name="connsiteY0" fmla="*/ 728134 h 1496015"/>
              <a:gd name="connsiteX1" fmla="*/ 463087 w 899658"/>
              <a:gd name="connsiteY1" fmla="*/ 15 h 1496015"/>
              <a:gd name="connsiteX2" fmla="*/ 899658 w 899658"/>
              <a:gd name="connsiteY2" fmla="*/ 714882 h 1496015"/>
              <a:gd name="connsiteX3" fmla="*/ 449835 w 899658"/>
              <a:gd name="connsiteY3" fmla="*/ 1496008 h 1496015"/>
              <a:gd name="connsiteX4" fmla="*/ 12 w 899658"/>
              <a:gd name="connsiteY4" fmla="*/ 728134 h 1496015"/>
              <a:gd name="connsiteX0" fmla="*/ 13 w 886407"/>
              <a:gd name="connsiteY0" fmla="*/ 728134 h 1496015"/>
              <a:gd name="connsiteX1" fmla="*/ 449836 w 886407"/>
              <a:gd name="connsiteY1" fmla="*/ 15 h 1496015"/>
              <a:gd name="connsiteX2" fmla="*/ 886407 w 886407"/>
              <a:gd name="connsiteY2" fmla="*/ 714882 h 1496015"/>
              <a:gd name="connsiteX3" fmla="*/ 436584 w 886407"/>
              <a:gd name="connsiteY3" fmla="*/ 1496008 h 1496015"/>
              <a:gd name="connsiteX4" fmla="*/ 13 w 886407"/>
              <a:gd name="connsiteY4" fmla="*/ 728134 h 1496015"/>
              <a:gd name="connsiteX0" fmla="*/ 13 w 886407"/>
              <a:gd name="connsiteY0" fmla="*/ 728129 h 1496010"/>
              <a:gd name="connsiteX1" fmla="*/ 449836 w 886407"/>
              <a:gd name="connsiteY1" fmla="*/ 10 h 1496010"/>
              <a:gd name="connsiteX2" fmla="*/ 886407 w 886407"/>
              <a:gd name="connsiteY2" fmla="*/ 714877 h 1496010"/>
              <a:gd name="connsiteX3" fmla="*/ 436584 w 886407"/>
              <a:gd name="connsiteY3" fmla="*/ 1496003 h 1496010"/>
              <a:gd name="connsiteX4" fmla="*/ 13 w 886407"/>
              <a:gd name="connsiteY4" fmla="*/ 728129 h 1496010"/>
              <a:gd name="connsiteX0" fmla="*/ 13 w 886407"/>
              <a:gd name="connsiteY0" fmla="*/ 728129 h 1496010"/>
              <a:gd name="connsiteX1" fmla="*/ 449836 w 886407"/>
              <a:gd name="connsiteY1" fmla="*/ 10 h 1496010"/>
              <a:gd name="connsiteX2" fmla="*/ 886407 w 886407"/>
              <a:gd name="connsiteY2" fmla="*/ 714877 h 1496010"/>
              <a:gd name="connsiteX3" fmla="*/ 436584 w 886407"/>
              <a:gd name="connsiteY3" fmla="*/ 1496003 h 1496010"/>
              <a:gd name="connsiteX4" fmla="*/ 13 w 886407"/>
              <a:gd name="connsiteY4" fmla="*/ 728129 h 1496010"/>
              <a:gd name="connsiteX0" fmla="*/ 284 w 886678"/>
              <a:gd name="connsiteY0" fmla="*/ 728129 h 1496011"/>
              <a:gd name="connsiteX1" fmla="*/ 450107 w 886678"/>
              <a:gd name="connsiteY1" fmla="*/ 10 h 1496011"/>
              <a:gd name="connsiteX2" fmla="*/ 886678 w 886678"/>
              <a:gd name="connsiteY2" fmla="*/ 714877 h 1496011"/>
              <a:gd name="connsiteX3" fmla="*/ 436855 w 886678"/>
              <a:gd name="connsiteY3" fmla="*/ 1496003 h 1496011"/>
              <a:gd name="connsiteX4" fmla="*/ 284 w 886678"/>
              <a:gd name="connsiteY4" fmla="*/ 728129 h 1496011"/>
              <a:gd name="connsiteX0" fmla="*/ 284 w 886678"/>
              <a:gd name="connsiteY0" fmla="*/ 728129 h 1496012"/>
              <a:gd name="connsiteX1" fmla="*/ 450107 w 886678"/>
              <a:gd name="connsiteY1" fmla="*/ 10 h 1496012"/>
              <a:gd name="connsiteX2" fmla="*/ 886678 w 886678"/>
              <a:gd name="connsiteY2" fmla="*/ 714877 h 1496012"/>
              <a:gd name="connsiteX3" fmla="*/ 436855 w 886678"/>
              <a:gd name="connsiteY3" fmla="*/ 1496003 h 1496012"/>
              <a:gd name="connsiteX4" fmla="*/ 284 w 886678"/>
              <a:gd name="connsiteY4" fmla="*/ 728129 h 149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78" h="1496012">
                <a:moveTo>
                  <a:pt x="284" y="728129"/>
                </a:moveTo>
                <a:cubicBezTo>
                  <a:pt x="-10759" y="333022"/>
                  <a:pt x="302375" y="2219"/>
                  <a:pt x="450107" y="10"/>
                </a:cubicBezTo>
                <a:cubicBezTo>
                  <a:pt x="597839" y="-2199"/>
                  <a:pt x="873426" y="392652"/>
                  <a:pt x="886678" y="714877"/>
                </a:cubicBezTo>
                <a:cubicBezTo>
                  <a:pt x="886678" y="1156371"/>
                  <a:pt x="584587" y="1493794"/>
                  <a:pt x="436855" y="1496003"/>
                </a:cubicBezTo>
                <a:cubicBezTo>
                  <a:pt x="289123" y="1498212"/>
                  <a:pt x="11327" y="1123236"/>
                  <a:pt x="284" y="728129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3940D45-9E48-4786-ACC4-D07E63A78160}"/>
              </a:ext>
            </a:extLst>
          </p:cNvPr>
          <p:cNvGrpSpPr/>
          <p:nvPr/>
        </p:nvGrpSpPr>
        <p:grpSpPr>
          <a:xfrm>
            <a:off x="8563931" y="4030387"/>
            <a:ext cx="397866" cy="514078"/>
            <a:chOff x="4183041" y="5138821"/>
            <a:chExt cx="397866" cy="51407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C5FF180-6682-4F4B-890C-435A9080021A}"/>
                </a:ext>
              </a:extLst>
            </p:cNvPr>
            <p:cNvSpPr/>
            <p:nvPr/>
          </p:nvSpPr>
          <p:spPr>
            <a:xfrm>
              <a:off x="4219432" y="5138821"/>
              <a:ext cx="3027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‾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56D164-E1D2-41CA-A6EB-7EB34CC7B2B0}"/>
                </a:ext>
              </a:extLst>
            </p:cNvPr>
            <p:cNvSpPr/>
            <p:nvPr/>
          </p:nvSpPr>
          <p:spPr>
            <a:xfrm>
              <a:off x="4183041" y="5191234"/>
              <a:ext cx="397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5495931-5989-4055-AC9E-E34D6D800E54}"/>
              </a:ext>
            </a:extLst>
          </p:cNvPr>
          <p:cNvGrpSpPr/>
          <p:nvPr/>
        </p:nvGrpSpPr>
        <p:grpSpPr>
          <a:xfrm>
            <a:off x="8575506" y="4589796"/>
            <a:ext cx="397866" cy="514078"/>
            <a:chOff x="4183041" y="5138821"/>
            <a:chExt cx="397866" cy="51407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99C21E2-72A7-4734-9143-A37CBA6F57F0}"/>
                </a:ext>
              </a:extLst>
            </p:cNvPr>
            <p:cNvSpPr/>
            <p:nvPr/>
          </p:nvSpPr>
          <p:spPr>
            <a:xfrm>
              <a:off x="4219432" y="5138821"/>
              <a:ext cx="3027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‾</a:t>
              </a:r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AB6B2A-FC76-4D98-BFBA-73E69EBA8AEC}"/>
                </a:ext>
              </a:extLst>
            </p:cNvPr>
            <p:cNvSpPr/>
            <p:nvPr/>
          </p:nvSpPr>
          <p:spPr>
            <a:xfrm>
              <a:off x="4183041" y="5191234"/>
              <a:ext cx="397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2C3EF3E-D5D0-4B2F-BCFA-DAF45664CD36}"/>
              </a:ext>
            </a:extLst>
          </p:cNvPr>
          <p:cNvSpPr/>
          <p:nvPr/>
        </p:nvSpPr>
        <p:spPr>
          <a:xfrm>
            <a:off x="1934818" y="2388397"/>
            <a:ext cx="3366052" cy="2435288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32C8DD1-3E36-40E3-B075-DE7427355004}"/>
              </a:ext>
            </a:extLst>
          </p:cNvPr>
          <p:cNvGrpSpPr/>
          <p:nvPr/>
        </p:nvGrpSpPr>
        <p:grpSpPr>
          <a:xfrm>
            <a:off x="1934818" y="2388397"/>
            <a:ext cx="3366052" cy="2435288"/>
            <a:chOff x="1934818" y="2388397"/>
            <a:chExt cx="3366052" cy="243528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AC385C2-7B0A-4CAD-9BC5-5DC53094FB18}"/>
                </a:ext>
              </a:extLst>
            </p:cNvPr>
            <p:cNvSpPr/>
            <p:nvPr/>
          </p:nvSpPr>
          <p:spPr>
            <a:xfrm>
              <a:off x="1934818" y="2388397"/>
              <a:ext cx="3366052" cy="2435288"/>
            </a:xfrm>
            <a:prstGeom prst="rect">
              <a:avLst/>
            </a:prstGeom>
            <a:solidFill>
              <a:srgbClr val="92D050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AC93876D-7EA9-4F53-91F8-7DDB1D3DAD24}"/>
                </a:ext>
              </a:extLst>
            </p:cNvPr>
            <p:cNvSpPr/>
            <p:nvPr/>
          </p:nvSpPr>
          <p:spPr>
            <a:xfrm>
              <a:off x="2259354" y="2733582"/>
              <a:ext cx="1736022" cy="17360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7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6"/>
          <p:cNvSpPr>
            <a:spLocks noChangeArrowheads="1"/>
          </p:cNvSpPr>
          <p:nvPr/>
        </p:nvSpPr>
        <p:spPr bwMode="auto">
          <a:xfrm>
            <a:off x="-4763" y="1466850"/>
            <a:ext cx="12196763" cy="3340100"/>
          </a:xfrm>
          <a:prstGeom prst="rect">
            <a:avLst/>
          </a:pr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8" name="任意多边形 17"/>
          <p:cNvSpPr>
            <a:spLocks noChangeArrowheads="1"/>
          </p:cNvSpPr>
          <p:nvPr/>
        </p:nvSpPr>
        <p:spPr bwMode="auto">
          <a:xfrm rot="5400000">
            <a:off x="1271588" y="1849438"/>
            <a:ext cx="2219325" cy="2568575"/>
          </a:xfrm>
          <a:custGeom>
            <a:avLst/>
            <a:gdLst>
              <a:gd name="T0" fmla="*/ 0 w 2220329"/>
              <a:gd name="T1" fmla="*/ 1455821 h 2565985"/>
              <a:gd name="T2" fmla="*/ 886428 w 2220329"/>
              <a:gd name="T3" fmla="*/ 368211 h 2565985"/>
              <a:gd name="T4" fmla="*/ 897590 w 2220329"/>
              <a:gd name="T5" fmla="*/ 366508 h 2565985"/>
              <a:gd name="T6" fmla="*/ 1110164 w 2220329"/>
              <a:gd name="T7" fmla="*/ 0 h 2565985"/>
              <a:gd name="T8" fmla="*/ 1322738 w 2220329"/>
              <a:gd name="T9" fmla="*/ 366507 h 2565985"/>
              <a:gd name="T10" fmla="*/ 1333902 w 2220329"/>
              <a:gd name="T11" fmla="*/ 368211 h 2565985"/>
              <a:gd name="T12" fmla="*/ 2220329 w 2220329"/>
              <a:gd name="T13" fmla="*/ 1455821 h 2565985"/>
              <a:gd name="T14" fmla="*/ 1110165 w 2220329"/>
              <a:gd name="T15" fmla="*/ 2565985 h 2565985"/>
              <a:gd name="T16" fmla="*/ 0 w 2220329"/>
              <a:gd name="T17" fmla="*/ 1455821 h 256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0329" h="2565985">
                <a:moveTo>
                  <a:pt x="0" y="1455821"/>
                </a:moveTo>
                <a:cubicBezTo>
                  <a:pt x="0" y="919335"/>
                  <a:pt x="380544" y="471730"/>
                  <a:pt x="886428" y="368211"/>
                </a:cubicBezTo>
                <a:lnTo>
                  <a:pt x="897590" y="366508"/>
                </a:lnTo>
                <a:lnTo>
                  <a:pt x="1110164" y="0"/>
                </a:lnTo>
                <a:lnTo>
                  <a:pt x="1322738" y="366507"/>
                </a:lnTo>
                <a:lnTo>
                  <a:pt x="1333902" y="368211"/>
                </a:lnTo>
                <a:cubicBezTo>
                  <a:pt x="1839785" y="471730"/>
                  <a:pt x="2220329" y="919335"/>
                  <a:pt x="2220329" y="1455821"/>
                </a:cubicBezTo>
                <a:cubicBezTo>
                  <a:pt x="2220329" y="2068948"/>
                  <a:pt x="1723292" y="2565985"/>
                  <a:pt x="1110165" y="2565985"/>
                </a:cubicBezTo>
                <a:cubicBezTo>
                  <a:pt x="497037" y="2565985"/>
                  <a:pt x="0" y="2068948"/>
                  <a:pt x="0" y="1455821"/>
                </a:cubicBezTo>
                <a:close/>
              </a:path>
            </a:pathLst>
          </a:cu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同心圆 19"/>
          <p:cNvSpPr>
            <a:spLocks noChangeArrowheads="1"/>
          </p:cNvSpPr>
          <p:nvPr/>
        </p:nvSpPr>
        <p:spPr bwMode="auto">
          <a:xfrm>
            <a:off x="1250950" y="2178050"/>
            <a:ext cx="1917700" cy="19161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978 w 21600"/>
              <a:gd name="T11" fmla="*/ 10800 h 21600"/>
              <a:gd name="T12" fmla="*/ 10800 w 21600"/>
              <a:gd name="T13" fmla="*/ 20622 h 21600"/>
              <a:gd name="T14" fmla="*/ 20622 w 21600"/>
              <a:gd name="T15" fmla="*/ 10800 h 21600"/>
              <a:gd name="T16" fmla="*/ 10800 w 21600"/>
              <a:gd name="T17" fmla="*/ 978 h 21600"/>
              <a:gd name="T18" fmla="*/ 978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78" y="10800"/>
                </a:moveTo>
                <a:cubicBezTo>
                  <a:pt x="978" y="16225"/>
                  <a:pt x="5375" y="20622"/>
                  <a:pt x="10800" y="20622"/>
                </a:cubicBezTo>
                <a:cubicBezTo>
                  <a:pt x="16225" y="20622"/>
                  <a:pt x="20622" y="16225"/>
                  <a:pt x="20622" y="10800"/>
                </a:cubicBezTo>
                <a:cubicBezTo>
                  <a:pt x="20622" y="5375"/>
                  <a:pt x="16225" y="978"/>
                  <a:pt x="10800" y="978"/>
                </a:cubicBezTo>
                <a:cubicBezTo>
                  <a:pt x="5375" y="978"/>
                  <a:pt x="978" y="5375"/>
                  <a:pt x="978" y="10800"/>
                </a:cubicBezTo>
                <a:close/>
              </a:path>
            </a:pathLst>
          </a:cu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4100" name="标题 2"/>
          <p:cNvSpPr>
            <a:spLocks noGrp="1" noChangeArrowheads="1"/>
          </p:cNvSpPr>
          <p:nvPr>
            <p:ph type="title"/>
          </p:nvPr>
        </p:nvSpPr>
        <p:spPr>
          <a:xfrm>
            <a:off x="4038600" y="1709738"/>
            <a:ext cx="8153400" cy="2852737"/>
          </a:xfrm>
        </p:spPr>
        <p:txBody>
          <a:bodyPr anchor="ctr"/>
          <a:lstStyle/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命題的邏輯推理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01" name="文本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1100138" y="2025650"/>
            <a:ext cx="2220912" cy="222091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0" dirty="0">
                <a:solidFill>
                  <a:schemeClr val="bg1"/>
                </a:solidFill>
              </a:rPr>
              <a:t>5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F10E2-630C-45B9-B8B7-25F6C9F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3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命題的邏輯推理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838200" y="1924050"/>
            <a:ext cx="9886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語句的</a:t>
            </a:r>
            <a:r>
              <a:rPr lang="en-US" altLang="zh-TW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種形式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全稱肯定型：所有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全稱否定型：沒有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；沒有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都不是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特稱肯定型：有些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特稱否定型：有些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0C4001A-3356-4B68-9049-1C86EEA9923D}"/>
              </a:ext>
            </a:extLst>
          </p:cNvPr>
          <p:cNvSpPr txBox="1"/>
          <p:nvPr/>
        </p:nvSpPr>
        <p:spPr>
          <a:xfrm>
            <a:off x="838200" y="4773105"/>
            <a:ext cx="2954655" cy="8309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主詞：主管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述詞：有能力的女生</a:t>
            </a:r>
          </a:p>
        </p:txBody>
      </p:sp>
    </p:spTree>
    <p:extLst>
      <p:ext uri="{BB962C8B-B14F-4D97-AF65-F5344CB8AC3E}">
        <p14:creationId xmlns:p14="http://schemas.microsoft.com/office/powerpoint/2010/main" val="180257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命題的邏輯推理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838200" y="1924050"/>
            <a:ext cx="101104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換質推理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全稱肯定型：所有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全稱否定型：沒有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特稱肯定型：有些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特稱否定型：有些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865609-729F-4392-BC3C-2F84F19B569C}"/>
              </a:ext>
            </a:extLst>
          </p:cNvPr>
          <p:cNvSpPr txBox="1"/>
          <p:nvPr/>
        </p:nvSpPr>
        <p:spPr>
          <a:xfrm>
            <a:off x="1271239" y="4373059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司機 是 男生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 司機 是 女生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21EF6A-8332-424C-8375-B5589982A8B3}"/>
              </a:ext>
            </a:extLst>
          </p:cNvPr>
          <p:cNvSpPr txBox="1"/>
          <p:nvPr/>
        </p:nvSpPr>
        <p:spPr>
          <a:xfrm>
            <a:off x="1299139" y="5148931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 司機 是 男生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 司機 不是 女生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793F88E-A66C-4DAC-88BB-7371B73D77CE}"/>
              </a:ext>
            </a:extLst>
          </p:cNvPr>
          <p:cNvGrpSpPr/>
          <p:nvPr/>
        </p:nvGrpSpPr>
        <p:grpSpPr>
          <a:xfrm>
            <a:off x="866099" y="2498341"/>
            <a:ext cx="433040" cy="2105551"/>
            <a:chOff x="838199" y="2519329"/>
            <a:chExt cx="433040" cy="210555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A52B096-62B5-4277-BAB7-64DFDEA910D4}"/>
                </a:ext>
              </a:extLst>
            </p:cNvPr>
            <p:cNvCxnSpPr/>
            <p:nvPr/>
          </p:nvCxnSpPr>
          <p:spPr>
            <a:xfrm flipH="1">
              <a:off x="838200" y="2542478"/>
              <a:ext cx="4330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05181EF-51FD-4456-BCE5-E668BAD0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350" y="2519329"/>
              <a:ext cx="1" cy="210555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B2C3258-46A9-47F1-8E7F-CDF779823CF3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" y="4601730"/>
              <a:ext cx="43304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1B30844-90F9-40B5-8F81-74B449F3E4E5}"/>
              </a:ext>
            </a:extLst>
          </p:cNvPr>
          <p:cNvGrpSpPr/>
          <p:nvPr/>
        </p:nvGrpSpPr>
        <p:grpSpPr>
          <a:xfrm>
            <a:off x="611099" y="3260584"/>
            <a:ext cx="688040" cy="2119180"/>
            <a:chOff x="826624" y="2519329"/>
            <a:chExt cx="688040" cy="2119180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BF6A109-0C3E-4045-B124-FE366ACD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1" y="2542478"/>
              <a:ext cx="6764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F90FCC3-566C-4D31-A39D-B8AC9D0FD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350" y="2519329"/>
              <a:ext cx="1" cy="210555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C67CFA9-6543-4DB4-BF00-DC24E34D256D}"/>
                </a:ext>
              </a:extLst>
            </p:cNvPr>
            <p:cNvCxnSpPr>
              <a:cxnSpLocks/>
            </p:cNvCxnSpPr>
            <p:nvPr/>
          </p:nvCxnSpPr>
          <p:spPr>
            <a:xfrm>
              <a:off x="826624" y="4624880"/>
              <a:ext cx="676465" cy="1362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57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命題的邏輯推理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838200" y="1924050"/>
            <a:ext cx="980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換位推理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全稱否定型：沒有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特稱肯定型：有些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865609-729F-4392-BC3C-2F84F19B569C}"/>
              </a:ext>
            </a:extLst>
          </p:cNvPr>
          <p:cNvSpPr txBox="1"/>
          <p:nvPr/>
        </p:nvSpPr>
        <p:spPr>
          <a:xfrm>
            <a:off x="1299139" y="3447701"/>
            <a:ext cx="925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 安全駕駛 是 不會開車的人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沒有 不會開車的人 是 安全駕駛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21EF6A-8332-424C-8375-B5589982A8B3}"/>
              </a:ext>
            </a:extLst>
          </p:cNvPr>
          <p:cNvSpPr txBox="1"/>
          <p:nvPr/>
        </p:nvSpPr>
        <p:spPr>
          <a:xfrm>
            <a:off x="1299139" y="3909367"/>
            <a:ext cx="894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 女生 是 第六感很準的人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有些 第六感很準的人 是 女生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793F88E-A66C-4DAC-88BB-7371B73D77CE}"/>
              </a:ext>
            </a:extLst>
          </p:cNvPr>
          <p:cNvGrpSpPr/>
          <p:nvPr/>
        </p:nvGrpSpPr>
        <p:grpSpPr>
          <a:xfrm>
            <a:off x="866100" y="2480077"/>
            <a:ext cx="433039" cy="1223478"/>
            <a:chOff x="838200" y="2505440"/>
            <a:chExt cx="433039" cy="1957551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A52B096-62B5-4277-BAB7-64DFDEA910D4}"/>
                </a:ext>
              </a:extLst>
            </p:cNvPr>
            <p:cNvCxnSpPr/>
            <p:nvPr/>
          </p:nvCxnSpPr>
          <p:spPr>
            <a:xfrm flipH="1">
              <a:off x="838200" y="2542478"/>
              <a:ext cx="4330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05181EF-51FD-4456-BCE5-E668BAD0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351" y="2505440"/>
              <a:ext cx="0" cy="192051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B2C3258-46A9-47F1-8E7F-CDF779823CF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437657"/>
              <a:ext cx="405140" cy="253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1B30844-90F9-40B5-8F81-74B449F3E4E5}"/>
              </a:ext>
            </a:extLst>
          </p:cNvPr>
          <p:cNvGrpSpPr/>
          <p:nvPr/>
        </p:nvGrpSpPr>
        <p:grpSpPr>
          <a:xfrm>
            <a:off x="611100" y="2901935"/>
            <a:ext cx="688040" cy="1200327"/>
            <a:chOff x="826624" y="2501608"/>
            <a:chExt cx="688040" cy="2119181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BF6A109-0C3E-4045-B124-FE366ACD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1" y="2542478"/>
              <a:ext cx="67646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F90FCC3-566C-4D31-A39D-B8AC9D0FD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75" y="2501608"/>
              <a:ext cx="1" cy="21055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C67CFA9-6543-4DB4-BF00-DC24E34D256D}"/>
                </a:ext>
              </a:extLst>
            </p:cNvPr>
            <p:cNvCxnSpPr>
              <a:cxnSpLocks/>
            </p:cNvCxnSpPr>
            <p:nvPr/>
          </p:nvCxnSpPr>
          <p:spPr>
            <a:xfrm>
              <a:off x="826624" y="4607159"/>
              <a:ext cx="676465" cy="136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969255-4392-44FA-A3AD-CFBF5F9B982E}"/>
              </a:ext>
            </a:extLst>
          </p:cNvPr>
          <p:cNvSpPr txBox="1"/>
          <p:nvPr/>
        </p:nvSpPr>
        <p:spPr>
          <a:xfrm>
            <a:off x="1145250" y="4925188"/>
            <a:ext cx="887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所有安全駕駛是很會開車的人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所有不會開車的人是安全駕駛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525B964-9728-4EF6-A143-314A5F14ACF3}"/>
              </a:ext>
            </a:extLst>
          </p:cNvPr>
          <p:cNvSpPr txBox="1"/>
          <p:nvPr/>
        </p:nvSpPr>
        <p:spPr>
          <a:xfrm>
            <a:off x="1145250" y="5504365"/>
            <a:ext cx="879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所有會煮飯的人，刀工也很強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所有刀工好的人，也會煮飯</a:t>
            </a:r>
          </a:p>
        </p:txBody>
      </p:sp>
    </p:spTree>
    <p:extLst>
      <p:ext uri="{BB962C8B-B14F-4D97-AF65-F5344CB8AC3E}">
        <p14:creationId xmlns:p14="http://schemas.microsoft.com/office/powerpoint/2010/main" val="9142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命題的邏輯推理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838200" y="1924050"/>
            <a:ext cx="11033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換質換位推理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全稱肯定型：所有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特稱否定型：有些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非述詞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非主詞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865609-729F-4392-BC3C-2F84F19B569C}"/>
              </a:ext>
            </a:extLst>
          </p:cNvPr>
          <p:cNvSpPr txBox="1"/>
          <p:nvPr/>
        </p:nvSpPr>
        <p:spPr>
          <a:xfrm>
            <a:off x="1299139" y="3447701"/>
            <a:ext cx="941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所有魔術師都是變過魔術的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所有沒有變過魔術的都不是魔術師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21EF6A-8332-424C-8375-B5589982A8B3}"/>
              </a:ext>
            </a:extLst>
          </p:cNvPr>
          <p:cNvSpPr txBox="1"/>
          <p:nvPr/>
        </p:nvSpPr>
        <p:spPr>
          <a:xfrm>
            <a:off x="1299139" y="3909367"/>
            <a:ext cx="109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有些有美感的人不是設計系畢業的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有些非設計系畢業的不是沒有美感的人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793F88E-A66C-4DAC-88BB-7371B73D77CE}"/>
              </a:ext>
            </a:extLst>
          </p:cNvPr>
          <p:cNvGrpSpPr/>
          <p:nvPr/>
        </p:nvGrpSpPr>
        <p:grpSpPr>
          <a:xfrm>
            <a:off x="866100" y="2503226"/>
            <a:ext cx="433039" cy="1200329"/>
            <a:chOff x="838200" y="2542478"/>
            <a:chExt cx="433039" cy="1920513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A52B096-62B5-4277-BAB7-64DFDEA910D4}"/>
                </a:ext>
              </a:extLst>
            </p:cNvPr>
            <p:cNvCxnSpPr/>
            <p:nvPr/>
          </p:nvCxnSpPr>
          <p:spPr>
            <a:xfrm flipH="1">
              <a:off x="838200" y="2542478"/>
              <a:ext cx="43303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05181EF-51FD-4456-BCE5-E668BAD0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1" y="2542479"/>
              <a:ext cx="0" cy="192051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FB2C3258-46A9-47F1-8E7F-CDF779823CF3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437657"/>
              <a:ext cx="405140" cy="253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1B30844-90F9-40B5-8F81-74B449F3E4E5}"/>
              </a:ext>
            </a:extLst>
          </p:cNvPr>
          <p:cNvGrpSpPr/>
          <p:nvPr/>
        </p:nvGrpSpPr>
        <p:grpSpPr>
          <a:xfrm>
            <a:off x="622675" y="2925084"/>
            <a:ext cx="676465" cy="1200328"/>
            <a:chOff x="838199" y="2542478"/>
            <a:chExt cx="676465" cy="2119181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BF6A109-0C3E-4045-B124-FE366ACDE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201" y="2542478"/>
              <a:ext cx="67646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F90FCC3-566C-4D31-A39D-B8AC9D0FD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542479"/>
              <a:ext cx="1" cy="21055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C67CFA9-6543-4DB4-BF00-DC24E34D256D}"/>
                </a:ext>
              </a:extLst>
            </p:cNvPr>
            <p:cNvCxnSpPr>
              <a:cxnSpLocks/>
            </p:cNvCxnSpPr>
            <p:nvPr/>
          </p:nvCxnSpPr>
          <p:spPr>
            <a:xfrm>
              <a:off x="838199" y="4648030"/>
              <a:ext cx="676465" cy="136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85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命題的邏輯推理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1852960" y="21815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反證法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E40B5A-3B33-4A57-A6BA-099532AA9823}"/>
              </a:ext>
            </a:extLst>
          </p:cNvPr>
          <p:cNvSpPr txBox="1"/>
          <p:nvPr/>
        </p:nvSpPr>
        <p:spPr>
          <a:xfrm>
            <a:off x="5105985" y="1662440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是奇數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BE6BA4-5394-4029-B5EC-409DF7248EF6}"/>
              </a:ext>
            </a:extLst>
          </p:cNvPr>
          <p:cNvSpPr txBox="1"/>
          <p:nvPr/>
        </p:nvSpPr>
        <p:spPr>
          <a:xfrm>
            <a:off x="4086475" y="2798956"/>
            <a:ext cx="350929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是偶數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÷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= 1…1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，除不盡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/>
              <a:t>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是奇數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37405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6"/>
          <p:cNvSpPr>
            <a:spLocks noChangeArrowheads="1"/>
          </p:cNvSpPr>
          <p:nvPr/>
        </p:nvSpPr>
        <p:spPr bwMode="auto">
          <a:xfrm>
            <a:off x="-4763" y="1466850"/>
            <a:ext cx="12196763" cy="3340100"/>
          </a:xfrm>
          <a:prstGeom prst="rect">
            <a:avLst/>
          </a:pr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8" name="任意多边形 17"/>
          <p:cNvSpPr>
            <a:spLocks noChangeArrowheads="1"/>
          </p:cNvSpPr>
          <p:nvPr/>
        </p:nvSpPr>
        <p:spPr bwMode="auto">
          <a:xfrm rot="5400000">
            <a:off x="324334" y="1849438"/>
            <a:ext cx="2219325" cy="2568575"/>
          </a:xfrm>
          <a:custGeom>
            <a:avLst/>
            <a:gdLst>
              <a:gd name="T0" fmla="*/ 0 w 2220329"/>
              <a:gd name="T1" fmla="*/ 1455821 h 2565985"/>
              <a:gd name="T2" fmla="*/ 886428 w 2220329"/>
              <a:gd name="T3" fmla="*/ 368211 h 2565985"/>
              <a:gd name="T4" fmla="*/ 897590 w 2220329"/>
              <a:gd name="T5" fmla="*/ 366508 h 2565985"/>
              <a:gd name="T6" fmla="*/ 1110164 w 2220329"/>
              <a:gd name="T7" fmla="*/ 0 h 2565985"/>
              <a:gd name="T8" fmla="*/ 1322738 w 2220329"/>
              <a:gd name="T9" fmla="*/ 366507 h 2565985"/>
              <a:gd name="T10" fmla="*/ 1333902 w 2220329"/>
              <a:gd name="T11" fmla="*/ 368211 h 2565985"/>
              <a:gd name="T12" fmla="*/ 2220329 w 2220329"/>
              <a:gd name="T13" fmla="*/ 1455821 h 2565985"/>
              <a:gd name="T14" fmla="*/ 1110165 w 2220329"/>
              <a:gd name="T15" fmla="*/ 2565985 h 2565985"/>
              <a:gd name="T16" fmla="*/ 0 w 2220329"/>
              <a:gd name="T17" fmla="*/ 1455821 h 256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0329" h="2565985">
                <a:moveTo>
                  <a:pt x="0" y="1455821"/>
                </a:moveTo>
                <a:cubicBezTo>
                  <a:pt x="0" y="919335"/>
                  <a:pt x="380544" y="471730"/>
                  <a:pt x="886428" y="368211"/>
                </a:cubicBezTo>
                <a:lnTo>
                  <a:pt x="897590" y="366508"/>
                </a:lnTo>
                <a:lnTo>
                  <a:pt x="1110164" y="0"/>
                </a:lnTo>
                <a:lnTo>
                  <a:pt x="1322738" y="366507"/>
                </a:lnTo>
                <a:lnTo>
                  <a:pt x="1333902" y="368211"/>
                </a:lnTo>
                <a:cubicBezTo>
                  <a:pt x="1839785" y="471730"/>
                  <a:pt x="2220329" y="919335"/>
                  <a:pt x="2220329" y="1455821"/>
                </a:cubicBezTo>
                <a:cubicBezTo>
                  <a:pt x="2220329" y="2068948"/>
                  <a:pt x="1723292" y="2565985"/>
                  <a:pt x="1110165" y="2565985"/>
                </a:cubicBezTo>
                <a:cubicBezTo>
                  <a:pt x="497037" y="2565985"/>
                  <a:pt x="0" y="2068948"/>
                  <a:pt x="0" y="1455821"/>
                </a:cubicBezTo>
                <a:close/>
              </a:path>
            </a:pathLst>
          </a:cu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同心圆 19"/>
          <p:cNvSpPr>
            <a:spLocks noChangeArrowheads="1"/>
          </p:cNvSpPr>
          <p:nvPr/>
        </p:nvSpPr>
        <p:spPr bwMode="auto">
          <a:xfrm>
            <a:off x="303696" y="2178050"/>
            <a:ext cx="1917700" cy="19161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978 w 21600"/>
              <a:gd name="T11" fmla="*/ 10800 h 21600"/>
              <a:gd name="T12" fmla="*/ 10800 w 21600"/>
              <a:gd name="T13" fmla="*/ 20622 h 21600"/>
              <a:gd name="T14" fmla="*/ 20622 w 21600"/>
              <a:gd name="T15" fmla="*/ 10800 h 21600"/>
              <a:gd name="T16" fmla="*/ 10800 w 21600"/>
              <a:gd name="T17" fmla="*/ 978 h 21600"/>
              <a:gd name="T18" fmla="*/ 978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78" y="10800"/>
                </a:moveTo>
                <a:cubicBezTo>
                  <a:pt x="978" y="16225"/>
                  <a:pt x="5375" y="20622"/>
                  <a:pt x="10800" y="20622"/>
                </a:cubicBezTo>
                <a:cubicBezTo>
                  <a:pt x="16225" y="20622"/>
                  <a:pt x="20622" y="16225"/>
                  <a:pt x="20622" y="10800"/>
                </a:cubicBezTo>
                <a:cubicBezTo>
                  <a:pt x="20622" y="5375"/>
                  <a:pt x="16225" y="978"/>
                  <a:pt x="10800" y="978"/>
                </a:cubicBezTo>
                <a:cubicBezTo>
                  <a:pt x="5375" y="978"/>
                  <a:pt x="978" y="5375"/>
                  <a:pt x="978" y="10800"/>
                </a:cubicBezTo>
                <a:close/>
              </a:path>
            </a:pathLst>
          </a:cu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4100" name="标题 2"/>
          <p:cNvSpPr>
            <a:spLocks noGrp="1" noChangeArrowheads="1"/>
          </p:cNvSpPr>
          <p:nvPr>
            <p:ph type="title"/>
          </p:nvPr>
        </p:nvSpPr>
        <p:spPr>
          <a:xfrm>
            <a:off x="2718284" y="1709738"/>
            <a:ext cx="9473716" cy="2852737"/>
          </a:xfrm>
        </p:spPr>
        <p:txBody>
          <a:bodyPr anchor="ctr"/>
          <a:lstStyle/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</a:p>
        </p:txBody>
      </p:sp>
      <p:sp>
        <p:nvSpPr>
          <p:cNvPr id="4101" name="文本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152884" y="2025650"/>
            <a:ext cx="2220912" cy="222091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0" dirty="0">
                <a:solidFill>
                  <a:schemeClr val="bg1"/>
                </a:solidFill>
              </a:rPr>
              <a:t>6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F10E2-630C-45B9-B8B7-25F6C9F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6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1161585" y="19240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事件機率的規則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BE6BA4-5394-4029-B5EC-409DF7248EF6}"/>
              </a:ext>
            </a:extLst>
          </p:cNvPr>
          <p:cNvSpPr txBox="1"/>
          <p:nvPr/>
        </p:nvSpPr>
        <p:spPr>
          <a:xfrm>
            <a:off x="952977" y="2444440"/>
            <a:ext cx="5670847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全事件   空事件   和事件   餘事件   積事件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86FD0E-7E5A-4A82-9D07-7614C07E94F8}"/>
              </a:ext>
            </a:extLst>
          </p:cNvPr>
          <p:cNvSpPr txBox="1"/>
          <p:nvPr/>
        </p:nvSpPr>
        <p:spPr>
          <a:xfrm>
            <a:off x="952978" y="2906105"/>
            <a:ext cx="9785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發生「全事件」的機率為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也就是說所有結果組合都包含在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全事件」中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Rome"/>
                <a:ea typeface="微軟正黑體" panose="020B0604030504040204" pitchFamily="34" charset="-120"/>
              </a:rPr>
              <a:t>公式：</a:t>
            </a:r>
            <a:r>
              <a:rPr lang="en-US" altLang="zh-TW" sz="2400" i="1" dirty="0">
                <a:latin typeface="Rome"/>
                <a:ea typeface="微軟正黑體" panose="020B0604030504040204" pitchFamily="34" charset="-120"/>
              </a:rPr>
              <a:t>P</a:t>
            </a:r>
            <a:r>
              <a:rPr lang="en-US" altLang="zh-TW" sz="2400" dirty="0">
                <a:latin typeface="Rome"/>
                <a:ea typeface="微軟正黑體" panose="020B0604030504040204" pitchFamily="34" charset="-120"/>
              </a:rPr>
              <a:t>(</a:t>
            </a:r>
            <a:r>
              <a:rPr lang="el-GR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en-US" altLang="zh-TW" sz="2400" dirty="0">
                <a:latin typeface="Rome"/>
                <a:ea typeface="微軟正黑體" panose="020B0604030504040204" pitchFamily="34" charset="-120"/>
              </a:rPr>
              <a:t>)=1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次骰子，都會得到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個數字的排列組合。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F296E7B-436C-4F76-8D90-39368EA89714}"/>
              </a:ext>
            </a:extLst>
          </p:cNvPr>
          <p:cNvSpPr/>
          <p:nvPr/>
        </p:nvSpPr>
        <p:spPr>
          <a:xfrm>
            <a:off x="952976" y="2445290"/>
            <a:ext cx="1110000" cy="461666"/>
          </a:xfrm>
          <a:prstGeom prst="roundRect">
            <a:avLst/>
          </a:prstGeom>
          <a:solidFill>
            <a:srgbClr val="FFC0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4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1161585" y="19240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事件機率的規則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BE6BA4-5394-4029-B5EC-409DF7248EF6}"/>
              </a:ext>
            </a:extLst>
          </p:cNvPr>
          <p:cNvSpPr txBox="1"/>
          <p:nvPr/>
        </p:nvSpPr>
        <p:spPr>
          <a:xfrm>
            <a:off x="952977" y="2444440"/>
            <a:ext cx="5670847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全事件   空事件   和事件   餘事件   積事件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86FD0E-7E5A-4A82-9D07-7614C07E94F8}"/>
              </a:ext>
            </a:extLst>
          </p:cNvPr>
          <p:cNvSpPr txBox="1"/>
          <p:nvPr/>
        </p:nvSpPr>
        <p:spPr>
          <a:xfrm>
            <a:off x="952978" y="2906105"/>
            <a:ext cx="97856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無任何元素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發生「空事件」的機率為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0%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Rome"/>
                <a:ea typeface="微軟正黑體" panose="020B0604030504040204" pitchFamily="34" charset="-120"/>
              </a:rPr>
              <a:t>公式： </a:t>
            </a:r>
            <a:r>
              <a:rPr lang="en-US" altLang="zh-TW" sz="2400" i="1" dirty="0">
                <a:latin typeface="Rome"/>
                <a:ea typeface="微軟正黑體" panose="020B0604030504040204" pitchFamily="34" charset="-120"/>
              </a:rPr>
              <a:t>P</a:t>
            </a:r>
            <a:r>
              <a:rPr lang="en-US" altLang="zh-TW" sz="2400" dirty="0">
                <a:latin typeface="Rome"/>
                <a:ea typeface="微軟正黑體" panose="020B0604030504040204" pitchFamily="34" charset="-120"/>
              </a:rPr>
              <a:t>(</a:t>
            </a:r>
            <a:r>
              <a:rPr lang="el-GR" altLang="zh-TW" sz="2400" i="1" dirty="0">
                <a:latin typeface="Rome"/>
                <a:ea typeface="微軟正黑體" panose="020B0604030504040204" pitchFamily="34" charset="-120"/>
              </a:rPr>
              <a:t>φ</a:t>
            </a:r>
            <a:r>
              <a:rPr lang="en-US" altLang="zh-TW" sz="2400" dirty="0">
                <a:latin typeface="Rome"/>
                <a:ea typeface="微軟正黑體" panose="020B0604030504040204" pitchFamily="34" charset="-120"/>
              </a:rPr>
              <a:t>)=1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次骰子，不出現任何點數的機率。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0BBF01F-C164-4B42-9708-365B1C7B9F80}"/>
              </a:ext>
            </a:extLst>
          </p:cNvPr>
          <p:cNvSpPr/>
          <p:nvPr/>
        </p:nvSpPr>
        <p:spPr>
          <a:xfrm>
            <a:off x="2079249" y="2454182"/>
            <a:ext cx="1110000" cy="461666"/>
          </a:xfrm>
          <a:prstGeom prst="roundRect">
            <a:avLst/>
          </a:prstGeom>
          <a:solidFill>
            <a:srgbClr val="FFC0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81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组合 512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307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076" name="组合 5124"/>
          <p:cNvGrpSpPr>
            <a:grpSpLocks/>
          </p:cNvGrpSpPr>
          <p:nvPr/>
        </p:nvGrpSpPr>
        <p:grpSpPr bwMode="auto">
          <a:xfrm>
            <a:off x="536257" y="1247775"/>
            <a:ext cx="1028700" cy="890588"/>
            <a:chOff x="0" y="0"/>
            <a:chExt cx="2604459" cy="2253620"/>
          </a:xfrm>
        </p:grpSpPr>
        <p:sp>
          <p:nvSpPr>
            <p:cNvPr id="3077" name="任意多边形 3"/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455821 h 2565985"/>
                <a:gd name="T2" fmla="*/ 886428 w 2220329"/>
                <a:gd name="T3" fmla="*/ 368211 h 2565985"/>
                <a:gd name="T4" fmla="*/ 897590 w 2220329"/>
                <a:gd name="T5" fmla="*/ 366508 h 2565985"/>
                <a:gd name="T6" fmla="*/ 1110164 w 2220329"/>
                <a:gd name="T7" fmla="*/ 0 h 2565985"/>
                <a:gd name="T8" fmla="*/ 1322738 w 2220329"/>
                <a:gd name="T9" fmla="*/ 366507 h 2565985"/>
                <a:gd name="T10" fmla="*/ 1333902 w 2220329"/>
                <a:gd name="T11" fmla="*/ 368211 h 2565985"/>
                <a:gd name="T12" fmla="*/ 2220329 w 2220329"/>
                <a:gd name="T13" fmla="*/ 1455821 h 2565985"/>
                <a:gd name="T14" fmla="*/ 1110165 w 2220329"/>
                <a:gd name="T15" fmla="*/ 2565985 h 2565985"/>
                <a:gd name="T16" fmla="*/ 0 w 2220329"/>
                <a:gd name="T17" fmla="*/ 1455821 h 256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78" name="同心圆 4"/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978 w 21600"/>
                <a:gd name="T11" fmla="*/ 10800 h 21600"/>
                <a:gd name="T12" fmla="*/ 10800 w 21600"/>
                <a:gd name="T13" fmla="*/ 20622 h 21600"/>
                <a:gd name="T14" fmla="*/ 20622 w 21600"/>
                <a:gd name="T15" fmla="*/ 10800 h 21600"/>
                <a:gd name="T16" fmla="*/ 10800 w 21600"/>
                <a:gd name="T17" fmla="*/ 978 h 21600"/>
                <a:gd name="T18" fmla="*/ 978 w 21600"/>
                <a:gd name="T19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3079" name="组合 5127"/>
          <p:cNvGrpSpPr>
            <a:grpSpLocks/>
          </p:cNvGrpSpPr>
          <p:nvPr/>
        </p:nvGrpSpPr>
        <p:grpSpPr bwMode="auto">
          <a:xfrm>
            <a:off x="536257" y="2930367"/>
            <a:ext cx="1028700" cy="892175"/>
            <a:chOff x="0" y="0"/>
            <a:chExt cx="2604459" cy="2253620"/>
          </a:xfrm>
        </p:grpSpPr>
        <p:sp>
          <p:nvSpPr>
            <p:cNvPr id="3080" name="任意多边形 7"/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455821 h 2565985"/>
                <a:gd name="T2" fmla="*/ 886428 w 2220329"/>
                <a:gd name="T3" fmla="*/ 368211 h 2565985"/>
                <a:gd name="T4" fmla="*/ 897590 w 2220329"/>
                <a:gd name="T5" fmla="*/ 366508 h 2565985"/>
                <a:gd name="T6" fmla="*/ 1110164 w 2220329"/>
                <a:gd name="T7" fmla="*/ 0 h 2565985"/>
                <a:gd name="T8" fmla="*/ 1322738 w 2220329"/>
                <a:gd name="T9" fmla="*/ 366507 h 2565985"/>
                <a:gd name="T10" fmla="*/ 1333902 w 2220329"/>
                <a:gd name="T11" fmla="*/ 368211 h 2565985"/>
                <a:gd name="T12" fmla="*/ 2220329 w 2220329"/>
                <a:gd name="T13" fmla="*/ 1455821 h 2565985"/>
                <a:gd name="T14" fmla="*/ 1110165 w 2220329"/>
                <a:gd name="T15" fmla="*/ 2565985 h 2565985"/>
                <a:gd name="T16" fmla="*/ 0 w 2220329"/>
                <a:gd name="T17" fmla="*/ 1455821 h 256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1" name="同心圆 8"/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978 w 21600"/>
                <a:gd name="T11" fmla="*/ 10800 h 21600"/>
                <a:gd name="T12" fmla="*/ 10800 w 21600"/>
                <a:gd name="T13" fmla="*/ 20622 h 21600"/>
                <a:gd name="T14" fmla="*/ 20622 w 21600"/>
                <a:gd name="T15" fmla="*/ 10800 h 21600"/>
                <a:gd name="T16" fmla="*/ 10800 w 21600"/>
                <a:gd name="T17" fmla="*/ 978 h 21600"/>
                <a:gd name="T18" fmla="*/ 978 w 21600"/>
                <a:gd name="T19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3082" name="组合 5130"/>
          <p:cNvGrpSpPr>
            <a:grpSpLocks/>
          </p:cNvGrpSpPr>
          <p:nvPr/>
        </p:nvGrpSpPr>
        <p:grpSpPr bwMode="auto">
          <a:xfrm>
            <a:off x="536257" y="4558854"/>
            <a:ext cx="1028700" cy="890587"/>
            <a:chOff x="0" y="0"/>
            <a:chExt cx="2604459" cy="2253620"/>
          </a:xfrm>
        </p:grpSpPr>
        <p:sp>
          <p:nvSpPr>
            <p:cNvPr id="3083" name="任意多边形 10"/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455821 h 2565985"/>
                <a:gd name="T2" fmla="*/ 886428 w 2220329"/>
                <a:gd name="T3" fmla="*/ 368211 h 2565985"/>
                <a:gd name="T4" fmla="*/ 897590 w 2220329"/>
                <a:gd name="T5" fmla="*/ 366508 h 2565985"/>
                <a:gd name="T6" fmla="*/ 1110164 w 2220329"/>
                <a:gd name="T7" fmla="*/ 0 h 2565985"/>
                <a:gd name="T8" fmla="*/ 1322738 w 2220329"/>
                <a:gd name="T9" fmla="*/ 366507 h 2565985"/>
                <a:gd name="T10" fmla="*/ 1333902 w 2220329"/>
                <a:gd name="T11" fmla="*/ 368211 h 2565985"/>
                <a:gd name="T12" fmla="*/ 2220329 w 2220329"/>
                <a:gd name="T13" fmla="*/ 1455821 h 2565985"/>
                <a:gd name="T14" fmla="*/ 1110165 w 2220329"/>
                <a:gd name="T15" fmla="*/ 2565985 h 2565985"/>
                <a:gd name="T16" fmla="*/ 0 w 2220329"/>
                <a:gd name="T17" fmla="*/ 1455821 h 256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4" name="同心圆 11"/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978 w 21600"/>
                <a:gd name="T11" fmla="*/ 10800 h 21600"/>
                <a:gd name="T12" fmla="*/ 10800 w 21600"/>
                <a:gd name="T13" fmla="*/ 20622 h 21600"/>
                <a:gd name="T14" fmla="*/ 20622 w 21600"/>
                <a:gd name="T15" fmla="*/ 10800 h 21600"/>
                <a:gd name="T16" fmla="*/ 10800 w 21600"/>
                <a:gd name="T17" fmla="*/ 978 h 21600"/>
                <a:gd name="T18" fmla="*/ 978 w 21600"/>
                <a:gd name="T19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3085" name="组合 5133"/>
          <p:cNvGrpSpPr>
            <a:grpSpLocks/>
          </p:cNvGrpSpPr>
          <p:nvPr/>
        </p:nvGrpSpPr>
        <p:grpSpPr bwMode="auto">
          <a:xfrm>
            <a:off x="5201753" y="2039778"/>
            <a:ext cx="1030288" cy="890588"/>
            <a:chOff x="0" y="0"/>
            <a:chExt cx="2604459" cy="2253620"/>
          </a:xfrm>
        </p:grpSpPr>
        <p:sp>
          <p:nvSpPr>
            <p:cNvPr id="3086" name="任意多边形 13"/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455821 h 2565985"/>
                <a:gd name="T2" fmla="*/ 886428 w 2220329"/>
                <a:gd name="T3" fmla="*/ 368211 h 2565985"/>
                <a:gd name="T4" fmla="*/ 897590 w 2220329"/>
                <a:gd name="T5" fmla="*/ 366508 h 2565985"/>
                <a:gd name="T6" fmla="*/ 1110164 w 2220329"/>
                <a:gd name="T7" fmla="*/ 0 h 2565985"/>
                <a:gd name="T8" fmla="*/ 1322738 w 2220329"/>
                <a:gd name="T9" fmla="*/ 366507 h 2565985"/>
                <a:gd name="T10" fmla="*/ 1333902 w 2220329"/>
                <a:gd name="T11" fmla="*/ 368211 h 2565985"/>
                <a:gd name="T12" fmla="*/ 2220329 w 2220329"/>
                <a:gd name="T13" fmla="*/ 1455821 h 2565985"/>
                <a:gd name="T14" fmla="*/ 1110165 w 2220329"/>
                <a:gd name="T15" fmla="*/ 2565985 h 2565985"/>
                <a:gd name="T16" fmla="*/ 0 w 2220329"/>
                <a:gd name="T17" fmla="*/ 1455821 h 256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87" name="同心圆 14"/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978 w 21600"/>
                <a:gd name="T11" fmla="*/ 10800 h 21600"/>
                <a:gd name="T12" fmla="*/ 10800 w 21600"/>
                <a:gd name="T13" fmla="*/ 20622 h 21600"/>
                <a:gd name="T14" fmla="*/ 20622 w 21600"/>
                <a:gd name="T15" fmla="*/ 10800 h 21600"/>
                <a:gd name="T16" fmla="*/ 10800 w 21600"/>
                <a:gd name="T17" fmla="*/ 978 h 21600"/>
                <a:gd name="T18" fmla="*/ 978 w 21600"/>
                <a:gd name="T19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3088" name="组合 5136"/>
          <p:cNvGrpSpPr>
            <a:grpSpLocks/>
          </p:cNvGrpSpPr>
          <p:nvPr/>
        </p:nvGrpSpPr>
        <p:grpSpPr bwMode="auto">
          <a:xfrm>
            <a:off x="5200866" y="3705005"/>
            <a:ext cx="1030288" cy="892175"/>
            <a:chOff x="0" y="0"/>
            <a:chExt cx="2604459" cy="2253620"/>
          </a:xfrm>
        </p:grpSpPr>
        <p:sp>
          <p:nvSpPr>
            <p:cNvPr id="3089" name="任意多边形 16"/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455821 h 2565985"/>
                <a:gd name="T2" fmla="*/ 886428 w 2220329"/>
                <a:gd name="T3" fmla="*/ 368211 h 2565985"/>
                <a:gd name="T4" fmla="*/ 897590 w 2220329"/>
                <a:gd name="T5" fmla="*/ 366508 h 2565985"/>
                <a:gd name="T6" fmla="*/ 1110164 w 2220329"/>
                <a:gd name="T7" fmla="*/ 0 h 2565985"/>
                <a:gd name="T8" fmla="*/ 1322738 w 2220329"/>
                <a:gd name="T9" fmla="*/ 366507 h 2565985"/>
                <a:gd name="T10" fmla="*/ 1333902 w 2220329"/>
                <a:gd name="T11" fmla="*/ 368211 h 2565985"/>
                <a:gd name="T12" fmla="*/ 2220329 w 2220329"/>
                <a:gd name="T13" fmla="*/ 1455821 h 2565985"/>
                <a:gd name="T14" fmla="*/ 1110165 w 2220329"/>
                <a:gd name="T15" fmla="*/ 2565985 h 2565985"/>
                <a:gd name="T16" fmla="*/ 0 w 2220329"/>
                <a:gd name="T17" fmla="*/ 1455821 h 256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90" name="同心圆 17"/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978 w 21600"/>
                <a:gd name="T11" fmla="*/ 10800 h 21600"/>
                <a:gd name="T12" fmla="*/ 10800 w 21600"/>
                <a:gd name="T13" fmla="*/ 20622 h 21600"/>
                <a:gd name="T14" fmla="*/ 20622 w 21600"/>
                <a:gd name="T15" fmla="*/ 10800 h 21600"/>
                <a:gd name="T16" fmla="*/ 10800 w 21600"/>
                <a:gd name="T17" fmla="*/ 978 h 21600"/>
                <a:gd name="T18" fmla="*/ 978 w 21600"/>
                <a:gd name="T19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3094" name="文本框 22"/>
          <p:cNvSpPr>
            <a:spLocks noChangeArrowheads="1"/>
          </p:cNvSpPr>
          <p:nvPr/>
        </p:nvSpPr>
        <p:spPr bwMode="auto">
          <a:xfrm>
            <a:off x="1758632" y="1460500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將事物用數字來表現</a:t>
            </a:r>
            <a:endParaRPr lang="zh-CN" alt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095" name="文本框 23"/>
          <p:cNvSpPr>
            <a:spLocks noChangeArrowheads="1"/>
          </p:cNvSpPr>
          <p:nvPr/>
        </p:nvSpPr>
        <p:spPr bwMode="auto">
          <a:xfrm>
            <a:off x="1758632" y="314468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將數字用字母符號替代</a:t>
            </a:r>
            <a:endParaRPr lang="en-US" altLang="zh-CN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096" name="文本框 24"/>
          <p:cNvSpPr>
            <a:spLocks noChangeArrowheads="1"/>
          </p:cNvSpPr>
          <p:nvPr/>
        </p:nvSpPr>
        <p:spPr bwMode="auto">
          <a:xfrm>
            <a:off x="1758632" y="4773166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減法是負數的加法，除法是倒數的乘法</a:t>
            </a:r>
            <a:endParaRPr lang="en-US" altLang="zh-CN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097" name="文本框 25"/>
          <p:cNvSpPr>
            <a:spLocks noChangeArrowheads="1"/>
          </p:cNvSpPr>
          <p:nvPr/>
        </p:nvSpPr>
        <p:spPr bwMode="auto">
          <a:xfrm>
            <a:off x="6425716" y="224947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集合</a:t>
            </a:r>
            <a:endParaRPr lang="en-US" altLang="zh-CN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098" name="文本框 26"/>
          <p:cNvSpPr>
            <a:spLocks noChangeArrowheads="1"/>
          </p:cNvSpPr>
          <p:nvPr/>
        </p:nvSpPr>
        <p:spPr bwMode="auto">
          <a:xfrm>
            <a:off x="6406040" y="3922494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命題的邏輯推理</a:t>
            </a:r>
            <a:endParaRPr lang="zh-CN" alt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100" name="文本框 30"/>
          <p:cNvSpPr>
            <a:spLocks noChangeArrowheads="1"/>
          </p:cNvSpPr>
          <p:nvPr/>
        </p:nvSpPr>
        <p:spPr bwMode="auto">
          <a:xfrm>
            <a:off x="771207" y="1368425"/>
            <a:ext cx="41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01" name="文本框 31"/>
          <p:cNvSpPr>
            <a:spLocks noChangeArrowheads="1"/>
          </p:cNvSpPr>
          <p:nvPr/>
        </p:nvSpPr>
        <p:spPr bwMode="auto">
          <a:xfrm>
            <a:off x="771207" y="3052605"/>
            <a:ext cx="41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02" name="文本框 32"/>
          <p:cNvSpPr>
            <a:spLocks noChangeArrowheads="1"/>
          </p:cNvSpPr>
          <p:nvPr/>
        </p:nvSpPr>
        <p:spPr bwMode="auto">
          <a:xfrm>
            <a:off x="771207" y="4679504"/>
            <a:ext cx="41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03" name="文本框 33"/>
          <p:cNvSpPr>
            <a:spLocks noChangeArrowheads="1"/>
          </p:cNvSpPr>
          <p:nvPr/>
        </p:nvSpPr>
        <p:spPr bwMode="auto">
          <a:xfrm>
            <a:off x="5436703" y="2157253"/>
            <a:ext cx="419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04" name="文本框 34"/>
          <p:cNvSpPr>
            <a:spLocks noChangeArrowheads="1"/>
          </p:cNvSpPr>
          <p:nvPr/>
        </p:nvSpPr>
        <p:spPr bwMode="auto">
          <a:xfrm>
            <a:off x="5435816" y="3827243"/>
            <a:ext cx="41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06" name="标题 3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en-US" altLang="zh-CN" sz="4400" b="1" dirty="0">
                <a:solidFill>
                  <a:srgbClr val="3B5686"/>
                </a:solidFill>
              </a:rPr>
              <a:t>Outline</a:t>
            </a:r>
            <a:endParaRPr lang="zh-CN" altLang="en-US" sz="4400" b="1" dirty="0">
              <a:solidFill>
                <a:srgbClr val="3B5686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9C83DD-0498-4F29-8566-94FF1950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>
                <a:solidFill>
                  <a:schemeClr val="tx1"/>
                </a:solidFill>
              </a:rPr>
              <a:pPr/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" name="组合 5133">
            <a:extLst>
              <a:ext uri="{FF2B5EF4-FFF2-40B4-BE49-F238E27FC236}">
                <a16:creationId xmlns:a16="http://schemas.microsoft.com/office/drawing/2014/main" id="{6F99DADC-8CB2-435C-970D-FF42635EFBA1}"/>
              </a:ext>
            </a:extLst>
          </p:cNvPr>
          <p:cNvGrpSpPr>
            <a:grpSpLocks/>
          </p:cNvGrpSpPr>
          <p:nvPr/>
        </p:nvGrpSpPr>
        <p:grpSpPr bwMode="auto">
          <a:xfrm>
            <a:off x="5200866" y="5377876"/>
            <a:ext cx="1030288" cy="890588"/>
            <a:chOff x="0" y="0"/>
            <a:chExt cx="2604459" cy="2253620"/>
          </a:xfrm>
        </p:grpSpPr>
        <p:sp>
          <p:nvSpPr>
            <p:cNvPr id="33" name="任意多边形 13">
              <a:extLst>
                <a:ext uri="{FF2B5EF4-FFF2-40B4-BE49-F238E27FC236}">
                  <a16:creationId xmlns:a16="http://schemas.microsoft.com/office/drawing/2014/main" id="{D6F5C5D5-4E13-4475-8D1B-5B59A779B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5420" y="-175421"/>
              <a:ext cx="2253620" cy="2604459"/>
            </a:xfrm>
            <a:custGeom>
              <a:avLst/>
              <a:gdLst>
                <a:gd name="T0" fmla="*/ 0 w 2220329"/>
                <a:gd name="T1" fmla="*/ 1455821 h 2565985"/>
                <a:gd name="T2" fmla="*/ 886428 w 2220329"/>
                <a:gd name="T3" fmla="*/ 368211 h 2565985"/>
                <a:gd name="T4" fmla="*/ 897590 w 2220329"/>
                <a:gd name="T5" fmla="*/ 366508 h 2565985"/>
                <a:gd name="T6" fmla="*/ 1110164 w 2220329"/>
                <a:gd name="T7" fmla="*/ 0 h 2565985"/>
                <a:gd name="T8" fmla="*/ 1322738 w 2220329"/>
                <a:gd name="T9" fmla="*/ 366507 h 2565985"/>
                <a:gd name="T10" fmla="*/ 1333902 w 2220329"/>
                <a:gd name="T11" fmla="*/ 368211 h 2565985"/>
                <a:gd name="T12" fmla="*/ 2220329 w 2220329"/>
                <a:gd name="T13" fmla="*/ 1455821 h 2565985"/>
                <a:gd name="T14" fmla="*/ 1110165 w 2220329"/>
                <a:gd name="T15" fmla="*/ 2565985 h 2565985"/>
                <a:gd name="T16" fmla="*/ 0 w 2220329"/>
                <a:gd name="T17" fmla="*/ 1455821 h 2565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0329" h="2565985">
                  <a:moveTo>
                    <a:pt x="0" y="1455821"/>
                  </a:moveTo>
                  <a:cubicBezTo>
                    <a:pt x="0" y="919335"/>
                    <a:pt x="380544" y="471730"/>
                    <a:pt x="886428" y="368211"/>
                  </a:cubicBezTo>
                  <a:lnTo>
                    <a:pt x="897590" y="366508"/>
                  </a:lnTo>
                  <a:lnTo>
                    <a:pt x="1110164" y="0"/>
                  </a:lnTo>
                  <a:lnTo>
                    <a:pt x="1322738" y="366507"/>
                  </a:lnTo>
                  <a:lnTo>
                    <a:pt x="1333902" y="368211"/>
                  </a:lnTo>
                  <a:cubicBezTo>
                    <a:pt x="1839785" y="471730"/>
                    <a:pt x="2220329" y="919335"/>
                    <a:pt x="2220329" y="1455821"/>
                  </a:cubicBezTo>
                  <a:cubicBezTo>
                    <a:pt x="2220329" y="2068948"/>
                    <a:pt x="1723292" y="2565985"/>
                    <a:pt x="1110165" y="2565985"/>
                  </a:cubicBezTo>
                  <a:cubicBezTo>
                    <a:pt x="497037" y="2565985"/>
                    <a:pt x="0" y="2068948"/>
                    <a:pt x="0" y="1455821"/>
                  </a:cubicBezTo>
                  <a:close/>
                </a:path>
              </a:pathLst>
            </a:cu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4" name="同心圆 14">
              <a:extLst>
                <a:ext uri="{FF2B5EF4-FFF2-40B4-BE49-F238E27FC236}">
                  <a16:creationId xmlns:a16="http://schemas.microsoft.com/office/drawing/2014/main" id="{91760224-A034-45A0-BF41-EE54DD0F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37" y="151836"/>
              <a:ext cx="1945394" cy="1945394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978 w 21600"/>
                <a:gd name="T11" fmla="*/ 10800 h 21600"/>
                <a:gd name="T12" fmla="*/ 10800 w 21600"/>
                <a:gd name="T13" fmla="*/ 20622 h 21600"/>
                <a:gd name="T14" fmla="*/ 20622 w 21600"/>
                <a:gd name="T15" fmla="*/ 10800 h 21600"/>
                <a:gd name="T16" fmla="*/ 10800 w 21600"/>
                <a:gd name="T17" fmla="*/ 978 h 21600"/>
                <a:gd name="T18" fmla="*/ 978 w 21600"/>
                <a:gd name="T19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978" y="10800"/>
                  </a:moveTo>
                  <a:cubicBezTo>
                    <a:pt x="978" y="16225"/>
                    <a:pt x="5375" y="20622"/>
                    <a:pt x="10800" y="20622"/>
                  </a:cubicBezTo>
                  <a:cubicBezTo>
                    <a:pt x="16225" y="20622"/>
                    <a:pt x="20622" y="16225"/>
                    <a:pt x="20622" y="10800"/>
                  </a:cubicBezTo>
                  <a:cubicBezTo>
                    <a:pt x="20622" y="5375"/>
                    <a:pt x="16225" y="978"/>
                    <a:pt x="10800" y="978"/>
                  </a:cubicBezTo>
                  <a:cubicBezTo>
                    <a:pt x="5375" y="978"/>
                    <a:pt x="978" y="5375"/>
                    <a:pt x="978" y="108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35" name="文本框 25">
            <a:extLst>
              <a:ext uri="{FF2B5EF4-FFF2-40B4-BE49-F238E27FC236}">
                <a16:creationId xmlns:a16="http://schemas.microsoft.com/office/drawing/2014/main" id="{D735101C-88C0-4CF4-A227-B183256D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829" y="5587574"/>
            <a:ext cx="3877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機率、條件機率與貝氏定理</a:t>
            </a:r>
            <a:endParaRPr lang="en-US" altLang="zh-CN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1C87A211-D031-49C4-8B49-6D07817FC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816" y="5495351"/>
            <a:ext cx="4187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1161585" y="19240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事件機率的規則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BE6BA4-5394-4029-B5EC-409DF7248EF6}"/>
              </a:ext>
            </a:extLst>
          </p:cNvPr>
          <p:cNvSpPr txBox="1"/>
          <p:nvPr/>
        </p:nvSpPr>
        <p:spPr>
          <a:xfrm>
            <a:off x="952977" y="2444440"/>
            <a:ext cx="5670847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全事件   空事件   和事件   餘事件   積事件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/>
              <p:nvPr/>
            </p:nvSpPr>
            <p:spPr>
              <a:xfrm>
                <a:off x="952978" y="2906105"/>
                <a:ext cx="9785646" cy="316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不會同時發生，則把將事件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各自發生的機率相加，就稱為「和事件」。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Rome"/>
                    <a:ea typeface="微軟正黑體" panose="020B0604030504040204" pitchFamily="34" charset="-120"/>
                  </a:rPr>
                  <a:t>公式：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∩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B=</a:t>
                </a:r>
                <a:r>
                  <a:rPr lang="el-GR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φ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時，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</a:t>
                </a:r>
                <a:r>
                  <a:rPr lang="zh-TW" altLang="en-US" sz="2400" dirty="0"/>
                  <a:t>∪</a:t>
                </a:r>
                <a:r>
                  <a:rPr lang="en-US" altLang="zh-TW" sz="2400" dirty="0"/>
                  <a:t>B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)=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(A)+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(B)</a:t>
                </a: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假設擲一顆骰子，出現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1~6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的機率都是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，那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出現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」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的機率就是</a:t>
                </a:r>
                <a:endParaRPr lang="en-US" altLang="zh-TW" sz="24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TW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78" y="2906105"/>
                <a:ext cx="9785646" cy="3162019"/>
              </a:xfrm>
              <a:prstGeom prst="rect">
                <a:avLst/>
              </a:prstGeom>
              <a:blipFill>
                <a:blip r:embed="rId3"/>
                <a:stretch>
                  <a:fillRect l="-934" t="-1351"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0BBF01F-C164-4B42-9708-365B1C7B9F80}"/>
              </a:ext>
            </a:extLst>
          </p:cNvPr>
          <p:cNvSpPr/>
          <p:nvPr/>
        </p:nvSpPr>
        <p:spPr>
          <a:xfrm>
            <a:off x="3233400" y="2454182"/>
            <a:ext cx="1110000" cy="461666"/>
          </a:xfrm>
          <a:prstGeom prst="roundRect">
            <a:avLst/>
          </a:prstGeom>
          <a:solidFill>
            <a:srgbClr val="FFC0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48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1161585" y="19240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事件機率的規則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BE6BA4-5394-4029-B5EC-409DF7248EF6}"/>
              </a:ext>
            </a:extLst>
          </p:cNvPr>
          <p:cNvSpPr txBox="1"/>
          <p:nvPr/>
        </p:nvSpPr>
        <p:spPr>
          <a:xfrm>
            <a:off x="952977" y="2444440"/>
            <a:ext cx="5670847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全事件   空事件   和事件   餘事件   積事件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/>
              <p:nvPr/>
            </p:nvSpPr>
            <p:spPr>
              <a:xfrm>
                <a:off x="952978" y="2906105"/>
                <a:ext cx="9785646" cy="2589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「不發生的機率」，也就是事件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的「餘事件」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Rome"/>
                    <a:ea typeface="微軟正黑體" panose="020B0604030504040204" pitchFamily="34" charset="-120"/>
                  </a:rPr>
                  <a:t>公式：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   ) =1 –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(A)</a:t>
                </a: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擲骰子「不出現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」的機率，也就是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減去「出現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」的機率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1) =1 –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1)=1 -</a:t>
                </a:r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78" y="2906105"/>
                <a:ext cx="9785646" cy="2589107"/>
              </a:xfrm>
              <a:prstGeom prst="rect">
                <a:avLst/>
              </a:prstGeom>
              <a:blipFill>
                <a:blip r:embed="rId3"/>
                <a:stretch>
                  <a:fillRect l="-934" t="-1651" b="-7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0BBF01F-C164-4B42-9708-365B1C7B9F80}"/>
              </a:ext>
            </a:extLst>
          </p:cNvPr>
          <p:cNvSpPr/>
          <p:nvPr/>
        </p:nvSpPr>
        <p:spPr>
          <a:xfrm>
            <a:off x="4370823" y="2444440"/>
            <a:ext cx="1110000" cy="461666"/>
          </a:xfrm>
          <a:prstGeom prst="roundRect">
            <a:avLst/>
          </a:prstGeom>
          <a:solidFill>
            <a:srgbClr val="FFC0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EA2AC02-7170-4E7D-AD5D-180571DBD65A}"/>
              </a:ext>
            </a:extLst>
          </p:cNvPr>
          <p:cNvGrpSpPr/>
          <p:nvPr/>
        </p:nvGrpSpPr>
        <p:grpSpPr>
          <a:xfrm>
            <a:off x="2297242" y="3607411"/>
            <a:ext cx="397866" cy="514078"/>
            <a:chOff x="4183041" y="5138821"/>
            <a:chExt cx="397866" cy="5140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5745920-5754-4738-9AE0-4D77DD6B576B}"/>
                </a:ext>
              </a:extLst>
            </p:cNvPr>
            <p:cNvSpPr/>
            <p:nvPr/>
          </p:nvSpPr>
          <p:spPr>
            <a:xfrm>
              <a:off x="4219432" y="5138821"/>
              <a:ext cx="3027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‾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22B558-7B33-4E01-970C-2ECB765797B5}"/>
                </a:ext>
              </a:extLst>
            </p:cNvPr>
            <p:cNvSpPr/>
            <p:nvPr/>
          </p:nvSpPr>
          <p:spPr>
            <a:xfrm>
              <a:off x="4183041" y="5191234"/>
              <a:ext cx="397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66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1161585" y="192405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事件機率的規則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BE6BA4-5394-4029-B5EC-409DF7248EF6}"/>
              </a:ext>
            </a:extLst>
          </p:cNvPr>
          <p:cNvSpPr txBox="1"/>
          <p:nvPr/>
        </p:nvSpPr>
        <p:spPr>
          <a:xfrm>
            <a:off x="952977" y="2444440"/>
            <a:ext cx="5670847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全事件   空事件   和事件   餘事件   積事件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/>
              <p:nvPr/>
            </p:nvSpPr>
            <p:spPr>
              <a:xfrm>
                <a:off x="952978" y="2906105"/>
                <a:ext cx="9785646" cy="3161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與事件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不會同時發生，則「發生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且發生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」的機率為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Rome"/>
                    <a:ea typeface="微軟正黑體" panose="020B0604030504040204" pitchFamily="34" charset="-120"/>
                  </a:rPr>
                  <a:t>公式：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</a:t>
                </a:r>
                <a:r>
                  <a:rPr lang="zh-TW" altLang="en-US" sz="2400" dirty="0"/>
                  <a:t>∩</a:t>
                </a:r>
                <a:r>
                  <a:rPr lang="en-US" altLang="zh-TW" sz="2400" dirty="0"/>
                  <a:t>B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)=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(B)</a:t>
                </a: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連續擲兩次骰子都「出現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」的機率，第一次「出現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」的機率和第二次擲「出現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」的機率皆為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(B)=</a:t>
                </a:r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78" y="2906105"/>
                <a:ext cx="9785646" cy="3161122"/>
              </a:xfrm>
              <a:prstGeom prst="rect">
                <a:avLst/>
              </a:prstGeom>
              <a:blipFill>
                <a:blip r:embed="rId3"/>
                <a:stretch>
                  <a:fillRect l="-934" t="-1351" b="-1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0BBF01F-C164-4B42-9708-365B1C7B9F80}"/>
              </a:ext>
            </a:extLst>
          </p:cNvPr>
          <p:cNvSpPr/>
          <p:nvPr/>
        </p:nvSpPr>
        <p:spPr>
          <a:xfrm>
            <a:off x="5513824" y="2444440"/>
            <a:ext cx="1110000" cy="461666"/>
          </a:xfrm>
          <a:prstGeom prst="roundRect">
            <a:avLst/>
          </a:prstGeom>
          <a:solidFill>
            <a:srgbClr val="FFC000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89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838200" y="18646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條件機率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/>
              <p:nvPr/>
            </p:nvSpPr>
            <p:spPr>
              <a:xfrm>
                <a:off x="1434340" y="2296570"/>
                <a:ext cx="9785646" cy="358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有附帶條件的事件積率，稱為「條件機率」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全事件中發生熱忱的機率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zh-TW" sz="2400"/>
                          <m:t>Ω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全事件中發生優秀的機率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zh-TW" sz="2400"/>
                          <m:t>Ω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zh-TW" altLang="en-US" sz="2400"/>
                          <m:t>∩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40" y="2296570"/>
                <a:ext cx="9785646" cy="3582199"/>
              </a:xfrm>
              <a:prstGeom prst="rect">
                <a:avLst/>
              </a:prstGeom>
              <a:blipFill>
                <a:blip r:embed="rId3"/>
                <a:stretch>
                  <a:fillRect l="-934" t="-11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20FCC255-BB98-4F14-910D-32386A24BDCB}"/>
              </a:ext>
            </a:extLst>
          </p:cNvPr>
          <p:cNvGrpSpPr/>
          <p:nvPr/>
        </p:nvGrpSpPr>
        <p:grpSpPr>
          <a:xfrm>
            <a:off x="7251546" y="4080333"/>
            <a:ext cx="3968440" cy="2276017"/>
            <a:chOff x="3746810" y="2967567"/>
            <a:chExt cx="3968440" cy="22760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B878A6-813C-435E-8335-B706DE59C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810" y="2967567"/>
              <a:ext cx="3968440" cy="2276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0E41006-A324-4973-B814-9C389E685213}"/>
                </a:ext>
              </a:extLst>
            </p:cNvPr>
            <p:cNvGrpSpPr/>
            <p:nvPr/>
          </p:nvGrpSpPr>
          <p:grpSpPr>
            <a:xfrm>
              <a:off x="4616604" y="3905520"/>
              <a:ext cx="2265048" cy="400110"/>
              <a:chOff x="4616604" y="3905520"/>
              <a:chExt cx="2265048" cy="400110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1F92485-9A4D-40D4-A0ED-C968EA77154F}"/>
                  </a:ext>
                </a:extLst>
              </p:cNvPr>
              <p:cNvSpPr txBox="1"/>
              <p:nvPr/>
            </p:nvSpPr>
            <p:spPr>
              <a:xfrm>
                <a:off x="4616604" y="390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52DE53A-4AAD-4537-BEDB-ED27F4CFC2BE}"/>
                  </a:ext>
                </a:extLst>
              </p:cNvPr>
              <p:cNvSpPr txBox="1"/>
              <p:nvPr/>
            </p:nvSpPr>
            <p:spPr>
              <a:xfrm>
                <a:off x="6184025" y="390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認真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BBC346-7668-463E-B0C9-350C81E4287C}"/>
                  </a:ext>
                </a:extLst>
              </p:cNvPr>
              <p:cNvSpPr/>
              <p:nvPr/>
            </p:nvSpPr>
            <p:spPr>
              <a:xfrm>
                <a:off x="8144762" y="3246148"/>
                <a:ext cx="2182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i="1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P</m:t>
                      </m:r>
                      <m:r>
                        <m:rPr>
                          <m:nor/>
                        </m:rPr>
                        <a:rPr lang="zh-TW" altLang="en-US" sz="2400" i="1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zh-TW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優秀</m:t>
                      </m:r>
                      <m:r>
                        <m:rPr>
                          <m:nor/>
                        </m:rPr>
                        <a:rPr lang="zh-TW" altLang="en-US" sz="2400">
                          <a:solidFill>
                            <a:srgbClr val="000000"/>
                          </a:solidFill>
                        </a:rPr>
                        <m:t>∩</m:t>
                      </m:r>
                      <m:r>
                        <a:rPr lang="zh-TW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優秀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4BBC346-7668-463E-B0C9-350C81E42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62" y="3246148"/>
                <a:ext cx="2182008" cy="461665"/>
              </a:xfrm>
              <a:prstGeom prst="rect">
                <a:avLst/>
              </a:prstGeom>
              <a:blipFill>
                <a:blip r:embed="rId5"/>
                <a:stretch>
                  <a:fillRect r="-279" b="-17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AA81D12A-D274-481E-9706-81ADF7E72BBA}"/>
              </a:ext>
            </a:extLst>
          </p:cNvPr>
          <p:cNvGrpSpPr/>
          <p:nvPr/>
        </p:nvGrpSpPr>
        <p:grpSpPr>
          <a:xfrm>
            <a:off x="8856771" y="4523232"/>
            <a:ext cx="855095" cy="1280676"/>
            <a:chOff x="8856771" y="4523232"/>
            <a:chExt cx="855095" cy="1280676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05F303B2-73BF-44C7-9875-31DCEA078BB3}"/>
                </a:ext>
              </a:extLst>
            </p:cNvPr>
            <p:cNvCxnSpPr/>
            <p:nvPr/>
          </p:nvCxnSpPr>
          <p:spPr>
            <a:xfrm flipV="1">
              <a:off x="8961120" y="4523232"/>
              <a:ext cx="457200" cy="188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ECF77B5-F496-4D40-902C-06ADED318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6018" y="4675632"/>
              <a:ext cx="704702" cy="2912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124AFCD7-6091-4E02-9A05-68F5B0C3A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771" y="4854815"/>
              <a:ext cx="764809" cy="3171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79045DA9-3B43-4B65-A1C2-2FD8E935F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771" y="5020056"/>
              <a:ext cx="831990" cy="3438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54381EF-D15B-498C-A5C7-63E5BB118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180" y="5213019"/>
              <a:ext cx="772686" cy="3193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E3E7151-DD40-462A-8432-5D6A70E08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5264" y="5411982"/>
              <a:ext cx="663497" cy="2742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AE4972E-C1FE-4A65-89B9-A361DC451A6D}"/>
                </a:ext>
              </a:extLst>
            </p:cNvPr>
            <p:cNvCxnSpPr/>
            <p:nvPr/>
          </p:nvCxnSpPr>
          <p:spPr>
            <a:xfrm flipV="1">
              <a:off x="9137739" y="5614932"/>
              <a:ext cx="457200" cy="1889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788356C9-2144-472D-8FF9-4011E34701DD}"/>
              </a:ext>
            </a:extLst>
          </p:cNvPr>
          <p:cNvCxnSpPr>
            <a:endCxn id="9" idx="2"/>
          </p:cNvCxnSpPr>
          <p:nvPr/>
        </p:nvCxnSpPr>
        <p:spPr>
          <a:xfrm flipH="1" flipV="1">
            <a:off x="9235766" y="3707813"/>
            <a:ext cx="37000" cy="9678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2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838200" y="18646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貝氏定理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/>
              <p:nvPr/>
            </p:nvSpPr>
            <p:spPr>
              <a:xfrm>
                <a:off x="286858" y="2359303"/>
                <a:ext cx="9785646" cy="1589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zh-TW" altLang="en-US" sz="2400"/>
                          <m:t>∩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 smtClean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 smtClean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 smtClean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=&gt;</a:t>
                </a:r>
                <a:r>
                  <a:rPr lang="en-US" altLang="zh-TW" sz="2400" i="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zh-TW" altLang="en-US" sz="2400" dirty="0"/>
                  <a:t>∩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en-US" altLang="zh-TW" sz="2400" dirty="0">
                    <a:solidFill>
                      <a:srgbClr val="000000"/>
                    </a:solidFill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P</m:t>
                    </m:r>
                    <m:r>
                      <m:rPr>
                        <m:nor/>
                      </m:rPr>
                      <a:rPr lang="zh-TW" altLang="en-US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zh-TW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優秀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——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式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486FD0E-7E5A-4A82-9D07-7614C07E9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8" y="2359303"/>
                <a:ext cx="9785646" cy="1589025"/>
              </a:xfrm>
              <a:prstGeom prst="rect">
                <a:avLst/>
              </a:prstGeo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C15322-F6D9-441B-9E44-E17A372C6658}"/>
              </a:ext>
            </a:extLst>
          </p:cNvPr>
          <p:cNvGrpSpPr/>
          <p:nvPr/>
        </p:nvGrpSpPr>
        <p:grpSpPr>
          <a:xfrm>
            <a:off x="8088284" y="2043857"/>
            <a:ext cx="3968440" cy="2276017"/>
            <a:chOff x="3746810" y="2967567"/>
            <a:chExt cx="3968440" cy="227601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F96D9EB-B436-412D-A531-16402CB1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810" y="2967567"/>
              <a:ext cx="3968440" cy="2276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FB0545E-E5FC-4B6D-ABB6-3B01F82ACDB1}"/>
                </a:ext>
              </a:extLst>
            </p:cNvPr>
            <p:cNvGrpSpPr/>
            <p:nvPr/>
          </p:nvGrpSpPr>
          <p:grpSpPr>
            <a:xfrm>
              <a:off x="4616604" y="3905520"/>
              <a:ext cx="2265048" cy="400110"/>
              <a:chOff x="4616604" y="3905520"/>
              <a:chExt cx="2265048" cy="400110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61A61A9-DD17-400A-ACF7-B3B995528FBE}"/>
                  </a:ext>
                </a:extLst>
              </p:cNvPr>
              <p:cNvSpPr txBox="1"/>
              <p:nvPr/>
            </p:nvSpPr>
            <p:spPr>
              <a:xfrm>
                <a:off x="4616604" y="390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5F38CA5-9A24-446F-A9B1-02341E4B4472}"/>
                  </a:ext>
                </a:extLst>
              </p:cNvPr>
              <p:cNvSpPr txBox="1"/>
              <p:nvPr/>
            </p:nvSpPr>
            <p:spPr>
              <a:xfrm>
                <a:off x="6184025" y="390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認真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F0F66E-A404-4E5A-A13A-8E5A89E5491F}"/>
                  </a:ext>
                </a:extLst>
              </p:cNvPr>
              <p:cNvSpPr/>
              <p:nvPr/>
            </p:nvSpPr>
            <p:spPr>
              <a:xfrm>
                <a:off x="286857" y="3578996"/>
                <a:ext cx="8517673" cy="1219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zh-TW" altLang="en-US" sz="2400"/>
                          <m:t>∩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=&gt;</a:t>
                </a:r>
                <a:r>
                  <a:rPr lang="en-US" altLang="zh-TW" sz="2400" i="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優秀</m:t>
                    </m:r>
                  </m:oMath>
                </a14:m>
                <a:r>
                  <a:rPr lang="zh-TW" altLang="en-US" sz="2400" dirty="0"/>
                  <a:t>∩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熱忱</m:t>
                    </m:r>
                  </m:oMath>
                </a14:m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en-US" altLang="zh-TW" sz="2400" dirty="0">
                    <a:solidFill>
                      <a:srgbClr val="000000"/>
                    </a:solidFill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P</m:t>
                    </m:r>
                    <m:r>
                      <m:rPr>
                        <m:nor/>
                      </m:rPr>
                      <a:rPr lang="zh-TW" altLang="en-US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熱忱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優秀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熱忱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——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式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F0F66E-A404-4E5A-A13A-8E5A89E54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7" y="3578996"/>
                <a:ext cx="8517673" cy="1219116"/>
              </a:xfrm>
              <a:prstGeom prst="rect">
                <a:avLst/>
              </a:prstGeom>
              <a:blipFill>
                <a:blip r:embed="rId5"/>
                <a:stretch>
                  <a:fillRect l="-1074" b="-1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3279460-964D-435F-A795-D999A7F80DA0}"/>
                  </a:ext>
                </a:extLst>
              </p:cNvPr>
              <p:cNvSpPr txBox="1"/>
              <p:nvPr/>
            </p:nvSpPr>
            <p:spPr>
              <a:xfrm>
                <a:off x="535258" y="4951141"/>
                <a:ext cx="69360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由第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式和第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式得：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P</m:t>
                    </m:r>
                    <m:r>
                      <m:rPr>
                        <m:nor/>
                      </m:rPr>
                      <a:rPr lang="zh-TW" altLang="en-US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zh-TW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優秀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P</m:t>
                    </m:r>
                    <m:r>
                      <m:rPr>
                        <m:nor/>
                      </m:rPr>
                      <a:rPr lang="zh-TW" altLang="en-US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熱忱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優秀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熱忱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3279460-964D-435F-A795-D999A7F8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8" y="4951141"/>
                <a:ext cx="6936059" cy="830997"/>
              </a:xfrm>
              <a:prstGeom prst="rect">
                <a:avLst/>
              </a:prstGeom>
              <a:blipFill>
                <a:blip r:embed="rId6"/>
                <a:stretch>
                  <a:fillRect l="-1406" t="-5109" r="-439" b="-16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45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機率、條件機率與貝氏定理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94F913-4B18-4944-BED7-0B336CB5034D}"/>
              </a:ext>
            </a:extLst>
          </p:cNvPr>
          <p:cNvSpPr txBox="1"/>
          <p:nvPr/>
        </p:nvSpPr>
        <p:spPr>
          <a:xfrm>
            <a:off x="838200" y="18646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貝氏定理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C15322-F6D9-441B-9E44-E17A372C6658}"/>
              </a:ext>
            </a:extLst>
          </p:cNvPr>
          <p:cNvGrpSpPr/>
          <p:nvPr/>
        </p:nvGrpSpPr>
        <p:grpSpPr>
          <a:xfrm>
            <a:off x="8088284" y="2043857"/>
            <a:ext cx="3968440" cy="2276017"/>
            <a:chOff x="3746810" y="2967567"/>
            <a:chExt cx="3968440" cy="227601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F96D9EB-B436-412D-A531-16402CB1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810" y="2967567"/>
              <a:ext cx="3968440" cy="2276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FB0545E-E5FC-4B6D-ABB6-3B01F82ACDB1}"/>
                </a:ext>
              </a:extLst>
            </p:cNvPr>
            <p:cNvGrpSpPr/>
            <p:nvPr/>
          </p:nvGrpSpPr>
          <p:grpSpPr>
            <a:xfrm>
              <a:off x="4616604" y="3905520"/>
              <a:ext cx="2265048" cy="400110"/>
              <a:chOff x="4616604" y="3905520"/>
              <a:chExt cx="2265048" cy="400110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61A61A9-DD17-400A-ACF7-B3B995528FBE}"/>
                  </a:ext>
                </a:extLst>
              </p:cNvPr>
              <p:cNvSpPr txBox="1"/>
              <p:nvPr/>
            </p:nvSpPr>
            <p:spPr>
              <a:xfrm>
                <a:off x="4616604" y="390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5F38CA5-9A24-446F-A9B1-02341E4B4472}"/>
                  </a:ext>
                </a:extLst>
              </p:cNvPr>
              <p:cNvSpPr txBox="1"/>
              <p:nvPr/>
            </p:nvSpPr>
            <p:spPr>
              <a:xfrm>
                <a:off x="6184025" y="390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認真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3279460-964D-435F-A795-D999A7F80DA0}"/>
                  </a:ext>
                </a:extLst>
              </p:cNvPr>
              <p:cNvSpPr txBox="1"/>
              <p:nvPr/>
            </p:nvSpPr>
            <p:spPr>
              <a:xfrm>
                <a:off x="635687" y="2406937"/>
                <a:ext cx="6936059" cy="1219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 smtClean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P</m:t>
                    </m:r>
                    <m:r>
                      <m:rPr>
                        <m:nor/>
                      </m:rPr>
                      <a:rPr lang="zh-TW" altLang="en-US" sz="2400" i="1" dirty="0" smtClean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 smtClean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zh-TW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優秀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P</m:t>
                    </m:r>
                    <m:r>
                      <m:rPr>
                        <m:nor/>
                      </m:rPr>
                      <a:rPr lang="zh-TW" altLang="en-US" sz="2400" i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(</m:t>
                    </m:r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熱忱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優秀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熱忱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=&gt;</a:t>
                </a:r>
                <a:r>
                  <a:rPr lang="en-US" altLang="zh-TW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P</a:t>
                </a:r>
                <a:r>
                  <a:rPr lang="zh-TW" altLang="en-US" sz="2400" i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  <m:r>
                          <a:rPr lang="zh-TW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x</m:t>
                        </m:r>
                        <m:r>
                          <a:rPr lang="zh-TW" altLang="en-US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3279460-964D-435F-A795-D999A7F8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7" y="2406937"/>
                <a:ext cx="6936059" cy="1219693"/>
              </a:xfrm>
              <a:prstGeom prst="rect">
                <a:avLst/>
              </a:prstGeom>
              <a:blipFill>
                <a:blip r:embed="rId4"/>
                <a:stretch>
                  <a:fillRect l="-351" t="-3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DD09FED9-7878-465E-9681-5FD5C2A343A3}"/>
              </a:ext>
            </a:extLst>
          </p:cNvPr>
          <p:cNvSpPr txBox="1"/>
          <p:nvPr/>
        </p:nvSpPr>
        <p:spPr>
          <a:xfrm>
            <a:off x="735980" y="3969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0B77668-3DA6-471C-B0EB-C1CDA1EEE714}"/>
              </a:ext>
            </a:extLst>
          </p:cNvPr>
          <p:cNvGrpSpPr/>
          <p:nvPr/>
        </p:nvGrpSpPr>
        <p:grpSpPr>
          <a:xfrm>
            <a:off x="635687" y="3739001"/>
            <a:ext cx="7315249" cy="1200329"/>
            <a:chOff x="651289" y="3675761"/>
            <a:chExt cx="7315249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6C2D63-F640-4627-9275-B1B8AA021FEF}"/>
                    </a:ext>
                  </a:extLst>
                </p:cNvPr>
                <p:cNvSpPr/>
                <p:nvPr/>
              </p:nvSpPr>
              <p:spPr>
                <a:xfrm>
                  <a:off x="651289" y="3675761"/>
                  <a:ext cx="2760692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i="1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P</m:t>
                      </m:r>
                      <m:r>
                        <m:rPr>
                          <m:nor/>
                        </m:rPr>
                        <a:rPr lang="zh-TW" altLang="en-US" sz="2400" i="1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zh-TW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熱忱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)</m:t>
                      </m:r>
                      <m:r>
                        <a:rPr lang="zh-TW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a14:m>
                  <a:r>
                    <a:rPr lang="en-US" altLang="zh-TW" sz="2400" dirty="0"/>
                    <a:t>=</a:t>
                  </a:r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0.8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i="1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P</m:t>
                      </m:r>
                      <m:r>
                        <m:rPr>
                          <m:nor/>
                        </m:rPr>
                        <a:rPr lang="zh-TW" altLang="en-US" sz="2400" i="1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zh-TW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優秀</m:t>
                      </m:r>
                      <m:r>
                        <m:rPr>
                          <m:nor/>
                        </m:rPr>
                        <a:rPr lang="en-US" altLang="zh-TW" sz="24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m:t>)</m:t>
                      </m:r>
                      <m:r>
                        <a:rPr lang="zh-TW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a14:m>
                  <a:r>
                    <a:rPr lang="en-US" altLang="zh-TW" sz="2400" dirty="0"/>
                    <a:t>=</a:t>
                  </a:r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0.05</a:t>
                  </a:r>
                </a:p>
                <a:p>
                  <a:r>
                    <a:rPr lang="en-US" altLang="zh-TW" sz="2400" i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P</a:t>
                  </a:r>
                  <a:r>
                    <a:rPr lang="zh-TW" altLang="en-US" sz="2400" i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熱忱</a:t>
                  </a: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|</a:t>
                  </a:r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優秀</a:t>
                  </a: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)</a:t>
                  </a:r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=</a:t>
                  </a:r>
                  <a:r>
                    <a:rPr lang="zh-TW" altLang="en-US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</a:t>
                  </a:r>
                  <a:r>
                    <a:rPr lang="en-US" altLang="zh-TW" sz="24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0.1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B6C2D63-F640-4627-9275-B1B8AA021F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9" y="3675761"/>
                  <a:ext cx="2760692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3311" t="-3553" r="-2649" b="-1116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FFAD723-0DDF-4D07-A909-FBA7746E036E}"/>
                </a:ext>
              </a:extLst>
            </p:cNvPr>
            <p:cNvSpPr/>
            <p:nvPr/>
          </p:nvSpPr>
          <p:spPr>
            <a:xfrm>
              <a:off x="3420101" y="3675761"/>
              <a:ext cx="454643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---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履歷表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成有寫熱忱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---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公司內有</a:t>
              </a:r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5%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的人是考績優秀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---</a:t>
              </a:r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考績優秀者當初履歷有寫熱忱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6FA46AA-175E-40B0-9ADF-405C0D4527CD}"/>
                  </a:ext>
                </a:extLst>
              </p:cNvPr>
              <p:cNvSpPr/>
              <p:nvPr/>
            </p:nvSpPr>
            <p:spPr>
              <a:xfrm>
                <a:off x="635687" y="5114856"/>
                <a:ext cx="8448147" cy="8552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</a:t>
                </a:r>
                <a:r>
                  <a:rPr lang="zh-TW" altLang="en-US" sz="2400" i="1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優秀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|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熱忱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:r>
                  <a:rPr lang="zh-TW" altLang="en-US" sz="2400" dirty="0">
                    <a:solidFill>
                      <a:srgbClr val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x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優秀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熱忱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=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400" dirty="0"/>
                          <m:t>0.05</m:t>
                        </m:r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x</m:t>
                        </m:r>
                        <m:r>
                          <a:rPr lang="zh-TW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rPr>
                          <m:t>0.1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sz="2400" dirty="0">
                            <a:solidFill>
                              <a:srgbClr val="000000"/>
                            </a:solidFill>
                          </a:rPr>
                          <m:t>0.8</m:t>
                        </m:r>
                      </m:den>
                    </m:f>
                  </m:oMath>
                </a14:m>
                <a:r>
                  <a:rPr lang="zh-TW" alt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</a:rPr>
                  <a:t>=</a:t>
                </a:r>
                <a:r>
                  <a:rPr lang="zh-TW" alt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</a:rPr>
                  <a:t>0.625%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6FA46AA-175E-40B0-9ADF-405C0D452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7" y="5114856"/>
                <a:ext cx="8448147" cy="855299"/>
              </a:xfrm>
              <a:prstGeom prst="rect">
                <a:avLst/>
              </a:prstGeom>
              <a:blipFill>
                <a:blip r:embed="rId6"/>
                <a:stretch>
                  <a:fillRect l="-1082" r="-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91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7"/>
          <p:cNvSpPr>
            <a:spLocks noChangeArrowheads="1"/>
          </p:cNvSpPr>
          <p:nvPr/>
        </p:nvSpPr>
        <p:spPr bwMode="auto">
          <a:xfrm>
            <a:off x="-395288" y="0"/>
            <a:ext cx="12587288" cy="6858000"/>
          </a:xfrm>
          <a:prstGeom prst="rect">
            <a:avLst/>
          </a:prstGeom>
          <a:solidFill>
            <a:srgbClr val="3C578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19459" name="L 形 19"/>
          <p:cNvSpPr>
            <a:spLocks noChangeArrowheads="1"/>
          </p:cNvSpPr>
          <p:nvPr/>
        </p:nvSpPr>
        <p:spPr bwMode="auto">
          <a:xfrm rot="2700000" flipV="1">
            <a:off x="5667375" y="260350"/>
            <a:ext cx="512763" cy="512763"/>
          </a:xfrm>
          <a:custGeom>
            <a:avLst/>
            <a:gdLst>
              <a:gd name="T0" fmla="*/ 0 w 808"/>
              <a:gd name="T1" fmla="*/ 0 h 808"/>
              <a:gd name="T2" fmla="*/ 180 w 808"/>
              <a:gd name="T3" fmla="*/ 0 h 808"/>
              <a:gd name="T4" fmla="*/ 180 w 808"/>
              <a:gd name="T5" fmla="*/ 615 h 808"/>
              <a:gd name="T6" fmla="*/ 808 w 808"/>
              <a:gd name="T7" fmla="*/ 615 h 808"/>
              <a:gd name="T8" fmla="*/ 808 w 808"/>
              <a:gd name="T9" fmla="*/ 808 h 808"/>
              <a:gd name="T10" fmla="*/ 0 w 808"/>
              <a:gd name="T11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808">
                <a:moveTo>
                  <a:pt x="0" y="0"/>
                </a:moveTo>
                <a:lnTo>
                  <a:pt x="180" y="0"/>
                </a:lnTo>
                <a:lnTo>
                  <a:pt x="180" y="615"/>
                </a:lnTo>
                <a:lnTo>
                  <a:pt x="808" y="615"/>
                </a:lnTo>
                <a:lnTo>
                  <a:pt x="808" y="808"/>
                </a:lnTo>
                <a:lnTo>
                  <a:pt x="0" y="808"/>
                </a:lnTo>
                <a:close/>
              </a:path>
            </a:pathLst>
          </a:cu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0" name="直接连接符 21"/>
          <p:cNvSpPr>
            <a:spLocks noChangeShapeType="1"/>
          </p:cNvSpPr>
          <p:nvPr/>
        </p:nvSpPr>
        <p:spPr bwMode="auto">
          <a:xfrm>
            <a:off x="492125" y="3868738"/>
            <a:ext cx="10861675" cy="0"/>
          </a:xfrm>
          <a:prstGeom prst="line">
            <a:avLst/>
          </a:prstGeom>
          <a:noFill/>
          <a:ln w="6350">
            <a:solidFill>
              <a:srgbClr val="D8D8D8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标题 2"/>
          <p:cNvSpPr>
            <a:spLocks noGrp="1" noChangeArrowheads="1"/>
          </p:cNvSpPr>
          <p:nvPr>
            <p:ph type="ctrTitle"/>
          </p:nvPr>
        </p:nvSpPr>
        <p:spPr>
          <a:xfrm>
            <a:off x="-395288" y="1481138"/>
            <a:ext cx="12587288" cy="2387600"/>
          </a:xfrm>
        </p:spPr>
        <p:txBody>
          <a:bodyPr anchor="ctr"/>
          <a:lstStyle/>
          <a:p>
            <a:r>
              <a:rPr lang="en-US" altLang="zh-CN" sz="1200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</a:rPr>
              <a:t>Thank you</a:t>
            </a:r>
            <a:endParaRPr lang="zh-CN" altLang="en-US" sz="12000" dirty="0">
              <a:solidFill>
                <a:schemeClr val="bg1"/>
              </a:solidFill>
              <a:latin typeface="Calibri Light" panose="020F03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4EAA9E-DE53-4040-AA3A-1A10BF9F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6"/>
          <p:cNvSpPr>
            <a:spLocks noChangeArrowheads="1"/>
          </p:cNvSpPr>
          <p:nvPr/>
        </p:nvSpPr>
        <p:spPr bwMode="auto">
          <a:xfrm>
            <a:off x="-4763" y="1466850"/>
            <a:ext cx="12196763" cy="3340100"/>
          </a:xfrm>
          <a:prstGeom prst="rect">
            <a:avLst/>
          </a:pr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8" name="任意多边形 17"/>
          <p:cNvSpPr>
            <a:spLocks noChangeArrowheads="1"/>
          </p:cNvSpPr>
          <p:nvPr/>
        </p:nvSpPr>
        <p:spPr bwMode="auto">
          <a:xfrm rot="5400000">
            <a:off x="1271588" y="1849438"/>
            <a:ext cx="2219325" cy="2568575"/>
          </a:xfrm>
          <a:custGeom>
            <a:avLst/>
            <a:gdLst>
              <a:gd name="T0" fmla="*/ 0 w 2220329"/>
              <a:gd name="T1" fmla="*/ 1455821 h 2565985"/>
              <a:gd name="T2" fmla="*/ 886428 w 2220329"/>
              <a:gd name="T3" fmla="*/ 368211 h 2565985"/>
              <a:gd name="T4" fmla="*/ 897590 w 2220329"/>
              <a:gd name="T5" fmla="*/ 366508 h 2565985"/>
              <a:gd name="T6" fmla="*/ 1110164 w 2220329"/>
              <a:gd name="T7" fmla="*/ 0 h 2565985"/>
              <a:gd name="T8" fmla="*/ 1322738 w 2220329"/>
              <a:gd name="T9" fmla="*/ 366507 h 2565985"/>
              <a:gd name="T10" fmla="*/ 1333902 w 2220329"/>
              <a:gd name="T11" fmla="*/ 368211 h 2565985"/>
              <a:gd name="T12" fmla="*/ 2220329 w 2220329"/>
              <a:gd name="T13" fmla="*/ 1455821 h 2565985"/>
              <a:gd name="T14" fmla="*/ 1110165 w 2220329"/>
              <a:gd name="T15" fmla="*/ 2565985 h 2565985"/>
              <a:gd name="T16" fmla="*/ 0 w 2220329"/>
              <a:gd name="T17" fmla="*/ 1455821 h 256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0329" h="2565985">
                <a:moveTo>
                  <a:pt x="0" y="1455821"/>
                </a:moveTo>
                <a:cubicBezTo>
                  <a:pt x="0" y="919335"/>
                  <a:pt x="380544" y="471730"/>
                  <a:pt x="886428" y="368211"/>
                </a:cubicBezTo>
                <a:lnTo>
                  <a:pt x="897590" y="366508"/>
                </a:lnTo>
                <a:lnTo>
                  <a:pt x="1110164" y="0"/>
                </a:lnTo>
                <a:lnTo>
                  <a:pt x="1322738" y="366507"/>
                </a:lnTo>
                <a:lnTo>
                  <a:pt x="1333902" y="368211"/>
                </a:lnTo>
                <a:cubicBezTo>
                  <a:pt x="1839785" y="471730"/>
                  <a:pt x="2220329" y="919335"/>
                  <a:pt x="2220329" y="1455821"/>
                </a:cubicBezTo>
                <a:cubicBezTo>
                  <a:pt x="2220329" y="2068948"/>
                  <a:pt x="1723292" y="2565985"/>
                  <a:pt x="1110165" y="2565985"/>
                </a:cubicBezTo>
                <a:cubicBezTo>
                  <a:pt x="497037" y="2565985"/>
                  <a:pt x="0" y="2068948"/>
                  <a:pt x="0" y="1455821"/>
                </a:cubicBezTo>
                <a:close/>
              </a:path>
            </a:pathLst>
          </a:cu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同心圆 19"/>
          <p:cNvSpPr>
            <a:spLocks noChangeArrowheads="1"/>
          </p:cNvSpPr>
          <p:nvPr/>
        </p:nvSpPr>
        <p:spPr bwMode="auto">
          <a:xfrm>
            <a:off x="1250950" y="2178050"/>
            <a:ext cx="1917700" cy="19161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978 w 21600"/>
              <a:gd name="T11" fmla="*/ 10800 h 21600"/>
              <a:gd name="T12" fmla="*/ 10800 w 21600"/>
              <a:gd name="T13" fmla="*/ 20622 h 21600"/>
              <a:gd name="T14" fmla="*/ 20622 w 21600"/>
              <a:gd name="T15" fmla="*/ 10800 h 21600"/>
              <a:gd name="T16" fmla="*/ 10800 w 21600"/>
              <a:gd name="T17" fmla="*/ 978 h 21600"/>
              <a:gd name="T18" fmla="*/ 978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78" y="10800"/>
                </a:moveTo>
                <a:cubicBezTo>
                  <a:pt x="978" y="16225"/>
                  <a:pt x="5375" y="20622"/>
                  <a:pt x="10800" y="20622"/>
                </a:cubicBezTo>
                <a:cubicBezTo>
                  <a:pt x="16225" y="20622"/>
                  <a:pt x="20622" y="16225"/>
                  <a:pt x="20622" y="10800"/>
                </a:cubicBezTo>
                <a:cubicBezTo>
                  <a:pt x="20622" y="5375"/>
                  <a:pt x="16225" y="978"/>
                  <a:pt x="10800" y="978"/>
                </a:cubicBezTo>
                <a:cubicBezTo>
                  <a:pt x="5375" y="978"/>
                  <a:pt x="978" y="5375"/>
                  <a:pt x="978" y="10800"/>
                </a:cubicBezTo>
                <a:close/>
              </a:path>
            </a:pathLst>
          </a:cu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4100" name="标题 2"/>
          <p:cNvSpPr>
            <a:spLocks noGrp="1" noChangeArrowheads="1"/>
          </p:cNvSpPr>
          <p:nvPr>
            <p:ph type="title"/>
          </p:nvPr>
        </p:nvSpPr>
        <p:spPr>
          <a:xfrm>
            <a:off x="4038600" y="1709738"/>
            <a:ext cx="8153400" cy="2852737"/>
          </a:xfrm>
        </p:spPr>
        <p:txBody>
          <a:bodyPr anchor="ctr"/>
          <a:lstStyle/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將事物用數字來表現</a:t>
            </a:r>
          </a:p>
        </p:txBody>
      </p:sp>
      <p:sp>
        <p:nvSpPr>
          <p:cNvPr id="4101" name="文本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1100138" y="2025650"/>
            <a:ext cx="2220912" cy="222091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0">
                <a:solidFill>
                  <a:schemeClr val="bg1"/>
                </a:solidFill>
              </a:rPr>
              <a:t>1</a:t>
            </a:r>
            <a:endParaRPr lang="zh-CN" altLang="en-US" sz="12000">
              <a:solidFill>
                <a:schemeClr val="bg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F10E2-630C-45B9-B8B7-25F6C9F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將事物用數字來表現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16483" y="7408862"/>
            <a:ext cx="2743200" cy="365125"/>
          </a:xfrm>
        </p:spPr>
        <p:txBody>
          <a:bodyPr/>
          <a:lstStyle/>
          <a:p>
            <a:fld id="{94AFC26E-D7F4-4E90-AA46-319090A192BC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4" name="圖片 3" descr="一張含有 房間, 食物 的圖片&#10;&#10;自動產生的描述">
            <a:extLst>
              <a:ext uri="{FF2B5EF4-FFF2-40B4-BE49-F238E27FC236}">
                <a16:creationId xmlns:a16="http://schemas.microsoft.com/office/drawing/2014/main" id="{D6ACF443-9AED-4756-B23B-90C9BDCCD6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1" t="7751" r="34467" b="56587"/>
          <a:stretch/>
        </p:blipFill>
        <p:spPr>
          <a:xfrm>
            <a:off x="2085975" y="1800225"/>
            <a:ext cx="1468871" cy="1628775"/>
          </a:xfrm>
          <a:prstGeom prst="rect">
            <a:avLst/>
          </a:prstGeom>
        </p:spPr>
      </p:pic>
      <p:pic>
        <p:nvPicPr>
          <p:cNvPr id="10" name="圖片 9" descr="一張含有 房間, 食物 的圖片&#10;&#10;自動產生的描述">
            <a:extLst>
              <a:ext uri="{FF2B5EF4-FFF2-40B4-BE49-F238E27FC236}">
                <a16:creationId xmlns:a16="http://schemas.microsoft.com/office/drawing/2014/main" id="{42A630F7-1F80-4191-BDFA-89ED8EEB9D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9488" r="65306" b="54850"/>
          <a:stretch/>
        </p:blipFill>
        <p:spPr>
          <a:xfrm>
            <a:off x="617104" y="1780382"/>
            <a:ext cx="1468871" cy="1628775"/>
          </a:xfrm>
          <a:prstGeom prst="rect">
            <a:avLst/>
          </a:prstGeom>
        </p:spPr>
      </p:pic>
      <p:pic>
        <p:nvPicPr>
          <p:cNvPr id="11" name="圖片 10" descr="一張含有 房間, 食物 的圖片&#10;&#10;自動產生的描述">
            <a:extLst>
              <a:ext uri="{FF2B5EF4-FFF2-40B4-BE49-F238E27FC236}">
                <a16:creationId xmlns:a16="http://schemas.microsoft.com/office/drawing/2014/main" id="{83144A20-62DF-48CF-9FC7-C6F1B3A0F5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1" t="8846" r="3398" b="55492"/>
          <a:stretch/>
        </p:blipFill>
        <p:spPr>
          <a:xfrm>
            <a:off x="2280339" y="3409156"/>
            <a:ext cx="1468871" cy="1628776"/>
          </a:xfrm>
          <a:prstGeom prst="rect">
            <a:avLst/>
          </a:prstGeom>
        </p:spPr>
      </p:pic>
      <p:pic>
        <p:nvPicPr>
          <p:cNvPr id="12" name="圖片 11" descr="一張含有 房間, 食物 的圖片&#10;&#10;自動產生的描述">
            <a:extLst>
              <a:ext uri="{FF2B5EF4-FFF2-40B4-BE49-F238E27FC236}">
                <a16:creationId xmlns:a16="http://schemas.microsoft.com/office/drawing/2014/main" id="{72C5FDFF-CC57-4128-BFE3-E382A89D7DC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8" t="54466" r="35402" b="9871"/>
          <a:stretch/>
        </p:blipFill>
        <p:spPr>
          <a:xfrm>
            <a:off x="2085974" y="4973637"/>
            <a:ext cx="1468871" cy="1628775"/>
          </a:xfrm>
          <a:prstGeom prst="rect">
            <a:avLst/>
          </a:prstGeom>
        </p:spPr>
      </p:pic>
      <p:pic>
        <p:nvPicPr>
          <p:cNvPr id="13" name="圖片 12" descr="一張含有 房間, 食物 的圖片&#10;&#10;自動產生的描述">
            <a:extLst>
              <a:ext uri="{FF2B5EF4-FFF2-40B4-BE49-F238E27FC236}">
                <a16:creationId xmlns:a16="http://schemas.microsoft.com/office/drawing/2014/main" id="{E6FE86D0-A961-4C37-AB06-8F54C17A78B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t="53754" r="65537" b="10584"/>
          <a:stretch/>
        </p:blipFill>
        <p:spPr>
          <a:xfrm>
            <a:off x="617103" y="4914107"/>
            <a:ext cx="1468871" cy="1628776"/>
          </a:xfrm>
          <a:prstGeom prst="rect">
            <a:avLst/>
          </a:prstGeom>
        </p:spPr>
      </p:pic>
      <p:pic>
        <p:nvPicPr>
          <p:cNvPr id="14" name="圖片 13" descr="一張含有 房間, 食物 的圖片&#10;&#10;自動產生的描述">
            <a:extLst>
              <a:ext uri="{FF2B5EF4-FFF2-40B4-BE49-F238E27FC236}">
                <a16:creationId xmlns:a16="http://schemas.microsoft.com/office/drawing/2014/main" id="{7CBF1790-A7B0-4B14-8921-7F2362C0F1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1" t="56223" r="2808" b="8115"/>
          <a:stretch/>
        </p:blipFill>
        <p:spPr>
          <a:xfrm>
            <a:off x="811468" y="3409157"/>
            <a:ext cx="1468871" cy="16287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0948CA-B40D-456C-B2B4-D4926F211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566" y="1873644"/>
            <a:ext cx="1042878" cy="14573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81B75B-B4C8-46B1-BE78-0DC3D7461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566" y="4802186"/>
            <a:ext cx="1042878" cy="14573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3354D2-8036-493E-881C-252BC13BC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44" y="4794436"/>
            <a:ext cx="1042878" cy="14573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CB3C47-6A4E-4160-B342-C02A23B5F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44" y="3344860"/>
            <a:ext cx="1042878" cy="14573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176CF3-8750-4316-A291-A857DE19B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566" y="3344860"/>
            <a:ext cx="1042878" cy="14573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8386B86-047D-4275-AE29-32D0A4AE3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44" y="1887534"/>
            <a:ext cx="1042878" cy="145732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070907C-4879-4949-A61F-47E7E3FF05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38" t="-2318" r="29619" b="75434"/>
          <a:stretch/>
        </p:blipFill>
        <p:spPr>
          <a:xfrm>
            <a:off x="9501808" y="2857277"/>
            <a:ext cx="662777" cy="68323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B77B0B5-E02C-47D8-A46F-62EE4070B5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38" t="-2318" r="29619" b="75434"/>
          <a:stretch/>
        </p:blipFill>
        <p:spPr>
          <a:xfrm>
            <a:off x="9501808" y="2178947"/>
            <a:ext cx="662777" cy="68323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6D747FC-8703-431A-AE7C-6550BCD040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38" t="-2318" r="29619" b="75434"/>
          <a:stretch/>
        </p:blipFill>
        <p:spPr>
          <a:xfrm>
            <a:off x="9501808" y="3545413"/>
            <a:ext cx="662777" cy="68323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5D9DD4F-0A1A-4A84-8FD0-C5D2017AD5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38" t="-2318" r="29619" b="75434"/>
          <a:stretch/>
        </p:blipFill>
        <p:spPr>
          <a:xfrm>
            <a:off x="9501809" y="4230874"/>
            <a:ext cx="662777" cy="68323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A3EF325-3E2E-4CB2-B2A3-2AE75F284E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38" t="-2318" r="29619" b="75434"/>
          <a:stretch/>
        </p:blipFill>
        <p:spPr>
          <a:xfrm>
            <a:off x="9501809" y="5622739"/>
            <a:ext cx="662777" cy="68323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D3F3496-F9E6-483E-A74B-5947046872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938" t="-2318" r="29619" b="75434"/>
          <a:stretch/>
        </p:blipFill>
        <p:spPr>
          <a:xfrm>
            <a:off x="9501809" y="4939506"/>
            <a:ext cx="662777" cy="68323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38F1E169-4787-46C6-B1CB-E90FCB46A958}"/>
              </a:ext>
            </a:extLst>
          </p:cNvPr>
          <p:cNvSpPr/>
          <p:nvPr/>
        </p:nvSpPr>
        <p:spPr>
          <a:xfrm>
            <a:off x="4014439" y="4114800"/>
            <a:ext cx="1042878" cy="379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A98B4983-BB03-49D5-A5B8-051FB7231FC7}"/>
              </a:ext>
            </a:extLst>
          </p:cNvPr>
          <p:cNvSpPr/>
          <p:nvPr/>
        </p:nvSpPr>
        <p:spPr>
          <a:xfrm>
            <a:off x="7956626" y="4114800"/>
            <a:ext cx="1042878" cy="379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6"/>
          <p:cNvSpPr>
            <a:spLocks noChangeArrowheads="1"/>
          </p:cNvSpPr>
          <p:nvPr/>
        </p:nvSpPr>
        <p:spPr bwMode="auto">
          <a:xfrm>
            <a:off x="-4763" y="1466850"/>
            <a:ext cx="12196763" cy="3340100"/>
          </a:xfrm>
          <a:prstGeom prst="rect">
            <a:avLst/>
          </a:pr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8" name="任意多边形 17"/>
          <p:cNvSpPr>
            <a:spLocks noChangeArrowheads="1"/>
          </p:cNvSpPr>
          <p:nvPr/>
        </p:nvSpPr>
        <p:spPr bwMode="auto">
          <a:xfrm rot="5400000">
            <a:off x="1271588" y="1849438"/>
            <a:ext cx="2219325" cy="2568575"/>
          </a:xfrm>
          <a:custGeom>
            <a:avLst/>
            <a:gdLst>
              <a:gd name="T0" fmla="*/ 0 w 2220329"/>
              <a:gd name="T1" fmla="*/ 1455821 h 2565985"/>
              <a:gd name="T2" fmla="*/ 886428 w 2220329"/>
              <a:gd name="T3" fmla="*/ 368211 h 2565985"/>
              <a:gd name="T4" fmla="*/ 897590 w 2220329"/>
              <a:gd name="T5" fmla="*/ 366508 h 2565985"/>
              <a:gd name="T6" fmla="*/ 1110164 w 2220329"/>
              <a:gd name="T7" fmla="*/ 0 h 2565985"/>
              <a:gd name="T8" fmla="*/ 1322738 w 2220329"/>
              <a:gd name="T9" fmla="*/ 366507 h 2565985"/>
              <a:gd name="T10" fmla="*/ 1333902 w 2220329"/>
              <a:gd name="T11" fmla="*/ 368211 h 2565985"/>
              <a:gd name="T12" fmla="*/ 2220329 w 2220329"/>
              <a:gd name="T13" fmla="*/ 1455821 h 2565985"/>
              <a:gd name="T14" fmla="*/ 1110165 w 2220329"/>
              <a:gd name="T15" fmla="*/ 2565985 h 2565985"/>
              <a:gd name="T16" fmla="*/ 0 w 2220329"/>
              <a:gd name="T17" fmla="*/ 1455821 h 256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0329" h="2565985">
                <a:moveTo>
                  <a:pt x="0" y="1455821"/>
                </a:moveTo>
                <a:cubicBezTo>
                  <a:pt x="0" y="919335"/>
                  <a:pt x="380544" y="471730"/>
                  <a:pt x="886428" y="368211"/>
                </a:cubicBezTo>
                <a:lnTo>
                  <a:pt x="897590" y="366508"/>
                </a:lnTo>
                <a:lnTo>
                  <a:pt x="1110164" y="0"/>
                </a:lnTo>
                <a:lnTo>
                  <a:pt x="1322738" y="366507"/>
                </a:lnTo>
                <a:lnTo>
                  <a:pt x="1333902" y="368211"/>
                </a:lnTo>
                <a:cubicBezTo>
                  <a:pt x="1839785" y="471730"/>
                  <a:pt x="2220329" y="919335"/>
                  <a:pt x="2220329" y="1455821"/>
                </a:cubicBezTo>
                <a:cubicBezTo>
                  <a:pt x="2220329" y="2068948"/>
                  <a:pt x="1723292" y="2565985"/>
                  <a:pt x="1110165" y="2565985"/>
                </a:cubicBezTo>
                <a:cubicBezTo>
                  <a:pt x="497037" y="2565985"/>
                  <a:pt x="0" y="2068948"/>
                  <a:pt x="0" y="1455821"/>
                </a:cubicBezTo>
                <a:close/>
              </a:path>
            </a:pathLst>
          </a:cu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同心圆 19"/>
          <p:cNvSpPr>
            <a:spLocks noChangeArrowheads="1"/>
          </p:cNvSpPr>
          <p:nvPr/>
        </p:nvSpPr>
        <p:spPr bwMode="auto">
          <a:xfrm>
            <a:off x="1250950" y="2178050"/>
            <a:ext cx="1917700" cy="19161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978 w 21600"/>
              <a:gd name="T11" fmla="*/ 10800 h 21600"/>
              <a:gd name="T12" fmla="*/ 10800 w 21600"/>
              <a:gd name="T13" fmla="*/ 20622 h 21600"/>
              <a:gd name="T14" fmla="*/ 20622 w 21600"/>
              <a:gd name="T15" fmla="*/ 10800 h 21600"/>
              <a:gd name="T16" fmla="*/ 10800 w 21600"/>
              <a:gd name="T17" fmla="*/ 978 h 21600"/>
              <a:gd name="T18" fmla="*/ 978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78" y="10800"/>
                </a:moveTo>
                <a:cubicBezTo>
                  <a:pt x="978" y="16225"/>
                  <a:pt x="5375" y="20622"/>
                  <a:pt x="10800" y="20622"/>
                </a:cubicBezTo>
                <a:cubicBezTo>
                  <a:pt x="16225" y="20622"/>
                  <a:pt x="20622" y="16225"/>
                  <a:pt x="20622" y="10800"/>
                </a:cubicBezTo>
                <a:cubicBezTo>
                  <a:pt x="20622" y="5375"/>
                  <a:pt x="16225" y="978"/>
                  <a:pt x="10800" y="978"/>
                </a:cubicBezTo>
                <a:cubicBezTo>
                  <a:pt x="5375" y="978"/>
                  <a:pt x="978" y="5375"/>
                  <a:pt x="978" y="10800"/>
                </a:cubicBezTo>
                <a:close/>
              </a:path>
            </a:pathLst>
          </a:cu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4100" name="标题 2"/>
          <p:cNvSpPr>
            <a:spLocks noGrp="1" noChangeArrowheads="1"/>
          </p:cNvSpPr>
          <p:nvPr>
            <p:ph type="title"/>
          </p:nvPr>
        </p:nvSpPr>
        <p:spPr>
          <a:xfrm>
            <a:off x="4038600" y="1709738"/>
            <a:ext cx="8153400" cy="2852737"/>
          </a:xfrm>
        </p:spPr>
        <p:txBody>
          <a:bodyPr anchor="ctr"/>
          <a:lstStyle/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將數字用字母符號替代</a:t>
            </a:r>
          </a:p>
        </p:txBody>
      </p:sp>
      <p:sp>
        <p:nvSpPr>
          <p:cNvPr id="4101" name="文本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1100138" y="2025650"/>
            <a:ext cx="2220912" cy="222091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0" dirty="0">
                <a:solidFill>
                  <a:schemeClr val="bg1"/>
                </a:solidFill>
              </a:rPr>
              <a:t>2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F10E2-630C-45B9-B8B7-25F6C9F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將數字用字母符號替代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09BBCE-D731-41CD-B170-E6485D5A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3085"/>
            <a:ext cx="4340402" cy="31807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8BB97E3-20CC-4123-BD72-FDCEC45236BF}"/>
              </a:ext>
            </a:extLst>
          </p:cNvPr>
          <p:cNvSpPr txBox="1"/>
          <p:nvPr/>
        </p:nvSpPr>
        <p:spPr>
          <a:xfrm>
            <a:off x="5923722" y="2107096"/>
            <a:ext cx="4340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燒烤店的收費方式：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$350/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假設今天來了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總消費金額為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$350*Y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55443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6"/>
          <p:cNvSpPr>
            <a:spLocks noChangeArrowheads="1"/>
          </p:cNvSpPr>
          <p:nvPr/>
        </p:nvSpPr>
        <p:spPr bwMode="auto">
          <a:xfrm>
            <a:off x="-4763" y="1466850"/>
            <a:ext cx="12196763" cy="3340100"/>
          </a:xfrm>
          <a:prstGeom prst="rect">
            <a:avLst/>
          </a:pr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4098" name="任意多边形 17"/>
          <p:cNvSpPr>
            <a:spLocks noChangeArrowheads="1"/>
          </p:cNvSpPr>
          <p:nvPr/>
        </p:nvSpPr>
        <p:spPr bwMode="auto">
          <a:xfrm rot="5400000">
            <a:off x="1271588" y="1849438"/>
            <a:ext cx="2219325" cy="2568575"/>
          </a:xfrm>
          <a:custGeom>
            <a:avLst/>
            <a:gdLst>
              <a:gd name="T0" fmla="*/ 0 w 2220329"/>
              <a:gd name="T1" fmla="*/ 1455821 h 2565985"/>
              <a:gd name="T2" fmla="*/ 886428 w 2220329"/>
              <a:gd name="T3" fmla="*/ 368211 h 2565985"/>
              <a:gd name="T4" fmla="*/ 897590 w 2220329"/>
              <a:gd name="T5" fmla="*/ 366508 h 2565985"/>
              <a:gd name="T6" fmla="*/ 1110164 w 2220329"/>
              <a:gd name="T7" fmla="*/ 0 h 2565985"/>
              <a:gd name="T8" fmla="*/ 1322738 w 2220329"/>
              <a:gd name="T9" fmla="*/ 366507 h 2565985"/>
              <a:gd name="T10" fmla="*/ 1333902 w 2220329"/>
              <a:gd name="T11" fmla="*/ 368211 h 2565985"/>
              <a:gd name="T12" fmla="*/ 2220329 w 2220329"/>
              <a:gd name="T13" fmla="*/ 1455821 h 2565985"/>
              <a:gd name="T14" fmla="*/ 1110165 w 2220329"/>
              <a:gd name="T15" fmla="*/ 2565985 h 2565985"/>
              <a:gd name="T16" fmla="*/ 0 w 2220329"/>
              <a:gd name="T17" fmla="*/ 1455821 h 256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0329" h="2565985">
                <a:moveTo>
                  <a:pt x="0" y="1455821"/>
                </a:moveTo>
                <a:cubicBezTo>
                  <a:pt x="0" y="919335"/>
                  <a:pt x="380544" y="471730"/>
                  <a:pt x="886428" y="368211"/>
                </a:cubicBezTo>
                <a:lnTo>
                  <a:pt x="897590" y="366508"/>
                </a:lnTo>
                <a:lnTo>
                  <a:pt x="1110164" y="0"/>
                </a:lnTo>
                <a:lnTo>
                  <a:pt x="1322738" y="366507"/>
                </a:lnTo>
                <a:lnTo>
                  <a:pt x="1333902" y="368211"/>
                </a:lnTo>
                <a:cubicBezTo>
                  <a:pt x="1839785" y="471730"/>
                  <a:pt x="2220329" y="919335"/>
                  <a:pt x="2220329" y="1455821"/>
                </a:cubicBezTo>
                <a:cubicBezTo>
                  <a:pt x="2220329" y="2068948"/>
                  <a:pt x="1723292" y="2565985"/>
                  <a:pt x="1110165" y="2565985"/>
                </a:cubicBezTo>
                <a:cubicBezTo>
                  <a:pt x="497037" y="2565985"/>
                  <a:pt x="0" y="2068948"/>
                  <a:pt x="0" y="1455821"/>
                </a:cubicBezTo>
                <a:close/>
              </a:path>
            </a:pathLst>
          </a:cu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同心圆 19"/>
          <p:cNvSpPr>
            <a:spLocks noChangeArrowheads="1"/>
          </p:cNvSpPr>
          <p:nvPr/>
        </p:nvSpPr>
        <p:spPr bwMode="auto">
          <a:xfrm>
            <a:off x="1250950" y="2178050"/>
            <a:ext cx="1917700" cy="19161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978 w 21600"/>
              <a:gd name="T11" fmla="*/ 10800 h 21600"/>
              <a:gd name="T12" fmla="*/ 10800 w 21600"/>
              <a:gd name="T13" fmla="*/ 20622 h 21600"/>
              <a:gd name="T14" fmla="*/ 20622 w 21600"/>
              <a:gd name="T15" fmla="*/ 10800 h 21600"/>
              <a:gd name="T16" fmla="*/ 10800 w 21600"/>
              <a:gd name="T17" fmla="*/ 978 h 21600"/>
              <a:gd name="T18" fmla="*/ 978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78" y="10800"/>
                </a:moveTo>
                <a:cubicBezTo>
                  <a:pt x="978" y="16225"/>
                  <a:pt x="5375" y="20622"/>
                  <a:pt x="10800" y="20622"/>
                </a:cubicBezTo>
                <a:cubicBezTo>
                  <a:pt x="16225" y="20622"/>
                  <a:pt x="20622" y="16225"/>
                  <a:pt x="20622" y="10800"/>
                </a:cubicBezTo>
                <a:cubicBezTo>
                  <a:pt x="20622" y="5375"/>
                  <a:pt x="16225" y="978"/>
                  <a:pt x="10800" y="978"/>
                </a:cubicBezTo>
                <a:cubicBezTo>
                  <a:pt x="5375" y="978"/>
                  <a:pt x="978" y="5375"/>
                  <a:pt x="978" y="10800"/>
                </a:cubicBezTo>
                <a:close/>
              </a:path>
            </a:pathLst>
          </a:cu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4100" name="标题 2"/>
          <p:cNvSpPr>
            <a:spLocks noGrp="1" noChangeArrowheads="1"/>
          </p:cNvSpPr>
          <p:nvPr>
            <p:ph type="title"/>
          </p:nvPr>
        </p:nvSpPr>
        <p:spPr>
          <a:xfrm>
            <a:off x="4038600" y="1709738"/>
            <a:ext cx="8153400" cy="2852737"/>
          </a:xfrm>
        </p:spPr>
        <p:txBody>
          <a:bodyPr anchor="ctr"/>
          <a:lstStyle/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減法是負數的加法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除法是倒數的乘法</a:t>
            </a:r>
          </a:p>
        </p:txBody>
      </p:sp>
      <p:sp>
        <p:nvSpPr>
          <p:cNvPr id="4101" name="文本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1100138" y="2025650"/>
            <a:ext cx="2220912" cy="222091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0" dirty="0">
                <a:solidFill>
                  <a:schemeClr val="bg1"/>
                </a:solidFill>
              </a:rPr>
              <a:t>3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F10E2-630C-45B9-B8B7-25F6C9F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2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组合 10241"/>
          <p:cNvGrpSpPr>
            <a:grpSpLocks/>
          </p:cNvGrpSpPr>
          <p:nvPr/>
        </p:nvGrpSpPr>
        <p:grpSpPr bwMode="auto">
          <a:xfrm>
            <a:off x="0" y="0"/>
            <a:ext cx="12192000" cy="427038"/>
            <a:chOff x="0" y="0"/>
            <a:chExt cx="12192001" cy="428438"/>
          </a:xfrm>
        </p:grpSpPr>
        <p:sp>
          <p:nvSpPr>
            <p:cNvPr id="8194" name="矩形 7"/>
            <p:cNvSpPr>
              <a:spLocks noChangeArrowheads="1"/>
            </p:cNvSpPr>
            <p:nvPr/>
          </p:nvSpPr>
          <p:spPr bwMode="auto">
            <a:xfrm rot="-5400000">
              <a:off x="5881782" y="-5881783"/>
              <a:ext cx="428438" cy="12192001"/>
            </a:xfrm>
            <a:prstGeom prst="rect">
              <a:avLst/>
            </a:prstGeom>
            <a:solidFill>
              <a:srgbClr val="3B5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195" name="等腰三角形 8"/>
            <p:cNvSpPr>
              <a:spLocks noChangeArrowheads="1"/>
            </p:cNvSpPr>
            <p:nvPr/>
          </p:nvSpPr>
          <p:spPr bwMode="auto">
            <a:xfrm rot="16200000" flipV="1">
              <a:off x="-98548" y="98548"/>
              <a:ext cx="428437" cy="231341"/>
            </a:xfrm>
            <a:prstGeom prst="triangle">
              <a:avLst>
                <a:gd name="adj" fmla="val 50000"/>
              </a:avLst>
            </a:prstGeom>
            <a:solidFill>
              <a:srgbClr val="FF8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8196" name="标题 9"/>
          <p:cNvSpPr>
            <a:spLocks noGrp="1" noChangeArrowheads="1"/>
          </p:cNvSpPr>
          <p:nvPr>
            <p:ph type="title"/>
          </p:nvPr>
        </p:nvSpPr>
        <p:spPr>
          <a:xfrm>
            <a:off x="838200" y="598488"/>
            <a:ext cx="10515600" cy="1325562"/>
          </a:xfrm>
        </p:spPr>
        <p:txBody>
          <a:bodyPr anchor="ctr"/>
          <a:lstStyle/>
          <a:p>
            <a:r>
              <a:rPr lang="zh-TW" altLang="en-US" sz="4400" b="1" dirty="0">
                <a:solidFill>
                  <a:srgbClr val="3B56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減法是負數的加法，除法是倒數的乘法</a:t>
            </a:r>
            <a:endParaRPr lang="zh-CN" altLang="en-US" sz="4400" b="1" dirty="0">
              <a:solidFill>
                <a:srgbClr val="3B56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678818-2D58-4799-AEF8-2FB7484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4C1717-27DC-484C-8C3E-D920A696BFE0}"/>
              </a:ext>
            </a:extLst>
          </p:cNvPr>
          <p:cNvSpPr txBox="1"/>
          <p:nvPr/>
        </p:nvSpPr>
        <p:spPr>
          <a:xfrm>
            <a:off x="2809724" y="265086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 – 3 ≠</a:t>
            </a:r>
            <a:r>
              <a:rPr lang="zh-TW" altLang="en-US" sz="2400" dirty="0"/>
              <a:t> </a:t>
            </a:r>
            <a:r>
              <a:rPr lang="en-US" altLang="zh-TW" sz="2400" dirty="0"/>
              <a:t>3</a:t>
            </a:r>
            <a:r>
              <a:rPr lang="zh-TW" altLang="en-US" sz="2400" dirty="0"/>
              <a:t> </a:t>
            </a:r>
            <a:r>
              <a:rPr lang="en-US" altLang="zh-TW" sz="2400" dirty="0"/>
              <a:t>– 5</a:t>
            </a:r>
            <a:endParaRPr lang="zh-TW" altLang="en-US" sz="2400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99802857-D86D-4A0D-A6B5-F9CA7551825B}"/>
              </a:ext>
            </a:extLst>
          </p:cNvPr>
          <p:cNvSpPr/>
          <p:nvPr/>
        </p:nvSpPr>
        <p:spPr>
          <a:xfrm>
            <a:off x="4863548" y="2815141"/>
            <a:ext cx="1842052" cy="10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5B5B73B-BFCD-4700-8654-431659422E2D}"/>
              </a:ext>
            </a:extLst>
          </p:cNvPr>
          <p:cNvSpPr/>
          <p:nvPr/>
        </p:nvSpPr>
        <p:spPr>
          <a:xfrm>
            <a:off x="2809724" y="1982261"/>
            <a:ext cx="1916462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不具交換率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89FF889-8B1E-4F04-A4AB-6A31CED89DAF}"/>
              </a:ext>
            </a:extLst>
          </p:cNvPr>
          <p:cNvSpPr/>
          <p:nvPr/>
        </p:nvSpPr>
        <p:spPr>
          <a:xfrm>
            <a:off x="2809724" y="4553294"/>
            <a:ext cx="1916462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不具結合率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5D3ED3-95EE-46FE-A2A9-641121D6F434}"/>
              </a:ext>
            </a:extLst>
          </p:cNvPr>
          <p:cNvSpPr txBox="1"/>
          <p:nvPr/>
        </p:nvSpPr>
        <p:spPr>
          <a:xfrm>
            <a:off x="2530029" y="3470093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9 </a:t>
            </a:r>
            <a:r>
              <a:rPr lang="en-US" altLang="zh-TW" sz="2400" b="1" dirty="0"/>
              <a:t>÷</a:t>
            </a:r>
            <a:r>
              <a:rPr lang="en-US" altLang="zh-TW" sz="2400" dirty="0"/>
              <a:t> 3 ≠</a:t>
            </a:r>
            <a:r>
              <a:rPr lang="zh-TW" altLang="en-US" sz="2400" dirty="0"/>
              <a:t> </a:t>
            </a:r>
            <a:r>
              <a:rPr lang="en-US" altLang="zh-TW" sz="2400" dirty="0"/>
              <a:t>3 </a:t>
            </a:r>
            <a:r>
              <a:rPr lang="en-US" altLang="zh-TW" sz="2400" b="1" dirty="0"/>
              <a:t>÷ </a:t>
            </a:r>
            <a:r>
              <a:rPr lang="en-US" altLang="zh-TW" sz="2400" dirty="0"/>
              <a:t>9</a:t>
            </a:r>
            <a:r>
              <a:rPr lang="zh-TW" altLang="en-US" sz="2400" dirty="0"/>
              <a:t> 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0C46127-6B08-4E42-AA09-2386CA1DC1B1}"/>
              </a:ext>
            </a:extLst>
          </p:cNvPr>
          <p:cNvSpPr/>
          <p:nvPr/>
        </p:nvSpPr>
        <p:spPr>
          <a:xfrm>
            <a:off x="4863548" y="3702900"/>
            <a:ext cx="1842052" cy="10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BE8BE0-C818-4345-B48D-9D7D89536B4D}"/>
              </a:ext>
            </a:extLst>
          </p:cNvPr>
          <p:cNvSpPr txBox="1"/>
          <p:nvPr/>
        </p:nvSpPr>
        <p:spPr>
          <a:xfrm>
            <a:off x="6867559" y="2636668"/>
            <a:ext cx="3663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 +</a:t>
            </a:r>
            <a:r>
              <a:rPr lang="zh-TW" altLang="en-US" sz="2400" dirty="0"/>
              <a:t>（ </a:t>
            </a:r>
            <a:r>
              <a:rPr lang="en-US" altLang="zh-TW" sz="2400" dirty="0"/>
              <a:t>– 3 </a:t>
            </a:r>
            <a:r>
              <a:rPr lang="zh-TW" altLang="en-US" sz="2400" dirty="0"/>
              <a:t>）</a:t>
            </a:r>
            <a:r>
              <a:rPr lang="en-US" altLang="zh-TW" sz="2400" dirty="0"/>
              <a:t>=</a:t>
            </a:r>
            <a:r>
              <a:rPr lang="zh-TW" altLang="en-US" sz="2400" dirty="0"/>
              <a:t>（ </a:t>
            </a:r>
            <a:r>
              <a:rPr lang="en-US" altLang="zh-TW" sz="2400" dirty="0"/>
              <a:t>– 3 </a:t>
            </a:r>
            <a:r>
              <a:rPr lang="zh-TW" altLang="en-US" sz="2400" dirty="0"/>
              <a:t>）</a:t>
            </a:r>
            <a:r>
              <a:rPr lang="en-US" altLang="zh-TW" sz="2400" dirty="0"/>
              <a:t>+ 5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76BA6F-D038-45BF-B61F-0AE881BB90C1}"/>
                  </a:ext>
                </a:extLst>
              </p:cNvPr>
              <p:cNvSpPr txBox="1"/>
              <p:nvPr/>
            </p:nvSpPr>
            <p:spPr>
              <a:xfrm>
                <a:off x="6867559" y="3403817"/>
                <a:ext cx="1982146" cy="702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9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 dirty="0">
                        <a:solidFill>
                          <a:srgbClr val="000000"/>
                        </a:solidFill>
                      </a:rPr>
                      <m:t>x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9</a:t>
                </a:r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476BA6F-D038-45BF-B61F-0AE881BB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59" y="3403817"/>
                <a:ext cx="1982146" cy="702885"/>
              </a:xfrm>
              <a:prstGeom prst="rect">
                <a:avLst/>
              </a:prstGeom>
              <a:blipFill>
                <a:blip r:embed="rId3"/>
                <a:stretch>
                  <a:fillRect l="-4923"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9B8E54-80EF-4766-B6A1-FD2E842468C5}"/>
              </a:ext>
            </a:extLst>
          </p:cNvPr>
          <p:cNvSpPr txBox="1"/>
          <p:nvPr/>
        </p:nvSpPr>
        <p:spPr>
          <a:xfrm>
            <a:off x="606275" y="5126871"/>
            <a:ext cx="409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（</a:t>
            </a:r>
            <a:r>
              <a:rPr lang="en-US" altLang="zh-TW" sz="2400" dirty="0"/>
              <a:t>10 – 5</a:t>
            </a:r>
            <a:r>
              <a:rPr lang="zh-TW" altLang="en-US" sz="2400" dirty="0"/>
              <a:t>）</a:t>
            </a:r>
            <a:r>
              <a:rPr lang="en-US" altLang="zh-TW" sz="2400" dirty="0"/>
              <a:t>– 3 ≠</a:t>
            </a:r>
            <a:r>
              <a:rPr lang="zh-TW" altLang="en-US" sz="2400" dirty="0"/>
              <a:t> </a:t>
            </a:r>
            <a:r>
              <a:rPr lang="en-US" altLang="zh-TW" sz="2400" dirty="0"/>
              <a:t>10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（</a:t>
            </a:r>
            <a:r>
              <a:rPr lang="en-US" altLang="zh-TW" sz="2400" dirty="0"/>
              <a:t>5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</a:t>
            </a:r>
            <a:r>
              <a:rPr lang="en-US" altLang="zh-TW" sz="2400" dirty="0"/>
              <a:t>3</a:t>
            </a:r>
            <a:r>
              <a:rPr lang="zh-TW" altLang="en-US" sz="2400" dirty="0"/>
              <a:t>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C7015ED-20CF-4F98-838C-49B64F5FB3B0}"/>
              </a:ext>
            </a:extLst>
          </p:cNvPr>
          <p:cNvSpPr txBox="1"/>
          <p:nvPr/>
        </p:nvSpPr>
        <p:spPr>
          <a:xfrm>
            <a:off x="61091" y="5812359"/>
            <a:ext cx="46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（</a:t>
            </a:r>
            <a:r>
              <a:rPr lang="en-US" altLang="zh-TW" sz="2400" dirty="0"/>
              <a:t>10 </a:t>
            </a:r>
            <a:r>
              <a:rPr lang="en-US" altLang="zh-TW" sz="2400" b="1" dirty="0"/>
              <a:t>÷</a:t>
            </a:r>
            <a:r>
              <a:rPr lang="en-US" altLang="zh-TW" sz="2400" dirty="0"/>
              <a:t> 5</a:t>
            </a:r>
            <a:r>
              <a:rPr lang="zh-TW" altLang="en-US" sz="2400" dirty="0"/>
              <a:t>）</a:t>
            </a:r>
            <a:r>
              <a:rPr lang="en-US" altLang="zh-TW" sz="2400" b="1" dirty="0"/>
              <a:t>÷</a:t>
            </a:r>
            <a:r>
              <a:rPr lang="en-US" altLang="zh-TW" sz="2400" dirty="0"/>
              <a:t> 2 ≠</a:t>
            </a:r>
            <a:r>
              <a:rPr lang="zh-TW" altLang="en-US" sz="2400" dirty="0"/>
              <a:t> </a:t>
            </a:r>
            <a:r>
              <a:rPr lang="en-US" altLang="zh-TW" sz="2400" dirty="0"/>
              <a:t>10</a:t>
            </a:r>
            <a:r>
              <a:rPr lang="zh-TW" altLang="en-US" sz="2400" dirty="0"/>
              <a:t> </a:t>
            </a:r>
            <a:r>
              <a:rPr lang="en-US" altLang="zh-TW" sz="2400" b="1" dirty="0"/>
              <a:t>÷</a:t>
            </a:r>
            <a:r>
              <a:rPr lang="zh-TW" altLang="en-US" sz="2400" dirty="0"/>
              <a:t>（</a:t>
            </a:r>
            <a:r>
              <a:rPr lang="en-US" altLang="zh-TW" sz="2400" dirty="0"/>
              <a:t>5</a:t>
            </a:r>
            <a:r>
              <a:rPr lang="zh-TW" altLang="en-US" sz="2400" dirty="0"/>
              <a:t> </a:t>
            </a:r>
            <a:r>
              <a:rPr lang="en-US" altLang="zh-TW" sz="2400" b="1" dirty="0"/>
              <a:t>÷ </a:t>
            </a:r>
            <a:r>
              <a:rPr lang="en-US" altLang="zh-TW" sz="2400" dirty="0"/>
              <a:t>2</a:t>
            </a:r>
            <a:r>
              <a:rPr lang="zh-TW" altLang="en-US" sz="2400" dirty="0"/>
              <a:t>）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1853AD68-C5BA-49B9-B6C8-B305026264CB}"/>
              </a:ext>
            </a:extLst>
          </p:cNvPr>
          <p:cNvSpPr/>
          <p:nvPr/>
        </p:nvSpPr>
        <p:spPr>
          <a:xfrm>
            <a:off x="4863548" y="5305343"/>
            <a:ext cx="1842052" cy="10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C4A0FC4-FF58-4283-BD7E-BCC05A9D4748}"/>
              </a:ext>
            </a:extLst>
          </p:cNvPr>
          <p:cNvSpPr/>
          <p:nvPr/>
        </p:nvSpPr>
        <p:spPr>
          <a:xfrm>
            <a:off x="4863548" y="6017335"/>
            <a:ext cx="1842052" cy="104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41601A3-4982-4AE4-A54F-94EFF01A1D20}"/>
              </a:ext>
            </a:extLst>
          </p:cNvPr>
          <p:cNvSpPr txBox="1"/>
          <p:nvPr/>
        </p:nvSpPr>
        <p:spPr>
          <a:xfrm>
            <a:off x="6867559" y="512687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(10 + (– 5))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(– 3) ≠</a:t>
            </a:r>
            <a:r>
              <a:rPr lang="zh-TW" altLang="en-US" sz="2400" dirty="0"/>
              <a:t> </a:t>
            </a:r>
            <a:r>
              <a:rPr lang="en-US" altLang="zh-TW" sz="2400" dirty="0"/>
              <a:t>10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(( –5)</a:t>
            </a:r>
            <a:r>
              <a:rPr lang="zh-TW" altLang="en-US" sz="2400" dirty="0"/>
              <a:t> </a:t>
            </a:r>
            <a:r>
              <a:rPr lang="en-US" altLang="zh-TW" sz="2400" dirty="0"/>
              <a:t>+</a:t>
            </a:r>
            <a:r>
              <a:rPr lang="zh-TW" altLang="en-US" sz="2400" dirty="0"/>
              <a:t> </a:t>
            </a:r>
            <a:r>
              <a:rPr lang="en-US" altLang="zh-TW" sz="2400" dirty="0"/>
              <a:t>(–</a:t>
            </a:r>
            <a:r>
              <a:rPr lang="zh-TW" altLang="en-US" sz="2400" dirty="0"/>
              <a:t> </a:t>
            </a:r>
            <a:r>
              <a:rPr lang="en-US" altLang="zh-TW" sz="2400" dirty="0"/>
              <a:t>3))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82FCB11-6486-4692-A2C9-BBBE59CF6E87}"/>
                  </a:ext>
                </a:extLst>
              </p:cNvPr>
              <p:cNvSpPr txBox="1"/>
              <p:nvPr/>
            </p:nvSpPr>
            <p:spPr>
              <a:xfrm>
                <a:off x="6867559" y="5691492"/>
                <a:ext cx="5193019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(10 </a:t>
                </a:r>
                <a:r>
                  <a:rPr lang="en-US" altLang="zh-TW" sz="2400" dirty="0">
                    <a:solidFill>
                      <a:srgbClr val="000000"/>
                    </a:solidFill>
                  </a:rPr>
                  <a:t>x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400" dirty="0"/>
                  <a:t>)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 =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10 x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00"/>
                    </a:solidFill>
                  </a:rPr>
                  <a:t>x</a:t>
                </a:r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82FCB11-6486-4692-A2C9-BBBE59CF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59" y="5691492"/>
                <a:ext cx="5193019" cy="703398"/>
              </a:xfrm>
              <a:prstGeom prst="rect">
                <a:avLst/>
              </a:prstGeom>
              <a:blipFill>
                <a:blip r:embed="rId4"/>
                <a:stretch>
                  <a:fillRect l="-1880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CB6E92E-EDBB-48F0-8278-13388B2C8458}"/>
              </a:ext>
            </a:extLst>
          </p:cNvPr>
          <p:cNvSpPr/>
          <p:nvPr/>
        </p:nvSpPr>
        <p:spPr>
          <a:xfrm>
            <a:off x="7188544" y="1965373"/>
            <a:ext cx="1916462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具交換率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C9C5259-111F-4C6E-97AC-D44B530F4726}"/>
              </a:ext>
            </a:extLst>
          </p:cNvPr>
          <p:cNvSpPr/>
          <p:nvPr/>
        </p:nvSpPr>
        <p:spPr>
          <a:xfrm>
            <a:off x="7188544" y="4553294"/>
            <a:ext cx="1916462" cy="4616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具結合率</a:t>
            </a:r>
          </a:p>
        </p:txBody>
      </p:sp>
    </p:spTree>
    <p:extLst>
      <p:ext uri="{BB962C8B-B14F-4D97-AF65-F5344CB8AC3E}">
        <p14:creationId xmlns:p14="http://schemas.microsoft.com/office/powerpoint/2010/main" val="3313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  <p:bldP spid="15" grpId="0"/>
      <p:bldP spid="16" grpId="0"/>
      <p:bldP spid="19" grpId="0" animBg="1"/>
      <p:bldP spid="20" grpId="0" animBg="1"/>
      <p:bldP spid="21" grpId="0"/>
      <p:bldP spid="22" grpId="0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6"/>
          <p:cNvSpPr>
            <a:spLocks noChangeArrowheads="1"/>
          </p:cNvSpPr>
          <p:nvPr/>
        </p:nvSpPr>
        <p:spPr bwMode="auto">
          <a:xfrm>
            <a:off x="-4763" y="1466850"/>
            <a:ext cx="12196763" cy="3340100"/>
          </a:xfrm>
          <a:prstGeom prst="rect">
            <a:avLst/>
          </a:pr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8" name="任意多边形 17"/>
          <p:cNvSpPr>
            <a:spLocks noChangeArrowheads="1"/>
          </p:cNvSpPr>
          <p:nvPr/>
        </p:nvSpPr>
        <p:spPr bwMode="auto">
          <a:xfrm rot="5400000">
            <a:off x="1271588" y="1849438"/>
            <a:ext cx="2219325" cy="2568575"/>
          </a:xfrm>
          <a:custGeom>
            <a:avLst/>
            <a:gdLst>
              <a:gd name="T0" fmla="*/ 0 w 2220329"/>
              <a:gd name="T1" fmla="*/ 1455821 h 2565985"/>
              <a:gd name="T2" fmla="*/ 886428 w 2220329"/>
              <a:gd name="T3" fmla="*/ 368211 h 2565985"/>
              <a:gd name="T4" fmla="*/ 897590 w 2220329"/>
              <a:gd name="T5" fmla="*/ 366508 h 2565985"/>
              <a:gd name="T6" fmla="*/ 1110164 w 2220329"/>
              <a:gd name="T7" fmla="*/ 0 h 2565985"/>
              <a:gd name="T8" fmla="*/ 1322738 w 2220329"/>
              <a:gd name="T9" fmla="*/ 366507 h 2565985"/>
              <a:gd name="T10" fmla="*/ 1333902 w 2220329"/>
              <a:gd name="T11" fmla="*/ 368211 h 2565985"/>
              <a:gd name="T12" fmla="*/ 2220329 w 2220329"/>
              <a:gd name="T13" fmla="*/ 1455821 h 2565985"/>
              <a:gd name="T14" fmla="*/ 1110165 w 2220329"/>
              <a:gd name="T15" fmla="*/ 2565985 h 2565985"/>
              <a:gd name="T16" fmla="*/ 0 w 2220329"/>
              <a:gd name="T17" fmla="*/ 1455821 h 256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0329" h="2565985">
                <a:moveTo>
                  <a:pt x="0" y="1455821"/>
                </a:moveTo>
                <a:cubicBezTo>
                  <a:pt x="0" y="919335"/>
                  <a:pt x="380544" y="471730"/>
                  <a:pt x="886428" y="368211"/>
                </a:cubicBezTo>
                <a:lnTo>
                  <a:pt x="897590" y="366508"/>
                </a:lnTo>
                <a:lnTo>
                  <a:pt x="1110164" y="0"/>
                </a:lnTo>
                <a:lnTo>
                  <a:pt x="1322738" y="366507"/>
                </a:lnTo>
                <a:lnTo>
                  <a:pt x="1333902" y="368211"/>
                </a:lnTo>
                <a:cubicBezTo>
                  <a:pt x="1839785" y="471730"/>
                  <a:pt x="2220329" y="919335"/>
                  <a:pt x="2220329" y="1455821"/>
                </a:cubicBezTo>
                <a:cubicBezTo>
                  <a:pt x="2220329" y="2068948"/>
                  <a:pt x="1723292" y="2565985"/>
                  <a:pt x="1110165" y="2565985"/>
                </a:cubicBezTo>
                <a:cubicBezTo>
                  <a:pt x="497037" y="2565985"/>
                  <a:pt x="0" y="2068948"/>
                  <a:pt x="0" y="1455821"/>
                </a:cubicBezTo>
                <a:close/>
              </a:path>
            </a:pathLst>
          </a:custGeom>
          <a:solidFill>
            <a:srgbClr val="FF8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同心圆 19"/>
          <p:cNvSpPr>
            <a:spLocks noChangeArrowheads="1"/>
          </p:cNvSpPr>
          <p:nvPr/>
        </p:nvSpPr>
        <p:spPr bwMode="auto">
          <a:xfrm>
            <a:off x="1250950" y="2178050"/>
            <a:ext cx="1917700" cy="191611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978 w 21600"/>
              <a:gd name="T11" fmla="*/ 10800 h 21600"/>
              <a:gd name="T12" fmla="*/ 10800 w 21600"/>
              <a:gd name="T13" fmla="*/ 20622 h 21600"/>
              <a:gd name="T14" fmla="*/ 20622 w 21600"/>
              <a:gd name="T15" fmla="*/ 10800 h 21600"/>
              <a:gd name="T16" fmla="*/ 10800 w 21600"/>
              <a:gd name="T17" fmla="*/ 978 h 21600"/>
              <a:gd name="T18" fmla="*/ 978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978" y="10800"/>
                </a:moveTo>
                <a:cubicBezTo>
                  <a:pt x="978" y="16225"/>
                  <a:pt x="5375" y="20622"/>
                  <a:pt x="10800" y="20622"/>
                </a:cubicBezTo>
                <a:cubicBezTo>
                  <a:pt x="16225" y="20622"/>
                  <a:pt x="20622" y="16225"/>
                  <a:pt x="20622" y="10800"/>
                </a:cubicBezTo>
                <a:cubicBezTo>
                  <a:pt x="20622" y="5375"/>
                  <a:pt x="16225" y="978"/>
                  <a:pt x="10800" y="978"/>
                </a:cubicBezTo>
                <a:cubicBezTo>
                  <a:pt x="5375" y="978"/>
                  <a:pt x="978" y="5375"/>
                  <a:pt x="978" y="10800"/>
                </a:cubicBezTo>
                <a:close/>
              </a:path>
            </a:pathLst>
          </a:custGeom>
          <a:solidFill>
            <a:srgbClr val="3B568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zh-CN"/>
          </a:p>
        </p:txBody>
      </p:sp>
      <p:sp>
        <p:nvSpPr>
          <p:cNvPr id="4100" name="标题 2"/>
          <p:cNvSpPr>
            <a:spLocks noGrp="1" noChangeArrowheads="1"/>
          </p:cNvSpPr>
          <p:nvPr>
            <p:ph type="title"/>
          </p:nvPr>
        </p:nvSpPr>
        <p:spPr>
          <a:xfrm>
            <a:off x="4038600" y="1709738"/>
            <a:ext cx="8153400" cy="2852737"/>
          </a:xfrm>
        </p:spPr>
        <p:txBody>
          <a:bodyPr anchor="ctr"/>
          <a:lstStyle/>
          <a:p>
            <a:pPr algn="l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endParaRPr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01" name="文本占位符 3"/>
          <p:cNvSpPr>
            <a:spLocks noGrp="1" noChangeArrowheads="1"/>
          </p:cNvSpPr>
          <p:nvPr>
            <p:ph sz="quarter" idx="4294967295"/>
          </p:nvPr>
        </p:nvSpPr>
        <p:spPr>
          <a:xfrm>
            <a:off x="1100138" y="2025650"/>
            <a:ext cx="2220912" cy="2220913"/>
          </a:xfrm>
        </p:spPr>
        <p:txBody>
          <a:bodyPr anchor="ctr"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0" dirty="0">
                <a:solidFill>
                  <a:schemeClr val="bg1"/>
                </a:solidFill>
              </a:rPr>
              <a:t>4</a:t>
            </a:r>
            <a:endParaRPr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F10E2-630C-45B9-B8B7-25F6C9F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FC26E-D7F4-4E90-AA46-319090A192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9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11328</TotalTime>
  <Pages>0</Pages>
  <Words>1613</Words>
  <Characters>0</Characters>
  <Application>Microsoft Office PowerPoint</Application>
  <DocSecurity>0</DocSecurity>
  <PresentationFormat>寬螢幕</PresentationFormat>
  <Lines>0</Lines>
  <Paragraphs>236</Paragraphs>
  <Slides>26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Rome</vt:lpstr>
      <vt:lpstr>微軟正黑體</vt:lpstr>
      <vt:lpstr>Arial</vt:lpstr>
      <vt:lpstr>Calibri</vt:lpstr>
      <vt:lpstr>Calibri Light</vt:lpstr>
      <vt:lpstr>Cambria Math</vt:lpstr>
      <vt:lpstr>Symbol</vt:lpstr>
      <vt:lpstr>Office 主题</vt:lpstr>
      <vt:lpstr>機器學習</vt:lpstr>
      <vt:lpstr>Outline</vt:lpstr>
      <vt:lpstr>將事物用數字來表現</vt:lpstr>
      <vt:lpstr>將事物用數字來表現</vt:lpstr>
      <vt:lpstr>將數字用字母符號替代</vt:lpstr>
      <vt:lpstr>將數字用字母符號替代</vt:lpstr>
      <vt:lpstr>減法是負數的加法 除法是倒數的乘法</vt:lpstr>
      <vt:lpstr>減法是負數的加法，除法是倒數的乘法</vt:lpstr>
      <vt:lpstr>集合</vt:lpstr>
      <vt:lpstr>集合</vt:lpstr>
      <vt:lpstr>命題的邏輯推理</vt:lpstr>
      <vt:lpstr>命題的邏輯推理</vt:lpstr>
      <vt:lpstr>命題的邏輯推理</vt:lpstr>
      <vt:lpstr>命題的邏輯推理</vt:lpstr>
      <vt:lpstr>命題的邏輯推理</vt:lpstr>
      <vt:lpstr>命題的邏輯推理</vt:lpstr>
      <vt:lpstr>機率、條件機率與貝氏定理</vt:lpstr>
      <vt:lpstr>機率、條件機率與貝氏定理</vt:lpstr>
      <vt:lpstr>機率、條件機率與貝氏定理</vt:lpstr>
      <vt:lpstr>機率、條件機率與貝氏定理</vt:lpstr>
      <vt:lpstr>機率、條件機率與貝氏定理</vt:lpstr>
      <vt:lpstr>機率、條件機率與貝氏定理</vt:lpstr>
      <vt:lpstr>機率、條件機率與貝氏定理</vt:lpstr>
      <vt:lpstr>機率、條件機率與貝氏定理</vt:lpstr>
      <vt:lpstr>機率、條件機率與貝氏定理</vt:lpstr>
      <vt:lpstr>Thank you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machine learning models for aviation incident risk prediction</dc:title>
  <dc:subject/>
  <dc:creator>黃榮凱</dc:creator>
  <cp:keywords>http:/www.ypppt.com</cp:keywords>
  <dc:description/>
  <cp:lastModifiedBy>榮凱 黃</cp:lastModifiedBy>
  <cp:revision>1112</cp:revision>
  <dcterms:created xsi:type="dcterms:W3CDTF">2014-04-11T22:30:00Z</dcterms:created>
  <dcterms:modified xsi:type="dcterms:W3CDTF">2020-03-16T03:17:35Z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