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77" r:id="rId4"/>
    <p:sldId id="260" r:id="rId5"/>
    <p:sldId id="261" r:id="rId6"/>
    <p:sldId id="267" r:id="rId7"/>
    <p:sldId id="281" r:id="rId8"/>
    <p:sldId id="27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snavan Damouk" initials="KD" lastIdx="1" clrIdx="0">
    <p:extLst>
      <p:ext uri="{19B8F6BF-5375-455C-9EA6-DF929625EA0E}">
        <p15:presenceInfo xmlns:p15="http://schemas.microsoft.com/office/powerpoint/2012/main" userId="182f78fc3127ea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99FF"/>
    <a:srgbClr val="6699FF"/>
    <a:srgbClr val="CC66FF"/>
    <a:srgbClr val="6600FF"/>
    <a:srgbClr val="66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DB98-B8E6-4348-818E-42D8F7B013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22C6D-48B9-47F9-8970-8A287428CB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1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22C6D-48B9-47F9-8970-8A287428CB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8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71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8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5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5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9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1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E70-133B-4521-A765-D635529BDDEB}" type="datetimeFigureOut">
              <a:rPr lang="zh-TW" altLang="en-US" smtClean="0"/>
              <a:pPr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" y="-6962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8000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45364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原住民族部落延緩失能種子教師</a:t>
            </a:r>
            <a:b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61534" y="3035567"/>
            <a:ext cx="10765410" cy="1374867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en-US" altLang="zh-TW" sz="44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izipan</a:t>
            </a:r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</a:t>
            </a:r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taRawan</a:t>
            </a:r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教案之分享</a:t>
            </a:r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>
              <a:spcBef>
                <a:spcPts val="1600"/>
              </a:spcBef>
            </a:pPr>
            <a:r>
              <a:rPr lang="zh-TW" altLang="en-US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身體沒有病痛</a:t>
            </a:r>
            <a:r>
              <a:rPr lang="en-US" altLang="zh-TW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慢性病與用藥安全之文化照顧方案</a:t>
            </a:r>
            <a:endParaRPr lang="en-US" altLang="zh-TW" sz="3200" b="1" dirty="0">
              <a:solidFill>
                <a:srgbClr val="00CC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4410436"/>
            <a:ext cx="12192000" cy="1269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北區專管中心</a:t>
            </a:r>
            <a:r>
              <a:rPr lang="en-US" altLang="zh-TW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輔仁大學原資中心 區域督導 申雯潔 宋洛薰</a:t>
            </a:r>
            <a:endParaRPr lang="en-US" altLang="zh-TW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樹林區文健站計畫負責人 陳宗伶</a:t>
            </a:r>
            <a:endParaRPr lang="en-US" altLang="zh-TW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70103" y="6043304"/>
            <a:ext cx="52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    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編輯者： 申雯潔、宋洛薰、陳宗伶</a:t>
            </a:r>
          </a:p>
        </p:txBody>
      </p:sp>
    </p:spTree>
    <p:extLst>
      <p:ext uri="{BB962C8B-B14F-4D97-AF65-F5344CB8AC3E}">
        <p14:creationId xmlns:p14="http://schemas.microsoft.com/office/powerpoint/2010/main" val="282877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68350" y="1962790"/>
            <a:ext cx="9092415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週課程與單週課程設計之規劃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三、五不五問互動遊戲教學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具族群文化特色藥盒初步設計概念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67200" y="901520"/>
            <a:ext cx="365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u="db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課程大綱</a:t>
            </a:r>
            <a:endParaRPr lang="en-US" altLang="zh-TW" sz="4400" b="1" u="db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8EBF0B-A900-4640-BA6F-5930B0F0B20F}"/>
              </a:ext>
            </a:extLst>
          </p:cNvPr>
          <p:cNvSpPr txBox="1"/>
          <p:nvPr/>
        </p:nvSpPr>
        <p:spPr>
          <a:xfrm>
            <a:off x="7070103" y="6043304"/>
            <a:ext cx="52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    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編輯者： 申雯潔、宋洛薰、陳宗伶</a:t>
            </a:r>
          </a:p>
        </p:txBody>
      </p:sp>
    </p:spTree>
    <p:extLst>
      <p:ext uri="{BB962C8B-B14F-4D97-AF65-F5344CB8AC3E}">
        <p14:creationId xmlns:p14="http://schemas.microsoft.com/office/powerpoint/2010/main" val="6840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2D743-3394-4C49-8C54-D76C43A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12164" y="1573274"/>
            <a:ext cx="11934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噶瑪蘭人天生愛水，喜歡濱水而居，傳統部落型態是採取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近溪河或近海的小型村落，女耕男獵，一切取之於大自然。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目前分布在宜蘭五結、壯圍、花蓮豐濱、台東長濱。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保留了噶瑪蘭語言以及與漁業相關的祭典，如海祭，以及一些風俗，如新年祭祖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palilin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）、以祭師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metiyu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為中心的祭儀，治病儀式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pakelabi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以及送亡靈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patuRqan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等祭儀。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具代表性的文化產業以香蕉絲織布較著名。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12FFD6-789C-4AE2-8676-BA67E6C1B50E}"/>
              </a:ext>
            </a:extLst>
          </p:cNvPr>
          <p:cNvSpPr txBox="1"/>
          <p:nvPr/>
        </p:nvSpPr>
        <p:spPr>
          <a:xfrm>
            <a:off x="7070103" y="6043304"/>
            <a:ext cx="52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    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編輯者： 申雯潔、宋洛薰、陳宗伶</a:t>
            </a:r>
          </a:p>
        </p:txBody>
      </p:sp>
    </p:spTree>
    <p:extLst>
      <p:ext uri="{BB962C8B-B14F-4D97-AF65-F5344CB8AC3E}">
        <p14:creationId xmlns:p14="http://schemas.microsoft.com/office/powerpoint/2010/main" val="331527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240CDDB-B556-4DDF-A225-1DDB99EC38E8}"/>
              </a:ext>
            </a:extLst>
          </p:cNvPr>
          <p:cNvSpPr txBox="1"/>
          <p:nvPr/>
        </p:nvSpPr>
        <p:spPr>
          <a:xfrm>
            <a:off x="7070103" y="6043304"/>
            <a:ext cx="52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    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編輯者： 申雯潔、宋洛薰、陳宗伶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769EAC-E21F-40F0-BCDA-6004E126F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26267"/>
              </p:ext>
            </p:extLst>
          </p:nvPr>
        </p:nvGraphicFramePr>
        <p:xfrm>
          <a:off x="520147" y="1388343"/>
          <a:ext cx="10730950" cy="4473933"/>
        </p:xfrm>
        <a:graphic>
          <a:graphicData uri="http://schemas.openxmlformats.org/drawingml/2006/table">
            <a:tbl>
              <a:tblPr firstRow="1" firstCol="1" bandRow="1"/>
              <a:tblGrid>
                <a:gridCol w="1944012">
                  <a:extLst>
                    <a:ext uri="{9D8B030D-6E8A-4147-A177-3AD203B41FA5}">
                      <a16:colId xmlns:a16="http://schemas.microsoft.com/office/drawing/2014/main" val="1549692575"/>
                    </a:ext>
                  </a:extLst>
                </a:gridCol>
                <a:gridCol w="932908">
                  <a:extLst>
                    <a:ext uri="{9D8B030D-6E8A-4147-A177-3AD203B41FA5}">
                      <a16:colId xmlns:a16="http://schemas.microsoft.com/office/drawing/2014/main" val="2414858394"/>
                    </a:ext>
                  </a:extLst>
                </a:gridCol>
                <a:gridCol w="4819281">
                  <a:extLst>
                    <a:ext uri="{9D8B030D-6E8A-4147-A177-3AD203B41FA5}">
                      <a16:colId xmlns:a16="http://schemas.microsoft.com/office/drawing/2014/main" val="563280411"/>
                    </a:ext>
                  </a:extLst>
                </a:gridCol>
                <a:gridCol w="3034749">
                  <a:extLst>
                    <a:ext uri="{9D8B030D-6E8A-4147-A177-3AD203B41FA5}">
                      <a16:colId xmlns:a16="http://schemas.microsoft.com/office/drawing/2014/main" val="3549990789"/>
                    </a:ext>
                  </a:extLst>
                </a:gridCol>
              </a:tblGrid>
              <a:tr h="450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 dirty="0"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週期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週次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主題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教學策略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520"/>
                  </a:ext>
                </a:extLst>
              </a:tr>
              <a:tr h="840478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播種期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傳統與現代</a:t>
                      </a:r>
                      <a:r>
                        <a:rPr lang="en-US" sz="2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健康行為前測：☆用藥認知</a:t>
                      </a:r>
                      <a:endParaRPr lang="en-US" altLang="zh-TW" sz="2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                               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★疾病認識</a:t>
                      </a:r>
                      <a:endParaRPr lang="en-US" altLang="zh-TW" sz="2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☆分組概念：</a:t>
                      </a: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避免落入比較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                           </a:t>
                      </a: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加深同儕之間的相關性</a:t>
                      </a: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淺顯易懂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重要單字</a:t>
                      </a: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母語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互動型遊戲測驗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   ☆克漏字、九宮格填空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84724"/>
                  </a:ext>
                </a:extLst>
              </a:tr>
              <a:tr h="6562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【飲食習慣】與慢性病之關係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分組：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以分享互動為主題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長者實際經驗分享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從互動中了解差異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在差異中取得共識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在共識裡漸進帶入萌芽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   期主題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前提：以尊重文化為主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              注入新價值觀為輔</a:t>
                      </a: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8589"/>
                  </a:ext>
                </a:extLst>
              </a:tr>
              <a:tr h="6562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【生活習慣】與慢性病之關係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TW" altLang="en-US" sz="2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502914"/>
                  </a:ext>
                </a:extLst>
              </a:tr>
              <a:tr h="6562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【傳統】醫療與【現代】醫療之差異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TW" altLang="en-US" sz="2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625626"/>
                  </a:ext>
                </a:extLst>
              </a:tr>
              <a:tr h="6562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【比一比】傳統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現代用藥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TW" altLang="en-US" sz="2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4109" marR="64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9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3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6A81E5A-97A1-42C4-BAA7-9F43607D9DA7}"/>
              </a:ext>
            </a:extLst>
          </p:cNvPr>
          <p:cNvSpPr txBox="1"/>
          <p:nvPr/>
        </p:nvSpPr>
        <p:spPr>
          <a:xfrm>
            <a:off x="7070103" y="6043304"/>
            <a:ext cx="52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    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編輯者： 申雯潔、宋洛薰、陳宗伶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7EF36B-1DC1-4EE3-B6BB-15A5DE3C7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49122"/>
              </p:ext>
            </p:extLst>
          </p:nvPr>
        </p:nvGraphicFramePr>
        <p:xfrm>
          <a:off x="385786" y="1321727"/>
          <a:ext cx="11580928" cy="4461967"/>
        </p:xfrm>
        <a:graphic>
          <a:graphicData uri="http://schemas.openxmlformats.org/drawingml/2006/table">
            <a:tbl>
              <a:tblPr firstRow="1" firstCol="1" bandRow="1"/>
              <a:tblGrid>
                <a:gridCol w="1651627">
                  <a:extLst>
                    <a:ext uri="{9D8B030D-6E8A-4147-A177-3AD203B41FA5}">
                      <a16:colId xmlns:a16="http://schemas.microsoft.com/office/drawing/2014/main" val="445583946"/>
                    </a:ext>
                  </a:extLst>
                </a:gridCol>
                <a:gridCol w="1060242">
                  <a:extLst>
                    <a:ext uri="{9D8B030D-6E8A-4147-A177-3AD203B41FA5}">
                      <a16:colId xmlns:a16="http://schemas.microsoft.com/office/drawing/2014/main" val="1214079683"/>
                    </a:ext>
                  </a:extLst>
                </a:gridCol>
                <a:gridCol w="4967750">
                  <a:extLst>
                    <a:ext uri="{9D8B030D-6E8A-4147-A177-3AD203B41FA5}">
                      <a16:colId xmlns:a16="http://schemas.microsoft.com/office/drawing/2014/main" val="1607522753"/>
                    </a:ext>
                  </a:extLst>
                </a:gridCol>
                <a:gridCol w="3901309">
                  <a:extLst>
                    <a:ext uri="{9D8B030D-6E8A-4147-A177-3AD203B41FA5}">
                      <a16:colId xmlns:a16="http://schemas.microsoft.com/office/drawing/2014/main" val="4205217401"/>
                    </a:ext>
                  </a:extLst>
                </a:gridCol>
              </a:tblGrid>
              <a:tr h="459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週期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週次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主題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教學策略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97042"/>
                  </a:ext>
                </a:extLst>
              </a:tr>
              <a:tr h="429756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萌芽期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慢性疾病</a:t>
                      </a:r>
                      <a:r>
                        <a:rPr lang="en-US" sz="2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用藥安全</a:t>
                      </a:r>
                      <a:r>
                        <a:rPr lang="en-US" sz="2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肚子一律平等痛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消化道疾病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大腸癌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淺白懂</a:t>
                      </a: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PPT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粗淺介紹疾病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長者實例分享、互動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以預防為重點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疾病照顧次要</a:t>
                      </a: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243268"/>
                  </a:ext>
                </a:extLst>
              </a:tr>
              <a:tr h="4297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頭上星星對我說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心血管疾病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高血壓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37341"/>
                  </a:ext>
                </a:extLst>
              </a:tr>
              <a:tr h="4955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阿蓋不厲害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骨骼系統疾病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骨質疏鬆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08230"/>
                  </a:ext>
                </a:extLst>
              </a:tr>
              <a:tr h="4297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有感覺很重要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新陳代謝疾病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糖尿病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45712"/>
                  </a:ext>
                </a:extLst>
              </a:tr>
              <a:tr h="4297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嘴</a:t>
                      </a:r>
                      <a:r>
                        <a:rPr lang="zh-TW" alt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上智慧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老化對用藥之影響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淺白懂</a:t>
                      </a: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、影片、歌唱教學</a:t>
                      </a:r>
                      <a:endParaRPr lang="en-US" altLang="zh-TW" sz="2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粗淺介紹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重點強調</a:t>
                      </a: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42623"/>
                  </a:ext>
                </a:extLst>
              </a:tr>
              <a:tr h="5691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嘴上智慧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用藥安全宣導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2200" dirty="0"/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19713"/>
                  </a:ext>
                </a:extLst>
              </a:tr>
              <a:tr h="749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結穗期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sz="22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週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健康行為後測：☆用藥認知★疾病認識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淺顯易懂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重要單字</a:t>
                      </a: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母語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互動型遊戲測驗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課後分享</a:t>
                      </a:r>
                    </a:p>
                  </a:txBody>
                  <a:tcPr marL="63602" marR="63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79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30290" y="383787"/>
            <a:ext cx="6924869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二、單週課程設計之規劃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52D47E-06DB-4BF2-94BC-4495796A2250}"/>
              </a:ext>
            </a:extLst>
          </p:cNvPr>
          <p:cNvSpPr txBox="1"/>
          <p:nvPr/>
        </p:nvSpPr>
        <p:spPr>
          <a:xfrm>
            <a:off x="7070103" y="6043304"/>
            <a:ext cx="52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    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編輯者： 申雯潔、宋洛薰、陳宗伶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BADBD7-CC7E-4CE8-B126-CEB2A8DC8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82584"/>
              </p:ext>
            </p:extLst>
          </p:nvPr>
        </p:nvGraphicFramePr>
        <p:xfrm>
          <a:off x="971825" y="1470991"/>
          <a:ext cx="9987722" cy="420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9096">
                  <a:extLst>
                    <a:ext uri="{9D8B030D-6E8A-4147-A177-3AD203B41FA5}">
                      <a16:colId xmlns:a16="http://schemas.microsoft.com/office/drawing/2014/main" val="1035031605"/>
                    </a:ext>
                  </a:extLst>
                </a:gridCol>
                <a:gridCol w="3789827">
                  <a:extLst>
                    <a:ext uri="{9D8B030D-6E8A-4147-A177-3AD203B41FA5}">
                      <a16:colId xmlns:a16="http://schemas.microsoft.com/office/drawing/2014/main" val="2802228976"/>
                    </a:ext>
                  </a:extLst>
                </a:gridCol>
                <a:gridCol w="2101868">
                  <a:extLst>
                    <a:ext uri="{9D8B030D-6E8A-4147-A177-3AD203B41FA5}">
                      <a16:colId xmlns:a16="http://schemas.microsoft.com/office/drawing/2014/main" val="1231167865"/>
                    </a:ext>
                  </a:extLst>
                </a:gridCol>
                <a:gridCol w="2496931">
                  <a:extLst>
                    <a:ext uri="{9D8B030D-6E8A-4147-A177-3AD203B41FA5}">
                      <a16:colId xmlns:a16="http://schemas.microsoft.com/office/drawing/2014/main" val="1986610594"/>
                    </a:ext>
                  </a:extLst>
                </a:gridCol>
              </a:tblGrid>
              <a:tr h="5121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週次主題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嘴上智慧 </a:t>
                      </a:r>
                      <a:r>
                        <a:rPr lang="en-US" altLang="zh-TW" sz="2000" b="1" dirty="0" err="1"/>
                        <a:t>ngibiRan</a:t>
                      </a:r>
                      <a:r>
                        <a:rPr lang="en-US" altLang="zh-TW" sz="2000" b="1" dirty="0"/>
                        <a:t> ay </a:t>
                      </a:r>
                      <a:r>
                        <a:rPr lang="en-US" altLang="zh-TW" sz="2000" b="1" dirty="0" err="1"/>
                        <a:t>sanem</a:t>
                      </a:r>
                      <a:r>
                        <a:rPr lang="en-US" altLang="zh-TW" sz="2000" b="1" dirty="0"/>
                        <a:t> </a:t>
                      </a:r>
                      <a:r>
                        <a:rPr lang="zh-TW" altLang="en-US" sz="2000" b="1" dirty="0"/>
                        <a:t>用藥安全宣導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46135"/>
                  </a:ext>
                </a:extLst>
              </a:tr>
              <a:tr h="6051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教案設計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/>
                        <a:t>申雯潔、宋洛薰、陳宗伶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教學時間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/>
                        <a:t>30</a:t>
                      </a:r>
                      <a:r>
                        <a:rPr lang="zh-TW" altLang="en-US" sz="2000" b="0" dirty="0"/>
                        <a:t>分鐘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554"/>
                  </a:ext>
                </a:extLst>
              </a:tr>
              <a:tr h="153309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教學目標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altLang="zh-TW" sz="2000" b="0" dirty="0"/>
                        <a:t>1.</a:t>
                      </a:r>
                      <a:r>
                        <a:rPr lang="zh-TW" altLang="en-US" sz="2000" b="0" dirty="0"/>
                        <a:t>讓長者可以了解用藥五問五不原則的重要性</a:t>
                      </a:r>
                      <a:endParaRPr lang="en-US" altLang="zh-TW" sz="2000" b="0" dirty="0"/>
                    </a:p>
                    <a:p>
                      <a:pPr algn="just"/>
                      <a:r>
                        <a:rPr lang="en-US" altLang="zh-TW" sz="2000" b="0" dirty="0"/>
                        <a:t>2.</a:t>
                      </a:r>
                      <a:r>
                        <a:rPr lang="zh-TW" altLang="en-US" sz="2000" b="0" dirty="0"/>
                        <a:t>長者可以做自己身體的主人，養成用藥的好習慣</a:t>
                      </a:r>
                      <a:endParaRPr lang="en-US" altLang="zh-TW" sz="2000" b="0" dirty="0"/>
                    </a:p>
                    <a:p>
                      <a:pPr algn="just"/>
                      <a:r>
                        <a:rPr lang="en-US" altLang="zh-TW" sz="2000" b="0" dirty="0"/>
                        <a:t>3.</a:t>
                      </a:r>
                      <a:r>
                        <a:rPr lang="zh-TW" altLang="en-US" sz="2000" b="0" dirty="0"/>
                        <a:t>長者可以每天正確按照醫囑服藥、可清楚與醫生溝通用藥狀況、不接受</a:t>
                      </a:r>
                      <a:endParaRPr lang="en-US" altLang="zh-TW" sz="2000" b="0" dirty="0"/>
                    </a:p>
                    <a:p>
                      <a:pPr algn="just"/>
                      <a:r>
                        <a:rPr lang="zh-TW" altLang="en-US" sz="2000" b="0" dirty="0"/>
                        <a:t>   來路不明的藥物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633553"/>
                  </a:ext>
                </a:extLst>
              </a:tr>
              <a:tr h="4890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教學工具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TW" altLang="en-US" sz="2000" b="0" dirty="0"/>
                        <a:t>電腦、投影機、音響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262501"/>
                  </a:ext>
                </a:extLst>
              </a:tr>
              <a:tr h="10697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教學內容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TW" altLang="en-US" sz="2000" b="0" dirty="0"/>
                        <a:t>用藥安全</a:t>
                      </a:r>
                      <a:r>
                        <a:rPr lang="en-US" altLang="zh-TW" sz="2000" b="0" dirty="0"/>
                        <a:t>PPT</a:t>
                      </a:r>
                      <a:r>
                        <a:rPr lang="zh-TW" altLang="en-US" sz="2000" b="0" dirty="0"/>
                        <a:t>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32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2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二、單週課程設計之規劃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FE2E38-CDD3-476F-AAE6-DE6BFC6B50B3}"/>
              </a:ext>
            </a:extLst>
          </p:cNvPr>
          <p:cNvSpPr txBox="1"/>
          <p:nvPr/>
        </p:nvSpPr>
        <p:spPr>
          <a:xfrm>
            <a:off x="7070103" y="6043304"/>
            <a:ext cx="52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    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編輯者： 申雯潔、宋洛薰、陳宗伶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6E30F95-9D37-41AA-A97D-3744BD720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47433"/>
              </p:ext>
            </p:extLst>
          </p:nvPr>
        </p:nvGraphicFramePr>
        <p:xfrm>
          <a:off x="1263375" y="1348445"/>
          <a:ext cx="9152836" cy="4067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9755">
                  <a:extLst>
                    <a:ext uri="{9D8B030D-6E8A-4147-A177-3AD203B41FA5}">
                      <a16:colId xmlns:a16="http://schemas.microsoft.com/office/drawing/2014/main" val="798422311"/>
                    </a:ext>
                  </a:extLst>
                </a:gridCol>
                <a:gridCol w="1802296">
                  <a:extLst>
                    <a:ext uri="{9D8B030D-6E8A-4147-A177-3AD203B41FA5}">
                      <a16:colId xmlns:a16="http://schemas.microsoft.com/office/drawing/2014/main" val="1093535662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2240297125"/>
                    </a:ext>
                  </a:extLst>
                </a:gridCol>
                <a:gridCol w="3657602">
                  <a:extLst>
                    <a:ext uri="{9D8B030D-6E8A-4147-A177-3AD203B41FA5}">
                      <a16:colId xmlns:a16="http://schemas.microsoft.com/office/drawing/2014/main" val="2874421565"/>
                    </a:ext>
                  </a:extLst>
                </a:gridCol>
              </a:tblGrid>
              <a:tr h="463854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教學流程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852243"/>
                  </a:ext>
                </a:extLst>
              </a:tr>
              <a:tr h="4638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教學活動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教學資源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教學後評估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78057"/>
                  </a:ext>
                </a:extLst>
              </a:tr>
              <a:tr h="3011463"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dirty="0"/>
                        <a:t>一、準備活動</a:t>
                      </a:r>
                    </a:p>
                    <a:p>
                      <a:pPr algn="just"/>
                      <a:r>
                        <a:rPr lang="zh-TW" altLang="en-US" sz="2000" dirty="0"/>
                        <a:t>準備教材、教學工具</a:t>
                      </a:r>
                      <a:endParaRPr lang="en-US" altLang="zh-TW" sz="2000" dirty="0"/>
                    </a:p>
                    <a:p>
                      <a:pPr algn="just"/>
                      <a:endParaRPr lang="en-US" altLang="zh-TW" sz="2000" dirty="0"/>
                    </a:p>
                    <a:p>
                      <a:pPr algn="just"/>
                      <a:r>
                        <a:rPr lang="zh-TW" altLang="en-US" sz="2000" dirty="0"/>
                        <a:t>二、教學活動</a:t>
                      </a:r>
                      <a:endParaRPr lang="en-US" altLang="zh-TW" sz="2000" dirty="0"/>
                    </a:p>
                    <a:p>
                      <a:pPr algn="just"/>
                      <a:r>
                        <a:rPr lang="en-US" altLang="zh-TW" sz="2000" dirty="0"/>
                        <a:t>1.</a:t>
                      </a:r>
                      <a:r>
                        <a:rPr lang="zh-TW" altLang="en-US" sz="2000" dirty="0"/>
                        <a:t>影片欣賞</a:t>
                      </a:r>
                      <a:endParaRPr lang="en-US" altLang="zh-TW" sz="2000" dirty="0"/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2.Role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Play</a:t>
                      </a:r>
                    </a:p>
                    <a:p>
                      <a:pPr algn="just"/>
                      <a:r>
                        <a:rPr lang="en-US" altLang="zh-TW" sz="2000" dirty="0"/>
                        <a:t>3.PPT</a:t>
                      </a:r>
                      <a:r>
                        <a:rPr lang="zh-TW" altLang="en-US" sz="2000" dirty="0"/>
                        <a:t>授課</a:t>
                      </a:r>
                      <a:r>
                        <a:rPr lang="en-US" altLang="zh-TW" sz="2000" dirty="0"/>
                        <a:t>-</a:t>
                      </a:r>
                      <a:r>
                        <a:rPr lang="zh-TW" altLang="en-US" sz="2000" dirty="0"/>
                        <a:t>用藥安全</a:t>
                      </a:r>
                      <a:endParaRPr lang="en-US" altLang="zh-TW" sz="2000" dirty="0"/>
                    </a:p>
                    <a:p>
                      <a:pPr algn="just"/>
                      <a:r>
                        <a:rPr lang="en-US" altLang="zh-TW" sz="2000" dirty="0"/>
                        <a:t>4.</a:t>
                      </a:r>
                      <a:r>
                        <a:rPr lang="zh-TW" altLang="en-US" sz="2000" dirty="0"/>
                        <a:t>互動遊戲</a:t>
                      </a:r>
                      <a:endParaRPr lang="en-US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altLang="zh-TW" sz="2000" dirty="0"/>
                    </a:p>
                    <a:p>
                      <a:pPr algn="just"/>
                      <a:endParaRPr lang="en-US" altLang="zh-TW" sz="2000" dirty="0"/>
                    </a:p>
                    <a:p>
                      <a:pPr algn="just"/>
                      <a:endParaRPr lang="en-US" altLang="zh-TW" sz="2000" dirty="0"/>
                    </a:p>
                    <a:p>
                      <a:pPr algn="just"/>
                      <a:endParaRPr lang="en-US" altLang="zh-TW" sz="2000" dirty="0"/>
                    </a:p>
                    <a:p>
                      <a:pPr algn="just"/>
                      <a:endParaRPr lang="en-US" altLang="zh-TW" sz="2000" dirty="0"/>
                    </a:p>
                    <a:p>
                      <a:pPr algn="just"/>
                      <a:r>
                        <a:rPr lang="zh-TW" altLang="en-US" sz="2000" dirty="0"/>
                        <a:t>用藥五不原則</a:t>
                      </a:r>
                      <a:endParaRPr lang="en-US" altLang="zh-TW" sz="2000" dirty="0"/>
                    </a:p>
                    <a:p>
                      <a:pPr algn="just"/>
                      <a:r>
                        <a:rPr lang="zh-TW" altLang="en-US" sz="2000" dirty="0"/>
                        <a:t>醫生與我</a:t>
                      </a:r>
                      <a:endParaRPr lang="en-US" altLang="zh-TW" sz="2000" dirty="0"/>
                    </a:p>
                    <a:p>
                      <a:pPr algn="just"/>
                      <a:r>
                        <a:rPr lang="en-US" altLang="zh-TW" sz="2000" dirty="0"/>
                        <a:t>PPT</a:t>
                      </a:r>
                      <a:r>
                        <a:rPr lang="zh-TW" altLang="en-US" sz="2000" dirty="0"/>
                        <a:t>、長者</a:t>
                      </a:r>
                      <a:endParaRPr lang="en-US" altLang="zh-TW" sz="2000" dirty="0"/>
                    </a:p>
                    <a:p>
                      <a:pPr algn="just"/>
                      <a:r>
                        <a:rPr lang="zh-TW" altLang="en-US" sz="2000" dirty="0"/>
                        <a:t>用藥九宮格</a:t>
                      </a:r>
                      <a:endParaRPr lang="en-US" altLang="zh-TW" sz="2000" dirty="0"/>
                    </a:p>
                    <a:p>
                      <a:pPr algn="just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/>
                    </a:p>
                    <a:p>
                      <a:pPr algn="ctr"/>
                      <a:endParaRPr lang="en-US" altLang="zh-TW" sz="2000" dirty="0"/>
                    </a:p>
                    <a:p>
                      <a:pPr algn="ctr"/>
                      <a:endParaRPr lang="en-US" altLang="zh-TW" sz="2000" dirty="0"/>
                    </a:p>
                    <a:p>
                      <a:pPr algn="ctr"/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1</a:t>
                      </a:r>
                      <a:r>
                        <a:rPr lang="zh-TW" altLang="en-US" sz="2000" dirty="0"/>
                        <a:t>分鐘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10</a:t>
                      </a:r>
                      <a:r>
                        <a:rPr lang="zh-TW" altLang="en-US" sz="2000" dirty="0"/>
                        <a:t>分鐘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10</a:t>
                      </a:r>
                      <a:r>
                        <a:rPr lang="zh-TW" altLang="en-US" sz="2000" dirty="0"/>
                        <a:t>分鐘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2000" dirty="0"/>
                        <a:t>10</a:t>
                      </a:r>
                      <a:r>
                        <a:rPr lang="zh-TW" altLang="en-US" sz="2000" dirty="0"/>
                        <a:t>分鐘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altLang="zh-TW" sz="2000" dirty="0"/>
                    </a:p>
                    <a:p>
                      <a:pPr algn="just"/>
                      <a:endParaRPr lang="en-US" altLang="zh-TW" sz="2000" dirty="0"/>
                    </a:p>
                    <a:p>
                      <a:pPr algn="just"/>
                      <a:endParaRPr lang="en-US" altLang="zh-TW" sz="2000" dirty="0"/>
                    </a:p>
                    <a:p>
                      <a:pPr algn="just"/>
                      <a:endParaRPr lang="en-US" altLang="zh-TW" sz="2000" dirty="0"/>
                    </a:p>
                    <a:p>
                      <a:pPr algn="just"/>
                      <a:endParaRPr lang="en-US" altLang="zh-TW" sz="2000" dirty="0"/>
                    </a:p>
                    <a:p>
                      <a:pPr algn="just"/>
                      <a:r>
                        <a:rPr lang="zh-TW" altLang="en-US" sz="2000" dirty="0"/>
                        <a:t>課堂中不時回顧教學重點</a:t>
                      </a:r>
                      <a:endParaRPr lang="en-US" altLang="zh-TW" sz="2000" dirty="0"/>
                    </a:p>
                    <a:p>
                      <a:pPr algn="just"/>
                      <a:r>
                        <a:rPr lang="zh-TW" altLang="en-US" sz="2000" dirty="0"/>
                        <a:t>長者能記住五問五不原則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14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8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三、具族群文化特色之藥盒設計初步概念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588022-811B-4BE5-AFB6-D2D7983DC198}"/>
              </a:ext>
            </a:extLst>
          </p:cNvPr>
          <p:cNvSpPr txBox="1"/>
          <p:nvPr/>
        </p:nvSpPr>
        <p:spPr>
          <a:xfrm>
            <a:off x="7070103" y="6043304"/>
            <a:ext cx="52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    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編輯者： 申雯潔、宋洛薰、陳宗伶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FD15A8-7BB0-40B0-A4FB-CC3D8724D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7" y="1600852"/>
            <a:ext cx="4532245" cy="45322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EDFAA4-AD6E-4E94-81A6-E7E6F9AEA773}"/>
              </a:ext>
            </a:extLst>
          </p:cNvPr>
          <p:cNvSpPr/>
          <p:nvPr/>
        </p:nvSpPr>
        <p:spPr>
          <a:xfrm>
            <a:off x="5017684" y="1684512"/>
            <a:ext cx="37768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早上：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suRap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中午：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tutu</a:t>
            </a: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晚上：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tuRabi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B36731-4159-48A2-9454-513852A8C2FF}"/>
              </a:ext>
            </a:extLst>
          </p:cNvPr>
          <p:cNvSpPr/>
          <p:nvPr/>
        </p:nvSpPr>
        <p:spPr>
          <a:xfrm>
            <a:off x="5756334" y="4225360"/>
            <a:ext cx="53985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☆現有的藥盒或藥袋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☆不強迫長者使用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CDB0988-9834-4C8F-9BC7-FC2FE85F76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0794">
            <a:off x="2619716" y="4606722"/>
            <a:ext cx="1003503" cy="9299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2DBA12-9733-43C9-9A32-565899505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0794">
            <a:off x="1631578" y="2238475"/>
            <a:ext cx="1003503" cy="92991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7ED6DA6-A456-4914-8AEF-E5EF490CC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8801">
            <a:off x="803070" y="3938221"/>
            <a:ext cx="1003503" cy="92991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8B8E2A3-0237-4F50-8478-FCEF36F2A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3246">
            <a:off x="3234195" y="2964044"/>
            <a:ext cx="1003503" cy="92991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F401958-919C-4C35-B418-CAB8540C2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53" y="1707568"/>
            <a:ext cx="2681649" cy="20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9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936</Words>
  <Application>Microsoft Office PowerPoint</Application>
  <PresentationFormat>寬螢幕</PresentationFormat>
  <Paragraphs>153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DFKai-SB</vt:lpstr>
      <vt:lpstr>微軟正黑體</vt:lpstr>
      <vt:lpstr>Arial</vt:lpstr>
      <vt:lpstr>Calibri</vt:lpstr>
      <vt:lpstr>Calibri Light</vt:lpstr>
      <vt:lpstr>Office 佈景主題</vt:lpstr>
      <vt:lpstr>原住民族部落延緩失能種子教師 線上課程</vt:lpstr>
      <vt:lpstr>PowerPoint 簡報</vt:lpstr>
      <vt:lpstr>一、族群文化特色</vt:lpstr>
      <vt:lpstr>二、12週課程設計之規劃-1</vt:lpstr>
      <vt:lpstr>二、12週課程設計之規劃-2</vt:lpstr>
      <vt:lpstr>二、單週課程設計之規劃-1</vt:lpstr>
      <vt:lpstr>二、單週課程設計之規劃-2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Kusnavan Damouk</cp:lastModifiedBy>
  <cp:revision>101</cp:revision>
  <dcterms:created xsi:type="dcterms:W3CDTF">2020-02-05T03:12:28Z</dcterms:created>
  <dcterms:modified xsi:type="dcterms:W3CDTF">2020-02-21T10:34:17Z</dcterms:modified>
</cp:coreProperties>
</file>