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6.jpg" ContentType="image/jpeg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62" r:id="rId9"/>
    <p:sldId id="28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91EE-4629-4CD9-9472-8BB6BEAE78EB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8900-1BA8-4D9B-9033-F62142576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07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152"/>
            <a:ext cx="9144000" cy="6885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962" y="710641"/>
            <a:ext cx="8028305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0344" y="2262323"/>
            <a:ext cx="7646670" cy="439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fif"/><Relationship Id="rId2" Type="http://schemas.openxmlformats.org/officeDocument/2006/relationships/image" Target="../media/image21.jf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5"/>
              </a:spcBef>
            </a:pPr>
            <a:r>
              <a:rPr spc="5" dirty="0"/>
              <a:t>【</a:t>
            </a:r>
            <a:r>
              <a:rPr spc="-5" dirty="0"/>
              <a:t>文化</a:t>
            </a:r>
            <a:r>
              <a:rPr spc="10" dirty="0"/>
              <a:t>教</a:t>
            </a:r>
            <a:r>
              <a:rPr spc="-5" dirty="0"/>
              <a:t>案之</a:t>
            </a:r>
            <a:r>
              <a:rPr spc="10" dirty="0"/>
              <a:t>分</a:t>
            </a:r>
            <a:r>
              <a:rPr spc="-10" dirty="0"/>
              <a:t>享</a:t>
            </a:r>
            <a:r>
              <a:rPr spc="-5" dirty="0"/>
              <a:t>】</a:t>
            </a:r>
          </a:p>
          <a:p>
            <a:pPr algn="ctr">
              <a:lnSpc>
                <a:spcPct val="100000"/>
              </a:lnSpc>
              <a:spcBef>
                <a:spcPts val="1615"/>
              </a:spcBef>
            </a:pPr>
            <a:r>
              <a:rPr dirty="0"/>
              <a:t>長</a:t>
            </a:r>
            <a:r>
              <a:rPr spc="-5" dirty="0"/>
              <a:t>者族</a:t>
            </a:r>
            <a:r>
              <a:rPr dirty="0"/>
              <a:t>群</a:t>
            </a:r>
            <a:r>
              <a:rPr spc="-5" dirty="0"/>
              <a:t>營養</a:t>
            </a:r>
            <a:r>
              <a:rPr dirty="0"/>
              <a:t>膳</a:t>
            </a:r>
            <a:r>
              <a:rPr spc="-5" dirty="0"/>
              <a:t>食文</a:t>
            </a:r>
            <a:r>
              <a:rPr dirty="0"/>
              <a:t>化</a:t>
            </a:r>
            <a:r>
              <a:rPr spc="-5" dirty="0"/>
              <a:t>方案</a:t>
            </a:r>
          </a:p>
          <a:p>
            <a:pPr algn="ctr">
              <a:lnSpc>
                <a:spcPct val="100000"/>
              </a:lnSpc>
              <a:spcBef>
                <a:spcPts val="1595"/>
              </a:spcBef>
            </a:pPr>
            <a:r>
              <a:rPr lang="zh-TW" altLang="en-US" spc="5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排灣族</a:t>
            </a:r>
            <a:r>
              <a:rPr spc="10" dirty="0" err="1" smtClean="0">
                <a:solidFill>
                  <a:srgbClr val="00CC00"/>
                </a:solidFill>
              </a:rPr>
              <a:t>營</a:t>
            </a:r>
            <a:r>
              <a:rPr spc="-5" dirty="0" err="1" smtClean="0">
                <a:solidFill>
                  <a:srgbClr val="00CC00"/>
                </a:solidFill>
              </a:rPr>
              <a:t>養膳</a:t>
            </a:r>
            <a:r>
              <a:rPr spc="10" dirty="0" err="1" smtClean="0">
                <a:solidFill>
                  <a:srgbClr val="00CC00"/>
                </a:solidFill>
              </a:rPr>
              <a:t>食</a:t>
            </a:r>
            <a:r>
              <a:rPr spc="-5" dirty="0" err="1" smtClean="0">
                <a:solidFill>
                  <a:srgbClr val="00CC00"/>
                </a:solidFill>
              </a:rPr>
              <a:t>方案</a:t>
            </a:r>
            <a:endParaRPr spc="-5" dirty="0">
              <a:solidFill>
                <a:srgbClr val="00CC00"/>
              </a:solidFill>
            </a:endParaRPr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3600" dirty="0">
                <a:solidFill>
                  <a:srgbClr val="006FC0"/>
                </a:solidFill>
              </a:rPr>
              <a:t>第</a:t>
            </a:r>
            <a:r>
              <a:rPr sz="3600" spc="-345" dirty="0">
                <a:solidFill>
                  <a:srgbClr val="006FC0"/>
                </a:solidFill>
              </a:rPr>
              <a:t>10</a:t>
            </a:r>
            <a:r>
              <a:rPr sz="3600" dirty="0">
                <a:solidFill>
                  <a:srgbClr val="006FC0"/>
                </a:solidFill>
              </a:rPr>
              <a:t>組</a:t>
            </a:r>
            <a:endParaRPr sz="3600" dirty="0"/>
          </a:p>
          <a:p>
            <a:pPr marL="2222500" marR="2213610" algn="ctr">
              <a:lnSpc>
                <a:spcPct val="112500"/>
              </a:lnSpc>
            </a:pPr>
            <a:r>
              <a:rPr sz="3600" dirty="0">
                <a:solidFill>
                  <a:srgbClr val="006FC0"/>
                </a:solidFill>
              </a:rPr>
              <a:t>蔡瑋玲、莊曉紅 葉文平、陳信義</a:t>
            </a:r>
            <a:endParaRPr sz="36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911" y="589953"/>
            <a:ext cx="891730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5795" marR="5080" indent="-3173730">
              <a:lnSpc>
                <a:spcPct val="120000"/>
              </a:lnSpc>
              <a:spcBef>
                <a:spcPts val="100"/>
              </a:spcBef>
            </a:pPr>
            <a:r>
              <a:rPr sz="5000" spc="5" dirty="0">
                <a:solidFill>
                  <a:srgbClr val="17375E"/>
                </a:solidFill>
              </a:rPr>
              <a:t>原住民</a:t>
            </a:r>
            <a:r>
              <a:rPr sz="5000" spc="-20" dirty="0">
                <a:solidFill>
                  <a:srgbClr val="17375E"/>
                </a:solidFill>
              </a:rPr>
              <a:t>族</a:t>
            </a:r>
            <a:r>
              <a:rPr sz="5000" spc="5" dirty="0">
                <a:solidFill>
                  <a:srgbClr val="17375E"/>
                </a:solidFill>
              </a:rPr>
              <a:t>部落延</a:t>
            </a:r>
            <a:r>
              <a:rPr sz="5000" spc="-20" dirty="0">
                <a:solidFill>
                  <a:srgbClr val="17375E"/>
                </a:solidFill>
              </a:rPr>
              <a:t>緩</a:t>
            </a:r>
            <a:r>
              <a:rPr sz="5000" spc="5" dirty="0">
                <a:solidFill>
                  <a:srgbClr val="17375E"/>
                </a:solidFill>
              </a:rPr>
              <a:t>失能種</a:t>
            </a:r>
            <a:r>
              <a:rPr sz="5000" spc="-20" dirty="0">
                <a:solidFill>
                  <a:srgbClr val="17375E"/>
                </a:solidFill>
              </a:rPr>
              <a:t>子</a:t>
            </a:r>
            <a:r>
              <a:rPr sz="5000" dirty="0">
                <a:solidFill>
                  <a:srgbClr val="17375E"/>
                </a:solidFill>
              </a:rPr>
              <a:t>教師 線上課程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55116"/>
              </p:ext>
            </p:extLst>
          </p:nvPr>
        </p:nvGraphicFramePr>
        <p:xfrm>
          <a:off x="76200" y="533400"/>
          <a:ext cx="8930639" cy="6193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55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256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119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729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200" b="1" spc="5" dirty="0">
                          <a:solidFill>
                            <a:srgbClr val="FFFF00"/>
                          </a:solidFill>
                          <a:latin typeface="Microsoft JhengHei"/>
                          <a:cs typeface="Microsoft JhengHei"/>
                        </a:rPr>
                        <a:t>週次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207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200" b="1" spc="5" dirty="0">
                          <a:solidFill>
                            <a:srgbClr val="FFFF00"/>
                          </a:solidFill>
                          <a:latin typeface="Microsoft JhengHei"/>
                          <a:cs typeface="Microsoft JhengHei"/>
                        </a:rPr>
                        <a:t>主題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207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7945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200" b="1" dirty="0">
                          <a:solidFill>
                            <a:srgbClr val="FFFF00"/>
                          </a:solidFill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2200" b="1" spc="-5" dirty="0">
                          <a:solidFill>
                            <a:srgbClr val="FFFF00"/>
                          </a:solidFill>
                          <a:latin typeface="Microsoft JhengHei"/>
                          <a:cs typeface="Microsoft JhengHei"/>
                        </a:rPr>
                        <a:t>學策略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207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358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2000" b="1" u="dbl" spc="-505" dirty="0">
                          <a:solidFill>
                            <a:srgbClr val="001F5F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u="dbl" dirty="0">
                          <a:solidFill>
                            <a:srgbClr val="001F5F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Microsoft JhengHei"/>
                          <a:cs typeface="Microsoft JhengHei"/>
                        </a:rPr>
                        <a:t>加工期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第七週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lang="zh-TW" altLang="en-US" sz="20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排灣族</a:t>
                      </a:r>
                      <a:r>
                        <a:rPr sz="2000" b="1" spc="-204" dirty="0" err="1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Vuvu</a:t>
                      </a:r>
                      <a:r>
                        <a:rPr sz="2000" b="1" spc="145" dirty="0" err="1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的</a:t>
                      </a:r>
                      <a:r>
                        <a:rPr sz="2000" b="1" spc="155" dirty="0" err="1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開</a:t>
                      </a:r>
                      <a:r>
                        <a:rPr sz="2000" b="1" spc="145" dirty="0" err="1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心飲食指</a:t>
                      </a:r>
                      <a:r>
                        <a:rPr sz="2000" b="1" spc="5" dirty="0" err="1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引</a:t>
                      </a:r>
                      <a:r>
                        <a:rPr sz="2000" b="1" dirty="0" err="1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圖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342265" lvl="0" indent="0" algn="l" defTabSz="914400" eaLnBrk="1" fontAlgn="auto" latinLnBrk="0" hangingPunct="1">
                        <a:lnSpc>
                          <a:spcPts val="1400"/>
                        </a:lnSpc>
                        <a:spcBef>
                          <a:spcPts val="1565"/>
                        </a:spcBef>
                        <a:spcAft>
                          <a:spcPts val="0"/>
                        </a:spcAft>
                        <a:buClrTx/>
                        <a:buSzPct val="95000"/>
                        <a:buFontTx/>
                        <a:buNone/>
                        <a:tabLst>
                          <a:tab pos="348615" algn="l"/>
                        </a:tabLst>
                        <a:defRPr/>
                      </a:pPr>
                      <a:r>
                        <a:rPr lang="en-US" altLang="zh-TW" sz="1600" b="1" kern="0" baseline="0" dirty="0" smtClean="0">
                          <a:solidFill>
                            <a:srgbClr val="0000FF"/>
                          </a:solidFill>
                          <a:effectLst/>
                          <a:latin typeface="Microsoft JhengHei"/>
                          <a:ea typeface="+mn-ea"/>
                          <a:cs typeface="Cordia New"/>
                        </a:rPr>
                        <a:t>1.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實作肌力訓練健康操。</a:t>
                      </a:r>
                      <a:endParaRPr lang="en-US" altLang="zh-TW" sz="1600" b="1" kern="100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rdia New"/>
                      </a:endParaRPr>
                    </a:p>
                    <a:p>
                      <a:pPr marL="92075" marR="342265" lvl="0" indent="0" algn="l" defTabSz="914400" eaLnBrk="1" fontAlgn="auto" latinLnBrk="0" hangingPunct="1">
                        <a:lnSpc>
                          <a:spcPts val="1400"/>
                        </a:lnSpc>
                        <a:spcBef>
                          <a:spcPts val="1565"/>
                        </a:spcBef>
                        <a:spcAft>
                          <a:spcPts val="0"/>
                        </a:spcAft>
                        <a:buClrTx/>
                        <a:buSzPct val="95000"/>
                        <a:buFontTx/>
                        <a:buNone/>
                        <a:tabLst>
                          <a:tab pos="348615" algn="l"/>
                        </a:tabLst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2.</a:t>
                      </a:r>
                      <a:r>
                        <a:rPr sz="1600" b="1" dirty="0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製作</a:t>
                      </a:r>
                      <a:r>
                        <a:rPr sz="1600" b="1" spc="-15" dirty="0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圖</a:t>
                      </a:r>
                      <a:r>
                        <a:rPr sz="1600" b="1" dirty="0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像</a:t>
                      </a:r>
                      <a:r>
                        <a:rPr sz="1600" b="1" spc="-15" dirty="0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化</a:t>
                      </a:r>
                      <a:r>
                        <a:rPr sz="1600" b="1" dirty="0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指引 </a:t>
                      </a:r>
                      <a:r>
                        <a:rPr sz="1600" b="1" dirty="0" err="1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長者</a:t>
                      </a:r>
                      <a:r>
                        <a:rPr sz="1600" b="1" spc="-15" dirty="0" err="1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健</a:t>
                      </a:r>
                      <a:r>
                        <a:rPr sz="1600" b="1" dirty="0" err="1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康</a:t>
                      </a:r>
                      <a:endParaRPr sz="1600" b="1" dirty="0" smtClean="0">
                        <a:latin typeface="Microsoft JhengHei"/>
                        <a:cs typeface="Microsoft JhengHei"/>
                      </a:endParaRPr>
                    </a:p>
                    <a:p>
                      <a:pPr marL="91440" indent="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5000"/>
                        <a:buNone/>
                        <a:tabLst>
                          <a:tab pos="348615" algn="l"/>
                        </a:tabLst>
                      </a:pPr>
                      <a:r>
                        <a:rPr lang="en-US" altLang="zh-TW" sz="1600" b="1" dirty="0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3.</a:t>
                      </a:r>
                      <a:r>
                        <a:rPr sz="1600" b="1" dirty="0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如何</a:t>
                      </a:r>
                      <a:r>
                        <a:rPr sz="1600" b="1" spc="-15" dirty="0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吃</a:t>
                      </a:r>
                      <a:r>
                        <a:rPr sz="1600" b="1" dirty="0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得</a:t>
                      </a:r>
                      <a:r>
                        <a:rPr sz="1600" b="1" spc="-15" dirty="0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健</a:t>
                      </a:r>
                      <a:r>
                        <a:rPr sz="1600" b="1" dirty="0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康</a:t>
                      </a:r>
                      <a:endParaRPr lang="en-US" sz="1600" b="1" dirty="0" smtClean="0">
                        <a:solidFill>
                          <a:srgbClr val="001F5F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9144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Pct val="95000"/>
                        <a:buFontTx/>
                        <a:buNone/>
                        <a:tabLst>
                          <a:tab pos="348615" algn="l"/>
                        </a:tabLst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4.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族群歌謠健口操</a:t>
                      </a:r>
                      <a:endParaRPr sz="1600" b="1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198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88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第八週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8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29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第九週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75665" algn="l">
                        <a:lnSpc>
                          <a:spcPct val="100000"/>
                        </a:lnSpc>
                      </a:pPr>
                      <a:r>
                        <a:rPr lang="zh-TW" altLang="en-US" sz="20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排灣族</a:t>
                      </a:r>
                      <a:r>
                        <a:rPr sz="2000" b="1" spc="5" dirty="0" err="1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食物</a:t>
                      </a:r>
                      <a:r>
                        <a:rPr sz="2000" b="1" spc="-5" dirty="0" err="1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好</a:t>
                      </a:r>
                      <a:r>
                        <a:rPr sz="2000" b="1" spc="-10" dirty="0" err="1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好</a:t>
                      </a:r>
                      <a:r>
                        <a:rPr sz="2000" b="1" spc="5" dirty="0" err="1" smtClean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玩</a:t>
                      </a:r>
                      <a:r>
                        <a:rPr sz="2000" b="1" spc="125" dirty="0" err="1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-</a:t>
                      </a:r>
                      <a:r>
                        <a:rPr sz="2000" b="1" dirty="0" err="1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餐盤桌遊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 </a:t>
                      </a:r>
                      <a:r>
                        <a:rPr lang="en-US" altLang="zh-TW" sz="1600" b="1" kern="0" baseline="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1.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實作肌力訓練健康操。</a:t>
                      </a:r>
                      <a:endParaRPr lang="en-US" altLang="zh-TW" sz="1600" b="1" kern="100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rdia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 </a:t>
                      </a:r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2.</a:t>
                      </a:r>
                      <a:r>
                        <a:rPr sz="1600" b="1" dirty="0" smtClean="0">
                          <a:solidFill>
                            <a:srgbClr val="001F5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餐盤</a:t>
                      </a:r>
                      <a:r>
                        <a:rPr sz="1600" b="1" spc="-15" dirty="0" smtClean="0">
                          <a:solidFill>
                            <a:srgbClr val="001F5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桌</a:t>
                      </a:r>
                      <a:r>
                        <a:rPr sz="1600" b="1" dirty="0" smtClean="0">
                          <a:solidFill>
                            <a:srgbClr val="001F5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遊</a:t>
                      </a:r>
                      <a:r>
                        <a:rPr sz="1600" b="1" spc="-15" dirty="0" smtClean="0">
                          <a:solidFill>
                            <a:srgbClr val="001F5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</a:t>
                      </a:r>
                      <a:r>
                        <a:rPr sz="1600" b="1" dirty="0" smtClean="0">
                          <a:solidFill>
                            <a:srgbClr val="001F5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學</a:t>
                      </a:r>
                      <a:endParaRPr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1440" indent="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5000"/>
                        <a:buNone/>
                        <a:tabLst>
                          <a:tab pos="348615" algn="l"/>
                        </a:tabLst>
                      </a:pPr>
                      <a:r>
                        <a:rPr lang="en-US" altLang="zh-TW" sz="1600" b="1" dirty="0" smtClean="0">
                          <a:solidFill>
                            <a:srgbClr val="001F5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3.</a:t>
                      </a:r>
                      <a:r>
                        <a:rPr sz="1600" b="1" dirty="0" smtClean="0">
                          <a:solidFill>
                            <a:srgbClr val="001F5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桌</a:t>
                      </a:r>
                      <a:r>
                        <a:rPr sz="1600" b="1" spc="5" dirty="0" smtClean="0">
                          <a:solidFill>
                            <a:srgbClr val="001F5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遊</a:t>
                      </a:r>
                      <a:r>
                        <a:rPr sz="1600" b="1" spc="-15" dirty="0" smtClean="0">
                          <a:solidFill>
                            <a:srgbClr val="001F5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分</a:t>
                      </a:r>
                      <a:r>
                        <a:rPr sz="1600" b="1" spc="5" dirty="0" smtClean="0">
                          <a:solidFill>
                            <a:srgbClr val="001F5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組</a:t>
                      </a:r>
                      <a:r>
                        <a:rPr sz="1600" b="1" spc="-15" dirty="0" smtClean="0">
                          <a:solidFill>
                            <a:srgbClr val="001F5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小</a:t>
                      </a:r>
                      <a:r>
                        <a:rPr sz="1600" b="1" spc="5" dirty="0" smtClean="0">
                          <a:solidFill>
                            <a:srgbClr val="001F5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遊戲</a:t>
                      </a:r>
                      <a:endParaRPr lang="en-US" sz="1600" b="1" spc="5" dirty="0" smtClean="0">
                        <a:solidFill>
                          <a:srgbClr val="001F5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1440" indent="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5000"/>
                        <a:buNone/>
                        <a:tabLst>
                          <a:tab pos="348615" algn="l"/>
                        </a:tabLst>
                      </a:pPr>
                      <a:r>
                        <a:rPr lang="en-US" altLang="zh-TW" sz="1600" b="1" spc="5" dirty="0" smtClean="0">
                          <a:solidFill>
                            <a:srgbClr val="001F5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4.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族群歌謠健口</a:t>
                      </a:r>
                      <a:endParaRPr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729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Microsoft JhengHei"/>
                          <a:cs typeface="Microsoft JhengHei"/>
                        </a:rPr>
                        <a:t>第十週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9080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收割期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spc="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第十一週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spc="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共享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新</a:t>
                      </a:r>
                      <a:r>
                        <a:rPr sz="2000" b="1" spc="-10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主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張</a:t>
                      </a:r>
                      <a:r>
                        <a:rPr sz="2000" b="1" spc="12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-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製作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食</a:t>
                      </a:r>
                      <a:r>
                        <a:rPr sz="2000" b="1" spc="-10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物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學</a:t>
                      </a:r>
                      <a:r>
                        <a:rPr sz="2000" b="1" spc="-1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員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共享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0" baseline="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 </a:t>
                      </a:r>
                      <a:r>
                        <a:rPr lang="en-US" altLang="zh-TW" sz="1400" b="1" kern="0" baseline="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1.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實作肌力訓練健康操。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rdia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zh-TW" altLang="en-US" sz="155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TW" sz="1550" dirty="0" smtClean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1600" b="1" spc="5" dirty="0" smtClean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一</a:t>
                      </a:r>
                      <a:r>
                        <a:rPr sz="1600" b="1" spc="10" dirty="0" smtClean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同</a:t>
                      </a:r>
                      <a:r>
                        <a:rPr sz="1600" b="1" spc="5" dirty="0" smtClean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製</a:t>
                      </a:r>
                      <a:r>
                        <a:rPr sz="1600" b="1" spc="10" dirty="0" smtClean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作</a:t>
                      </a:r>
                      <a:r>
                        <a:rPr sz="1600" b="1" spc="5" dirty="0" smtClean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傳</a:t>
                      </a:r>
                      <a:r>
                        <a:rPr sz="1600" b="1" spc="-15" dirty="0" smtClean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統</a:t>
                      </a:r>
                      <a:r>
                        <a:rPr sz="1600" b="1" spc="5" dirty="0" smtClean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食物並</a:t>
                      </a:r>
                      <a:r>
                        <a:rPr sz="1600" b="1" dirty="0" smtClean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共享</a:t>
                      </a:r>
                      <a:endParaRPr lang="en-US" sz="1600" b="1" dirty="0" smtClean="0">
                        <a:solidFill>
                          <a:srgbClr val="C00000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lang="en-US" altLang="zh-TW" sz="1600" b="1" dirty="0" smtClean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3.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族群歌謠健口</a:t>
                      </a:r>
                      <a:endParaRPr lang="zh-TW" altLang="en-US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0906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第十二週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健康行為後側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TW" sz="18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12</a:t>
                      </a:r>
                      <a:r>
                        <a:rPr lang="zh-TW" altLang="en-US" sz="18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週</a:t>
                      </a:r>
                      <a:r>
                        <a:rPr lang="zh-TW" altLang="zh-TW" sz="18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肌力訓練健康操成果評估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zh-TW" sz="18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互相分享心情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zh-TW" sz="18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協助長者後測</a:t>
                      </a:r>
                      <a:r>
                        <a:rPr lang="zh-TW" altLang="en-US" sz="18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評估及</a:t>
                      </a:r>
                      <a:r>
                        <a:rPr lang="zh-TW" altLang="zh-TW" sz="18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問卷調查</a:t>
                      </a:r>
                      <a:endParaRPr sz="18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2" y="710641"/>
            <a:ext cx="80283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</a:t>
            </a:r>
            <a:r>
              <a:rPr spc="-5" dirty="0"/>
              <a:t>、</a:t>
            </a:r>
            <a:r>
              <a:rPr dirty="0"/>
              <a:t>單週課程設計之規</a:t>
            </a:r>
            <a:r>
              <a:rPr spc="-20" dirty="0"/>
              <a:t>劃</a:t>
            </a:r>
            <a:r>
              <a:rPr spc="440" dirty="0"/>
              <a:t>(</a:t>
            </a:r>
            <a:r>
              <a:rPr dirty="0">
                <a:solidFill>
                  <a:srgbClr val="FF0000"/>
                </a:solidFill>
              </a:rPr>
              <a:t>準備期其中一週設</a:t>
            </a:r>
            <a:r>
              <a:rPr spc="-20" dirty="0">
                <a:solidFill>
                  <a:srgbClr val="FF0000"/>
                </a:solidFill>
              </a:rPr>
              <a:t>計</a:t>
            </a:r>
            <a:r>
              <a:rPr spc="445" dirty="0"/>
              <a:t>)</a:t>
            </a:r>
          </a:p>
        </p:txBody>
      </p:sp>
      <p:sp>
        <p:nvSpPr>
          <p:cNvPr id="8" name="object 8"/>
          <p:cNvSpPr/>
          <p:nvPr/>
        </p:nvSpPr>
        <p:spPr>
          <a:xfrm>
            <a:off x="4389120" y="1437132"/>
            <a:ext cx="422148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89519" y="1437132"/>
            <a:ext cx="423672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29228" y="5132832"/>
            <a:ext cx="423672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49140" y="5407152"/>
            <a:ext cx="423672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20540" y="5681471"/>
            <a:ext cx="423672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66631" y="5955791"/>
            <a:ext cx="149631" cy="51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07667" y="2132838"/>
            <a:ext cx="2556510" cy="432434"/>
          </a:xfrm>
          <a:custGeom>
            <a:avLst/>
            <a:gdLst/>
            <a:ahLst/>
            <a:cxnLst/>
            <a:rect l="l" t="t" r="r" b="b"/>
            <a:pathLst>
              <a:path w="2556510" h="432435">
                <a:moveTo>
                  <a:pt x="0" y="432053"/>
                </a:moveTo>
                <a:lnTo>
                  <a:pt x="2556129" y="432053"/>
                </a:lnTo>
                <a:lnTo>
                  <a:pt x="2556129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7667" y="2132838"/>
            <a:ext cx="2556510" cy="432434"/>
          </a:xfrm>
          <a:custGeom>
            <a:avLst/>
            <a:gdLst/>
            <a:ahLst/>
            <a:cxnLst/>
            <a:rect l="l" t="t" r="r" b="b"/>
            <a:pathLst>
              <a:path w="2556510" h="432435">
                <a:moveTo>
                  <a:pt x="0" y="432053"/>
                </a:moveTo>
                <a:lnTo>
                  <a:pt x="2556129" y="432053"/>
                </a:lnTo>
                <a:lnTo>
                  <a:pt x="2556129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80759"/>
              </p:ext>
            </p:extLst>
          </p:nvPr>
        </p:nvGraphicFramePr>
        <p:xfrm>
          <a:off x="172340" y="1275461"/>
          <a:ext cx="8855707" cy="5289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3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75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13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926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週次主題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烏尼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娜</a:t>
                      </a:r>
                      <a:r>
                        <a:rPr sz="1800" b="1" spc="114" dirty="0">
                          <a:latin typeface="Microsoft JhengHei"/>
                          <a:cs typeface="Microsoft JhengHei"/>
                        </a:rPr>
                        <a:t>-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食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物</a:t>
                      </a:r>
                      <a:r>
                        <a:rPr sz="1800" b="1" spc="114" dirty="0">
                          <a:latin typeface="Microsoft JhengHei"/>
                          <a:cs typeface="Microsoft JhengHei"/>
                        </a:rPr>
                        <a:t>-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瑪恰屋</a:t>
                      </a:r>
                      <a:r>
                        <a:rPr sz="1800" b="1" spc="44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spc="-70" dirty="0">
                          <a:latin typeface="Microsoft JhengHei"/>
                          <a:cs typeface="Microsoft JhengHei"/>
                        </a:rPr>
                        <a:t>~vuvu(cina-hudas)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的食物營養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00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教案設計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75690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70" dirty="0">
                          <a:latin typeface="Microsoft JhengHei"/>
                          <a:cs typeface="Microsoft JhengHei"/>
                        </a:rPr>
                        <a:t>O</a:t>
                      </a:r>
                      <a:r>
                        <a:rPr lang="zh-TW" altLang="en-US" sz="1800" b="1" spc="-570" dirty="0">
                          <a:latin typeface="Microsoft JhengHei"/>
                          <a:cs typeface="Microsoft JhengHei"/>
                        </a:rPr>
                        <a:t>   </a:t>
                      </a:r>
                      <a:r>
                        <a:rPr lang="zh-TW" altLang="en-US" sz="1800" b="1" spc="-570" dirty="0" smtClean="0">
                          <a:latin typeface="Microsoft JhengHei"/>
                          <a:cs typeface="Microsoft JhengHei"/>
                        </a:rPr>
                        <a:t>   </a:t>
                      </a:r>
                      <a:r>
                        <a:rPr sz="1800" b="1" spc="-570" dirty="0" smtClean="0">
                          <a:latin typeface="Microsoft JhengHei"/>
                          <a:cs typeface="Microsoft JhengHei"/>
                        </a:rPr>
                        <a:t>O</a:t>
                      </a:r>
                      <a:r>
                        <a:rPr lang="en-US" sz="1800" b="1" spc="-570" dirty="0" smtClean="0">
                          <a:latin typeface="Microsoft JhengHei"/>
                          <a:cs typeface="Microsoft JhengHei"/>
                        </a:rPr>
                        <a:t>   </a:t>
                      </a:r>
                      <a:r>
                        <a:rPr sz="1800" b="1" spc="-570" dirty="0" err="1" smtClean="0">
                          <a:latin typeface="Microsoft JhengHei"/>
                          <a:cs typeface="Microsoft JhengHei"/>
                        </a:rPr>
                        <a:t>O</a:t>
                      </a: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照服員</a:t>
                      </a:r>
                      <a:r>
                        <a:rPr sz="1800" b="1" spc="105" dirty="0">
                          <a:latin typeface="Microsoft JhengHei"/>
                          <a:cs typeface="Microsoft JhengHei"/>
                        </a:rPr>
                        <a:t>/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負責人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zh-TW" altLang="en-US" sz="2000" b="1" spc="-1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</a:t>
                      </a:r>
                      <a:r>
                        <a:rPr sz="2000" b="1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學</a:t>
                      </a:r>
                      <a:r>
                        <a:rPr sz="2000" b="1" spc="-15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時</a:t>
                      </a:r>
                      <a:r>
                        <a:rPr sz="2000" b="1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間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63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000" b="1" spc="-204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60</a:t>
                      </a:r>
                      <a:r>
                        <a:rPr sz="2000" b="1" spc="-1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分鐘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63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97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教學目標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25780" indent="-457834">
                        <a:lnSpc>
                          <a:spcPct val="100000"/>
                        </a:lnSpc>
                        <a:spcBef>
                          <a:spcPts val="100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以活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潑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學技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巧，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提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升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部落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長</a:t>
                      </a:r>
                      <a:r>
                        <a:rPr sz="1800" b="1" spc="5" dirty="0">
                          <a:latin typeface="Microsoft JhengHei"/>
                          <a:cs typeface="Microsoft JhengHei"/>
                        </a:rPr>
                        <a:t>者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對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食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物六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大營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養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的認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識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525780" marR="194310" indent="-457834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運用現代科技(手機拍照)結合文化特色之方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式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族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語)，讓長者紀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錄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出自 己</a:t>
                      </a:r>
                      <a:r>
                        <a:rPr sz="1800" b="1" spc="20" dirty="0">
                          <a:latin typeface="Microsoft JhengHei"/>
                          <a:cs typeface="Microsoft JhengHei"/>
                        </a:rPr>
                        <a:t>的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飲食日記。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1278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1" spc="-5" dirty="0" err="1">
                          <a:latin typeface="Microsoft JhengHei"/>
                          <a:cs typeface="Microsoft JhengHei"/>
                        </a:rPr>
                        <a:t>教學</a:t>
                      </a: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工具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381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217804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1800" b="1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教材</a:t>
                      </a:r>
                      <a:r>
                        <a:rPr sz="1800" b="1" spc="36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spc="-215" dirty="0">
                          <a:latin typeface="Microsoft JhengHei"/>
                          <a:cs typeface="Microsoft JhengHei"/>
                        </a:rPr>
                        <a:t>PPT</a:t>
                      </a:r>
                      <a:r>
                        <a:rPr sz="1800" b="1" spc="-8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檔、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線上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課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程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影片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、電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腦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、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喇叭</a:t>
                      </a:r>
                      <a:r>
                        <a:rPr sz="1800" b="1" spc="5" dirty="0">
                          <a:latin typeface="Microsoft JhengHei"/>
                          <a:cs typeface="Microsoft JhengHei"/>
                        </a:rPr>
                        <a:t>、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單槍投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影機</a:t>
                      </a:r>
                      <a:r>
                        <a:rPr sz="1800" b="1" spc="15" dirty="0">
                          <a:latin typeface="Microsoft JhengHei"/>
                          <a:cs typeface="Microsoft JhengHei"/>
                        </a:rPr>
                        <a:t>、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食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物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圖卡</a:t>
                      </a:r>
                      <a:r>
                        <a:rPr sz="1800" b="1" spc="27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附</a:t>
                      </a:r>
                      <a:r>
                        <a:rPr sz="1800" b="1" spc="10" dirty="0" err="1">
                          <a:latin typeface="Microsoft JhengHei"/>
                          <a:cs typeface="Microsoft JhengHei"/>
                        </a:rPr>
                        <a:t>族</a:t>
                      </a: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語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lang="zh-TW" altLang="en-US" sz="1800" b="1" dirty="0">
                          <a:latin typeface="Microsoft JhengHei"/>
                          <a:cs typeface="Microsoft JhengHei"/>
                        </a:rPr>
                        <a:t> </a:t>
                      </a:r>
                      <a:endParaRPr lang="en-US" altLang="zh-TW" sz="1800" b="1" dirty="0">
                        <a:latin typeface="Microsoft JhengHei"/>
                        <a:cs typeface="Microsoft JhengHei"/>
                      </a:endParaRPr>
                    </a:p>
                    <a:p>
                      <a:pPr marL="0" marR="217804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1800" b="1" spc="1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spc="10" dirty="0" err="1">
                          <a:latin typeface="Microsoft JhengHei"/>
                          <a:cs typeface="Microsoft JhengHei"/>
                        </a:rPr>
                        <a:t>字</a:t>
                      </a: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卡</a:t>
                      </a:r>
                      <a:r>
                        <a:rPr sz="1800" b="1" spc="27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、飲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食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日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記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電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子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檔及紙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本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範本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09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教學內容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95910" indent="-227965">
                        <a:lnSpc>
                          <a:spcPts val="2100"/>
                        </a:lnSpc>
                        <a:buSzPct val="94444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食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物六大營養總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複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習：運用圖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卡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及字卡介紹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各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項傳統食物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所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含營養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成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295910" indent="-227965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呈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現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營養教學內容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之</a:t>
                      </a:r>
                      <a:r>
                        <a:rPr sz="1800" b="1" spc="-220" dirty="0">
                          <a:latin typeface="Microsoft JhengHei"/>
                          <a:cs typeface="Microsoft JhengHei"/>
                        </a:rPr>
                        <a:t>PPT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297815" indent="-229870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98450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展示飲食日記電子檔及紙本範本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297815" indent="-229870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98450" algn="l"/>
                        </a:tabLst>
                      </a:pP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現場示範飲食日記的紀錄方式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297815" indent="-229870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98450" algn="l"/>
                        </a:tabLst>
                      </a:pP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請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長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者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實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際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做做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看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回想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早餐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吃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了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什麼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，把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食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物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及其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所含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的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成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份紀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錄下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來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。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2" y="710641"/>
            <a:ext cx="80283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</a:t>
            </a:r>
            <a:r>
              <a:rPr spc="-5" dirty="0"/>
              <a:t>、</a:t>
            </a:r>
            <a:r>
              <a:rPr dirty="0"/>
              <a:t>單週課程設計之規</a:t>
            </a:r>
            <a:r>
              <a:rPr spc="-20" dirty="0"/>
              <a:t>劃</a:t>
            </a:r>
            <a:r>
              <a:rPr spc="440" dirty="0"/>
              <a:t>(</a:t>
            </a:r>
            <a:r>
              <a:rPr dirty="0">
                <a:solidFill>
                  <a:srgbClr val="FF0000"/>
                </a:solidFill>
              </a:rPr>
              <a:t>準備期其中一週設</a:t>
            </a:r>
            <a:r>
              <a:rPr spc="-20" dirty="0">
                <a:solidFill>
                  <a:srgbClr val="FF0000"/>
                </a:solidFill>
              </a:rPr>
              <a:t>計</a:t>
            </a:r>
            <a:r>
              <a:rPr spc="445" dirty="0"/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6311" y="1262380"/>
          <a:ext cx="8785224" cy="511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8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75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2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044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0736">
                <a:tc gridSpan="4"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sz="1900" b="1" dirty="0"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1900" b="1" spc="-5" dirty="0">
                          <a:latin typeface="Microsoft JhengHei"/>
                          <a:cs typeface="Microsoft JhengHei"/>
                        </a:rPr>
                        <a:t>學流程</a:t>
                      </a:r>
                      <a:endParaRPr sz="1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736"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sz="1900" b="1" dirty="0"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1900" b="1" spc="-5" dirty="0">
                          <a:latin typeface="Microsoft JhengHei"/>
                          <a:cs typeface="Microsoft JhengHei"/>
                        </a:rPr>
                        <a:t>學活動</a:t>
                      </a:r>
                      <a:endParaRPr sz="1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2250"/>
                        </a:lnSpc>
                      </a:pPr>
                      <a:r>
                        <a:rPr sz="1900" b="1" dirty="0"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1900" b="1" spc="-5" dirty="0">
                          <a:latin typeface="Microsoft JhengHei"/>
                          <a:cs typeface="Microsoft JhengHei"/>
                        </a:rPr>
                        <a:t>學資源</a:t>
                      </a:r>
                      <a:endParaRPr sz="1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250"/>
                        </a:lnSpc>
                      </a:pPr>
                      <a:r>
                        <a:rPr sz="1900" b="1" spc="5" dirty="0">
                          <a:latin typeface="Microsoft JhengHei"/>
                          <a:cs typeface="Microsoft JhengHei"/>
                        </a:rPr>
                        <a:t>時間</a:t>
                      </a:r>
                      <a:endParaRPr sz="1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ts val="2250"/>
                        </a:lnSpc>
                      </a:pPr>
                      <a:r>
                        <a:rPr sz="1900" b="1" dirty="0"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1900" b="1" spc="-5" dirty="0">
                          <a:latin typeface="Microsoft JhengHei"/>
                          <a:cs typeface="Microsoft JhengHei"/>
                        </a:rPr>
                        <a:t>學後</a:t>
                      </a:r>
                      <a:r>
                        <a:rPr sz="1900" b="1" dirty="0">
                          <a:latin typeface="Microsoft JhengHei"/>
                          <a:cs typeface="Microsoft JhengHei"/>
                        </a:rPr>
                        <a:t>評</a:t>
                      </a:r>
                      <a:r>
                        <a:rPr sz="1900" b="1" spc="-5" dirty="0">
                          <a:latin typeface="Microsoft JhengHei"/>
                          <a:cs typeface="Microsoft JhengHei"/>
                        </a:rPr>
                        <a:t>估</a:t>
                      </a:r>
                      <a:endParaRPr sz="1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11128">
                <a:tc>
                  <a:txBody>
                    <a:bodyPr/>
                    <a:lstStyle/>
                    <a:p>
                      <a:pPr marL="68580">
                        <a:lnSpc>
                          <a:spcPts val="2210"/>
                        </a:lnSpc>
                      </a:pPr>
                      <a:r>
                        <a:rPr sz="1900" spc="-10" dirty="0">
                          <a:latin typeface="MingLiU"/>
                          <a:cs typeface="MingLiU"/>
                        </a:rPr>
                        <a:t>準備活動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 marL="68580" marR="61594" algn="just">
                        <a:lnSpc>
                          <a:spcPct val="100000"/>
                        </a:lnSpc>
                      </a:pPr>
                      <a:r>
                        <a:rPr sz="1900" spc="65" dirty="0">
                          <a:latin typeface="MingLiU"/>
                          <a:cs typeface="MingLiU"/>
                        </a:rPr>
                        <a:t>教</a:t>
                      </a:r>
                      <a:r>
                        <a:rPr sz="1900" spc="75" dirty="0">
                          <a:latin typeface="MingLiU"/>
                          <a:cs typeface="MingLiU"/>
                        </a:rPr>
                        <a:t>師</a:t>
                      </a:r>
                      <a:r>
                        <a:rPr sz="1900" spc="65" dirty="0">
                          <a:latin typeface="MingLiU"/>
                          <a:cs typeface="MingLiU"/>
                        </a:rPr>
                        <a:t>準</a:t>
                      </a:r>
                      <a:r>
                        <a:rPr sz="1900" spc="75" dirty="0">
                          <a:latin typeface="MingLiU"/>
                          <a:cs typeface="MingLiU"/>
                        </a:rPr>
                        <a:t>備</a:t>
                      </a:r>
                      <a:r>
                        <a:rPr sz="1900" spc="65" dirty="0">
                          <a:latin typeface="MingLiU"/>
                          <a:cs typeface="MingLiU"/>
                        </a:rPr>
                        <a:t>教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材</a:t>
                      </a:r>
                      <a:r>
                        <a:rPr sz="1900" spc="90" dirty="0">
                          <a:latin typeface="MingLiU"/>
                          <a:cs typeface="MingLiU"/>
                        </a:rPr>
                        <a:t> </a:t>
                      </a:r>
                      <a:r>
                        <a:rPr sz="1900" spc="20" dirty="0">
                          <a:latin typeface="MingLiU_HKSCS"/>
                          <a:cs typeface="MingLiU_HKSCS"/>
                        </a:rPr>
                        <a:t>PPT</a:t>
                      </a:r>
                      <a:r>
                        <a:rPr sz="1900" spc="65" dirty="0">
                          <a:latin typeface="MingLiU"/>
                          <a:cs typeface="MingLiU"/>
                        </a:rPr>
                        <a:t>檔</a:t>
                      </a:r>
                      <a:r>
                        <a:rPr sz="1900" spc="75" dirty="0">
                          <a:latin typeface="MingLiU"/>
                          <a:cs typeface="MingLiU"/>
                        </a:rPr>
                        <a:t>、</a:t>
                      </a:r>
                      <a:r>
                        <a:rPr sz="1900" spc="65" dirty="0">
                          <a:latin typeface="MingLiU"/>
                          <a:cs typeface="MingLiU"/>
                        </a:rPr>
                        <a:t>線</a:t>
                      </a:r>
                      <a:r>
                        <a:rPr sz="1900" spc="75" dirty="0">
                          <a:latin typeface="MingLiU"/>
                          <a:cs typeface="MingLiU"/>
                        </a:rPr>
                        <a:t>上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課 </a:t>
                      </a:r>
                      <a:r>
                        <a:rPr sz="1900" spc="150" dirty="0">
                          <a:latin typeface="MingLiU"/>
                          <a:cs typeface="MingLiU"/>
                        </a:rPr>
                        <a:t>程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影</a:t>
                      </a:r>
                      <a:r>
                        <a:rPr sz="1900" spc="220" dirty="0">
                          <a:latin typeface="MingLiU"/>
                          <a:cs typeface="MingLiU"/>
                        </a:rPr>
                        <a:t> </a:t>
                      </a:r>
                      <a:r>
                        <a:rPr sz="1900" spc="150" dirty="0">
                          <a:latin typeface="MingLiU"/>
                          <a:cs typeface="MingLiU"/>
                        </a:rPr>
                        <a:t>音檔</a:t>
                      </a:r>
                      <a:r>
                        <a:rPr sz="1900" spc="165" dirty="0">
                          <a:latin typeface="MingLiU"/>
                          <a:cs typeface="MingLiU"/>
                        </a:rPr>
                        <a:t>、</a:t>
                      </a:r>
                      <a:r>
                        <a:rPr sz="1900" spc="150" dirty="0">
                          <a:latin typeface="MingLiU"/>
                          <a:cs typeface="MingLiU"/>
                        </a:rPr>
                        <a:t>電腦、喇</a:t>
                      </a:r>
                      <a:r>
                        <a:rPr sz="1900" spc="160" dirty="0">
                          <a:latin typeface="MingLiU"/>
                          <a:cs typeface="MingLiU"/>
                        </a:rPr>
                        <a:t>叭</a:t>
                      </a:r>
                      <a:r>
                        <a:rPr sz="1900" spc="150" dirty="0">
                          <a:latin typeface="MingLiU"/>
                          <a:cs typeface="MingLiU"/>
                        </a:rPr>
                        <a:t>、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單 槍投影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機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。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MingLiU"/>
                          <a:cs typeface="MingLiU"/>
                        </a:rPr>
                        <a:t>教學活動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 marL="68580" marR="53975">
                        <a:lnSpc>
                          <a:spcPct val="100000"/>
                        </a:lnSpc>
                      </a:pPr>
                      <a:r>
                        <a:rPr sz="1900" spc="70" dirty="0">
                          <a:latin typeface="MingLiU_HKSCS"/>
                          <a:cs typeface="MingLiU_HKSCS"/>
                        </a:rPr>
                        <a:t>(</a:t>
                      </a:r>
                      <a:r>
                        <a:rPr sz="1900" spc="70" dirty="0">
                          <a:latin typeface="MingLiU"/>
                          <a:cs typeface="MingLiU"/>
                        </a:rPr>
                        <a:t>一</a:t>
                      </a:r>
                      <a:r>
                        <a:rPr sz="1900" spc="70" dirty="0">
                          <a:latin typeface="MingLiU_HKSCS"/>
                          <a:cs typeface="MingLiU_HKSCS"/>
                        </a:rPr>
                        <a:t>)</a:t>
                      </a:r>
                      <a:r>
                        <a:rPr sz="1900" spc="70" dirty="0">
                          <a:latin typeface="MingLiU"/>
                          <a:cs typeface="MingLiU"/>
                        </a:rPr>
                        <a:t>講授六大食物營養素的特 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色以及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傳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統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食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物所含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的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營</a:t>
                      </a:r>
                      <a:r>
                        <a:rPr sz="1900" spc="15" dirty="0">
                          <a:latin typeface="MingLiU"/>
                          <a:cs typeface="MingLiU"/>
                        </a:rPr>
                        <a:t>養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。 </a:t>
                      </a:r>
                      <a:r>
                        <a:rPr sz="1900" spc="-10" dirty="0">
                          <a:latin typeface="MingLiU_HKSCS"/>
                          <a:cs typeface="MingLiU_HKSCS"/>
                        </a:rPr>
                        <a:t>(</a:t>
                      </a:r>
                      <a:r>
                        <a:rPr sz="1900" spc="-10" dirty="0">
                          <a:latin typeface="MingLiU"/>
                          <a:cs typeface="MingLiU"/>
                        </a:rPr>
                        <a:t>二</a:t>
                      </a:r>
                      <a:r>
                        <a:rPr sz="1900" spc="-10" dirty="0">
                          <a:latin typeface="MingLiU_HKSCS"/>
                          <a:cs typeface="MingLiU_HKSCS"/>
                        </a:rPr>
                        <a:t>)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引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導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長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者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回答</a:t>
                      </a:r>
                      <a:r>
                        <a:rPr sz="1900" spc="-15" dirty="0">
                          <a:latin typeface="MingLiU"/>
                          <a:cs typeface="MingLiU"/>
                        </a:rPr>
                        <a:t>問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題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：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 marL="309880" indent="-241935">
                        <a:lnSpc>
                          <a:spcPct val="100000"/>
                        </a:lnSpc>
                        <a:buSzPct val="94736"/>
                        <a:buFont typeface="MingLiU_HKSCS"/>
                        <a:buAutoNum type="arabicPeriod"/>
                        <a:tabLst>
                          <a:tab pos="310515" algn="l"/>
                        </a:tabLst>
                      </a:pPr>
                      <a:r>
                        <a:rPr sz="1900" spc="-5" dirty="0">
                          <a:latin typeface="MingLiU"/>
                          <a:cs typeface="MingLiU"/>
                        </a:rPr>
                        <a:t>今天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的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早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餐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吃了什</a:t>
                      </a:r>
                      <a:r>
                        <a:rPr sz="1900" spc="10" dirty="0">
                          <a:latin typeface="MingLiU"/>
                          <a:cs typeface="MingLiU"/>
                        </a:rPr>
                        <a:t>麼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？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 marL="68580" marR="175895" algn="just">
                        <a:lnSpc>
                          <a:spcPct val="100000"/>
                        </a:lnSpc>
                        <a:buSzPct val="94736"/>
                        <a:buFont typeface="MingLiU_HKSCS"/>
                        <a:buAutoNum type="arabicPeriod"/>
                        <a:tabLst>
                          <a:tab pos="310515" algn="l"/>
                        </a:tabLst>
                      </a:pPr>
                      <a:r>
                        <a:rPr sz="1900" dirty="0">
                          <a:latin typeface="MingLiU"/>
                          <a:cs typeface="MingLiU"/>
                        </a:rPr>
                        <a:t>這些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食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物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中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含有哪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些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營</a:t>
                      </a:r>
                      <a:r>
                        <a:rPr sz="1900" spc="20" dirty="0">
                          <a:latin typeface="MingLiU"/>
                          <a:cs typeface="MingLiU"/>
                        </a:rPr>
                        <a:t>養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？  </a:t>
                      </a:r>
                      <a:r>
                        <a:rPr sz="1900" dirty="0">
                          <a:latin typeface="MingLiU_HKSCS"/>
                          <a:cs typeface="MingLiU_HKSCS"/>
                        </a:rPr>
                        <a:t>(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三</a:t>
                      </a:r>
                      <a:r>
                        <a:rPr sz="1900" dirty="0">
                          <a:latin typeface="MingLiU_HKSCS"/>
                          <a:cs typeface="MingLiU_HKSCS"/>
                        </a:rPr>
                        <a:t>)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進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行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飲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食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日記紀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錄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教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學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：  </a:t>
                      </a:r>
                      <a:r>
                        <a:rPr sz="1900" spc="-5" dirty="0">
                          <a:latin typeface="MingLiU_HKSCS"/>
                          <a:cs typeface="MingLiU_HKSCS"/>
                        </a:rPr>
                        <a:t>1.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提供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範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例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給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長者參考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 marL="68580" marR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dirty="0">
                          <a:latin typeface="MingLiU_HKSCS"/>
                          <a:cs typeface="MingLiU_HKSCS"/>
                        </a:rPr>
                        <a:t>2</a:t>
                      </a:r>
                      <a:r>
                        <a:rPr sz="1900" spc="70" dirty="0">
                          <a:latin typeface="MingLiU_HKSCS"/>
                          <a:cs typeface="MingLiU_HKSCS"/>
                        </a:rPr>
                        <a:t>.</a:t>
                      </a:r>
                      <a:r>
                        <a:rPr sz="1900" spc="80" dirty="0">
                          <a:latin typeface="MingLiU"/>
                          <a:cs typeface="MingLiU"/>
                        </a:rPr>
                        <a:t>讓</a:t>
                      </a:r>
                      <a:r>
                        <a:rPr sz="1900" spc="70" dirty="0">
                          <a:latin typeface="MingLiU"/>
                          <a:cs typeface="MingLiU"/>
                        </a:rPr>
                        <a:t>長</a:t>
                      </a:r>
                      <a:r>
                        <a:rPr sz="1900" spc="80" dirty="0">
                          <a:latin typeface="MingLiU"/>
                          <a:cs typeface="MingLiU"/>
                        </a:rPr>
                        <a:t>者</a:t>
                      </a:r>
                      <a:r>
                        <a:rPr sz="1900" spc="70" dirty="0">
                          <a:latin typeface="MingLiU"/>
                          <a:cs typeface="MingLiU"/>
                        </a:rPr>
                        <a:t>根</a:t>
                      </a:r>
                      <a:r>
                        <a:rPr sz="1900" spc="80" dirty="0">
                          <a:latin typeface="MingLiU"/>
                          <a:cs typeface="MingLiU"/>
                        </a:rPr>
                        <a:t>據</a:t>
                      </a:r>
                      <a:r>
                        <a:rPr sz="1900" spc="70" dirty="0">
                          <a:latin typeface="MingLiU"/>
                          <a:cs typeface="MingLiU"/>
                        </a:rPr>
                        <a:t>自</a:t>
                      </a:r>
                      <a:r>
                        <a:rPr sz="1900" spc="80" dirty="0">
                          <a:latin typeface="MingLiU"/>
                          <a:cs typeface="MingLiU"/>
                        </a:rPr>
                        <a:t>己</a:t>
                      </a:r>
                      <a:r>
                        <a:rPr sz="1900" spc="70" dirty="0">
                          <a:latin typeface="MingLiU"/>
                          <a:cs typeface="MingLiU"/>
                        </a:rPr>
                        <a:t>當</a:t>
                      </a:r>
                      <a:r>
                        <a:rPr sz="1900" spc="80" dirty="0">
                          <a:latin typeface="MingLiU"/>
                          <a:cs typeface="MingLiU"/>
                        </a:rPr>
                        <a:t>天</a:t>
                      </a:r>
                      <a:r>
                        <a:rPr sz="1900" spc="70" dirty="0">
                          <a:latin typeface="MingLiU"/>
                          <a:cs typeface="MingLiU"/>
                        </a:rPr>
                        <a:t>的</a:t>
                      </a:r>
                      <a:r>
                        <a:rPr sz="1900" spc="80" dirty="0">
                          <a:latin typeface="MingLiU"/>
                          <a:cs typeface="MingLiU"/>
                        </a:rPr>
                        <a:t>早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餐 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做做看</a:t>
                      </a:r>
                      <a:endParaRPr sz="1900">
                        <a:latin typeface="MingLiU"/>
                        <a:cs typeface="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MingLiU"/>
                          <a:cs typeface="MingLiU"/>
                        </a:rPr>
                        <a:t>圖卡、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字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卡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、</a:t>
                      </a:r>
                      <a:r>
                        <a:rPr sz="1900" spc="-5" dirty="0">
                          <a:latin typeface="MingLiU_HKSCS"/>
                          <a:cs typeface="MingLiU_HKSCS"/>
                        </a:rPr>
                        <a:t>PPT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檔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MingLiU"/>
                          <a:cs typeface="MingLiU"/>
                        </a:rPr>
                        <a:t>飲食</a:t>
                      </a:r>
                      <a:r>
                        <a:rPr sz="1900" spc="-15" dirty="0">
                          <a:latin typeface="MingLiU"/>
                          <a:cs typeface="MingLiU"/>
                        </a:rPr>
                        <a:t>日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記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範本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MingLiU"/>
                          <a:cs typeface="MingLiU"/>
                        </a:rPr>
                        <a:t>圖畫紙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、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彩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色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筆</a:t>
                      </a:r>
                      <a:endParaRPr sz="1900">
                        <a:latin typeface="MingLiU"/>
                        <a:cs typeface="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10"/>
                        </a:lnSpc>
                      </a:pPr>
                      <a:r>
                        <a:rPr sz="1900" spc="-5" dirty="0">
                          <a:latin typeface="MingLiU_HKSCS"/>
                          <a:cs typeface="MingLiU_HKSCS"/>
                        </a:rPr>
                        <a:t>10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分鐘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900" dirty="0">
                          <a:latin typeface="MingLiU_HKSCS"/>
                          <a:cs typeface="MingLiU_HKSCS"/>
                        </a:rPr>
                        <a:t>20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分鐘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MingLiU_HKSCS"/>
                          <a:cs typeface="MingLiU_HKSCS"/>
                        </a:rPr>
                        <a:t>10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分鐘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900" dirty="0">
                          <a:latin typeface="MingLiU_HKSCS"/>
                          <a:cs typeface="MingLiU_HKSCS"/>
                        </a:rPr>
                        <a:t>20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分鐘</a:t>
                      </a:r>
                      <a:endParaRPr sz="1900">
                        <a:latin typeface="MingLiU"/>
                        <a:cs typeface="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9215" marR="60960" algn="just">
                        <a:lnSpc>
                          <a:spcPct val="100000"/>
                        </a:lnSpc>
                        <a:buFont typeface="MingLiU_HKSCS"/>
                        <a:buAutoNum type="arabicPeriod"/>
                        <a:tabLst>
                          <a:tab pos="325755" algn="l"/>
                        </a:tabLst>
                      </a:pPr>
                      <a:r>
                        <a:rPr sz="1900" spc="114" dirty="0">
                          <a:latin typeface="MingLiU"/>
                          <a:cs typeface="MingLiU"/>
                        </a:rPr>
                        <a:t>用對話方</a:t>
                      </a:r>
                      <a:r>
                        <a:rPr sz="1900" spc="100" dirty="0">
                          <a:latin typeface="MingLiU"/>
                          <a:cs typeface="MingLiU"/>
                        </a:rPr>
                        <a:t>式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，</a:t>
                      </a:r>
                      <a:r>
                        <a:rPr sz="1900" spc="130" dirty="0">
                          <a:latin typeface="MingLiU"/>
                          <a:cs typeface="MingLiU"/>
                        </a:rPr>
                        <a:t> 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引 </a:t>
                      </a:r>
                      <a:r>
                        <a:rPr sz="1900" spc="260" dirty="0">
                          <a:latin typeface="MingLiU"/>
                          <a:cs typeface="MingLiU"/>
                        </a:rPr>
                        <a:t>導</a:t>
                      </a:r>
                      <a:r>
                        <a:rPr sz="1900" spc="270" dirty="0">
                          <a:latin typeface="MingLiU"/>
                          <a:cs typeface="MingLiU"/>
                        </a:rPr>
                        <a:t>長</a:t>
                      </a:r>
                      <a:r>
                        <a:rPr sz="1900" spc="260" dirty="0">
                          <a:latin typeface="MingLiU"/>
                          <a:cs typeface="MingLiU"/>
                        </a:rPr>
                        <a:t>者</a:t>
                      </a:r>
                      <a:r>
                        <a:rPr sz="1900" spc="270" dirty="0">
                          <a:latin typeface="MingLiU"/>
                          <a:cs typeface="MingLiU"/>
                        </a:rPr>
                        <a:t>說出</a:t>
                      </a:r>
                      <a:r>
                        <a:rPr sz="1900" spc="260" dirty="0">
                          <a:latin typeface="MingLiU"/>
                          <a:cs typeface="MingLiU"/>
                        </a:rPr>
                        <a:t>生活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中 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的食物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所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含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營養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。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MingLiU_HKSCS"/>
                        <a:buAutoNum type="arabicPeriod"/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MingLiU_HKSCS"/>
                        <a:buAutoNum type="arabicPeriod"/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MingLiU_HKSCS"/>
                        <a:buAutoNum type="arabicPeriod"/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9215" marR="62230" algn="just">
                        <a:lnSpc>
                          <a:spcPct val="100000"/>
                        </a:lnSpc>
                        <a:buFont typeface="MingLiU_HKSCS"/>
                        <a:buAutoNum type="arabicPeriod"/>
                        <a:tabLst>
                          <a:tab pos="344170" algn="l"/>
                        </a:tabLst>
                      </a:pPr>
                      <a:r>
                        <a:rPr sz="1900" spc="270" dirty="0">
                          <a:latin typeface="MingLiU"/>
                          <a:cs typeface="MingLiU"/>
                        </a:rPr>
                        <a:t>長</a:t>
                      </a:r>
                      <a:r>
                        <a:rPr sz="1900" spc="260" dirty="0">
                          <a:latin typeface="MingLiU"/>
                          <a:cs typeface="MingLiU"/>
                        </a:rPr>
                        <a:t>者</a:t>
                      </a:r>
                      <a:r>
                        <a:rPr sz="1900" spc="270" dirty="0">
                          <a:latin typeface="MingLiU"/>
                          <a:cs typeface="MingLiU"/>
                        </a:rPr>
                        <a:t>用自</a:t>
                      </a:r>
                      <a:r>
                        <a:rPr sz="1900" spc="260" dirty="0">
                          <a:latin typeface="MingLiU"/>
                          <a:cs typeface="MingLiU"/>
                        </a:rPr>
                        <a:t>身經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驗 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實際操作</a:t>
                      </a:r>
                      <a:endParaRPr sz="1900">
                        <a:latin typeface="MingLiU"/>
                        <a:cs typeface="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205" y="2581782"/>
            <a:ext cx="81578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AFEF"/>
                </a:solidFill>
                <a:latin typeface="Microsoft JhengHei"/>
                <a:cs typeface="Microsoft JhengHei"/>
              </a:rPr>
              <a:t>飲食日</a:t>
            </a:r>
            <a:r>
              <a:rPr sz="3200" b="1" spc="-10" dirty="0">
                <a:solidFill>
                  <a:srgbClr val="00AFEF"/>
                </a:solidFill>
                <a:latin typeface="Microsoft JhengHei"/>
                <a:cs typeface="Microsoft JhengHei"/>
              </a:rPr>
              <a:t>記</a:t>
            </a:r>
            <a:r>
              <a:rPr sz="3200" b="1" dirty="0">
                <a:solidFill>
                  <a:srgbClr val="00AFEF"/>
                </a:solidFill>
                <a:latin typeface="Microsoft JhengHei"/>
                <a:cs typeface="Microsoft JhengHei"/>
              </a:rPr>
              <a:t>範本</a:t>
            </a:r>
            <a:endParaRPr sz="3200">
              <a:latin typeface="Microsoft JhengHei"/>
              <a:cs typeface="Microsoft JhengHei"/>
            </a:endParaRPr>
          </a:p>
          <a:p>
            <a:pPr marL="12700" marR="1226820">
              <a:lnSpc>
                <a:spcPct val="100000"/>
              </a:lnSpc>
            </a:pPr>
            <a:r>
              <a:rPr sz="3200" b="1" spc="465" dirty="0">
                <a:solidFill>
                  <a:srgbClr val="00AFEF"/>
                </a:solidFill>
                <a:latin typeface="Microsoft JhengHei"/>
                <a:cs typeface="Microsoft JhengHei"/>
              </a:rPr>
              <a:t>(</a:t>
            </a:r>
            <a:r>
              <a:rPr sz="3200" b="1" dirty="0">
                <a:solidFill>
                  <a:srgbClr val="00AFEF"/>
                </a:solidFill>
                <a:latin typeface="Microsoft JhengHei"/>
                <a:cs typeface="Microsoft JhengHei"/>
              </a:rPr>
              <a:t>一</a:t>
            </a:r>
            <a:r>
              <a:rPr sz="3200" b="1" spc="465" dirty="0">
                <a:solidFill>
                  <a:srgbClr val="00AFEF"/>
                </a:solidFill>
                <a:latin typeface="Microsoft JhengHei"/>
                <a:cs typeface="Microsoft JhengHei"/>
              </a:rPr>
              <a:t>)</a:t>
            </a:r>
            <a:r>
              <a:rPr sz="3200" b="1" dirty="0">
                <a:solidFill>
                  <a:srgbClr val="00AFEF"/>
                </a:solidFill>
                <a:latin typeface="Microsoft JhengHei"/>
                <a:cs typeface="Microsoft JhengHei"/>
              </a:rPr>
              <a:t>介紹不同類別的飲食</a:t>
            </a:r>
            <a:r>
              <a:rPr sz="3200" b="1" spc="-15" dirty="0">
                <a:solidFill>
                  <a:srgbClr val="00AFEF"/>
                </a:solidFill>
                <a:latin typeface="Microsoft JhengHei"/>
                <a:cs typeface="Microsoft JhengHei"/>
              </a:rPr>
              <a:t>日</a:t>
            </a:r>
            <a:r>
              <a:rPr sz="3200" b="1" spc="-20" dirty="0">
                <a:solidFill>
                  <a:srgbClr val="00AFEF"/>
                </a:solidFill>
                <a:latin typeface="Microsoft JhengHei"/>
                <a:cs typeface="Microsoft JhengHei"/>
              </a:rPr>
              <a:t>記</a:t>
            </a:r>
            <a:r>
              <a:rPr sz="3200" b="1" spc="465" dirty="0">
                <a:solidFill>
                  <a:srgbClr val="00AFEF"/>
                </a:solidFill>
                <a:latin typeface="Microsoft JhengHei"/>
                <a:cs typeface="Microsoft JhengHei"/>
              </a:rPr>
              <a:t>(</a:t>
            </a:r>
            <a:r>
              <a:rPr sz="3200" b="1" dirty="0">
                <a:solidFill>
                  <a:srgbClr val="00AFEF"/>
                </a:solidFill>
                <a:latin typeface="Microsoft JhengHei"/>
                <a:cs typeface="Microsoft JhengHei"/>
              </a:rPr>
              <a:t>電子</a:t>
            </a:r>
            <a:r>
              <a:rPr sz="3200" b="1" spc="-10" dirty="0">
                <a:solidFill>
                  <a:srgbClr val="00AFEF"/>
                </a:solidFill>
                <a:latin typeface="Microsoft JhengHei"/>
                <a:cs typeface="Microsoft JhengHei"/>
              </a:rPr>
              <a:t>檔</a:t>
            </a:r>
            <a:r>
              <a:rPr sz="3200" b="1" spc="385" dirty="0">
                <a:solidFill>
                  <a:srgbClr val="00AFEF"/>
                </a:solidFill>
                <a:latin typeface="Microsoft JhengHei"/>
                <a:cs typeface="Microsoft JhengHei"/>
              </a:rPr>
              <a:t>)  </a:t>
            </a:r>
            <a:r>
              <a:rPr sz="3200" b="1" spc="465" dirty="0">
                <a:solidFill>
                  <a:srgbClr val="00AFEF"/>
                </a:solidFill>
                <a:latin typeface="Microsoft JhengHei"/>
                <a:cs typeface="Microsoft JhengHei"/>
              </a:rPr>
              <a:t>(</a:t>
            </a:r>
            <a:r>
              <a:rPr sz="3200" b="1" dirty="0">
                <a:solidFill>
                  <a:srgbClr val="00AFEF"/>
                </a:solidFill>
                <a:latin typeface="Microsoft JhengHei"/>
                <a:cs typeface="Microsoft JhengHei"/>
              </a:rPr>
              <a:t>二</a:t>
            </a:r>
            <a:r>
              <a:rPr sz="3200" b="1" spc="465" dirty="0">
                <a:solidFill>
                  <a:srgbClr val="00AFEF"/>
                </a:solidFill>
                <a:latin typeface="Microsoft JhengHei"/>
                <a:cs typeface="Microsoft JhengHei"/>
              </a:rPr>
              <a:t>)</a:t>
            </a:r>
            <a:r>
              <a:rPr sz="3200" b="1" dirty="0">
                <a:solidFill>
                  <a:srgbClr val="00AFEF"/>
                </a:solidFill>
                <a:latin typeface="Microsoft JhengHei"/>
                <a:cs typeface="Microsoft JhengHei"/>
              </a:rPr>
              <a:t>示範如何運用手</a:t>
            </a:r>
            <a:r>
              <a:rPr sz="3200" b="1" spc="-20" dirty="0">
                <a:solidFill>
                  <a:srgbClr val="00AFEF"/>
                </a:solidFill>
                <a:latin typeface="Microsoft JhengHei"/>
                <a:cs typeface="Microsoft JhengHei"/>
              </a:rPr>
              <a:t>機</a:t>
            </a:r>
            <a:r>
              <a:rPr sz="3200" b="1" spc="-380" dirty="0">
                <a:solidFill>
                  <a:srgbClr val="00AFEF"/>
                </a:solidFill>
                <a:latin typeface="Microsoft JhengHei"/>
                <a:cs typeface="Microsoft JhengHei"/>
              </a:rPr>
              <a:t>app</a:t>
            </a:r>
            <a:r>
              <a:rPr sz="3200" b="1" dirty="0">
                <a:solidFill>
                  <a:srgbClr val="00AFEF"/>
                </a:solidFill>
                <a:latin typeface="Microsoft JhengHei"/>
                <a:cs typeface="Microsoft JhengHei"/>
              </a:rPr>
              <a:t>紀錄飲食</a:t>
            </a:r>
            <a:endParaRPr sz="3200">
              <a:latin typeface="Microsoft JhengHei"/>
              <a:cs typeface="Microsoft JhengHe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3200" b="1" spc="465" dirty="0">
                <a:solidFill>
                  <a:srgbClr val="00AFEF"/>
                </a:solidFill>
                <a:latin typeface="Microsoft JhengHei"/>
                <a:cs typeface="Microsoft JhengHei"/>
              </a:rPr>
              <a:t>(</a:t>
            </a:r>
            <a:r>
              <a:rPr sz="3200" b="1" spc="5" dirty="0">
                <a:solidFill>
                  <a:srgbClr val="00AFEF"/>
                </a:solidFill>
                <a:latin typeface="Microsoft JhengHei"/>
                <a:cs typeface="Microsoft JhengHei"/>
              </a:rPr>
              <a:t>三</a:t>
            </a:r>
            <a:r>
              <a:rPr sz="3200" b="1" spc="465" dirty="0">
                <a:solidFill>
                  <a:srgbClr val="00AFEF"/>
                </a:solidFill>
                <a:latin typeface="Microsoft JhengHei"/>
                <a:cs typeface="Microsoft JhengHei"/>
              </a:rPr>
              <a:t>)</a:t>
            </a:r>
            <a:r>
              <a:rPr sz="3200" b="1" spc="5" dirty="0">
                <a:solidFill>
                  <a:srgbClr val="00AFEF"/>
                </a:solidFill>
                <a:latin typeface="Microsoft JhengHei"/>
                <a:cs typeface="Microsoft JhengHei"/>
              </a:rPr>
              <a:t>運用個</a:t>
            </a:r>
            <a:r>
              <a:rPr sz="3200" b="1" spc="-10" dirty="0">
                <a:solidFill>
                  <a:srgbClr val="00AFEF"/>
                </a:solidFill>
                <a:latin typeface="Microsoft JhengHei"/>
                <a:cs typeface="Microsoft JhengHei"/>
              </a:rPr>
              <a:t>人</a:t>
            </a:r>
            <a:r>
              <a:rPr sz="3200" b="1" spc="5" dirty="0">
                <a:solidFill>
                  <a:srgbClr val="00AFEF"/>
                </a:solidFill>
                <a:latin typeface="Microsoft JhengHei"/>
                <a:cs typeface="Microsoft JhengHei"/>
              </a:rPr>
              <a:t>社群</a:t>
            </a:r>
            <a:r>
              <a:rPr sz="3200" b="1" spc="-10" dirty="0">
                <a:solidFill>
                  <a:srgbClr val="00AFEF"/>
                </a:solidFill>
                <a:latin typeface="Microsoft JhengHei"/>
                <a:cs typeface="Microsoft JhengHei"/>
              </a:rPr>
              <a:t>網頁</a:t>
            </a:r>
            <a:r>
              <a:rPr sz="3200" b="1" spc="100" dirty="0">
                <a:solidFill>
                  <a:srgbClr val="00AFEF"/>
                </a:solidFill>
                <a:latin typeface="Microsoft JhengHei"/>
                <a:cs typeface="Microsoft JhengHei"/>
              </a:rPr>
              <a:t>(FB</a:t>
            </a:r>
            <a:r>
              <a:rPr sz="3200" b="1" spc="50" dirty="0">
                <a:solidFill>
                  <a:srgbClr val="00AFEF"/>
                </a:solidFill>
                <a:latin typeface="Microsoft JhengHei"/>
                <a:cs typeface="Microsoft JhengHei"/>
              </a:rPr>
              <a:t>)</a:t>
            </a:r>
            <a:r>
              <a:rPr sz="3200" b="1" spc="5" dirty="0">
                <a:solidFill>
                  <a:srgbClr val="00AFEF"/>
                </a:solidFill>
                <a:latin typeface="Microsoft JhengHei"/>
                <a:cs typeface="Microsoft JhengHei"/>
              </a:rPr>
              <a:t>製作</a:t>
            </a:r>
            <a:r>
              <a:rPr sz="3200" b="1" spc="-10" dirty="0">
                <a:solidFill>
                  <a:srgbClr val="00AFEF"/>
                </a:solidFill>
                <a:latin typeface="Microsoft JhengHei"/>
                <a:cs typeface="Microsoft JhengHei"/>
              </a:rPr>
              <a:t>當</a:t>
            </a:r>
            <a:r>
              <a:rPr sz="3200" b="1" spc="5" dirty="0">
                <a:solidFill>
                  <a:srgbClr val="00AFEF"/>
                </a:solidFill>
                <a:latin typeface="Microsoft JhengHei"/>
                <a:cs typeface="Microsoft JhengHei"/>
              </a:rPr>
              <a:t>週飲</a:t>
            </a:r>
            <a:r>
              <a:rPr sz="3200" b="1" spc="-10" dirty="0">
                <a:solidFill>
                  <a:srgbClr val="00AFEF"/>
                </a:solidFill>
                <a:latin typeface="Microsoft JhengHei"/>
                <a:cs typeface="Microsoft JhengHei"/>
              </a:rPr>
              <a:t>食</a:t>
            </a:r>
            <a:r>
              <a:rPr sz="3200" b="1" dirty="0">
                <a:solidFill>
                  <a:srgbClr val="00AFEF"/>
                </a:solidFill>
                <a:latin typeface="Microsoft JhengHei"/>
                <a:cs typeface="Microsoft JhengHei"/>
              </a:rPr>
              <a:t>相簿  </a:t>
            </a:r>
            <a:r>
              <a:rPr sz="3200" b="1" spc="465" dirty="0">
                <a:solidFill>
                  <a:srgbClr val="00AFEF"/>
                </a:solidFill>
                <a:latin typeface="Microsoft JhengHei"/>
                <a:cs typeface="Microsoft JhengHei"/>
              </a:rPr>
              <a:t>(</a:t>
            </a:r>
            <a:r>
              <a:rPr sz="3200" b="1" dirty="0">
                <a:solidFill>
                  <a:srgbClr val="00AFEF"/>
                </a:solidFill>
                <a:latin typeface="Microsoft JhengHei"/>
                <a:cs typeface="Microsoft JhengHei"/>
              </a:rPr>
              <a:t>四</a:t>
            </a:r>
            <a:r>
              <a:rPr sz="3200" b="1" spc="465" dirty="0">
                <a:solidFill>
                  <a:srgbClr val="00AFEF"/>
                </a:solidFill>
                <a:latin typeface="Microsoft JhengHei"/>
                <a:cs typeface="Microsoft JhengHei"/>
              </a:rPr>
              <a:t>)</a:t>
            </a:r>
            <a:r>
              <a:rPr sz="3200" b="1" dirty="0">
                <a:solidFill>
                  <a:srgbClr val="00AFEF"/>
                </a:solidFill>
                <a:latin typeface="Microsoft JhengHei"/>
                <a:cs typeface="Microsoft JhengHei"/>
              </a:rPr>
              <a:t>紙本飲食紀</a:t>
            </a:r>
            <a:r>
              <a:rPr sz="3200" b="1" spc="-10" dirty="0">
                <a:solidFill>
                  <a:srgbClr val="00AFEF"/>
                </a:solidFill>
                <a:latin typeface="Microsoft JhengHei"/>
                <a:cs typeface="Microsoft JhengHei"/>
              </a:rPr>
              <a:t>錄</a:t>
            </a:r>
            <a:r>
              <a:rPr sz="3200" b="1" spc="465" dirty="0">
                <a:solidFill>
                  <a:srgbClr val="00AFEF"/>
                </a:solidFill>
                <a:latin typeface="Microsoft JhengHei"/>
                <a:cs typeface="Microsoft JhengHei"/>
              </a:rPr>
              <a:t>(</a:t>
            </a:r>
            <a:r>
              <a:rPr sz="3200" b="1" dirty="0">
                <a:solidFill>
                  <a:srgbClr val="00AFEF"/>
                </a:solidFill>
                <a:latin typeface="Microsoft JhengHei"/>
                <a:cs typeface="Microsoft JhengHei"/>
              </a:rPr>
              <a:t>貼照片</a:t>
            </a:r>
            <a:r>
              <a:rPr sz="3200" b="1" spc="-15" dirty="0">
                <a:solidFill>
                  <a:srgbClr val="00AFEF"/>
                </a:solidFill>
                <a:latin typeface="Microsoft JhengHei"/>
                <a:cs typeface="Microsoft JhengHei"/>
              </a:rPr>
              <a:t>附</a:t>
            </a:r>
            <a:r>
              <a:rPr sz="3200" b="1" dirty="0">
                <a:solidFill>
                  <a:srgbClr val="00AFEF"/>
                </a:solidFill>
                <a:latin typeface="Microsoft JhengHei"/>
                <a:cs typeface="Microsoft JhengHei"/>
              </a:rPr>
              <a:t>上族語說</a:t>
            </a:r>
            <a:r>
              <a:rPr sz="3200" b="1" spc="-20" dirty="0">
                <a:solidFill>
                  <a:srgbClr val="00AFEF"/>
                </a:solidFill>
                <a:latin typeface="Microsoft JhengHei"/>
                <a:cs typeface="Microsoft JhengHei"/>
              </a:rPr>
              <a:t>明</a:t>
            </a:r>
            <a:r>
              <a:rPr sz="3200" b="1" spc="475" dirty="0">
                <a:solidFill>
                  <a:srgbClr val="00AFEF"/>
                </a:solidFill>
                <a:latin typeface="Microsoft JhengHei"/>
                <a:cs typeface="Microsoft JhengHei"/>
              </a:rPr>
              <a:t>)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346" y="995629"/>
            <a:ext cx="8028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二</a:t>
            </a:r>
            <a:r>
              <a:rPr sz="3600" dirty="0"/>
              <a:t>、</a:t>
            </a:r>
            <a:r>
              <a:rPr sz="3600" spc="-5" dirty="0"/>
              <a:t>單週課程設計之規</a:t>
            </a:r>
            <a:r>
              <a:rPr sz="3600" dirty="0"/>
              <a:t>劃</a:t>
            </a:r>
            <a:r>
              <a:rPr sz="3600" spc="530" dirty="0"/>
              <a:t>(</a:t>
            </a:r>
            <a:r>
              <a:rPr sz="3600" spc="-5" dirty="0">
                <a:solidFill>
                  <a:srgbClr val="FF0000"/>
                </a:solidFill>
              </a:rPr>
              <a:t>準備期其</a:t>
            </a:r>
            <a:r>
              <a:rPr sz="3600" dirty="0">
                <a:solidFill>
                  <a:srgbClr val="FF0000"/>
                </a:solidFill>
              </a:rPr>
              <a:t>中一 週設計</a:t>
            </a:r>
            <a:r>
              <a:rPr sz="3600" spc="535" dirty="0"/>
              <a:t>)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2" y="710641"/>
            <a:ext cx="80283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</a:t>
            </a:r>
            <a:r>
              <a:rPr spc="-5" dirty="0"/>
              <a:t>、</a:t>
            </a:r>
            <a:r>
              <a:rPr dirty="0"/>
              <a:t>單週課程設計之規</a:t>
            </a:r>
            <a:r>
              <a:rPr spc="-20" dirty="0"/>
              <a:t>劃</a:t>
            </a:r>
            <a:r>
              <a:rPr spc="440" dirty="0"/>
              <a:t>(</a:t>
            </a:r>
            <a:r>
              <a:rPr dirty="0">
                <a:solidFill>
                  <a:srgbClr val="FF0000"/>
                </a:solidFill>
              </a:rPr>
              <a:t>製</a:t>
            </a:r>
            <a:r>
              <a:rPr spc="-5" dirty="0">
                <a:solidFill>
                  <a:srgbClr val="FF0000"/>
                </a:solidFill>
              </a:rPr>
              <a:t>造</a:t>
            </a:r>
            <a:r>
              <a:rPr dirty="0">
                <a:solidFill>
                  <a:srgbClr val="FF0000"/>
                </a:solidFill>
              </a:rPr>
              <a:t>期其中一週設</a:t>
            </a:r>
            <a:r>
              <a:rPr spc="-15" dirty="0">
                <a:solidFill>
                  <a:srgbClr val="FF0000"/>
                </a:solidFill>
              </a:rPr>
              <a:t>計</a:t>
            </a:r>
            <a:r>
              <a:rPr spc="445" dirty="0"/>
              <a:t>)</a:t>
            </a:r>
          </a:p>
        </p:txBody>
      </p:sp>
      <p:sp>
        <p:nvSpPr>
          <p:cNvPr id="8" name="object 8"/>
          <p:cNvSpPr/>
          <p:nvPr/>
        </p:nvSpPr>
        <p:spPr>
          <a:xfrm>
            <a:off x="4389120" y="1373124"/>
            <a:ext cx="422148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89519" y="1373124"/>
            <a:ext cx="423672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7667" y="2132838"/>
            <a:ext cx="2556510" cy="432434"/>
          </a:xfrm>
          <a:custGeom>
            <a:avLst/>
            <a:gdLst/>
            <a:ahLst/>
            <a:cxnLst/>
            <a:rect l="l" t="t" r="r" b="b"/>
            <a:pathLst>
              <a:path w="2556510" h="432435">
                <a:moveTo>
                  <a:pt x="0" y="432053"/>
                </a:moveTo>
                <a:lnTo>
                  <a:pt x="2556129" y="432053"/>
                </a:lnTo>
                <a:lnTo>
                  <a:pt x="2556129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7667" y="2132838"/>
            <a:ext cx="2556510" cy="432434"/>
          </a:xfrm>
          <a:custGeom>
            <a:avLst/>
            <a:gdLst/>
            <a:ahLst/>
            <a:cxnLst/>
            <a:rect l="l" t="t" r="r" b="b"/>
            <a:pathLst>
              <a:path w="2556510" h="432435">
                <a:moveTo>
                  <a:pt x="0" y="432053"/>
                </a:moveTo>
                <a:lnTo>
                  <a:pt x="2556129" y="432053"/>
                </a:lnTo>
                <a:lnTo>
                  <a:pt x="2556129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76952"/>
              </p:ext>
            </p:extLst>
          </p:nvPr>
        </p:nvGraphicFramePr>
        <p:xfrm>
          <a:off x="172340" y="1295400"/>
          <a:ext cx="8855707" cy="5199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3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75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13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926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309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週次主題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烏尼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娜</a:t>
                      </a:r>
                      <a:r>
                        <a:rPr sz="1800" b="1" spc="114" dirty="0">
                          <a:latin typeface="Microsoft JhengHei"/>
                          <a:cs typeface="Microsoft JhengHei"/>
                        </a:rPr>
                        <a:t>-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食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物</a:t>
                      </a:r>
                      <a:r>
                        <a:rPr sz="1800" b="1" spc="114" dirty="0">
                          <a:latin typeface="Microsoft JhengHei"/>
                          <a:cs typeface="Microsoft JhengHei"/>
                        </a:rPr>
                        <a:t>-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瑪恰屋</a:t>
                      </a:r>
                      <a:r>
                        <a:rPr sz="1800" b="1" spc="44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spc="-70" dirty="0">
                          <a:latin typeface="Microsoft JhengHei"/>
                          <a:cs typeface="Microsoft JhengHei"/>
                        </a:rPr>
                        <a:t>~vuvu(cina-hudas)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的傳統吃法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1171"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教案設計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190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075690">
                        <a:lnSpc>
                          <a:spcPct val="100000"/>
                        </a:lnSpc>
                      </a:pPr>
                      <a:r>
                        <a:rPr sz="1800" b="1" spc="-570" dirty="0">
                          <a:latin typeface="Microsoft JhengHei"/>
                          <a:cs typeface="Microsoft JhengHei"/>
                        </a:rPr>
                        <a:t>OOO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照服員</a:t>
                      </a:r>
                      <a:r>
                        <a:rPr sz="1800" b="1" spc="105" dirty="0">
                          <a:latin typeface="Microsoft JhengHei"/>
                          <a:cs typeface="Microsoft JhengHei"/>
                        </a:rPr>
                        <a:t>/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負責人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000" b="1" spc="-15" dirty="0" err="1"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2000" b="1" dirty="0" err="1">
                          <a:latin typeface="Microsoft JhengHei"/>
                          <a:cs typeface="Microsoft JhengHei"/>
                        </a:rPr>
                        <a:t>學</a:t>
                      </a:r>
                      <a:r>
                        <a:rPr sz="2000" b="1" spc="-15" dirty="0" err="1">
                          <a:latin typeface="Microsoft JhengHei"/>
                          <a:cs typeface="Microsoft JhengHei"/>
                        </a:rPr>
                        <a:t>時</a:t>
                      </a:r>
                      <a:r>
                        <a:rPr sz="2000" b="1" dirty="0" err="1">
                          <a:latin typeface="Microsoft JhengHei"/>
                          <a:cs typeface="Microsoft JhengHei"/>
                        </a:rPr>
                        <a:t>間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63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000" b="1" spc="-204" dirty="0">
                          <a:latin typeface="Microsoft JhengHei"/>
                          <a:cs typeface="Microsoft JhengHei"/>
                        </a:rPr>
                        <a:t>60</a:t>
                      </a:r>
                      <a:r>
                        <a:rPr sz="2000" b="1" spc="-15" dirty="0"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63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2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教學目標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25780" indent="-457834">
                        <a:lnSpc>
                          <a:spcPct val="100000"/>
                        </a:lnSpc>
                        <a:spcBef>
                          <a:spcPts val="100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清楚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各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族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日常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生活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的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主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要糧</a:t>
                      </a:r>
                      <a:r>
                        <a:rPr sz="1800" b="1" spc="5" dirty="0">
                          <a:latin typeface="Microsoft JhengHei"/>
                          <a:cs typeface="Microsoft JhengHei"/>
                        </a:rPr>
                        <a:t>食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525780" indent="-457834">
                        <a:lnSpc>
                          <a:spcPct val="100000"/>
                        </a:lnSpc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清楚如何製作食物。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525780" indent="-457834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熟悉各種食用方法方式。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525780" indent="-457834">
                        <a:lnSpc>
                          <a:spcPct val="100000"/>
                        </a:lnSpc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傳統食物對族人的重要性。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525780" indent="-457834">
                        <a:lnSpc>
                          <a:spcPct val="100000"/>
                        </a:lnSpc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說出部落流傳的飲食故事。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8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教學工具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201930" algn="l">
                        <a:lnSpc>
                          <a:spcPct val="100000"/>
                        </a:lnSpc>
                      </a:pP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食材</a:t>
                      </a:r>
                      <a:r>
                        <a:rPr sz="1800" b="1" spc="-15" dirty="0" err="1">
                          <a:latin typeface="Microsoft JhengHei"/>
                          <a:cs typeface="Microsoft JhengHei"/>
                        </a:rPr>
                        <a:t>、</a:t>
                      </a: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器</a:t>
                      </a:r>
                      <a:r>
                        <a:rPr sz="1800" b="1" spc="-15" dirty="0" err="1">
                          <a:latin typeface="Microsoft JhengHei"/>
                          <a:cs typeface="Microsoft JhengHei"/>
                        </a:rPr>
                        <a:t>具</a:t>
                      </a:r>
                      <a:r>
                        <a:rPr sz="1800" b="1" spc="-10" dirty="0" err="1">
                          <a:latin typeface="Microsoft JhengHei"/>
                          <a:cs typeface="Microsoft JhengHei"/>
                        </a:rPr>
                        <a:t>、</a:t>
                      </a: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電腦</a:t>
                      </a:r>
                      <a:r>
                        <a:rPr sz="1800" b="1" spc="-15" dirty="0" err="1">
                          <a:latin typeface="Microsoft JhengHei"/>
                          <a:cs typeface="Microsoft JhengHei"/>
                        </a:rPr>
                        <a:t>、</a:t>
                      </a: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喇</a:t>
                      </a:r>
                      <a:r>
                        <a:rPr sz="1800" b="1" spc="-15" dirty="0" err="1">
                          <a:latin typeface="Microsoft JhengHei"/>
                          <a:cs typeface="Microsoft JhengHei"/>
                        </a:rPr>
                        <a:t>叭</a:t>
                      </a:r>
                      <a:r>
                        <a:rPr sz="1800" b="1" spc="-10" dirty="0" err="1">
                          <a:latin typeface="Microsoft JhengHei"/>
                          <a:cs typeface="Microsoft JhengHei"/>
                        </a:rPr>
                        <a:t>、</a:t>
                      </a: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單槍投影機</a:t>
                      </a:r>
                      <a:r>
                        <a:rPr sz="1800" b="1" spc="-10" dirty="0" err="1">
                          <a:latin typeface="Microsoft JhengHei"/>
                          <a:cs typeface="Microsoft JhengHei"/>
                        </a:rPr>
                        <a:t>、</a:t>
                      </a:r>
                      <a:r>
                        <a:rPr sz="1800" b="1" spc="10" dirty="0" err="1">
                          <a:latin typeface="Microsoft JhengHei"/>
                          <a:cs typeface="Microsoft JhengHei"/>
                        </a:rPr>
                        <a:t>食</a:t>
                      </a: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物</a:t>
                      </a:r>
                      <a:r>
                        <a:rPr sz="1800" b="1" spc="10" dirty="0" err="1">
                          <a:latin typeface="Microsoft JhengHei"/>
                          <a:cs typeface="Microsoft JhengHei"/>
                        </a:rPr>
                        <a:t>圖</a:t>
                      </a: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卡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附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族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語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字</a:t>
                      </a:r>
                      <a:r>
                        <a:rPr sz="1800" b="1" spc="15" dirty="0">
                          <a:latin typeface="Microsoft JhengHei"/>
                          <a:cs typeface="Microsoft JhengHei"/>
                        </a:rPr>
                        <a:t>卡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)、圖畫紙、 彩色筆、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日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記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本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。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317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94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教學內容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96545" indent="-227965">
                        <a:lnSpc>
                          <a:spcPts val="2100"/>
                        </a:lnSpc>
                        <a:buSzPct val="94444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透</a:t>
                      </a:r>
                      <a:r>
                        <a:rPr sz="1800" b="1" spc="-20" dirty="0">
                          <a:latin typeface="Microsoft JhengHei"/>
                          <a:cs typeface="Microsoft JhengHei"/>
                        </a:rPr>
                        <a:t>過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食物圖卡，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說</a:t>
                      </a:r>
                      <a:r>
                        <a:rPr sz="1800" b="1" spc="-20" dirty="0">
                          <a:latin typeface="Microsoft JhengHei"/>
                          <a:cs typeface="Microsoft JhengHei"/>
                        </a:rPr>
                        <a:t>明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傳統食物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在</a:t>
                      </a:r>
                      <a:r>
                        <a:rPr sz="1800" b="1" spc="-20" dirty="0">
                          <a:latin typeface="Microsoft JhengHei"/>
                          <a:cs typeface="Microsoft JhengHei"/>
                        </a:rPr>
                        <a:t>族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人生活中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的</a:t>
                      </a:r>
                      <a:r>
                        <a:rPr sz="1800" b="1" spc="-20" dirty="0">
                          <a:latin typeface="Microsoft JhengHei"/>
                          <a:cs typeface="Microsoft JhengHei"/>
                        </a:rPr>
                        <a:t>角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色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295910" indent="-227965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分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享自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己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製作傳統飲食的經驗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295910" indent="-227965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動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手製作食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材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297815" indent="-229870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98450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製作美食的經驗畫下來或口語敘</a:t>
                      </a:r>
                      <a:r>
                        <a:rPr sz="1800" b="1" spc="5" dirty="0">
                          <a:latin typeface="Microsoft JhengHei"/>
                          <a:cs typeface="Microsoft JhengHei"/>
                        </a:rPr>
                        <a:t>述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，說明美食是用那些器具製作的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297815" indent="-229870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98450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聽他人的製作方式，相互學習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297815" indent="-229870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98450" algn="l"/>
                        </a:tabLst>
                      </a:pP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分享食物對個人的感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想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，並做紀錄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</a:t>
            </a:r>
            <a:r>
              <a:rPr spc="-5" dirty="0"/>
              <a:t>、</a:t>
            </a:r>
            <a:r>
              <a:rPr dirty="0"/>
              <a:t>單週課程設計之規</a:t>
            </a:r>
            <a:r>
              <a:rPr spc="-20" dirty="0"/>
              <a:t>劃</a:t>
            </a:r>
            <a:r>
              <a:rPr spc="440" dirty="0"/>
              <a:t>(</a:t>
            </a:r>
            <a:r>
              <a:rPr dirty="0">
                <a:solidFill>
                  <a:srgbClr val="FF0000"/>
                </a:solidFill>
              </a:rPr>
              <a:t>製</a:t>
            </a:r>
            <a:r>
              <a:rPr spc="-5" dirty="0">
                <a:solidFill>
                  <a:srgbClr val="FF0000"/>
                </a:solidFill>
              </a:rPr>
              <a:t>造期</a:t>
            </a:r>
            <a:r>
              <a:rPr dirty="0">
                <a:solidFill>
                  <a:srgbClr val="FF0000"/>
                </a:solidFill>
              </a:rPr>
              <a:t>其中一週設</a:t>
            </a:r>
            <a:r>
              <a:rPr spc="-10" dirty="0">
                <a:solidFill>
                  <a:srgbClr val="FF0000"/>
                </a:solidFill>
              </a:rPr>
              <a:t>計</a:t>
            </a:r>
            <a:r>
              <a:rPr spc="445" dirty="0"/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459" y="1190371"/>
          <a:ext cx="8981439" cy="5524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5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44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59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558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0736">
                <a:tc gridSpan="4"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sz="1900" b="1" dirty="0"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1900" b="1" spc="-5" dirty="0">
                          <a:latin typeface="Microsoft JhengHei"/>
                          <a:cs typeface="Microsoft JhengHei"/>
                        </a:rPr>
                        <a:t>學流程</a:t>
                      </a:r>
                      <a:endParaRPr sz="1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735"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sz="1900" b="1" dirty="0"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1900" b="1" spc="-5" dirty="0">
                          <a:latin typeface="Microsoft JhengHei"/>
                          <a:cs typeface="Microsoft JhengHei"/>
                        </a:rPr>
                        <a:t>學活動</a:t>
                      </a:r>
                      <a:endParaRPr sz="1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 marL="669290">
                        <a:lnSpc>
                          <a:spcPts val="2250"/>
                        </a:lnSpc>
                      </a:pPr>
                      <a:r>
                        <a:rPr sz="1900" b="1" dirty="0"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1900" b="1" spc="-5" dirty="0">
                          <a:latin typeface="Microsoft JhengHei"/>
                          <a:cs typeface="Microsoft JhengHei"/>
                        </a:rPr>
                        <a:t>學資源</a:t>
                      </a:r>
                      <a:endParaRPr sz="1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2250"/>
                        </a:lnSpc>
                      </a:pPr>
                      <a:r>
                        <a:rPr sz="1900" b="1" spc="5" dirty="0">
                          <a:latin typeface="Microsoft JhengHei"/>
                          <a:cs typeface="Microsoft JhengHei"/>
                        </a:rPr>
                        <a:t>時間</a:t>
                      </a:r>
                      <a:endParaRPr sz="1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 marL="674370">
                        <a:lnSpc>
                          <a:spcPts val="2250"/>
                        </a:lnSpc>
                      </a:pPr>
                      <a:r>
                        <a:rPr sz="1900" b="1" dirty="0"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1900" b="1" spc="-5" dirty="0">
                          <a:latin typeface="Microsoft JhengHei"/>
                          <a:cs typeface="Microsoft JhengHei"/>
                        </a:rPr>
                        <a:t>學後</a:t>
                      </a:r>
                      <a:r>
                        <a:rPr sz="1900" b="1" dirty="0">
                          <a:latin typeface="Microsoft JhengHei"/>
                          <a:cs typeface="Microsoft JhengHei"/>
                        </a:rPr>
                        <a:t>評</a:t>
                      </a:r>
                      <a:r>
                        <a:rPr sz="1900" b="1" spc="-5" dirty="0">
                          <a:latin typeface="Microsoft JhengHei"/>
                          <a:cs typeface="Microsoft JhengHei"/>
                        </a:rPr>
                        <a:t>估</a:t>
                      </a:r>
                      <a:endParaRPr sz="1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22558">
                <a:tc>
                  <a:txBody>
                    <a:bodyPr/>
                    <a:lstStyle/>
                    <a:p>
                      <a:pPr marL="67945">
                        <a:lnSpc>
                          <a:spcPts val="2205"/>
                        </a:lnSpc>
                      </a:pPr>
                      <a:r>
                        <a:rPr sz="1900" spc="-5" dirty="0">
                          <a:latin typeface="MingLiU"/>
                          <a:cs typeface="MingLiU"/>
                        </a:rPr>
                        <a:t>準備活動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 marL="67945" marR="58419" algn="just">
                        <a:lnSpc>
                          <a:spcPct val="100000"/>
                        </a:lnSpc>
                      </a:pPr>
                      <a:r>
                        <a:rPr sz="1900" spc="114" dirty="0">
                          <a:latin typeface="MingLiU"/>
                          <a:cs typeface="MingLiU"/>
                        </a:rPr>
                        <a:t>講</a:t>
                      </a:r>
                      <a:r>
                        <a:rPr sz="1900" spc="100" dirty="0">
                          <a:latin typeface="MingLiU"/>
                          <a:cs typeface="MingLiU"/>
                        </a:rPr>
                        <a:t>師</a:t>
                      </a:r>
                      <a:r>
                        <a:rPr sz="1900" spc="114" dirty="0">
                          <a:latin typeface="MingLiU"/>
                          <a:cs typeface="MingLiU"/>
                        </a:rPr>
                        <a:t>食</a:t>
                      </a:r>
                      <a:r>
                        <a:rPr sz="1900" spc="110" dirty="0">
                          <a:latin typeface="MingLiU"/>
                          <a:cs typeface="MingLiU"/>
                        </a:rPr>
                        <a:t>材</a:t>
                      </a:r>
                      <a:r>
                        <a:rPr sz="1900" spc="114" dirty="0">
                          <a:latin typeface="MingLiU"/>
                          <a:cs typeface="MingLiU"/>
                        </a:rPr>
                        <a:t>、</a:t>
                      </a:r>
                      <a:r>
                        <a:rPr sz="1900" spc="105" dirty="0">
                          <a:latin typeface="MingLiU"/>
                          <a:cs typeface="MingLiU"/>
                        </a:rPr>
                        <a:t>器</a:t>
                      </a:r>
                      <a:r>
                        <a:rPr sz="1900" spc="114" dirty="0">
                          <a:latin typeface="MingLiU"/>
                          <a:cs typeface="MingLiU"/>
                        </a:rPr>
                        <a:t>具</a:t>
                      </a:r>
                      <a:r>
                        <a:rPr sz="1900" spc="105" dirty="0">
                          <a:latin typeface="MingLiU"/>
                          <a:cs typeface="MingLiU"/>
                        </a:rPr>
                        <a:t>、</a:t>
                      </a:r>
                      <a:r>
                        <a:rPr sz="1900" spc="114" dirty="0">
                          <a:latin typeface="MingLiU"/>
                          <a:cs typeface="MingLiU"/>
                        </a:rPr>
                        <a:t>電</a:t>
                      </a:r>
                      <a:r>
                        <a:rPr sz="1900" spc="105" dirty="0">
                          <a:latin typeface="MingLiU"/>
                          <a:cs typeface="MingLiU"/>
                        </a:rPr>
                        <a:t>腦</a:t>
                      </a:r>
                      <a:r>
                        <a:rPr sz="1900" spc="114" dirty="0">
                          <a:latin typeface="MingLiU"/>
                          <a:cs typeface="MingLiU"/>
                        </a:rPr>
                        <a:t>、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喇 </a:t>
                      </a:r>
                      <a:r>
                        <a:rPr sz="1900" spc="105" dirty="0">
                          <a:latin typeface="MingLiU"/>
                          <a:cs typeface="MingLiU"/>
                        </a:rPr>
                        <a:t>叭單槍</a:t>
                      </a:r>
                      <a:r>
                        <a:rPr sz="1900" spc="110" dirty="0">
                          <a:latin typeface="MingLiU"/>
                          <a:cs typeface="MingLiU"/>
                        </a:rPr>
                        <a:t>投</a:t>
                      </a:r>
                      <a:r>
                        <a:rPr sz="1900" spc="105" dirty="0">
                          <a:latin typeface="MingLiU"/>
                          <a:cs typeface="MingLiU"/>
                        </a:rPr>
                        <a:t>影機、</a:t>
                      </a:r>
                      <a:r>
                        <a:rPr sz="1900" spc="120" dirty="0">
                          <a:latin typeface="MingLiU"/>
                          <a:cs typeface="MingLiU"/>
                        </a:rPr>
                        <a:t>日記本</a:t>
                      </a:r>
                      <a:r>
                        <a:rPr sz="1900" spc="105" dirty="0">
                          <a:latin typeface="MingLiU"/>
                          <a:cs typeface="MingLiU"/>
                        </a:rPr>
                        <a:t>、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食 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物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圖</a:t>
                      </a:r>
                      <a:r>
                        <a:rPr sz="1900" spc="10" dirty="0">
                          <a:latin typeface="MingLiU"/>
                          <a:cs typeface="MingLiU"/>
                        </a:rPr>
                        <a:t>卡</a:t>
                      </a:r>
                      <a:r>
                        <a:rPr sz="1900" spc="5" dirty="0">
                          <a:latin typeface="MingLiU_HKSCS"/>
                          <a:cs typeface="MingLiU_HKSCS"/>
                        </a:rPr>
                        <a:t>(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附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族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語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字</a:t>
                      </a:r>
                      <a:r>
                        <a:rPr sz="1900" spc="10" dirty="0">
                          <a:latin typeface="MingLiU"/>
                          <a:cs typeface="MingLiU"/>
                        </a:rPr>
                        <a:t>卡</a:t>
                      </a:r>
                      <a:r>
                        <a:rPr sz="1900" spc="-5" dirty="0">
                          <a:latin typeface="MingLiU_HKSCS"/>
                          <a:cs typeface="MingLiU_HKSCS"/>
                        </a:rPr>
                        <a:t>)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。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MingLiU"/>
                          <a:cs typeface="MingLiU"/>
                        </a:rPr>
                        <a:t>教學活動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 marL="136525" marR="156210" algn="just">
                        <a:lnSpc>
                          <a:spcPct val="100000"/>
                        </a:lnSpc>
                      </a:pPr>
                      <a:r>
                        <a:rPr sz="1900" dirty="0">
                          <a:latin typeface="MingLiU_HKSCS"/>
                          <a:cs typeface="MingLiU_HKSCS"/>
                        </a:rPr>
                        <a:t>(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一</a:t>
                      </a:r>
                      <a:r>
                        <a:rPr sz="1900" dirty="0">
                          <a:latin typeface="MingLiU_HKSCS"/>
                          <a:cs typeface="MingLiU_HKSCS"/>
                        </a:rPr>
                        <a:t>)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透</a:t>
                      </a:r>
                      <a:r>
                        <a:rPr sz="1900" spc="-15" dirty="0">
                          <a:latin typeface="MingLiU"/>
                          <a:cs typeface="MingLiU"/>
                        </a:rPr>
                        <a:t>過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食物</a:t>
                      </a:r>
                      <a:r>
                        <a:rPr sz="1900" spc="-15" dirty="0">
                          <a:latin typeface="MingLiU"/>
                          <a:cs typeface="MingLiU"/>
                        </a:rPr>
                        <a:t>圖卡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，</a:t>
                      </a:r>
                      <a:r>
                        <a:rPr sz="1900" spc="-15" dirty="0">
                          <a:latin typeface="MingLiU"/>
                          <a:cs typeface="MingLiU"/>
                        </a:rPr>
                        <a:t>說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明傳 </a:t>
                      </a:r>
                      <a:r>
                        <a:rPr sz="1900" spc="-15" dirty="0">
                          <a:latin typeface="MingLiU"/>
                          <a:cs typeface="MingLiU"/>
                        </a:rPr>
                        <a:t>統食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物</a:t>
                      </a:r>
                      <a:r>
                        <a:rPr sz="1900" spc="-15" dirty="0">
                          <a:latin typeface="MingLiU"/>
                          <a:cs typeface="MingLiU"/>
                        </a:rPr>
                        <a:t>在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族人</a:t>
                      </a:r>
                      <a:r>
                        <a:rPr sz="1900" spc="-15" dirty="0">
                          <a:latin typeface="MingLiU"/>
                          <a:cs typeface="MingLiU"/>
                        </a:rPr>
                        <a:t>生活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中</a:t>
                      </a:r>
                      <a:r>
                        <a:rPr sz="1900" spc="-15" dirty="0">
                          <a:latin typeface="MingLiU"/>
                          <a:cs typeface="MingLiU"/>
                        </a:rPr>
                        <a:t>的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角色   </a:t>
                      </a:r>
                      <a:r>
                        <a:rPr sz="1900" spc="-20" dirty="0">
                          <a:latin typeface="MingLiU_HKSCS"/>
                          <a:cs typeface="MingLiU_HKSCS"/>
                        </a:rPr>
                        <a:t>(</a:t>
                      </a:r>
                      <a:r>
                        <a:rPr sz="1900" spc="-20" dirty="0">
                          <a:latin typeface="MingLiU"/>
                          <a:cs typeface="MingLiU"/>
                        </a:rPr>
                        <a:t>二</a:t>
                      </a:r>
                      <a:r>
                        <a:rPr sz="1900" spc="-5" dirty="0">
                          <a:latin typeface="MingLiU_HKSCS"/>
                          <a:cs typeface="MingLiU_HKSCS"/>
                        </a:rPr>
                        <a:t>)</a:t>
                      </a:r>
                      <a:r>
                        <a:rPr sz="1900" spc="-20" dirty="0">
                          <a:latin typeface="MingLiU"/>
                          <a:cs typeface="MingLiU"/>
                        </a:rPr>
                        <a:t>動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手</a:t>
                      </a:r>
                      <a:r>
                        <a:rPr sz="1900" spc="-20" dirty="0">
                          <a:latin typeface="MingLiU"/>
                          <a:cs typeface="MingLiU"/>
                        </a:rPr>
                        <a:t>製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作</a:t>
                      </a:r>
                      <a:r>
                        <a:rPr sz="1900" spc="-20" dirty="0">
                          <a:latin typeface="MingLiU"/>
                          <a:cs typeface="MingLiU"/>
                        </a:rPr>
                        <a:t>食材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及</a:t>
                      </a:r>
                      <a:r>
                        <a:rPr sz="1900" spc="-20" dirty="0">
                          <a:latin typeface="MingLiU"/>
                          <a:cs typeface="MingLiU"/>
                        </a:rPr>
                        <a:t>繪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畫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 marL="136525" marR="147320">
                        <a:lnSpc>
                          <a:spcPct val="100000"/>
                        </a:lnSpc>
                      </a:pPr>
                      <a:r>
                        <a:rPr sz="1900" dirty="0">
                          <a:latin typeface="MingLiU_HKSCS"/>
                          <a:cs typeface="MingLiU_HKSCS"/>
                        </a:rPr>
                        <a:t>(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三</a:t>
                      </a:r>
                      <a:r>
                        <a:rPr sz="1900" dirty="0">
                          <a:latin typeface="MingLiU_HKSCS"/>
                          <a:cs typeface="MingLiU_HKSCS"/>
                        </a:rPr>
                        <a:t>)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聽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他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人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的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製作方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式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，相 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互學習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spc="-5" dirty="0">
                          <a:latin typeface="MingLiU"/>
                          <a:cs typeface="MingLiU"/>
                        </a:rPr>
                        <a:t>引導長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者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回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答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問題：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 marL="136525" marR="147320">
                        <a:lnSpc>
                          <a:spcPct val="100000"/>
                        </a:lnSpc>
                      </a:pPr>
                      <a:r>
                        <a:rPr sz="1900" dirty="0">
                          <a:latin typeface="MingLiU_HKSCS"/>
                          <a:cs typeface="MingLiU_HKSCS"/>
                        </a:rPr>
                        <a:t>(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一</a:t>
                      </a:r>
                      <a:r>
                        <a:rPr sz="1900" dirty="0">
                          <a:latin typeface="MingLiU_HKSCS"/>
                          <a:cs typeface="MingLiU_HKSCS"/>
                        </a:rPr>
                        <a:t>)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聽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他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人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的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製作方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式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，相 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互學習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及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交流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MingLiU"/>
                          <a:cs typeface="MingLiU"/>
                        </a:rPr>
                        <a:t>討論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 marL="136525" marR="147320">
                        <a:lnSpc>
                          <a:spcPct val="100000"/>
                        </a:lnSpc>
                      </a:pPr>
                      <a:r>
                        <a:rPr sz="1900" dirty="0">
                          <a:latin typeface="MingLiU_HKSCS"/>
                          <a:cs typeface="MingLiU_HKSCS"/>
                        </a:rPr>
                        <a:t>(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一</a:t>
                      </a:r>
                      <a:r>
                        <a:rPr sz="1900" dirty="0">
                          <a:latin typeface="MingLiU_HKSCS"/>
                          <a:cs typeface="MingLiU_HKSCS"/>
                        </a:rPr>
                        <a:t>)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分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享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食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物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對個人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的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感想 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並做紀錄</a:t>
                      </a:r>
                      <a:endParaRPr sz="1900">
                        <a:latin typeface="MingLiU"/>
                        <a:cs typeface="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900" spc="254" dirty="0">
                          <a:latin typeface="MingLiU"/>
                          <a:cs typeface="MingLiU"/>
                        </a:rPr>
                        <a:t>食</a:t>
                      </a:r>
                      <a:r>
                        <a:rPr sz="1900" spc="265" dirty="0">
                          <a:latin typeface="MingLiU"/>
                          <a:cs typeface="MingLiU"/>
                        </a:rPr>
                        <a:t>物</a:t>
                      </a:r>
                      <a:r>
                        <a:rPr sz="1900" spc="254" dirty="0">
                          <a:latin typeface="MingLiU"/>
                          <a:cs typeface="MingLiU"/>
                        </a:rPr>
                        <a:t>、</a:t>
                      </a:r>
                      <a:r>
                        <a:rPr sz="1900" spc="265" dirty="0">
                          <a:latin typeface="MingLiU"/>
                          <a:cs typeface="MingLiU"/>
                        </a:rPr>
                        <a:t>器材</a:t>
                      </a:r>
                      <a:r>
                        <a:rPr sz="1900" spc="254" dirty="0">
                          <a:latin typeface="MingLiU"/>
                          <a:cs typeface="MingLiU"/>
                        </a:rPr>
                        <a:t>檔、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圖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900" dirty="0">
                          <a:latin typeface="MingLiU"/>
                          <a:cs typeface="MingLiU"/>
                        </a:rPr>
                        <a:t>卡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spc="-290" dirty="0">
                          <a:latin typeface="MingLiU"/>
                          <a:cs typeface="MingLiU"/>
                        </a:rPr>
                        <a:t>，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飲食日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記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本</a:t>
                      </a:r>
                      <a:endParaRPr sz="1900">
                        <a:latin typeface="MingLiU"/>
                        <a:cs typeface="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05"/>
                        </a:lnSpc>
                      </a:pPr>
                      <a:r>
                        <a:rPr sz="1900" dirty="0">
                          <a:latin typeface="MingLiU_HKSCS"/>
                          <a:cs typeface="MingLiU_HKSCS"/>
                        </a:rPr>
                        <a:t>10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分鐘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MingLiU_HKSCS"/>
                          <a:cs typeface="MingLiU_HKSCS"/>
                        </a:rPr>
                        <a:t>30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分鐘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dirty="0">
                          <a:latin typeface="MingLiU_HKSCS"/>
                          <a:cs typeface="MingLiU_HKSCS"/>
                        </a:rPr>
                        <a:t>10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分鐘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900" dirty="0">
                          <a:latin typeface="MingLiU_HKSCS"/>
                          <a:cs typeface="MingLiU_HKSCS"/>
                        </a:rPr>
                        <a:t>10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分鐘</a:t>
                      </a:r>
                      <a:endParaRPr sz="1900">
                        <a:latin typeface="MingLiU"/>
                        <a:cs typeface="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9215" marR="60325">
                        <a:lnSpc>
                          <a:spcPct val="100000"/>
                        </a:lnSpc>
                      </a:pPr>
                      <a:r>
                        <a:rPr sz="1900" spc="45" dirty="0">
                          <a:latin typeface="MingLiU_HKSCS"/>
                          <a:cs typeface="MingLiU_HKSCS"/>
                        </a:rPr>
                        <a:t>1.</a:t>
                      </a:r>
                      <a:r>
                        <a:rPr sz="1900" spc="100" dirty="0">
                          <a:latin typeface="MingLiU"/>
                          <a:cs typeface="MingLiU"/>
                        </a:rPr>
                        <a:t>用</a:t>
                      </a:r>
                      <a:r>
                        <a:rPr sz="1900" spc="110" dirty="0">
                          <a:latin typeface="MingLiU"/>
                          <a:cs typeface="MingLiU"/>
                        </a:rPr>
                        <a:t>說</a:t>
                      </a:r>
                      <a:r>
                        <a:rPr sz="1900" spc="95" dirty="0">
                          <a:latin typeface="MingLiU"/>
                          <a:cs typeface="MingLiU"/>
                        </a:rPr>
                        <a:t>故</a:t>
                      </a:r>
                      <a:r>
                        <a:rPr sz="1900" spc="114" dirty="0">
                          <a:latin typeface="MingLiU"/>
                          <a:cs typeface="MingLiU"/>
                        </a:rPr>
                        <a:t>事</a:t>
                      </a:r>
                      <a:r>
                        <a:rPr sz="1900" spc="110" dirty="0">
                          <a:latin typeface="MingLiU"/>
                          <a:cs typeface="MingLiU"/>
                        </a:rPr>
                        <a:t>方</a:t>
                      </a:r>
                      <a:r>
                        <a:rPr sz="1900" spc="100" dirty="0">
                          <a:latin typeface="MingLiU"/>
                          <a:cs typeface="MingLiU"/>
                        </a:rPr>
                        <a:t>式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，</a:t>
                      </a:r>
                      <a:r>
                        <a:rPr sz="1900" spc="155" dirty="0">
                          <a:latin typeface="MingLiU"/>
                          <a:cs typeface="MingLiU"/>
                        </a:rPr>
                        <a:t> 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引 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導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長者說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出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生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活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中</a:t>
                      </a:r>
                      <a:r>
                        <a:rPr sz="1900" spc="15" dirty="0">
                          <a:latin typeface="MingLiU"/>
                          <a:cs typeface="MingLiU"/>
                        </a:rPr>
                        <a:t>的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食 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物對族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人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的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重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要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性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。 </a:t>
                      </a:r>
                      <a:r>
                        <a:rPr sz="1900" dirty="0">
                          <a:latin typeface="MingLiU_HKSCS"/>
                          <a:cs typeface="MingLiU_HKSCS"/>
                        </a:rPr>
                        <a:t>2.</a:t>
                      </a:r>
                      <a:r>
                        <a:rPr sz="1900" spc="10" dirty="0">
                          <a:latin typeface="MingLiU"/>
                          <a:cs typeface="MingLiU"/>
                        </a:rPr>
                        <a:t>長者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用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自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身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經</a:t>
                      </a:r>
                      <a:r>
                        <a:rPr sz="1900" spc="5" dirty="0">
                          <a:latin typeface="MingLiU"/>
                          <a:cs typeface="MingLiU"/>
                        </a:rPr>
                        <a:t>驗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實際 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操作及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繪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畫</a:t>
                      </a:r>
                      <a:endParaRPr sz="1900">
                        <a:latin typeface="MingLiU"/>
                        <a:cs typeface="MingLi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MingLiU_HKSCS"/>
                          <a:cs typeface="MingLiU_HKSCS"/>
                        </a:rPr>
                        <a:t>3.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口頭報告</a:t>
                      </a:r>
                      <a:r>
                        <a:rPr sz="1900" dirty="0">
                          <a:latin typeface="MingLiU"/>
                          <a:cs typeface="MingLiU"/>
                        </a:rPr>
                        <a:t>課</a:t>
                      </a:r>
                      <a:r>
                        <a:rPr sz="1900" spc="-5" dirty="0">
                          <a:latin typeface="MingLiU"/>
                          <a:cs typeface="MingLiU"/>
                        </a:rPr>
                        <a:t>程心得</a:t>
                      </a:r>
                      <a:endParaRPr sz="1900">
                        <a:latin typeface="MingLiU"/>
                        <a:cs typeface="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64098" y="2276894"/>
            <a:ext cx="3779901" cy="4581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789" y="2644597"/>
            <a:ext cx="38385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5" dirty="0">
                <a:solidFill>
                  <a:srgbClr val="00AF50"/>
                </a:solidFill>
              </a:rPr>
              <a:t>四</a:t>
            </a:r>
            <a:r>
              <a:rPr sz="5000" spc="-10" dirty="0">
                <a:solidFill>
                  <a:srgbClr val="00AF50"/>
                </a:solidFill>
              </a:rPr>
              <a:t>、</a:t>
            </a:r>
            <a:r>
              <a:rPr sz="5000" spc="5" dirty="0">
                <a:solidFill>
                  <a:srgbClr val="00AF50"/>
                </a:solidFill>
              </a:rPr>
              <a:t>影片教學</a:t>
            </a:r>
            <a:endParaRPr sz="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832" y="1957577"/>
            <a:ext cx="2279649" cy="163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5928" y="1066927"/>
            <a:ext cx="2070100" cy="1624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541" y="1052702"/>
            <a:ext cx="2120900" cy="1638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1228" y="3011932"/>
            <a:ext cx="2082800" cy="1438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9945" y="2883916"/>
            <a:ext cx="2178050" cy="1423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42190"/>
            <a:ext cx="9144000" cy="158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34582"/>
            <a:ext cx="9144000" cy="240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4264" y="5330951"/>
            <a:ext cx="3660647" cy="1276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458524"/>
            <a:ext cx="9144000" cy="13836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458524"/>
            <a:ext cx="9144000" cy="1383665"/>
          </a:xfrm>
          <a:custGeom>
            <a:avLst/>
            <a:gdLst/>
            <a:ahLst/>
            <a:cxnLst/>
            <a:rect l="l" t="t" r="r" b="b"/>
            <a:pathLst>
              <a:path w="9144000" h="1383665">
                <a:moveTo>
                  <a:pt x="0" y="1383665"/>
                </a:moveTo>
                <a:lnTo>
                  <a:pt x="9144000" y="1383665"/>
                </a:lnTo>
                <a:lnTo>
                  <a:pt x="9144000" y="0"/>
                </a:lnTo>
                <a:lnTo>
                  <a:pt x="0" y="0"/>
                </a:lnTo>
                <a:lnTo>
                  <a:pt x="0" y="1383665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225545" y="5477662"/>
            <a:ext cx="269240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00000"/>
              </a:lnSpc>
              <a:spcBef>
                <a:spcPts val="100"/>
              </a:spcBef>
            </a:pPr>
            <a:r>
              <a:rPr sz="4200" spc="120" dirty="0">
                <a:solidFill>
                  <a:srgbClr val="FFFFFF"/>
                </a:solidFill>
              </a:rPr>
              <a:t>maljimalji  </a:t>
            </a:r>
            <a:r>
              <a:rPr sz="4200" spc="-320" dirty="0">
                <a:solidFill>
                  <a:srgbClr val="FFFFFF"/>
                </a:solidFill>
              </a:rPr>
              <a:t>masalu</a:t>
            </a:r>
            <a:endParaRPr sz="4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0"/>
            <a:ext cx="5544616" cy="791059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一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新細明體"/>
                <a:ea typeface="新細明體"/>
              </a:rPr>
              <a:t>、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部落農特產品介紹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8640960" cy="59766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2456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zh-TW" altLang="en-US" dirty="0"/>
              <a:t>二</a:t>
            </a:r>
            <a:r>
              <a:rPr lang="zh-TW" altLang="en-US" dirty="0">
                <a:latin typeface="新細明體"/>
                <a:ea typeface="新細明體"/>
              </a:rPr>
              <a:t>、</a:t>
            </a:r>
            <a:r>
              <a:rPr lang="zh-TW" altLang="en-US" dirty="0"/>
              <a:t>桃源部落農產品</a:t>
            </a:r>
            <a:r>
              <a:rPr lang="en-US" altLang="zh-TW" dirty="0"/>
              <a:t>-</a:t>
            </a:r>
            <a:r>
              <a:rPr lang="zh-TW" altLang="en-US" dirty="0"/>
              <a:t>梅子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6397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TW" altLang="en-US" dirty="0"/>
              <a:t>梅子營養成分及功效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zh-TW" altLang="en-US" b="1" dirty="0">
                <a:solidFill>
                  <a:srgbClr val="008000"/>
                </a:solidFill>
                <a:latin typeface="Helvetica"/>
              </a:rPr>
              <a:t>梅子含豐富</a:t>
            </a:r>
            <a:r>
              <a:rPr lang="zh-TW" altLang="en-US" dirty="0">
                <a:solidFill>
                  <a:srgbClr val="008000"/>
                </a:solidFill>
                <a:latin typeface="Helvetica"/>
              </a:rPr>
              <a:t>醣類、脂肪、蛋白質，維生素</a:t>
            </a:r>
            <a:r>
              <a:rPr lang="en-US" altLang="zh-TW" dirty="0">
                <a:solidFill>
                  <a:srgbClr val="008000"/>
                </a:solidFill>
                <a:latin typeface="Helvetica"/>
              </a:rPr>
              <a:t>A</a:t>
            </a:r>
            <a:r>
              <a:rPr lang="zh-TW" altLang="en-US" dirty="0">
                <a:solidFill>
                  <a:srgbClr val="008000"/>
                </a:solidFill>
                <a:latin typeface="Helvetica"/>
              </a:rPr>
              <a:t>、</a:t>
            </a:r>
            <a:r>
              <a:rPr lang="en-US" altLang="zh-TW" dirty="0">
                <a:solidFill>
                  <a:srgbClr val="008000"/>
                </a:solidFill>
                <a:latin typeface="Helvetica"/>
              </a:rPr>
              <a:t>B1</a:t>
            </a:r>
            <a:r>
              <a:rPr lang="zh-TW" altLang="en-US" dirty="0">
                <a:solidFill>
                  <a:srgbClr val="008000"/>
                </a:solidFill>
                <a:latin typeface="Helvetica"/>
              </a:rPr>
              <a:t>、</a:t>
            </a:r>
            <a:r>
              <a:rPr lang="en-US" altLang="zh-TW" dirty="0">
                <a:solidFill>
                  <a:srgbClr val="008000"/>
                </a:solidFill>
                <a:latin typeface="Helvetica"/>
              </a:rPr>
              <a:t>B2</a:t>
            </a:r>
            <a:r>
              <a:rPr lang="zh-TW" altLang="en-US" dirty="0">
                <a:solidFill>
                  <a:srgbClr val="008000"/>
                </a:solidFill>
                <a:latin typeface="Helvetica"/>
              </a:rPr>
              <a:t>、</a:t>
            </a:r>
            <a:r>
              <a:rPr lang="en-US" altLang="zh-TW" dirty="0">
                <a:solidFill>
                  <a:srgbClr val="008000"/>
                </a:solidFill>
                <a:latin typeface="Helvetica"/>
              </a:rPr>
              <a:t>C</a:t>
            </a:r>
            <a:r>
              <a:rPr lang="zh-TW" altLang="en-US" dirty="0">
                <a:solidFill>
                  <a:srgbClr val="008000"/>
                </a:solidFill>
                <a:latin typeface="Helvetica"/>
              </a:rPr>
              <a:t>、鈣、鐵、鉀、磷、蘋果酸、枸櫞酸、酒石酸、纖維、灰分</a:t>
            </a:r>
            <a:r>
              <a:rPr lang="en-US" altLang="zh-TW" dirty="0">
                <a:solidFill>
                  <a:srgbClr val="008000"/>
                </a:solidFill>
                <a:latin typeface="Helvetica"/>
              </a:rPr>
              <a:t>…</a:t>
            </a:r>
            <a:r>
              <a:rPr lang="zh-TW" altLang="en-US" dirty="0">
                <a:solidFill>
                  <a:srgbClr val="008000"/>
                </a:solidFill>
                <a:latin typeface="Helvetica"/>
              </a:rPr>
              <a:t>等。</a:t>
            </a:r>
            <a:r>
              <a:rPr lang="zh-TW" altLang="en-US" dirty="0">
                <a:solidFill>
                  <a:srgbClr val="FF0000"/>
                </a:solidFill>
                <a:latin typeface="Helvetica"/>
              </a:rPr>
              <a:t>梅子營養成分中尤其鈣、鐵最多。而且，梅子也含豐富的有機酸</a:t>
            </a:r>
            <a:r>
              <a:rPr lang="zh-TW" altLang="en-US" dirty="0">
                <a:solidFill>
                  <a:srgbClr val="008000"/>
                </a:solidFill>
                <a:latin typeface="Helvetica"/>
              </a:rPr>
              <a:t>（檸檬酸、蘋果酸、琥珀酸</a:t>
            </a:r>
            <a:r>
              <a:rPr lang="en-US" altLang="zh-TW" dirty="0">
                <a:solidFill>
                  <a:srgbClr val="008000"/>
                </a:solidFill>
                <a:latin typeface="Helvetica"/>
              </a:rPr>
              <a:t>……</a:t>
            </a:r>
            <a:r>
              <a:rPr lang="zh-TW" altLang="en-US" dirty="0">
                <a:solidFill>
                  <a:srgbClr val="008000"/>
                </a:solidFill>
                <a:latin typeface="Helvetica"/>
              </a:rPr>
              <a:t>等）。</a:t>
            </a:r>
            <a:r>
              <a:rPr lang="zh-TW" altLang="en-US" dirty="0">
                <a:solidFill>
                  <a:srgbClr val="FF0000"/>
                </a:solidFill>
                <a:latin typeface="Helvetica"/>
              </a:rPr>
              <a:t>特別是，有機酸和鈣結合之後，更有利於人體吸收。</a:t>
            </a:r>
          </a:p>
          <a:p>
            <a:r>
              <a:rPr lang="zh-TW" altLang="en-US" dirty="0">
                <a:solidFill>
                  <a:srgbClr val="FF0000"/>
                </a:solidFill>
                <a:latin typeface="Helvetica"/>
              </a:rPr>
              <a:t>梅子含有豐富的檸檬酸，檸檬酸具有解渴和緩解疲勞的功效。</a:t>
            </a:r>
          </a:p>
          <a:p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TW" altLang="en-US" dirty="0"/>
              <a:t>梅子加工品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zh-TW" altLang="en-US" dirty="0"/>
              <a:t> 梅精  梅醋  梅醬  脆梅  軟梅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61" y="4581128"/>
            <a:ext cx="1498104" cy="112357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05" y="4237450"/>
            <a:ext cx="1522901" cy="152290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92" y="2843386"/>
            <a:ext cx="1887307" cy="159372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05" y="2775838"/>
            <a:ext cx="1784430" cy="143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4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0832" y="1514297"/>
            <a:ext cx="25679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u="dbl" spc="-12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000" u="dbl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課</a:t>
            </a:r>
            <a:r>
              <a:rPr sz="5000" u="dbl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程</a:t>
            </a:r>
            <a:r>
              <a:rPr sz="5000" u="dbl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大綱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385" y="2559771"/>
            <a:ext cx="8154670" cy="3582035"/>
          </a:xfrm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sz="4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一</a:t>
            </a:r>
            <a:r>
              <a:rPr sz="4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、心</a:t>
            </a:r>
            <a:r>
              <a:rPr sz="4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智</a:t>
            </a:r>
            <a:r>
              <a:rPr sz="4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圖</a:t>
            </a:r>
            <a:endParaRPr sz="4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4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二</a:t>
            </a:r>
            <a:r>
              <a:rPr sz="4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、各</a:t>
            </a:r>
            <a:r>
              <a:rPr sz="4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族</a:t>
            </a:r>
            <a:r>
              <a:rPr sz="4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群食</a:t>
            </a:r>
            <a:r>
              <a:rPr sz="4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物</a:t>
            </a:r>
            <a:r>
              <a:rPr sz="4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文化</a:t>
            </a:r>
            <a:r>
              <a:rPr sz="4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特</a:t>
            </a:r>
            <a:r>
              <a:rPr sz="4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色</a:t>
            </a:r>
            <a:endParaRPr sz="4000">
              <a:latin typeface="Microsoft JhengHei"/>
              <a:cs typeface="Microsoft JhengHei"/>
            </a:endParaRPr>
          </a:p>
          <a:p>
            <a:pPr marL="12700" marR="5080">
              <a:lnSpc>
                <a:spcPts val="7009"/>
              </a:lnSpc>
              <a:spcBef>
                <a:spcPts val="590"/>
              </a:spcBef>
            </a:pPr>
            <a:r>
              <a:rPr sz="4000" b="1" spc="5" dirty="0">
                <a:solidFill>
                  <a:srgbClr val="C00000"/>
                </a:solidFill>
                <a:latin typeface="Microsoft JhengHei"/>
                <a:cs typeface="Microsoft JhengHei"/>
              </a:rPr>
              <a:t>三</a:t>
            </a:r>
            <a:r>
              <a:rPr sz="4000" b="1" spc="-10" dirty="0">
                <a:solidFill>
                  <a:srgbClr val="C00000"/>
                </a:solidFill>
                <a:latin typeface="Microsoft JhengHei"/>
                <a:cs typeface="Microsoft JhengHei"/>
              </a:rPr>
              <a:t>、</a:t>
            </a:r>
            <a:r>
              <a:rPr sz="4000" b="1" spc="-380" dirty="0">
                <a:solidFill>
                  <a:srgbClr val="C00000"/>
                </a:solidFill>
                <a:latin typeface="Microsoft JhengHei"/>
                <a:cs typeface="Microsoft JhengHei"/>
              </a:rPr>
              <a:t>1</a:t>
            </a:r>
            <a:r>
              <a:rPr sz="4000" b="1" spc="-395" dirty="0">
                <a:solidFill>
                  <a:srgbClr val="C00000"/>
                </a:solidFill>
                <a:latin typeface="Microsoft JhengHei"/>
                <a:cs typeface="Microsoft JhengHei"/>
              </a:rPr>
              <a:t>2</a:t>
            </a:r>
            <a:r>
              <a:rPr sz="4000" b="1" spc="5" dirty="0">
                <a:solidFill>
                  <a:srgbClr val="C00000"/>
                </a:solidFill>
                <a:latin typeface="Microsoft JhengHei"/>
                <a:cs typeface="Microsoft JhengHei"/>
              </a:rPr>
              <a:t>週</a:t>
            </a:r>
            <a:r>
              <a:rPr sz="4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課程</a:t>
            </a:r>
            <a:r>
              <a:rPr sz="40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與</a:t>
            </a:r>
            <a:r>
              <a:rPr sz="4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單週</a:t>
            </a:r>
            <a:r>
              <a:rPr sz="40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課</a:t>
            </a:r>
            <a:r>
              <a:rPr sz="4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程設</a:t>
            </a:r>
            <a:r>
              <a:rPr sz="40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計</a:t>
            </a:r>
            <a:r>
              <a:rPr sz="4000" b="1" spc="-10" dirty="0">
                <a:solidFill>
                  <a:srgbClr val="C00000"/>
                </a:solidFill>
                <a:latin typeface="Microsoft JhengHei"/>
                <a:cs typeface="Microsoft JhengHei"/>
              </a:rPr>
              <a:t>之</a:t>
            </a:r>
            <a:r>
              <a:rPr sz="4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規劃 </a:t>
            </a:r>
            <a:r>
              <a:rPr sz="4000" b="1" spc="5" dirty="0">
                <a:solidFill>
                  <a:srgbClr val="C00000"/>
                </a:solidFill>
                <a:latin typeface="Microsoft JhengHei"/>
                <a:cs typeface="Microsoft JhengHei"/>
              </a:rPr>
              <a:t>四</a:t>
            </a:r>
            <a:r>
              <a:rPr sz="4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、影</a:t>
            </a:r>
            <a:r>
              <a:rPr sz="40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片</a:t>
            </a:r>
            <a:r>
              <a:rPr sz="4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教學</a:t>
            </a:r>
            <a:r>
              <a:rPr sz="40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示</a:t>
            </a:r>
            <a:r>
              <a:rPr sz="4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範</a:t>
            </a:r>
            <a:endParaRPr sz="4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zh-TW" altLang="en-US" dirty="0">
                <a:solidFill>
                  <a:prstClr val="black"/>
                </a:solidFill>
              </a:rPr>
              <a:t>三</a:t>
            </a:r>
            <a:r>
              <a:rPr lang="zh-TW" altLang="en-US" dirty="0">
                <a:solidFill>
                  <a:prstClr val="black"/>
                </a:solidFill>
                <a:latin typeface="新細明體"/>
                <a:ea typeface="新細明體"/>
              </a:rPr>
              <a:t>、</a:t>
            </a:r>
            <a:r>
              <a:rPr lang="zh-TW" altLang="en-US" dirty="0">
                <a:solidFill>
                  <a:prstClr val="black"/>
                </a:solidFill>
              </a:rPr>
              <a:t>桃源部落農產品</a:t>
            </a:r>
            <a:r>
              <a:rPr lang="en-US" altLang="zh-TW" dirty="0">
                <a:solidFill>
                  <a:prstClr val="black"/>
                </a:solidFill>
              </a:rPr>
              <a:t>-</a:t>
            </a:r>
            <a:r>
              <a:rPr lang="zh-TW" altLang="en-US" dirty="0">
                <a:solidFill>
                  <a:prstClr val="black"/>
                </a:solidFill>
              </a:rPr>
              <a:t>金煌芒果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TW" altLang="en-US" dirty="0"/>
              <a:t>金煌芒果營養成分及功效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b="1" dirty="0">
                <a:solidFill>
                  <a:srgbClr val="B26D4C"/>
                </a:solidFill>
                <a:latin typeface="Helvetica"/>
              </a:rPr>
              <a:t>芒果除了氣味芳香之外，營養成分也很高，果實含有糖、蛋白質、粗纖維，</a:t>
            </a:r>
            <a:r>
              <a:rPr lang="zh-TW" altLang="en-US" b="1" dirty="0">
                <a:solidFill>
                  <a:srgbClr val="FF0000"/>
                </a:solidFill>
                <a:latin typeface="Helvetica"/>
              </a:rPr>
              <a:t>芒果所含有的維生素</a:t>
            </a:r>
            <a:r>
              <a:rPr lang="en-US" altLang="zh-TW" b="1" dirty="0">
                <a:solidFill>
                  <a:srgbClr val="FF0000"/>
                </a:solidFill>
                <a:latin typeface="Helvetica"/>
              </a:rPr>
              <a:t>A</a:t>
            </a:r>
            <a:r>
              <a:rPr lang="zh-TW" altLang="en-US" b="1" dirty="0">
                <a:solidFill>
                  <a:srgbClr val="FF0000"/>
                </a:solidFill>
                <a:latin typeface="Helvetica"/>
              </a:rPr>
              <a:t>成分特別高，</a:t>
            </a:r>
            <a:r>
              <a:rPr lang="zh-TW" altLang="en-US" b="1" dirty="0">
                <a:solidFill>
                  <a:srgbClr val="B26D4C"/>
                </a:solidFill>
                <a:latin typeface="Helvetica"/>
              </a:rPr>
              <a:t>是所有水果中少見的。</a:t>
            </a:r>
            <a:r>
              <a:rPr lang="zh-TW" altLang="en-US" b="1" dirty="0">
                <a:solidFill>
                  <a:srgbClr val="FF0000"/>
                </a:solidFill>
                <a:latin typeface="Helvetica"/>
              </a:rPr>
              <a:t>芒果有清腸胃的功效</a:t>
            </a:r>
            <a:r>
              <a:rPr lang="zh-TW" altLang="en-US" b="1" dirty="0">
                <a:solidFill>
                  <a:srgbClr val="FF0000"/>
                </a:solidFill>
                <a:latin typeface="新細明體"/>
                <a:ea typeface="新細明體"/>
              </a:rPr>
              <a:t>、</a:t>
            </a:r>
            <a:r>
              <a:rPr lang="zh-TW" altLang="en-US" b="1" dirty="0">
                <a:solidFill>
                  <a:srgbClr val="FF0000"/>
                </a:solidFill>
                <a:latin typeface="Helvetica"/>
              </a:rPr>
              <a:t>還有防癌、抗癌的食療功效。</a:t>
            </a:r>
            <a:r>
              <a:rPr lang="zh-TW" altLang="en-US" b="1" dirty="0">
                <a:solidFill>
                  <a:srgbClr val="B26D4C"/>
                </a:solidFill>
                <a:latin typeface="Helvetica"/>
              </a:rPr>
              <a:t>經常食用芒果，可以有滋潤肌膚的功效。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TW" altLang="en-US" dirty="0"/>
              <a:t>芒果用途及加工品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芒果冰 芒果汁 芒果乾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新細明體-ExtB" panose="02020500000000000000" pitchFamily="18" charset="-120"/>
              <a:ea typeface="新細明體-ExtB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09" y="2636913"/>
            <a:ext cx="1867623" cy="178502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61" y="4581126"/>
            <a:ext cx="2108518" cy="140855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068994"/>
            <a:ext cx="2029408" cy="135293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09" y="4433081"/>
            <a:ext cx="1529781" cy="15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22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zh-TW" altLang="en-US" dirty="0">
                <a:solidFill>
                  <a:prstClr val="black"/>
                </a:solidFill>
              </a:rPr>
              <a:t>四</a:t>
            </a:r>
            <a:r>
              <a:rPr lang="zh-TW" altLang="en-US" dirty="0">
                <a:solidFill>
                  <a:prstClr val="black"/>
                </a:solidFill>
                <a:latin typeface="新細明體"/>
                <a:ea typeface="新細明體"/>
              </a:rPr>
              <a:t>、</a:t>
            </a:r>
            <a:r>
              <a:rPr lang="zh-TW" altLang="en-US" dirty="0">
                <a:solidFill>
                  <a:prstClr val="black"/>
                </a:solidFill>
              </a:rPr>
              <a:t>桃源部落農產品</a:t>
            </a:r>
            <a:r>
              <a:rPr lang="en-US" altLang="zh-TW" dirty="0">
                <a:solidFill>
                  <a:prstClr val="black"/>
                </a:solidFill>
              </a:rPr>
              <a:t>-</a:t>
            </a:r>
            <a:r>
              <a:rPr lang="zh-TW" altLang="en-US" dirty="0">
                <a:solidFill>
                  <a:prstClr val="black"/>
                </a:solidFill>
              </a:rPr>
              <a:t>愛玉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TW" altLang="en-US" dirty="0"/>
              <a:t>愛玉營養成分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228600" indent="-228600"/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新細明體"/>
              </a:rPr>
              <a:t>一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新細明體"/>
              </a:rPr>
              <a:t>.  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新細明體"/>
              </a:rPr>
              <a:t>果膠質：愛玉子的果膠質含量約佔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新細明體"/>
              </a:rPr>
              <a:t>5.71%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新細明體"/>
              </a:rPr>
              <a:t>，是草莓的廿倍，遠遠超過各蔬果及特用作物；果膠質乃是帶有黏性的植物膠，</a:t>
            </a:r>
            <a:r>
              <a:rPr lang="zh-TW" altLang="en-US" dirty="0">
                <a:solidFill>
                  <a:srgbClr val="FF0000"/>
                </a:solidFill>
                <a:latin typeface="新細明體"/>
              </a:rPr>
              <a:t>也是一種水溶性膳食纖維，能為人體帶來飽足感，促進新陳代謝，去除體內過多的油脂，降低膽固醇。  </a:t>
            </a:r>
            <a:endParaRPr lang="zh-TW" altLang="en-US" dirty="0">
              <a:solidFill>
                <a:srgbClr val="FF0000"/>
              </a:solidFill>
              <a:latin typeface="微軟正黑體"/>
            </a:endParaRPr>
          </a:p>
          <a:p>
            <a:pPr marL="228600" indent="-228600"/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新細明體"/>
              </a:rPr>
              <a:t>二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新細明體"/>
              </a:rPr>
              <a:t>.  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新細明體"/>
              </a:rPr>
              <a:t>果膠酵素：愛玉果膠因受到果膠酵素的活性作用，所以才能在常溫的水裏凝結成凍，</a:t>
            </a:r>
            <a:r>
              <a:rPr lang="zh-TW" altLang="en-US" dirty="0">
                <a:solidFill>
                  <a:srgbClr val="FF0000"/>
                </a:solidFill>
                <a:latin typeface="新細明體"/>
              </a:rPr>
              <a:t>這種酵素能促進腸胃蠕動，幫助消化，整腸通便。 </a:t>
            </a:r>
            <a:endParaRPr lang="zh-TW" altLang="en-US" dirty="0">
              <a:solidFill>
                <a:srgbClr val="FF0000"/>
              </a:solidFill>
              <a:latin typeface="微軟正黑體"/>
            </a:endParaRPr>
          </a:p>
          <a:p>
            <a:pPr marL="228600" indent="-228600"/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新細明體"/>
              </a:rPr>
              <a:t>三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新細明體"/>
              </a:rPr>
              <a:t>.  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新細明體"/>
              </a:rPr>
              <a:t>鈣離子：揉洗愛玉的水質需帶有鈣離子，</a:t>
            </a:r>
            <a:r>
              <a:rPr lang="zh-TW" altLang="en-US" dirty="0">
                <a:solidFill>
                  <a:srgbClr val="FF0000"/>
                </a:solidFill>
                <a:latin typeface="新細明體"/>
              </a:rPr>
              <a:t>鈣離子是人體所需的微量元素，能夠改善酸性體質，預防慢性病的發生。</a:t>
            </a:r>
            <a:endParaRPr lang="zh-TW" altLang="en-US" dirty="0">
              <a:solidFill>
                <a:srgbClr val="FF0000"/>
              </a:solidFill>
              <a:latin typeface="微軟正黑體"/>
            </a:endParaRPr>
          </a:p>
          <a:p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TW" altLang="en-US" dirty="0"/>
              <a:t>愛玉製品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愛玉凍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是愛玉子在水中揉洗出來的凝結物，沒有添加物的天然愛玉凍零熱量，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99%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為水份，澄黃剔透清涼解渴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新細明體"/>
                <a:ea typeface="新細明體"/>
              </a:rPr>
              <a:t>。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005064"/>
            <a:ext cx="3600400" cy="1915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6889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05"/>
            <a:ext cx="9324528" cy="7255029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79512" y="1628800"/>
            <a:ext cx="8686800" cy="4741987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桃源部落</a:t>
            </a:r>
            <a:r>
              <a:rPr lang="en-US" altLang="zh-TW" sz="5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5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環境土壤非常優渥</a:t>
            </a:r>
            <a:r>
              <a:rPr lang="en-US" altLang="zh-TW" sz="5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5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所種的蔬果及農特品都是相當天然</a:t>
            </a:r>
            <a:r>
              <a:rPr lang="en-US" altLang="zh-TW" sz="5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5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新鮮</a:t>
            </a:r>
            <a:r>
              <a:rPr lang="en-US" altLang="zh-TW" sz="5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5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甜美的。</a:t>
            </a:r>
          </a:p>
          <a:p>
            <a:endParaRPr lang="zh-TW" altLang="en-US" sz="5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259632" y="548680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五、結  論</a:t>
            </a:r>
          </a:p>
        </p:txBody>
      </p:sp>
    </p:spTree>
    <p:extLst>
      <p:ext uri="{BB962C8B-B14F-4D97-AF65-F5344CB8AC3E}">
        <p14:creationId xmlns:p14="http://schemas.microsoft.com/office/powerpoint/2010/main" val="311400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64098" y="2276894"/>
            <a:ext cx="3779901" cy="4581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0335" y="2644597"/>
            <a:ext cx="32023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00AF50"/>
                </a:solidFill>
              </a:rPr>
              <a:t>一</a:t>
            </a:r>
            <a:r>
              <a:rPr sz="5000" spc="5" dirty="0">
                <a:solidFill>
                  <a:srgbClr val="00AF50"/>
                </a:solidFill>
              </a:rPr>
              <a:t>、</a:t>
            </a:r>
            <a:r>
              <a:rPr sz="5000" spc="-10" dirty="0">
                <a:solidFill>
                  <a:srgbClr val="00AF50"/>
                </a:solidFill>
              </a:rPr>
              <a:t>心</a:t>
            </a:r>
            <a:r>
              <a:rPr sz="5000" spc="5" dirty="0">
                <a:solidFill>
                  <a:srgbClr val="00AF50"/>
                </a:solidFill>
              </a:rPr>
              <a:t>智圖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76200" y="609600"/>
            <a:ext cx="863028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5"/>
              </a:spcBef>
              <a:tabLst>
                <a:tab pos="1606550" algn="l"/>
              </a:tabLst>
            </a:pPr>
            <a:r>
              <a:rPr lang="zh-TW" altLang="en-US" sz="5000" b="1" kern="0" spc="15" dirty="0">
                <a:solidFill>
                  <a:srgbClr val="00A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sz="5000" b="1" kern="0" spc="5" dirty="0" smtClean="0">
                <a:solidFill>
                  <a:srgbClr val="00A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、排灣族文化特色</a:t>
            </a:r>
            <a:endParaRPr lang="zh-TW" altLang="en-US" sz="5000" b="1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600" y="1628507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灣族文化中以家名、家族的觀念與嚴謹的階級體系，貫穿社會中政治、婚姻、宗教與藝術各層面。排灣族人在小米收成後舉行「小米收穫祭」。另外，布曹爾群每五年辦理「五年祭」，迎請來探視子孫的祖靈，又稱為「人神盟約祭」</a:t>
            </a:r>
            <a:r>
              <a:rPr lang="zh-TW" altLang="en-US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364671" y="2619089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飲食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排灣族早期以農業耕作與野外狩獵採集為主要經濟活動。農業生產以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小米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旱稻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芋頭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為主，農作物是主要的日常食物；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狩獵所得之肉類則提供肉類蛋白質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。芋頭可水煮，亦可做成芋頭糕或烘烤成芋頭乾、芋頭粉以方便保存及攜帶。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檳榔是生活中不可或缺的提神果實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，也是社交、祭祀、婚嫁時的重要儀式物品。排灣族人慶典或婚嫁時會製作</a:t>
            </a:r>
            <a:r>
              <a:rPr lang="en-US" altLang="zh-TW" dirty="0" err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qavai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（小米糕）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cinavu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（意思為用葉子包裹食物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）等食物。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cinavu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常以中文拼寫母語發音為「祈那福」，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是以植物假酸漿葉包裹小米（或糯米、芋頭乾粉），並以肉塊為餡，是代表民族食物的其中之一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361950" y="51054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藝術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排灣族人的物質工藝文化，除了俗稱「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排灣族三寶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」的古陶壺、琉璃珠與青銅刀，還有男子的雕刻藝術與女子的織布技藝。</a:t>
            </a:r>
          </a:p>
        </p:txBody>
      </p:sp>
    </p:spTree>
    <p:extLst>
      <p:ext uri="{BB962C8B-B14F-4D97-AF65-F5344CB8AC3E}">
        <p14:creationId xmlns:p14="http://schemas.microsoft.com/office/powerpoint/2010/main" val="104664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" y="838200"/>
            <a:ext cx="876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服飾</a:t>
            </a:r>
          </a:p>
          <a:p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排灣族服裝早期以樹皮纖維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獸皮製成衣服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布匹製作後來改成以麻、棉或毛線織成方布，再縫接成衣服。排灣族貴族女子有較多時間織布，加上各種專屬的紋路圖騰，服裝顯的特別精緻華麗。排灣族男子服裝為對襟圓領長袖短上衣、短裙，外部斜披長方形披肩。更隆重的典禮時，會戴上禮帽、長背心、下身加穿後敞褲，並配上肩帶與禮刀。女性服飾上身穿著右襟圓領長袖連身長衣，下身著單片式長裙，小腿上綁護腳布，另外頭部綁有頭巾、精緻頭環或額帶。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排灣族男女傳統服飾 排灣族的頭目與貴族有花紋圖案特權，可以使用人頭、人像或百步蛇的圖騰來表現自己的尊貴地位。頭目與貴族特殊的地位除了表現在服裝上外，也刺紋手臂、手腕等地方以裝飾身體，平民則在有一定成就或榮耀時，亦能取得紋身或紋手的殊榮。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服裝配飾品方面以琉璃珠最為貴重，它是傳統服裝中的重要飾品。</a:t>
            </a:r>
          </a:p>
        </p:txBody>
      </p:sp>
      <p:sp>
        <p:nvSpPr>
          <p:cNvPr id="3" name="矩形 2"/>
          <p:cNvSpPr/>
          <p:nvPr/>
        </p:nvSpPr>
        <p:spPr>
          <a:xfrm>
            <a:off x="228600" y="4029165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藝術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排灣族人的物質工藝文化，除了俗稱「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排灣族三寶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」的古陶壺、琉璃珠與青銅刀，還有男子的雕刻藝術與女子的織布技藝。</a:t>
            </a:r>
          </a:p>
        </p:txBody>
      </p:sp>
    </p:spTree>
    <p:extLst>
      <p:ext uri="{BB962C8B-B14F-4D97-AF65-F5344CB8AC3E}">
        <p14:creationId xmlns:p14="http://schemas.microsoft.com/office/powerpoint/2010/main" val="145460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" y="838200"/>
            <a:ext cx="8763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小米收穫祭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小米從開墾、播種、除草到收穫每一階段都有祭儀，在農事活動完成時，辦理的祭儀稱為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masalut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（感恩收穫祭）。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masalut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有跨越、超過、過年的意思，在以農業生產為主的部落生活中具有「時間」指標的意義。收穫祭的第一天，將小米收進穀倉，接著進行祈福，並選擇來年播種用的種子。第二天頭目召集巫師、祭司到各家探訪收成並進行祈福，一部分收成會由頭目帶走，在祖靈屋獻給祖靈；另一部分收成則在巫師進行祭祀後，由各家戶將新粟入倉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五年祭五年祭是排灣族布曹爾群所屬各部落中，祭儀規模最盛大、象徵內涵最豐富的祭典。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曹爾群族人相信在大武山上面的祖靈，每五年會到各部落探訪子孫，所以每五年會舉行一次祭祀儀式。日本殖民統治時期五年祭因過於盛大而受到政府干涉，一部分部落因而停止舉行。目前舉行五年祭的部落有屏東來義鄉的古樓、文樂、望嘉、南和村的白鷺部落及高見部落，屏東春日鄉力里、七佳、歸崇部落，以及臺東達仁鄉土坂部落。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五年祭的儀式過程可分為前祭、正祭與祭後三個階段（以古樓為例）：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◎前祭前祭的工作都是在為主祭日當天做準備，包含部落空間的神聖化、清理祖靈之路、搭建刺球架、製作刺球桿、祭儀福球等工作，並且準備祭典期間所需要的酒、年糕等祭品與食物。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◎正祭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● 迎靈娛靈與刺球迎靈祭祀時，由靈媒與祭司帶領呼喊祖靈名號神界名稱，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以小米糕、豬肉、豬骨、小米酒等祭拜祖靈，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同時用歌舞「娛靈」。接著由祭司主持，舉行正式刺球祭儀。祭司要拋出球之前，會進行簡單的祭祀，賦予每顆球不同的含意，像是豐收、健康、幸福等等意義，是祭典中最讓人印象深刻的儀式活動。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● 送惡靈祭典第二天各家屋進行娛靈祭祀，設宴招待親友。午後，由靈媒在祖靈屋舉行送惡靈儀式，各家屋皆備妥祭品給惡靈。儀式完成後，再由祭司引導送惡靈勇士們快步離開部落。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● 歌舞酒宴第三天、第四天為歌舞歡宴，祖靈與親友相聚的日子。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● 最後一球（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kadjuq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刺球祭第五天中午在祖靈屋歡送善祖靈，由巫師念咒祭拜善神，族人以祭品和歌舞歡送祖靈，多由男性族人拿著祭品送祖靈至部落象徵靈界之處。送善祖靈完成後，族人回到刺球祭場，舉行神聖的最後一球刺球祭儀。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◎後祭第六、七天以狩獵祭和解除禁忌祭儀兩項習俗辦理完成，五年祭始告終了。次年，再度舉行送祖靈祭，俗稱六年祭。祭祀過程如同正祭，只是不舉行刺球儀式。</a:t>
            </a:r>
          </a:p>
        </p:txBody>
      </p:sp>
    </p:spTree>
    <p:extLst>
      <p:ext uri="{BB962C8B-B14F-4D97-AF65-F5344CB8AC3E}">
        <p14:creationId xmlns:p14="http://schemas.microsoft.com/office/powerpoint/2010/main" val="348326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64098" y="2276894"/>
            <a:ext cx="3779901" cy="4581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789" y="2644597"/>
            <a:ext cx="863028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606550" algn="l"/>
              </a:tabLst>
            </a:pPr>
            <a:r>
              <a:rPr sz="5000" spc="15" dirty="0">
                <a:solidFill>
                  <a:srgbClr val="00AF50"/>
                </a:solidFill>
              </a:rPr>
              <a:t>三</a:t>
            </a:r>
            <a:r>
              <a:rPr sz="5000" spc="5" dirty="0">
                <a:solidFill>
                  <a:srgbClr val="00AF50"/>
                </a:solidFill>
              </a:rPr>
              <a:t>、</a:t>
            </a:r>
            <a:r>
              <a:rPr sz="5000" dirty="0">
                <a:solidFill>
                  <a:srgbClr val="00AF50"/>
                </a:solidFill>
              </a:rPr>
              <a:t>	</a:t>
            </a:r>
            <a:r>
              <a:rPr sz="5000" spc="-480" dirty="0">
                <a:solidFill>
                  <a:srgbClr val="00AF50"/>
                </a:solidFill>
              </a:rPr>
              <a:t>12</a:t>
            </a:r>
            <a:r>
              <a:rPr sz="5000" spc="15" dirty="0">
                <a:solidFill>
                  <a:srgbClr val="00AF50"/>
                </a:solidFill>
              </a:rPr>
              <a:t>週課程與單週課程設計 </a:t>
            </a:r>
            <a:r>
              <a:rPr sz="5000" spc="5" dirty="0">
                <a:solidFill>
                  <a:srgbClr val="00AF50"/>
                </a:solidFill>
              </a:rPr>
              <a:t>之規劃</a:t>
            </a:r>
            <a:endParaRPr sz="5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05620"/>
              </p:ext>
            </p:extLst>
          </p:nvPr>
        </p:nvGraphicFramePr>
        <p:xfrm>
          <a:off x="76200" y="152400"/>
          <a:ext cx="8966646" cy="6587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8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4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9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200" b="1" spc="5" dirty="0">
                          <a:solidFill>
                            <a:srgbClr val="FFFF00"/>
                          </a:solidFill>
                          <a:latin typeface="Microsoft JhengHei"/>
                          <a:cs typeface="Microsoft JhengHei"/>
                        </a:rPr>
                        <a:t>週次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200" b="1" dirty="0">
                          <a:solidFill>
                            <a:srgbClr val="FFFF00"/>
                          </a:solidFill>
                          <a:latin typeface="Microsoft JhengHei"/>
                          <a:cs typeface="Microsoft JhengHei"/>
                        </a:rPr>
                        <a:t>主題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200" b="1" dirty="0">
                          <a:solidFill>
                            <a:srgbClr val="FFFF00"/>
                          </a:solidFill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2200" b="1" spc="-5" dirty="0">
                          <a:solidFill>
                            <a:srgbClr val="FFFF00"/>
                          </a:solidFill>
                          <a:latin typeface="Microsoft JhengHei"/>
                          <a:cs typeface="Microsoft JhengHei"/>
                        </a:rPr>
                        <a:t>學策略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261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準備期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第一週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 </a:t>
                      </a:r>
                      <a:r>
                        <a:rPr lang="zh-TW" altLang="en-US" sz="1800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健康行為前測</a:t>
                      </a:r>
                      <a:endParaRPr lang="zh-TW" altLang="en-US" sz="1800" b="1" dirty="0" smtClean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400" kern="100" dirty="0" smtClean="0">
                          <a:effectLst/>
                          <a:latin typeface="+mn-ea"/>
                          <a:ea typeface="+mn-ea"/>
                          <a:cs typeface="Cordia New"/>
                        </a:rPr>
                        <a:t>1.</a:t>
                      </a:r>
                      <a:r>
                        <a:rPr lang="zh-TW" altLang="en-US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實作肌力訓練健康操。</a:t>
                      </a:r>
                      <a:endParaRPr lang="en-US" altLang="zh-TW" sz="1400" kern="100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rdia New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2.</a:t>
                      </a:r>
                      <a:r>
                        <a:rPr lang="zh-TW" altLang="zh-TW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評估方式介紹</a:t>
                      </a:r>
                      <a:r>
                        <a:rPr lang="en-US" altLang="zh-TW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-</a:t>
                      </a:r>
                      <a:r>
                        <a:rPr lang="zh-TW" altLang="zh-TW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運用母語講授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3.</a:t>
                      </a:r>
                      <a:r>
                        <a:rPr lang="zh-TW" altLang="zh-TW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進行個別評估</a:t>
                      </a:r>
                      <a:r>
                        <a:rPr lang="en-US" altLang="zh-TW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(</a:t>
                      </a:r>
                      <a:r>
                        <a:rPr lang="zh-TW" altLang="zh-TW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運用評估表單</a:t>
                      </a:r>
                      <a:r>
                        <a:rPr lang="en-US" altLang="zh-TW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)-</a:t>
                      </a:r>
                      <a:r>
                        <a:rPr lang="zh-TW" altLang="en-US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 </a:t>
                      </a:r>
                      <a:r>
                        <a:rPr lang="zh-TW" altLang="zh-TW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預防及延緩失能計畫。</a:t>
                      </a:r>
                      <a:endParaRPr lang="en-US" altLang="zh-TW" sz="1400" kern="100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rdia New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4.</a:t>
                      </a:r>
                      <a:r>
                        <a:rPr lang="zh-TW" altLang="en-US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族群歌謠健口操</a:t>
                      </a:r>
                      <a:endParaRPr sz="1400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8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第二週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以排灣族特有食材</a:t>
                      </a:r>
                      <a:r>
                        <a:rPr lang="en-US" altLang="zh-TW" sz="18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-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區分六大類食物</a:t>
                      </a:r>
                      <a:endParaRPr sz="18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80059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Microsoft JhengHei"/>
                          <a:cs typeface="Microsoft JhengHei"/>
                        </a:rPr>
                        <a:t>1.</a:t>
                      </a:r>
                      <a:r>
                        <a:rPr lang="zh-TW" altLang="en-US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實作肌力訓練健康操。</a:t>
                      </a:r>
                      <a:endParaRPr lang="en-US" altLang="zh-TW" sz="1400" dirty="0" smtClean="0">
                        <a:solidFill>
                          <a:srgbClr val="0000FF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92075" marR="480059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Microsoft JhengHei"/>
                          <a:cs typeface="Microsoft JhengHei"/>
                        </a:rPr>
                        <a:t>2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.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圖片</a:t>
                      </a:r>
                      <a:r>
                        <a:rPr lang="zh-TW" altLang="en-US" sz="1400" b="1" spc="-15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或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現</a:t>
                      </a:r>
                      <a:r>
                        <a:rPr lang="zh-TW" altLang="en-US" sz="1400" b="1" spc="-15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場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食物介</a:t>
                      </a:r>
                      <a:r>
                        <a:rPr lang="zh-TW" altLang="en-US" sz="1400" b="1" spc="-1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紹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，</a:t>
                      </a:r>
                      <a:r>
                        <a:rPr lang="zh-TW" altLang="en-US" sz="1400" b="1" spc="-15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並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分類</a:t>
                      </a:r>
                      <a:r>
                        <a:rPr lang="zh-TW" altLang="en-US" sz="1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排灣族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特色食材    </a:t>
                      </a:r>
                      <a:endParaRPr lang="en-US" altLang="zh-TW" sz="14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2075" marR="480059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3.</a:t>
                      </a:r>
                      <a:r>
                        <a:rPr lang="zh-TW" altLang="en-US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族群歌謠健口操</a:t>
                      </a:r>
                      <a:endParaRPr sz="1400" dirty="0">
                        <a:solidFill>
                          <a:srgbClr val="0000FF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1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第三週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排灣族</a:t>
                      </a:r>
                      <a:r>
                        <a:rPr lang="en-US" altLang="zh-TW" sz="1800" b="1" dirty="0" err="1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vuvu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的食物</a:t>
                      </a:r>
                      <a:r>
                        <a:rPr lang="zh-TW" altLang="en-US" sz="1800" b="1" spc="-15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營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養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lvl="0" indent="0" algn="l" defTabSz="914400" eaLnBrk="1" fontAlgn="auto" latinLnBrk="0" hangingPunct="1">
                        <a:lnSpc>
                          <a:spcPts val="14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0" baseline="0" dirty="0" smtClean="0">
                          <a:solidFill>
                            <a:schemeClr val="tx1"/>
                          </a:solidFill>
                          <a:effectLst/>
                          <a:latin typeface="Microsoft JhengHei"/>
                          <a:ea typeface="+mn-ea"/>
                          <a:cs typeface="Cordia New"/>
                        </a:rPr>
                        <a:t> </a:t>
                      </a:r>
                      <a:r>
                        <a:rPr lang="en-US" altLang="zh-TW" sz="1400" b="1" kern="0" baseline="0" dirty="0" smtClean="0">
                          <a:solidFill>
                            <a:srgbClr val="0000FF"/>
                          </a:solidFill>
                          <a:effectLst/>
                          <a:latin typeface="Microsoft JhengHei"/>
                          <a:ea typeface="+mn-ea"/>
                          <a:cs typeface="Cordia New"/>
                        </a:rPr>
                        <a:t>1.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實作肌力訓練健康操。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rdia New"/>
                      </a:endParaRPr>
                    </a:p>
                    <a:p>
                      <a:pPr marL="2540" marR="0" lvl="0" indent="0" algn="l" defTabSz="914400" eaLnBrk="1" fontAlgn="auto" latinLnBrk="0" hangingPunct="1">
                        <a:lnSpc>
                          <a:spcPts val="14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2.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紀錄</a:t>
                      </a:r>
                      <a:r>
                        <a:rPr lang="zh-TW" altLang="en-US" sz="1400" b="1" spc="-15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當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週</a:t>
                      </a:r>
                      <a:r>
                        <a:rPr lang="en-US" altLang="zh-TW" sz="1400" b="1" spc="-50" dirty="0" err="1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vuvu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飲食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–</a:t>
                      </a:r>
                      <a:r>
                        <a:rPr lang="zh-TW" altLang="en-US" sz="1400" b="1" dirty="0" smtClean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並計算</a:t>
                      </a:r>
                      <a:r>
                        <a:rPr lang="en-US" altLang="zh-TW" sz="1400" b="1" dirty="0" err="1" smtClean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vuvu</a:t>
                      </a:r>
                      <a:r>
                        <a:rPr lang="zh-TW" altLang="en-US" sz="1400" b="1" dirty="0" smtClean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的健康體重</a:t>
                      </a:r>
                      <a:r>
                        <a:rPr lang="en-US" altLang="zh-TW" sz="1400" b="1" dirty="0" smtClean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.</a:t>
                      </a:r>
                      <a:r>
                        <a:rPr lang="zh-TW" altLang="en-US" sz="1400" b="1" dirty="0" smtClean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活動強</a:t>
                      </a:r>
                      <a:endParaRPr lang="en-US" altLang="zh-TW" sz="1400" b="1" dirty="0" smtClean="0">
                        <a:solidFill>
                          <a:srgbClr val="0000FF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2540" marR="0" lvl="0" indent="0" algn="l" defTabSz="914400" eaLnBrk="1" fontAlgn="auto" latinLnBrk="0" hangingPunct="1">
                        <a:lnSpc>
                          <a:spcPts val="14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     度及熱量需求</a:t>
                      </a:r>
                      <a:endParaRPr lang="en-US" altLang="zh-TW" sz="1400" b="1" dirty="0" smtClean="0">
                        <a:solidFill>
                          <a:srgbClr val="0000FF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2540" marR="0" lvl="0" indent="0" algn="l" defTabSz="914400" eaLnBrk="1" fontAlgn="auto" latinLnBrk="0" hangingPunct="1">
                        <a:lnSpc>
                          <a:spcPts val="14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spc="145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3.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圖片</a:t>
                      </a:r>
                      <a:r>
                        <a:rPr lang="zh-TW" altLang="en-US" sz="1400" b="1" spc="-15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說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明</a:t>
                      </a:r>
                      <a:r>
                        <a:rPr lang="zh-TW" altLang="en-US" sz="1400" b="1" spc="-15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吃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的食物</a:t>
                      </a:r>
                      <a:r>
                        <a:rPr lang="zh-TW" altLang="en-US" sz="1400" b="1" spc="-15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讓</a:t>
                      </a:r>
                      <a:r>
                        <a:rPr lang="en-US" altLang="zh-TW" sz="1400" b="1" dirty="0" err="1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vuv</a:t>
                      </a:r>
                      <a:r>
                        <a:rPr lang="en-US" altLang="zh-TW" sz="1400" b="1" spc="-15" dirty="0" err="1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u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知道</a:t>
                      </a:r>
                      <a:r>
                        <a:rPr lang="zh-TW" altLang="en-US" sz="1400" b="1" spc="-15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營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養與健康 的重</a:t>
                      </a:r>
                      <a:r>
                        <a:rPr lang="zh-TW" altLang="en-US" sz="1400" b="1" spc="-15" dirty="0" smtClean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要</a:t>
                      </a:r>
                      <a:endParaRPr lang="en-US" altLang="zh-TW" sz="1400" b="1" dirty="0" smtClean="0">
                        <a:solidFill>
                          <a:srgbClr val="FF0000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2540" marR="0" lvl="0" indent="0" algn="l" defTabSz="914400" eaLnBrk="1" fontAlgn="auto" latinLnBrk="0" hangingPunct="1">
                        <a:lnSpc>
                          <a:spcPts val="14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4.</a:t>
                      </a:r>
                      <a:r>
                        <a:rPr lang="zh-TW" altLang="en-US" sz="1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 </a:t>
                      </a:r>
                      <a:r>
                        <a:rPr lang="en-US" altLang="zh-TW" sz="1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族群歌謠健口操</a:t>
                      </a:r>
                      <a:endParaRPr sz="1400" b="1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0583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1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b="1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b="1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000" b="1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製造期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spc="5" dirty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第四週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9695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4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排灣族</a:t>
                      </a:r>
                      <a:r>
                        <a:rPr lang="en-US" altLang="zh-TW" sz="1800" b="1" dirty="0" err="1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vuvu</a:t>
                      </a:r>
                      <a:r>
                        <a:rPr lang="en-US" altLang="zh-TW" sz="1800" b="1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lang="zh-TW" altLang="en-US" sz="1800" b="1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的傳統器皿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「</a:t>
                      </a:r>
                      <a:r>
                        <a:rPr lang="zh-TW" altLang="en-US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排灣族三寶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」</a:t>
                      </a:r>
                      <a:r>
                        <a:rPr lang="zh-TW" altLang="en-US" sz="1800" b="1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及故事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  <a:buClrTx/>
                        <a:buSzPct val="95000"/>
                        <a:buFontTx/>
                        <a:buNone/>
                        <a:tabLst>
                          <a:tab pos="348615" algn="l"/>
                        </a:tabLst>
                        <a:defRPr/>
                      </a:pPr>
                      <a:r>
                        <a:rPr lang="en-US" altLang="zh-TW" sz="1400" b="1" kern="0" baseline="0" dirty="0" smtClean="0">
                          <a:solidFill>
                            <a:srgbClr val="0000FF"/>
                          </a:solidFill>
                          <a:effectLst/>
                          <a:latin typeface="Microsoft JhengHei"/>
                          <a:ea typeface="+mn-ea"/>
                          <a:cs typeface="Cordia New"/>
                        </a:rPr>
                        <a:t>1.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實作肌力訓練健康操。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rdia New"/>
                      </a:endParaRPr>
                    </a:p>
                    <a:p>
                      <a:pPr marL="9144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  <a:buClrTx/>
                        <a:buSzPct val="95000"/>
                        <a:buFontTx/>
                        <a:buNone/>
                        <a:tabLst>
                          <a:tab pos="348615" algn="l"/>
                        </a:tabLst>
                        <a:defRPr/>
                      </a:pPr>
                      <a:r>
                        <a:rPr lang="en-US" altLang="zh-TW" sz="1400" b="1" kern="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2.</a:t>
                      </a:r>
                      <a:r>
                        <a:rPr lang="zh-TW" altLang="en-US" sz="1400" b="1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傳統</a:t>
                      </a:r>
                      <a:r>
                        <a:rPr lang="zh-TW" altLang="en-US" sz="1400" b="1" spc="-15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飲</a:t>
                      </a:r>
                      <a:r>
                        <a:rPr lang="zh-TW" altLang="en-US" sz="1400" b="1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食</a:t>
                      </a:r>
                      <a:r>
                        <a:rPr lang="zh-TW" altLang="en-US" sz="1400" b="1" spc="-15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容</a:t>
                      </a:r>
                      <a:r>
                        <a:rPr lang="zh-TW" altLang="en-US" sz="1400" b="1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器介紹</a:t>
                      </a:r>
                      <a:r>
                        <a:rPr lang="zh-TW" altLang="en-US" sz="1400" b="1" spc="-15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lang="zh-TW" altLang="en-US" sz="1400" b="1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例</a:t>
                      </a:r>
                      <a:r>
                        <a:rPr lang="zh-TW" altLang="en-US" sz="1400" b="1" spc="-15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如</a:t>
                      </a:r>
                      <a:r>
                        <a:rPr lang="zh-TW" altLang="en-US" sz="1400" b="1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杵臼、濾</a:t>
                      </a:r>
                      <a:r>
                        <a:rPr lang="zh-TW" altLang="en-US" sz="1400" b="1" spc="5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酒藤</a:t>
                      </a:r>
                      <a:r>
                        <a:rPr lang="zh-TW" altLang="en-US" sz="1400" b="1" spc="-20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籩</a:t>
                      </a:r>
                      <a:r>
                        <a:rPr lang="zh-TW" altLang="en-US" sz="1400" b="1" spc="5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等</a:t>
                      </a:r>
                      <a:endParaRPr lang="en-US" altLang="zh-TW" sz="1400" b="0" spc="0" dirty="0" smtClean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9144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  <a:buClrTx/>
                        <a:buSzPct val="95000"/>
                        <a:buFontTx/>
                        <a:buNone/>
                        <a:tabLst>
                          <a:tab pos="348615" algn="l"/>
                        </a:tabLst>
                        <a:defRPr/>
                      </a:pPr>
                      <a:r>
                        <a:rPr lang="en-US" altLang="zh-TW" sz="1400" b="0" spc="0" dirty="0" smtClean="0">
                          <a:solidFill>
                            <a:srgbClr val="00B050"/>
                          </a:solidFill>
                          <a:latin typeface="Microsoft JhengHei"/>
                          <a:cs typeface="Microsoft JhengHei"/>
                        </a:rPr>
                        <a:t>3.</a:t>
                      </a:r>
                      <a:r>
                        <a:rPr lang="zh-TW" altLang="en-US" sz="1400" b="1" dirty="0" smtClean="0">
                          <a:solidFill>
                            <a:srgbClr val="00B050"/>
                          </a:solidFill>
                          <a:latin typeface="Microsoft JhengHei"/>
                          <a:cs typeface="Microsoft JhengHei"/>
                        </a:rPr>
                        <a:t>食物</a:t>
                      </a:r>
                      <a:r>
                        <a:rPr lang="zh-TW" altLang="en-US" sz="1400" b="1" spc="-15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的</a:t>
                      </a:r>
                      <a:r>
                        <a:rPr lang="zh-TW" altLang="en-US" sz="1400" b="1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傳</a:t>
                      </a:r>
                      <a:r>
                        <a:rPr lang="zh-TW" altLang="en-US" sz="1400" b="1" spc="-15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說</a:t>
                      </a:r>
                      <a:r>
                        <a:rPr lang="zh-TW" altLang="en-US" sz="1400" b="1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故事</a:t>
                      </a:r>
                      <a:endParaRPr lang="en-US" altLang="zh-TW" sz="1400" b="1" dirty="0" smtClean="0">
                        <a:solidFill>
                          <a:srgbClr val="00AF50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9144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  <a:buClrTx/>
                        <a:buSzPct val="95000"/>
                        <a:buFontTx/>
                        <a:buNone/>
                        <a:tabLst>
                          <a:tab pos="348615" algn="l"/>
                        </a:tabLst>
                        <a:defRPr/>
                      </a:pPr>
                      <a:r>
                        <a:rPr lang="en-US" altLang="zh-TW" sz="1400" b="1" dirty="0" smtClean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4.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族群歌謠健口操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23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000" b="1" dirty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第五週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5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排灣族的</a:t>
                      </a:r>
                      <a:r>
                        <a:rPr lang="en-US" altLang="zh-TW" sz="20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-</a:t>
                      </a:r>
                      <a:r>
                        <a:rPr lang="zh-TW" altLang="en-US" sz="2000" b="1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我的食譜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366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0" baseline="0" dirty="0" smtClean="0">
                          <a:solidFill>
                            <a:srgbClr val="0000FF"/>
                          </a:solidFill>
                          <a:effectLst/>
                          <a:latin typeface="Microsoft JhengHei"/>
                          <a:ea typeface="+mn-ea"/>
                          <a:cs typeface="Cordia New"/>
                        </a:rPr>
                        <a:t>1.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實作肌力訓練健康操。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rdia New"/>
                      </a:endParaRPr>
                    </a:p>
                    <a:p>
                      <a:pPr marL="91440" indent="0">
                        <a:lnSpc>
                          <a:spcPct val="100000"/>
                        </a:lnSpc>
                        <a:spcBef>
                          <a:spcPts val="365"/>
                        </a:spcBef>
                        <a:buSzPct val="95000"/>
                        <a:buNone/>
                        <a:tabLst>
                          <a:tab pos="348615" algn="l"/>
                        </a:tabLst>
                      </a:pPr>
                      <a:r>
                        <a:rPr lang="en-US" altLang="zh-TW" sz="1400" b="1" kern="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2.</a:t>
                      </a:r>
                      <a:r>
                        <a:rPr lang="zh-TW" altLang="en-US" sz="1400" b="1" dirty="0" smtClean="0">
                          <a:solidFill>
                            <a:srgbClr val="00B050"/>
                          </a:solidFill>
                          <a:latin typeface="Microsoft JhengHei"/>
                          <a:cs typeface="Microsoft JhengHei"/>
                        </a:rPr>
                        <a:t>教導</a:t>
                      </a:r>
                      <a:r>
                        <a:rPr lang="zh-TW" altLang="en-US" sz="1400" b="1" spc="-15" dirty="0" smtClean="0">
                          <a:solidFill>
                            <a:srgbClr val="00B050"/>
                          </a:solidFill>
                          <a:latin typeface="Microsoft JhengHei"/>
                          <a:cs typeface="Microsoft JhengHei"/>
                        </a:rPr>
                        <a:t>如</a:t>
                      </a:r>
                      <a:r>
                        <a:rPr lang="zh-TW" altLang="en-US" sz="1400" b="1" dirty="0" smtClean="0">
                          <a:solidFill>
                            <a:srgbClr val="00B050"/>
                          </a:solidFill>
                          <a:latin typeface="Microsoft JhengHei"/>
                          <a:cs typeface="Microsoft JhengHei"/>
                        </a:rPr>
                        <a:t>何</a:t>
                      </a:r>
                      <a:r>
                        <a:rPr lang="zh-TW" altLang="en-US" sz="1400" b="1" spc="-15" dirty="0" smtClean="0">
                          <a:solidFill>
                            <a:srgbClr val="00B050"/>
                          </a:solidFill>
                          <a:latin typeface="Microsoft JhengHei"/>
                          <a:cs typeface="Microsoft JhengHei"/>
                        </a:rPr>
                        <a:t>知</a:t>
                      </a:r>
                      <a:r>
                        <a:rPr lang="zh-TW" altLang="en-US" sz="1400" b="1" dirty="0" smtClean="0">
                          <a:solidFill>
                            <a:srgbClr val="00B050"/>
                          </a:solidFill>
                          <a:latin typeface="Microsoft JhengHei"/>
                          <a:cs typeface="Microsoft JhengHei"/>
                        </a:rPr>
                        <a:t>道營養</a:t>
                      </a:r>
                      <a:r>
                        <a:rPr lang="zh-TW" altLang="en-US" sz="1400" b="1" spc="-15" dirty="0" smtClean="0">
                          <a:solidFill>
                            <a:srgbClr val="00B050"/>
                          </a:solidFill>
                          <a:latin typeface="Microsoft JhengHei"/>
                          <a:cs typeface="Microsoft JhengHei"/>
                        </a:rPr>
                        <a:t>標</a:t>
                      </a:r>
                      <a:r>
                        <a:rPr lang="zh-TW" altLang="en-US" sz="1400" b="1" dirty="0" smtClean="0">
                          <a:solidFill>
                            <a:srgbClr val="00B050"/>
                          </a:solidFill>
                          <a:latin typeface="Microsoft JhengHei"/>
                          <a:cs typeface="Microsoft JhengHei"/>
                        </a:rPr>
                        <a:t>示</a:t>
                      </a:r>
                      <a:endParaRPr lang="zh-TW" altLang="en-US" sz="1400" dirty="0" smtClean="0">
                        <a:solidFill>
                          <a:srgbClr val="00B050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91440" indent="0">
                        <a:lnSpc>
                          <a:spcPct val="100000"/>
                        </a:lnSpc>
                        <a:buSzPct val="95000"/>
                        <a:buNone/>
                        <a:tabLst>
                          <a:tab pos="348615" algn="l"/>
                        </a:tabLst>
                      </a:pPr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  <a:latin typeface="Microsoft JhengHei"/>
                          <a:cs typeface="Microsoft JhengHei"/>
                        </a:rPr>
                        <a:t>3.</a:t>
                      </a:r>
                      <a:r>
                        <a:rPr lang="zh-TW" altLang="en-US" sz="1400" b="1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製作</a:t>
                      </a:r>
                      <a:r>
                        <a:rPr lang="zh-TW" altLang="en-US" sz="1400" b="1" spc="-15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簡</a:t>
                      </a:r>
                      <a:r>
                        <a:rPr lang="zh-TW" altLang="en-US" sz="1400" b="1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易</a:t>
                      </a:r>
                      <a:r>
                        <a:rPr lang="zh-TW" altLang="en-US" sz="1400" b="1" spc="-15" dirty="0" smtClean="0">
                          <a:solidFill>
                            <a:srgbClr val="00AF50"/>
                          </a:solidFill>
                          <a:latin typeface="Microsoft JhengHei"/>
                          <a:cs typeface="Microsoft JhengHei"/>
                        </a:rPr>
                        <a:t>菜單</a:t>
                      </a:r>
                      <a:endParaRPr lang="en-US" altLang="zh-TW" sz="1400" b="1" spc="-15" dirty="0" smtClean="0">
                        <a:solidFill>
                          <a:srgbClr val="00AF50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9144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95000"/>
                        <a:buFontTx/>
                        <a:buNone/>
                        <a:tabLst>
                          <a:tab pos="348615" algn="l"/>
                        </a:tabLst>
                        <a:defRPr/>
                      </a:pPr>
                      <a:r>
                        <a:rPr lang="en-US" altLang="zh-TW" sz="1400" b="1" spc="-15" dirty="0" smtClean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4.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族群歌謠健口操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24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lang="zh-TW" altLang="en-US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第六週</a:t>
                      </a:r>
                      <a:endParaRPr sz="2000" b="1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198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lang="zh-TW" altLang="en-US" sz="20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排灣族食材金字塔</a:t>
                      </a:r>
                      <a:r>
                        <a:rPr lang="en-US" altLang="zh-TW" sz="20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-</a:t>
                      </a:r>
                      <a:r>
                        <a:rPr lang="zh-TW" altLang="en-US" sz="20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我的餐盤</a:t>
                      </a:r>
                      <a:endParaRPr sz="20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198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Pct val="95000"/>
                        <a:buFontTx/>
                        <a:buNone/>
                        <a:tabLst>
                          <a:tab pos="348615" algn="l"/>
                        </a:tabLst>
                        <a:defRPr/>
                      </a:pPr>
                      <a:r>
                        <a:rPr lang="en-US" altLang="zh-TW" sz="1400" b="1" kern="0" baseline="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1.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實作肌力訓練健康操。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rdia New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  </a:t>
                      </a:r>
                      <a:r>
                        <a:rPr lang="en-US" altLang="zh-TW" sz="1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2.</a:t>
                      </a:r>
                      <a:r>
                        <a:rPr lang="zh-TW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以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原住民</a:t>
                      </a:r>
                      <a:r>
                        <a:rPr lang="zh-TW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食材製作營養金字塔</a:t>
                      </a: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-</a:t>
                      </a:r>
                      <a:r>
                        <a:rPr lang="zh-TW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動手做做看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400" b="1" kern="100" baseline="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  </a:t>
                      </a:r>
                      <a:r>
                        <a:rPr lang="en-US" altLang="zh-TW" sz="1400" b="1" kern="100" baseline="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3.</a:t>
                      </a:r>
                      <a:r>
                        <a:rPr lang="zh-TW" altLang="en-US" sz="1400" b="1" kern="100" baseline="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我的餐盤口訣及歌謠傳唱</a:t>
                      </a:r>
                      <a:endParaRPr lang="en-US" altLang="zh-TW" sz="1400" b="1" kern="100" baseline="0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rdia New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400" b="1" kern="100" baseline="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  </a:t>
                      </a:r>
                      <a:r>
                        <a:rPr lang="en-US" altLang="zh-TW" sz="1400" b="1" kern="100" baseline="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4.</a:t>
                      </a:r>
                      <a:r>
                        <a:rPr lang="zh-TW" altLang="en-US" sz="1400" b="1" kern="100" baseline="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族群歌謠健口操</a:t>
                      </a:r>
                      <a:endParaRPr sz="1400" dirty="0">
                        <a:solidFill>
                          <a:srgbClr val="0000FF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14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2003</Words>
  <Application>Microsoft Office PowerPoint</Application>
  <PresentationFormat>如螢幕大小 (4:3)</PresentationFormat>
  <Paragraphs>316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Theme</vt:lpstr>
      <vt:lpstr>原住民族部落延緩失能種子教師 線上課程</vt:lpstr>
      <vt:lpstr> 課程大綱</vt:lpstr>
      <vt:lpstr>一、心智圖</vt:lpstr>
      <vt:lpstr>PowerPoint 簡報</vt:lpstr>
      <vt:lpstr>PowerPoint 簡報</vt:lpstr>
      <vt:lpstr>PowerPoint 簡報</vt:lpstr>
      <vt:lpstr>PowerPoint 簡報</vt:lpstr>
      <vt:lpstr>三、 12週課程與單週課程設計 之規劃</vt:lpstr>
      <vt:lpstr>PowerPoint 簡報</vt:lpstr>
      <vt:lpstr>PowerPoint 簡報</vt:lpstr>
      <vt:lpstr>二、單週課程設計之規劃(準備期其中一週設計)</vt:lpstr>
      <vt:lpstr>二、單週課程設計之規劃(準備期其中一週設計)</vt:lpstr>
      <vt:lpstr>二、單週課程設計之規劃(準備期其中一 週設計)</vt:lpstr>
      <vt:lpstr>二、單週課程設計之規劃(製造期其中一週設計)</vt:lpstr>
      <vt:lpstr>二、單週課程設計之規劃(製造期其中一週設計)</vt:lpstr>
      <vt:lpstr>四、影片教學</vt:lpstr>
      <vt:lpstr>maljimalji  masalu</vt:lpstr>
      <vt:lpstr>一、部落農特產品介紹</vt:lpstr>
      <vt:lpstr>二、桃源部落農產品-梅子</vt:lpstr>
      <vt:lpstr>三、桃源部落農產品-金煌芒果</vt:lpstr>
      <vt:lpstr>四、桃源部落農產品-愛玉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林蓉珊</dc:creator>
  <cp:lastModifiedBy>Windows 使用者</cp:lastModifiedBy>
  <cp:revision>12</cp:revision>
  <dcterms:created xsi:type="dcterms:W3CDTF">2020-03-06T16:00:18Z</dcterms:created>
  <dcterms:modified xsi:type="dcterms:W3CDTF">2020-06-09T14:28:33Z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2020-03-06T00:00:00Z</vt:filetime>
  </property>
</Properties>
</file>