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98" autoAdjust="0"/>
  </p:normalViewPr>
  <p:slideViewPr>
    <p:cSldViewPr>
      <p:cViewPr varScale="1">
        <p:scale>
          <a:sx n="59" d="100"/>
          <a:sy n="59" d="100"/>
        </p:scale>
        <p:origin x="90" y="9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DF27-2536-4945-8CE5-184CDB217CF0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C1A90-AA81-4EE5-950E-D69F9B94A17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28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3530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98005"/>
            <a:ext cx="12191999" cy="359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57" y="614616"/>
            <a:ext cx="67481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8779" y="2766080"/>
            <a:ext cx="7277100" cy="312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93119" y="751840"/>
            <a:ext cx="1109979" cy="160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3119" y="1666239"/>
            <a:ext cx="1109979" cy="160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0263" y="881399"/>
            <a:ext cx="1069784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3335" marR="5080" indent="-381127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effectLst>
                  <a:outerShdw dist="38100" dir="2700000" algn="tl" rotWithShape="0">
                    <a:srgbClr val="FF0000"/>
                  </a:outerShdw>
                </a:effectLst>
              </a:rPr>
              <a:t>原住民族部落延緩失能種子教師 線上課程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577975" algn="ctr">
              <a:lnSpc>
                <a:spcPct val="100000"/>
              </a:lnSpc>
              <a:spcBef>
                <a:spcPts val="1830"/>
              </a:spcBef>
            </a:pPr>
            <a:r>
              <a:rPr dirty="0"/>
              <a:t>【</a:t>
            </a:r>
            <a:r>
              <a:rPr spc="-5" dirty="0"/>
              <a:t>3</a:t>
            </a:r>
            <a:r>
              <a:rPr spc="-10" dirty="0"/>
              <a:t>E</a:t>
            </a:r>
            <a:r>
              <a:rPr dirty="0"/>
              <a:t>文化教案之分享】</a:t>
            </a:r>
          </a:p>
          <a:p>
            <a:pPr marL="1579880" algn="ctr">
              <a:lnSpc>
                <a:spcPct val="100000"/>
              </a:lnSpc>
              <a:spcBef>
                <a:spcPts val="1265"/>
              </a:spcBef>
            </a:pPr>
            <a:r>
              <a:rPr sz="3200" spc="-5" dirty="0">
                <a:solidFill>
                  <a:srgbClr val="00CC00"/>
                </a:solidFill>
              </a:rPr>
              <a:t>長者族群營養膳食文化方案</a:t>
            </a:r>
            <a:endParaRPr sz="3200"/>
          </a:p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sz="3600" spc="-5" dirty="0">
                <a:solidFill>
                  <a:srgbClr val="000000"/>
                </a:solidFill>
              </a:rPr>
              <a:t>第十一組-組長</a:t>
            </a:r>
            <a:r>
              <a:rPr sz="3600" dirty="0">
                <a:solidFill>
                  <a:srgbClr val="000000"/>
                </a:solidFill>
              </a:rPr>
              <a:t>:</a:t>
            </a:r>
            <a:r>
              <a:rPr sz="3600" spc="-5" dirty="0">
                <a:solidFill>
                  <a:srgbClr val="000000"/>
                </a:solidFill>
              </a:rPr>
              <a:t>邱雅玲</a:t>
            </a:r>
            <a:endParaRPr sz="3600"/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3600" spc="-5" dirty="0">
                <a:solidFill>
                  <a:srgbClr val="000000"/>
                </a:solidFill>
              </a:rPr>
              <a:t>組員</a:t>
            </a:r>
            <a:r>
              <a:rPr sz="3600" dirty="0">
                <a:solidFill>
                  <a:srgbClr val="000000"/>
                </a:solidFill>
              </a:rPr>
              <a:t>:</a:t>
            </a:r>
            <a:r>
              <a:rPr sz="3600" spc="-5" dirty="0">
                <a:solidFill>
                  <a:srgbClr val="000000"/>
                </a:solidFill>
              </a:rPr>
              <a:t>熙固</a:t>
            </a:r>
            <a:r>
              <a:rPr sz="3600" dirty="0">
                <a:solidFill>
                  <a:srgbClr val="000000"/>
                </a:solidFill>
              </a:rPr>
              <a:t>.</a:t>
            </a:r>
            <a:r>
              <a:rPr sz="3600" spc="-5" dirty="0">
                <a:solidFill>
                  <a:srgbClr val="000000"/>
                </a:solidFill>
              </a:rPr>
              <a:t>達娜</a:t>
            </a:r>
            <a:r>
              <a:rPr sz="3600" dirty="0">
                <a:solidFill>
                  <a:srgbClr val="000000"/>
                </a:solidFill>
              </a:rPr>
              <a:t>.</a:t>
            </a:r>
            <a:r>
              <a:rPr sz="3600" spc="-5" dirty="0">
                <a:solidFill>
                  <a:srgbClr val="000000"/>
                </a:solidFill>
              </a:rPr>
              <a:t>豐航海</a:t>
            </a:r>
            <a:r>
              <a:rPr sz="3600" dirty="0">
                <a:solidFill>
                  <a:srgbClr val="000000"/>
                </a:solidFill>
              </a:rPr>
              <a:t>.</a:t>
            </a:r>
            <a:r>
              <a:rPr sz="3600" spc="-5" dirty="0">
                <a:solidFill>
                  <a:srgbClr val="000000"/>
                </a:solidFill>
              </a:rPr>
              <a:t>余金菊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44" y="417512"/>
            <a:ext cx="6748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二、單週課程設計之規</a:t>
            </a:r>
            <a:r>
              <a:rPr spc="5" dirty="0"/>
              <a:t>劃</a:t>
            </a:r>
            <a:r>
              <a:rPr spc="-10" dirty="0"/>
              <a:t>-4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2073" y="999299"/>
          <a:ext cx="10741024" cy="524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1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5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6273">
                <a:tc gridSpan="4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評量方式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時間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34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具體目標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13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四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運動對增加肌肉力量的好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處ppt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五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預防及延緩失能計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畫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實作肌力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5359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訓練健康操「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用阿美族的歌曲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49275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5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有野菜名稱的歌曲</a:t>
                      </a:r>
                      <a:r>
                        <a:rPr sz="1800" b="1" spc="5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帶動唱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促進長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4927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者手部肌力、下肢體運</a:t>
                      </a:r>
                      <a:r>
                        <a:rPr sz="1800" b="1" dirty="0">
                          <a:solidFill>
                            <a:srgbClr val="0000FF"/>
                          </a:solidFill>
                          <a:latin typeface="Microsoft JhengHei"/>
                          <a:cs typeface="Microsoft JhengHei"/>
                        </a:rPr>
                        <a:t>動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」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690245" indent="-218440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95000"/>
                        <a:buAutoNum type="arabicPeriod"/>
                        <a:tabLst>
                          <a:tab pos="690880" algn="l"/>
                        </a:tabLst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暖身操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690245" indent="-218440">
                        <a:lnSpc>
                          <a:spcPts val="2385"/>
                        </a:lnSpc>
                        <a:spcBef>
                          <a:spcPts val="300"/>
                        </a:spcBef>
                        <a:buSzPct val="95000"/>
                        <a:buAutoNum type="arabicPeriod"/>
                        <a:tabLst>
                          <a:tab pos="690880" algn="l"/>
                        </a:tabLst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肌力訓練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35">
                        <a:lnSpc>
                          <a:spcPts val="2065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專心聆聽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學習態度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討論發表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實際操作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2345"/>
                        </a:lnSpc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10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3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0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270">
                        <a:lnSpc>
                          <a:spcPts val="2330"/>
                        </a:lnSpc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1-5.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運動的好處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1-6.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增加肌力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09793"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3.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緩和伸展運動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/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平衡協調活動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67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10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57" y="782256"/>
            <a:ext cx="6732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三、具族群文化特</a:t>
            </a:r>
            <a:r>
              <a:rPr spc="5" dirty="0"/>
              <a:t>色</a:t>
            </a:r>
            <a:r>
              <a:rPr spc="-5" dirty="0"/>
              <a:t>之示範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410" y="1678940"/>
            <a:ext cx="7493634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一</a:t>
            </a: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)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設計阿美族版的肌少症評估表  </a:t>
            </a:r>
            <a:r>
              <a:rPr sz="40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二)設計阿美族版衰弱症評估表</a:t>
            </a:r>
            <a:endParaRPr sz="4000">
              <a:latin typeface="Microsoft JhengHei"/>
              <a:cs typeface="Microsoft JhengHei"/>
            </a:endParaRPr>
          </a:p>
          <a:p>
            <a:pPr marL="12700" marR="1021080">
              <a:lnSpc>
                <a:spcPct val="100000"/>
              </a:lnSpc>
              <a:spcBef>
                <a:spcPts val="5"/>
              </a:spcBef>
            </a:pPr>
            <a:r>
              <a:rPr sz="40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三)肌少症的肌力訓練分解圖  (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四</a:t>
            </a:r>
            <a:r>
              <a:rPr sz="40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)</a:t>
            </a:r>
            <a:r>
              <a:rPr sz="4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影片4”35</a:t>
            </a:r>
            <a:endParaRPr sz="400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372" y="538162"/>
            <a:ext cx="4886791" cy="5857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4438" y="0"/>
            <a:ext cx="5559044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4711"/>
            <a:ext cx="5754370" cy="6156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89242" y="118198"/>
            <a:ext cx="4947285" cy="6590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316" y="141904"/>
            <a:ext cx="5003292" cy="664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06694" y="141986"/>
            <a:ext cx="5189855" cy="4847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234" y="362661"/>
            <a:ext cx="4693649" cy="593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8593" y="538855"/>
            <a:ext cx="4597700" cy="5704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083" y="401980"/>
            <a:ext cx="4982845" cy="6140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65342" y="441439"/>
            <a:ext cx="4976241" cy="6061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677" y="1224597"/>
            <a:ext cx="388747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/>
              <a:t>影</a:t>
            </a:r>
            <a:r>
              <a:rPr sz="3700" spc="-5" dirty="0"/>
              <a:t>片</a:t>
            </a:r>
            <a:r>
              <a:rPr sz="3700" dirty="0"/>
              <a:t>播</a:t>
            </a:r>
            <a:r>
              <a:rPr sz="3700" spc="-5" dirty="0"/>
              <a:t>放</a:t>
            </a:r>
            <a:r>
              <a:rPr sz="3700" spc="-10" dirty="0"/>
              <a:t>-4</a:t>
            </a:r>
            <a:r>
              <a:rPr sz="3700" spc="-5" dirty="0"/>
              <a:t>分</a:t>
            </a:r>
            <a:r>
              <a:rPr sz="3700" spc="-10" dirty="0"/>
              <a:t>35</a:t>
            </a:r>
            <a:r>
              <a:rPr sz="3700" dirty="0"/>
              <a:t>秒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848677" y="2444051"/>
            <a:ext cx="9650730" cy="220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665">
              <a:lnSpc>
                <a:spcPct val="100000"/>
              </a:lnSpc>
              <a:spcBef>
                <a:spcPts val="100"/>
              </a:spcBef>
              <a:buSzPct val="97058"/>
              <a:buAutoNum type="arabicPeriod"/>
              <a:tabLst>
                <a:tab pos="380365" algn="l"/>
              </a:tabLst>
            </a:pPr>
            <a:r>
              <a:rPr sz="3400" b="1" dirty="0">
                <a:latin typeface="Microsoft JhengHei"/>
                <a:cs typeface="Microsoft JhengHei"/>
              </a:rPr>
              <a:t>布農族</a:t>
            </a:r>
            <a:r>
              <a:rPr sz="3400" b="1" spc="-10" dirty="0">
                <a:latin typeface="Microsoft JhengHei"/>
                <a:cs typeface="Microsoft JhengHei"/>
              </a:rPr>
              <a:t>語</a:t>
            </a:r>
            <a:r>
              <a:rPr sz="3400" b="1" dirty="0">
                <a:latin typeface="Microsoft JhengHei"/>
                <a:cs typeface="Microsoft JhengHei"/>
              </a:rPr>
              <a:t>-肌力評估表評估狀</a:t>
            </a:r>
            <a:r>
              <a:rPr sz="3400" b="1" spc="-20" dirty="0">
                <a:latin typeface="Microsoft JhengHei"/>
                <a:cs typeface="Microsoft JhengHei"/>
              </a:rPr>
              <a:t>況</a:t>
            </a:r>
            <a:r>
              <a:rPr sz="3400" b="1" dirty="0">
                <a:latin typeface="Microsoft JhengHei"/>
                <a:cs typeface="Microsoft JhengHei"/>
              </a:rPr>
              <a:t>-永康文健站示範</a:t>
            </a:r>
            <a:endParaRPr sz="3400">
              <a:latin typeface="Microsoft JhengHei"/>
              <a:cs typeface="Microsoft JhengHei"/>
            </a:endParaRPr>
          </a:p>
          <a:p>
            <a:pPr marL="379730" indent="-367665">
              <a:lnSpc>
                <a:spcPct val="100000"/>
              </a:lnSpc>
              <a:spcBef>
                <a:spcPts val="2445"/>
              </a:spcBef>
              <a:buSzPct val="97058"/>
              <a:buAutoNum type="arabicPeriod"/>
              <a:tabLst>
                <a:tab pos="380365" algn="l"/>
              </a:tabLst>
            </a:pPr>
            <a:r>
              <a:rPr sz="3400" b="1" dirty="0">
                <a:latin typeface="Microsoft JhengHei"/>
                <a:cs typeface="Microsoft JhengHei"/>
              </a:rPr>
              <a:t>阿美族野菜傳</a:t>
            </a:r>
            <a:r>
              <a:rPr sz="3400" b="1" spc="-15" dirty="0">
                <a:latin typeface="Microsoft JhengHei"/>
                <a:cs typeface="Microsoft JhengHei"/>
              </a:rPr>
              <a:t>唱</a:t>
            </a:r>
            <a:r>
              <a:rPr sz="3400" b="1" dirty="0">
                <a:latin typeface="Microsoft JhengHei"/>
                <a:cs typeface="Microsoft JhengHei"/>
              </a:rPr>
              <a:t>-山領榴文健站示範</a:t>
            </a:r>
            <a:endParaRPr sz="3400">
              <a:latin typeface="Microsoft JhengHei"/>
              <a:cs typeface="Microsoft JhengHei"/>
            </a:endParaRPr>
          </a:p>
          <a:p>
            <a:pPr marL="379730" indent="-367665">
              <a:lnSpc>
                <a:spcPct val="100000"/>
              </a:lnSpc>
              <a:spcBef>
                <a:spcPts val="2460"/>
              </a:spcBef>
              <a:buSzPct val="97058"/>
              <a:buAutoNum type="arabicPeriod"/>
              <a:tabLst>
                <a:tab pos="380365" algn="l"/>
              </a:tabLst>
            </a:pPr>
            <a:r>
              <a:rPr sz="3400" b="1" dirty="0">
                <a:latin typeface="Microsoft JhengHei"/>
                <a:cs typeface="Microsoft JhengHei"/>
              </a:rPr>
              <a:t>有阿美族野菜的歌搭配肌力訓</a:t>
            </a:r>
            <a:r>
              <a:rPr sz="3400" b="1" spc="-25" dirty="0">
                <a:latin typeface="Microsoft JhengHei"/>
                <a:cs typeface="Microsoft JhengHei"/>
              </a:rPr>
              <a:t>練</a:t>
            </a:r>
            <a:r>
              <a:rPr sz="3400" b="1" dirty="0">
                <a:latin typeface="Microsoft JhengHei"/>
                <a:cs typeface="Microsoft JhengHei"/>
              </a:rPr>
              <a:t>-伊濘文健站示範</a:t>
            </a:r>
            <a:endParaRPr sz="340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608" y="2444432"/>
            <a:ext cx="354711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latin typeface="Courier New"/>
                <a:cs typeface="Courier New"/>
              </a:rPr>
              <a:t>A-RAY!!</a:t>
            </a:r>
            <a:endParaRPr sz="6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6445" y="2444432"/>
            <a:ext cx="45567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latin typeface="Courier New"/>
                <a:cs typeface="Courier New"/>
              </a:rPr>
              <a:t>UNINANG!!</a:t>
            </a:r>
            <a:endParaRPr sz="6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1876757"/>
            <a:ext cx="8251190" cy="2693670"/>
          </a:xfrm>
          <a:prstGeom prst="rect">
            <a:avLst/>
          </a:prstGeom>
        </p:spPr>
        <p:txBody>
          <a:bodyPr vert="horz" wrap="square" lIns="0" tIns="292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sz="4000" b="1" spc="-5" dirty="0">
                <a:latin typeface="Microsoft JhengHei"/>
                <a:cs typeface="Microsoft JhengHei"/>
              </a:rPr>
              <a:t>一、族群文化特色</a:t>
            </a:r>
            <a:endParaRPr sz="4000">
              <a:latin typeface="Microsoft JhengHei"/>
              <a:cs typeface="Microsoft JhengHei"/>
            </a:endParaRPr>
          </a:p>
          <a:p>
            <a:pPr marL="12700" marR="5080">
              <a:lnSpc>
                <a:spcPts val="7000"/>
              </a:lnSpc>
              <a:spcBef>
                <a:spcPts val="600"/>
              </a:spcBef>
            </a:pPr>
            <a:r>
              <a:rPr sz="4000" b="1" dirty="0">
                <a:latin typeface="Microsoft JhengHei"/>
                <a:cs typeface="Microsoft JhengHei"/>
              </a:rPr>
              <a:t>二、</a:t>
            </a:r>
            <a:r>
              <a:rPr sz="4000" b="1" spc="-5" dirty="0">
                <a:latin typeface="Microsoft JhengHei"/>
                <a:cs typeface="Microsoft JhengHei"/>
              </a:rPr>
              <a:t>1</a:t>
            </a:r>
            <a:r>
              <a:rPr sz="4000" b="1" dirty="0">
                <a:latin typeface="Microsoft JhengHei"/>
                <a:cs typeface="Microsoft JhengHei"/>
              </a:rPr>
              <a:t>2週課程與單週課程設計</a:t>
            </a:r>
            <a:r>
              <a:rPr sz="4000" b="1" spc="5" dirty="0">
                <a:latin typeface="Microsoft JhengHei"/>
                <a:cs typeface="Microsoft JhengHei"/>
              </a:rPr>
              <a:t>之</a:t>
            </a:r>
            <a:r>
              <a:rPr sz="4000" b="1" dirty="0">
                <a:latin typeface="Microsoft JhengHei"/>
                <a:cs typeface="Microsoft JhengHei"/>
              </a:rPr>
              <a:t>規劃 三、具族群文化</a:t>
            </a:r>
            <a:r>
              <a:rPr sz="4000" b="1" spc="5" dirty="0">
                <a:latin typeface="Microsoft JhengHei"/>
                <a:cs typeface="Microsoft JhengHei"/>
              </a:rPr>
              <a:t>特</a:t>
            </a:r>
            <a:r>
              <a:rPr sz="4000" b="1" dirty="0">
                <a:latin typeface="Microsoft JhengHei"/>
                <a:cs typeface="Microsoft JhengHei"/>
              </a:rPr>
              <a:t>色之肌力運動示範</a:t>
            </a:r>
            <a:endParaRPr sz="40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5700" y="919734"/>
            <a:ext cx="226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dbl" spc="-10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課程大</a:t>
            </a:r>
            <a:r>
              <a:rPr spc="-10" dirty="0"/>
              <a:t>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29856"/>
            <a:ext cx="4495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一、族群文化特色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5055" y="1519872"/>
            <a:ext cx="10124440" cy="342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(</a:t>
            </a:r>
            <a:r>
              <a:rPr sz="4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請列點寫出可結合主題的族群文化特</a:t>
            </a:r>
            <a:r>
              <a:rPr sz="4400" b="1" spc="-30" dirty="0">
                <a:solidFill>
                  <a:srgbClr val="FF0000"/>
                </a:solidFill>
                <a:latin typeface="Microsoft JhengHei"/>
                <a:cs typeface="Microsoft JhengHei"/>
              </a:rPr>
              <a:t>色</a:t>
            </a:r>
            <a:r>
              <a:rPr sz="4400" b="1" dirty="0">
                <a:solidFill>
                  <a:srgbClr val="FF0000"/>
                </a:solidFill>
                <a:latin typeface="Microsoft JhengHei"/>
                <a:cs typeface="Microsoft JhengHei"/>
              </a:rPr>
              <a:t>)</a:t>
            </a:r>
            <a:endParaRPr sz="4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300">
              <a:latin typeface="Times New Roman"/>
              <a:cs typeface="Times New Roman"/>
            </a:endParaRPr>
          </a:p>
          <a:p>
            <a:pPr marL="358140" indent="-345440">
              <a:lnSpc>
                <a:spcPct val="100000"/>
              </a:lnSpc>
              <a:buSzPct val="96875"/>
              <a:buAutoNum type="arabicPeriod"/>
              <a:tabLst>
                <a:tab pos="358140" algn="l"/>
              </a:tabLst>
            </a:pPr>
            <a:r>
              <a:rPr sz="32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適用</a:t>
            </a: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於</a:t>
            </a:r>
            <a:r>
              <a:rPr sz="32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16</a:t>
            </a:r>
            <a:r>
              <a:rPr sz="32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族群的傳統飲食文化</a:t>
            </a:r>
            <a:endParaRPr sz="3200">
              <a:latin typeface="Microsoft JhengHei"/>
              <a:cs typeface="Microsoft JhengHei"/>
            </a:endParaRPr>
          </a:p>
          <a:p>
            <a:pPr marL="358140" indent="-345440">
              <a:lnSpc>
                <a:spcPct val="100000"/>
              </a:lnSpc>
              <a:buSzPct val="96875"/>
              <a:buAutoNum type="arabicPeriod"/>
              <a:tabLst>
                <a:tab pos="358140" algn="l"/>
              </a:tabLst>
            </a:pP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每個族群都有其傳統食材，各族群使用的方式不盡相同</a:t>
            </a:r>
            <a:endParaRPr sz="3200">
              <a:latin typeface="Microsoft JhengHei"/>
              <a:cs typeface="Microsoft JhengHei"/>
            </a:endParaRPr>
          </a:p>
          <a:p>
            <a:pPr marL="358140" indent="-345440">
              <a:lnSpc>
                <a:spcPct val="100000"/>
              </a:lnSpc>
              <a:spcBef>
                <a:spcPts val="5"/>
              </a:spcBef>
              <a:buSzPct val="96875"/>
              <a:buAutoNum type="arabicPeriod"/>
              <a:tabLst>
                <a:tab pos="358140" algn="l"/>
              </a:tabLst>
            </a:pPr>
            <a:r>
              <a:rPr sz="32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族群生活慣</a:t>
            </a: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習</a:t>
            </a:r>
            <a:r>
              <a:rPr sz="32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.</a:t>
            </a:r>
            <a:r>
              <a:rPr sz="32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文</a:t>
            </a: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化</a:t>
            </a:r>
            <a:r>
              <a:rPr sz="3200" b="1" spc="5" dirty="0">
                <a:solidFill>
                  <a:srgbClr val="FF0000"/>
                </a:solidFill>
                <a:latin typeface="Microsoft JhengHei"/>
                <a:cs typeface="Microsoft JhengHei"/>
              </a:rPr>
              <a:t>.</a:t>
            </a:r>
            <a:r>
              <a:rPr sz="3200" b="1" spc="-5" dirty="0">
                <a:solidFill>
                  <a:srgbClr val="FF0000"/>
                </a:solidFill>
                <a:latin typeface="Microsoft JhengHei"/>
                <a:cs typeface="Microsoft JhengHei"/>
              </a:rPr>
              <a:t>祭儀皆有其特色</a:t>
            </a:r>
            <a:endParaRPr sz="3200">
              <a:latin typeface="Microsoft JhengHei"/>
              <a:cs typeface="Microsoft JhengHei"/>
            </a:endParaRPr>
          </a:p>
          <a:p>
            <a:pPr marL="358140" indent="-345440">
              <a:lnSpc>
                <a:spcPct val="100000"/>
              </a:lnSpc>
              <a:buSzPct val="96875"/>
              <a:buAutoNum type="arabicPeriod"/>
              <a:tabLst>
                <a:tab pos="358140" algn="l"/>
              </a:tabLst>
            </a:pPr>
            <a:r>
              <a:rPr sz="3200" b="1" dirty="0">
                <a:solidFill>
                  <a:srgbClr val="FF0000"/>
                </a:solidFill>
                <a:latin typeface="Microsoft JhengHei"/>
                <a:cs typeface="Microsoft JhengHei"/>
              </a:rPr>
              <a:t>課程設計可老幼共學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14616"/>
            <a:ext cx="6296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二、12週課設計</a:t>
            </a:r>
            <a:r>
              <a:rPr dirty="0"/>
              <a:t>之</a:t>
            </a:r>
            <a:r>
              <a:rPr spc="-5" dirty="0"/>
              <a:t>規劃</a:t>
            </a:r>
            <a:r>
              <a:rPr spc="-10" dirty="0"/>
              <a:t>-1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2147" y="1546986"/>
          <a:ext cx="11102339" cy="4662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3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17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6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週次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主題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spc="2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教學策略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72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播種期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第一週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健康行為前測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31140" indent="-161925">
                        <a:lnSpc>
                          <a:spcPts val="2105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spc="-5" dirty="0">
                          <a:latin typeface="PMingLiU"/>
                          <a:cs typeface="PMingLiU"/>
                        </a:rPr>
                        <a:t>何謂衰弱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症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>
                          <a:latin typeface="PMingLiU"/>
                          <a:cs typeface="PMingLiU"/>
                        </a:rPr>
                        <a:t>肌少症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。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231140" indent="-16192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評估方式介紹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運用母語講授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231140" indent="-16192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進行個別評估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運用評估表單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預防及延緩失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306070">
                        <a:lnSpc>
                          <a:spcPts val="2110"/>
                        </a:lnSpc>
                      </a:pPr>
                      <a:r>
                        <a:rPr sz="1800" spc="-5" dirty="0">
                          <a:latin typeface="PMingLiU"/>
                          <a:cs typeface="PMingLiU"/>
                        </a:rPr>
                        <a:t>能計畫。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45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第二週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認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識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原住民傳</a:t>
                      </a:r>
                      <a:r>
                        <a:rPr sz="2400" spc="-10" dirty="0">
                          <a:latin typeface="PMingLiU"/>
                          <a:cs typeface="PMingLiU"/>
                        </a:rPr>
                        <a:t>統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植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物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(O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ngangan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daten)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 indent="-161925">
                        <a:lnSpc>
                          <a:spcPts val="211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聽原住民傳統植物的名稱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傳統植物的重要性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231140" indent="-16192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吟唱傳統歌謠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增加語言表達與人際互動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231140" indent="-16192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spc="-5" dirty="0">
                          <a:latin typeface="PMingLiU"/>
                          <a:cs typeface="PMingLiU"/>
                        </a:rPr>
                        <a:t>讓長者知道「肌少症」健康操的重要性。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231140" indent="-16192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「用阿美族的歌曲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有野菜名稱的歌曲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帶動唱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ts val="2105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PMingLiU"/>
                          <a:cs typeface="PMingLiU"/>
                        </a:rPr>
                        <a:t>促進長者手部肌力、下肢體運動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」。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28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第三週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795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原住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民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原生植物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與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特殊</a:t>
                      </a:r>
                      <a:endParaRPr sz="2400">
                        <a:latin typeface="PMingLiU"/>
                        <a:cs typeface="PMingLiU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食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材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文</a:t>
                      </a:r>
                      <a:r>
                        <a:rPr sz="2400" spc="-5" dirty="0">
                          <a:latin typeface="PMingLiU"/>
                          <a:cs typeface="PMingLiU"/>
                        </a:rPr>
                        <a:t>化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(O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dateng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pancah)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5110" marR="208915" indent="-175260">
                        <a:lnSpc>
                          <a:spcPts val="2160"/>
                        </a:lnSpc>
                        <a:spcBef>
                          <a:spcPts val="25"/>
                        </a:spcBef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認識根、莖、葉、花、果類野菜的部位</a:t>
                      </a:r>
                      <a:r>
                        <a:rPr sz="1800" spc="5" dirty="0">
                          <a:latin typeface="PMingLiU"/>
                          <a:cs typeface="PMingLiU"/>
                        </a:rPr>
                        <a:t>及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構 造。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231140" indent="-161925">
                        <a:lnSpc>
                          <a:spcPts val="209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spc="-5" dirty="0">
                          <a:latin typeface="PMingLiU"/>
                          <a:cs typeface="PMingLiU"/>
                        </a:rPr>
                        <a:t>了解各類野菜的生長特性。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231140" indent="-16192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231775" algn="l"/>
                        </a:tabLst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實作肌力訓練健康操。</a:t>
                      </a:r>
                      <a:endParaRPr sz="1800">
                        <a:latin typeface="PMingLiU"/>
                        <a:cs typeface="PMingLiU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72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14616"/>
            <a:ext cx="6854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二、12週課程設</a:t>
            </a:r>
            <a:r>
              <a:rPr dirty="0"/>
              <a:t>計</a:t>
            </a:r>
            <a:r>
              <a:rPr spc="-5" dirty="0"/>
              <a:t>之規劃</a:t>
            </a:r>
            <a:r>
              <a:rPr spc="-10" dirty="0"/>
              <a:t>-2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9269" y="1456816"/>
          <a:ext cx="10880090" cy="453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56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40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週次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spc="2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主題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b="1" spc="2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教學策略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920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sz="2400" u="dbl" spc="-60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萌芽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期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第四週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021715">
                        <a:lnSpc>
                          <a:spcPts val="288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戶外的生鮮超市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  midaten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864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部落文建站週邊原生植物文化記憶採集。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 marR="179705" indent="-342900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祖先的智慧「燃燒的石頭」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cinamalay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oh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阿美族的烹煮文化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石頭火鍋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.小米野 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菜飯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…..等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ts val="187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6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spc="-5" dirty="0">
                          <a:latin typeface="PMingLiU"/>
                          <a:cs typeface="PMingLiU"/>
                        </a:rPr>
                        <a:t>第五週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85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飲食生活與健康</a:t>
                      </a:r>
                      <a:r>
                        <a:rPr sz="2400" spc="-125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‘orip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pancah)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87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找出自己的健康體重、活動強度、熱量需求。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spc="-5" dirty="0">
                          <a:latin typeface="PMingLiU"/>
                          <a:cs typeface="PMingLiU"/>
                        </a:rPr>
                        <a:t>長者互相合作促進長者之間的聯誼。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6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19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第六週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79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如何分類原住民飲食的</a:t>
                      </a:r>
                      <a:endParaRPr sz="2400">
                        <a:latin typeface="PMingLiU"/>
                        <a:cs typeface="PMingLiU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PMingLiU"/>
                          <a:cs typeface="PMingLiU"/>
                        </a:rPr>
                        <a:t>六大類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87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原住民六大類食材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你問我答題、食物點點名、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PMingLiU"/>
                          <a:cs typeface="PMingLiU"/>
                        </a:rPr>
                        <a:t>我的飲食日記、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 marR="137160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桌遊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各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族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常吃六大類十拼圖遊戲、連連看、 疊疊樂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2750" indent="-343535">
                        <a:lnSpc>
                          <a:spcPts val="1864"/>
                        </a:lnSpc>
                        <a:buAutoNum type="arabicPeriod" startAt="2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6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第七週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PMingLiU"/>
                          <a:cs typeface="PMingLiU"/>
                        </a:rPr>
                        <a:t>原住民原生植物與特殊</a:t>
                      </a:r>
                      <a:endParaRPr sz="2400">
                        <a:latin typeface="PMingLiU"/>
                        <a:cs typeface="PMingLiU"/>
                      </a:endParaRPr>
                    </a:p>
                    <a:p>
                      <a:pPr marL="69215">
                        <a:lnSpc>
                          <a:spcPts val="2845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飲食文化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—</a:t>
                      </a:r>
                      <a:r>
                        <a:rPr sz="2400" dirty="0">
                          <a:latin typeface="PMingLiU"/>
                          <a:cs typeface="PMingLiU"/>
                        </a:rPr>
                        <a:t>金字塔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875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spc="-5" dirty="0">
                          <a:latin typeface="PMingLiU"/>
                          <a:cs typeface="PMingLiU"/>
                        </a:rPr>
                        <a:t>以原住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民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食材製作營養金字塔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動手做做看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教材設計</a:t>
                      </a:r>
                      <a:endParaRPr sz="16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ts val="1864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6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6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14616"/>
            <a:ext cx="68548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二、12週課程設</a:t>
            </a:r>
            <a:r>
              <a:rPr dirty="0"/>
              <a:t>計</a:t>
            </a:r>
            <a:r>
              <a:rPr spc="-5" dirty="0"/>
              <a:t>之規劃</a:t>
            </a:r>
            <a:r>
              <a:rPr spc="-10" dirty="0"/>
              <a:t>-3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9269" y="1340738"/>
          <a:ext cx="11108690" cy="5036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5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47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4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b="1" spc="1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週次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b="1" spc="1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主題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b="1" spc="20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教學策略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43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15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u="dbl" spc="-60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成長</a:t>
                      </a:r>
                      <a:r>
                        <a:rPr sz="2400" b="1" spc="-5" dirty="0">
                          <a:solidFill>
                            <a:srgbClr val="FF0000"/>
                          </a:solidFill>
                          <a:latin typeface="Microsoft JhengHei"/>
                          <a:cs typeface="Microsoft JhengHei"/>
                        </a:rPr>
                        <a:t>期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第八週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785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我的餐盤設計及份量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625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阿美族我的餐盤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拼圖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設計一份屬於自己的餐盤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第九週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79705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祭天敬神「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ilisinan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(malikoda)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  panchah(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a’mis)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」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69215">
                        <a:lnSpc>
                          <a:spcPts val="2039"/>
                        </a:lnSpc>
                      </a:pPr>
                      <a:r>
                        <a:rPr sz="1800" dirty="0">
                          <a:latin typeface="PMingLiU"/>
                          <a:cs typeface="PMingLiU"/>
                        </a:rPr>
                        <a:t>(</a:t>
                      </a:r>
                      <a:r>
                        <a:rPr sz="1800" spc="20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800" spc="-5" dirty="0">
                          <a:latin typeface="PMingLiU"/>
                          <a:cs typeface="PMingLiU"/>
                        </a:rPr>
                        <a:t>各族族祭典的飲食文化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63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認識阿美族的品酒文化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祭天敬神、倒酒的禮儀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6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第十週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253365">
                        <a:lnSpc>
                          <a:spcPts val="24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PMingLiU"/>
                          <a:cs typeface="PMingLiU"/>
                        </a:rPr>
                        <a:t>豐年祭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dirty="0">
                          <a:latin typeface="PMingLiU"/>
                          <a:cs typeface="PMingLiU"/>
                        </a:rPr>
                        <a:t>特有的飲食文化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—</a:t>
                      </a:r>
                      <a:r>
                        <a:rPr sz="2000" dirty="0">
                          <a:latin typeface="PMingLiU"/>
                          <a:cs typeface="PMingLiU"/>
                        </a:rPr>
                        <a:t>飲 食與歌謠的傳唱</a:t>
                      </a:r>
                      <a:endParaRPr sz="2000">
                        <a:latin typeface="PMingLiU"/>
                        <a:cs typeface="PMingLiU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438150" marR="180340" indent="-368935">
                        <a:lnSpc>
                          <a:spcPts val="1680"/>
                        </a:lnSpc>
                        <a:spcBef>
                          <a:spcPts val="5"/>
                        </a:spcBef>
                        <a:tabLst>
                          <a:tab pos="412750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1.	豐年祭美食製作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六大類食材分類及我的餐</a:t>
                      </a:r>
                      <a:r>
                        <a:rPr sz="1400" spc="-5" dirty="0">
                          <a:latin typeface="PMingLiU"/>
                          <a:cs typeface="PMingLiU"/>
                        </a:rPr>
                        <a:t>盤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運用。 熱量計算</a:t>
                      </a:r>
                      <a:r>
                        <a:rPr sz="1400" spc="-5" dirty="0">
                          <a:latin typeface="PMingLiU"/>
                          <a:cs typeface="PMingLiU"/>
                        </a:rPr>
                        <a:t>/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換算-怎麼吃才健康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ts val="1625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增進合作與分享的行為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spc="-5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PMingLiU"/>
                          <a:cs typeface="PMingLiU"/>
                        </a:rPr>
                        <a:t>實作肌力訓練健康操</a:t>
                      </a:r>
                      <a:endParaRPr sz="1400">
                        <a:latin typeface="PMingLiU"/>
                        <a:cs typeface="PMingLiU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" dirty="0">
                          <a:latin typeface="PMingLiU"/>
                          <a:cs typeface="PMingLiU"/>
                        </a:rPr>
                        <a:t>第十一週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795"/>
                        </a:lnSpc>
                      </a:pPr>
                      <a:r>
                        <a:rPr sz="2400" dirty="0">
                          <a:latin typeface="PMingLiU"/>
                          <a:cs typeface="PMingLiU"/>
                        </a:rPr>
                        <a:t>開墾與種田的傳說</a:t>
                      </a:r>
                      <a:endParaRPr sz="2400">
                        <a:latin typeface="PMingLiU"/>
                        <a:cs typeface="PMingLiU"/>
                      </a:endParaRPr>
                    </a:p>
                    <a:p>
                      <a:pPr marL="69215">
                        <a:lnSpc>
                          <a:spcPts val="2845"/>
                        </a:lnSpc>
                        <a:spcBef>
                          <a:spcPts val="2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(malapaliway)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635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「開墾與動土」文化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阿美族長者務農的過往生活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阿美族繪本動畫《種田的陀螺》傳說故事影片播放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spc="-5" dirty="0">
                          <a:latin typeface="PMingLiU"/>
                          <a:cs typeface="PMingLiU"/>
                        </a:rPr>
                        <a:t>預防及延緩失能計畫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PMingLiU"/>
                          <a:cs typeface="PMingLiU"/>
                        </a:rPr>
                        <a:t>實作肌力訓練健康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操</a:t>
                      </a:r>
                      <a:endParaRPr sz="1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695"/>
                        </a:spcBef>
                      </a:pPr>
                      <a:r>
                        <a:rPr sz="2400" u="dbl" spc="-600" dirty="0"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sng" spc="-5" dirty="0">
                          <a:uFill>
                            <a:solidFill>
                              <a:srgbClr val="FF0000"/>
                            </a:solidFill>
                          </a:uFill>
                          <a:latin typeface="Microsoft JhengHei"/>
                          <a:cs typeface="Microsoft JhengHei"/>
                        </a:rPr>
                        <a:t>結穗</a:t>
                      </a:r>
                      <a:r>
                        <a:rPr sz="2400" b="1" spc="-5" dirty="0">
                          <a:latin typeface="Microsoft JhengHei"/>
                          <a:cs typeface="Microsoft JhengHei"/>
                        </a:rPr>
                        <a:t>期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42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PMingLiU"/>
                          <a:cs typeface="PMingLiU"/>
                        </a:rPr>
                        <a:t>第十二週</a:t>
                      </a:r>
                      <a:endParaRPr sz="2400">
                        <a:latin typeface="PMingLiU"/>
                        <a:cs typeface="PMingLiU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95"/>
                        </a:spcBef>
                      </a:pPr>
                      <a:r>
                        <a:rPr sz="2400" spc="-5" dirty="0">
                          <a:latin typeface="Microsoft JhengHei"/>
                          <a:cs typeface="Microsoft JhengHei"/>
                        </a:rPr>
                        <a:t>健康行為後側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342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412750" indent="-343535">
                        <a:lnSpc>
                          <a:spcPts val="1635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400" dirty="0">
                          <a:latin typeface="PMingLiU"/>
                          <a:cs typeface="PMingLiU"/>
                        </a:rPr>
                        <a:t>周肌力訓練健康操成果評估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dirty="0">
                          <a:latin typeface="PMingLiU"/>
                          <a:cs typeface="PMingLiU"/>
                        </a:rPr>
                        <a:t>互相分享心情</a:t>
                      </a:r>
                      <a:endParaRPr sz="1400">
                        <a:latin typeface="PMingLiU"/>
                        <a:cs typeface="PMingLiU"/>
                      </a:endParaRPr>
                    </a:p>
                    <a:p>
                      <a:pPr marL="412750" indent="-343535">
                        <a:lnSpc>
                          <a:spcPct val="100000"/>
                        </a:lnSpc>
                        <a:buAutoNum type="arabicPeriod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400" spc="-5" dirty="0">
                          <a:latin typeface="PMingLiU"/>
                          <a:cs typeface="PMingLiU"/>
                        </a:rPr>
                        <a:t>協助長者後測問卷調查</a:t>
                      </a:r>
                      <a:endParaRPr sz="14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138420" y="5128259"/>
            <a:ext cx="368300" cy="51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1679" y="5402579"/>
            <a:ext cx="406400" cy="515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0020" y="5402579"/>
            <a:ext cx="368300" cy="51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8659" y="5676900"/>
            <a:ext cx="368300" cy="51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18548"/>
              </p:ext>
            </p:extLst>
          </p:nvPr>
        </p:nvGraphicFramePr>
        <p:xfrm>
          <a:off x="533400" y="1448273"/>
          <a:ext cx="11075033" cy="4744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7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21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週次主題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53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教案設計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51205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zh-TW" altLang="en-US" sz="2800" b="1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800" b="1" dirty="0" err="1">
                          <a:latin typeface="Microsoft JhengHei"/>
                          <a:cs typeface="Microsoft JhengHei"/>
                        </a:rPr>
                        <a:t>認</a:t>
                      </a:r>
                      <a:r>
                        <a:rPr sz="2800" b="1" spc="-5" dirty="0" err="1">
                          <a:latin typeface="Microsoft JhengHei"/>
                          <a:cs typeface="Microsoft JhengHei"/>
                        </a:rPr>
                        <a:t>識</a:t>
                      </a:r>
                      <a:r>
                        <a:rPr sz="2800" b="1" dirty="0" err="1">
                          <a:latin typeface="Microsoft JhengHei"/>
                          <a:cs typeface="Microsoft JhengHei"/>
                        </a:rPr>
                        <a:t>原住民傳</a:t>
                      </a:r>
                      <a:r>
                        <a:rPr sz="2800" b="1" spc="-15" dirty="0" err="1">
                          <a:latin typeface="Microsoft JhengHei"/>
                          <a:cs typeface="Microsoft JhengHei"/>
                        </a:rPr>
                        <a:t>統</a:t>
                      </a:r>
                      <a:r>
                        <a:rPr sz="2800" b="1" dirty="0" err="1">
                          <a:latin typeface="Microsoft JhengHei"/>
                          <a:cs typeface="Microsoft JhengHei"/>
                        </a:rPr>
                        <a:t>植</a:t>
                      </a:r>
                      <a:r>
                        <a:rPr sz="2800" b="1" spc="-5" dirty="0" err="1">
                          <a:latin typeface="Microsoft JhengHei"/>
                          <a:cs typeface="Microsoft JhengHei"/>
                        </a:rPr>
                        <a:t>物</a:t>
                      </a:r>
                      <a:endParaRPr lang="en-US" altLang="zh-TW" sz="2800" b="1" spc="-5" dirty="0">
                        <a:latin typeface="Microsoft JhengHei"/>
                        <a:cs typeface="Microsoft JhengHei"/>
                      </a:endParaRPr>
                    </a:p>
                    <a:p>
                      <a:pPr marL="0" marR="75120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800" b="1" spc="-5" dirty="0">
                          <a:latin typeface="Microsoft JhengHei"/>
                          <a:cs typeface="Microsoft JhengHei"/>
                        </a:rPr>
                        <a:t>(O  </a:t>
                      </a:r>
                      <a:r>
                        <a:rPr sz="2800" b="1" dirty="0" err="1">
                          <a:latin typeface="Microsoft JhengHei"/>
                          <a:cs typeface="Microsoft JhengHei"/>
                        </a:rPr>
                        <a:t>ngangan</a:t>
                      </a:r>
                      <a:r>
                        <a:rPr sz="2800" b="1" dirty="0">
                          <a:latin typeface="Microsoft JhengHei"/>
                          <a:cs typeface="Microsoft JhengHei"/>
                        </a:rPr>
                        <a:t> no</a:t>
                      </a:r>
                      <a:r>
                        <a:rPr lang="zh-TW" altLang="en-US" sz="2800" b="1" spc="-5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800" b="1" spc="-5" dirty="0" err="1">
                          <a:latin typeface="Microsoft JhengHei"/>
                          <a:cs typeface="Microsoft JhengHei"/>
                        </a:rPr>
                        <a:t>daten</a:t>
                      </a:r>
                      <a:r>
                        <a:rPr sz="28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endParaRPr sz="2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10223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spc="-5" dirty="0" err="1">
                          <a:latin typeface="Microsoft JhengHei"/>
                          <a:cs typeface="Microsoft JhengHei"/>
                        </a:rPr>
                        <a:t>教學時間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Microsoft JhengHei"/>
                          <a:cs typeface="Microsoft JhengHei"/>
                        </a:rPr>
                        <a:t>100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81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3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教學目標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認識先祖自然的飲食觀。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20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認識常見的阿美族食用野菜及會說阿美族語的野菜名稱。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525780" indent="-457834">
                        <a:lnSpc>
                          <a:spcPct val="100000"/>
                        </a:lnSpc>
                        <a:spcBef>
                          <a:spcPts val="200"/>
                        </a:spcBef>
                        <a:buAutoNum type="arabicPeriod"/>
                        <a:tabLst>
                          <a:tab pos="525780" algn="l"/>
                          <a:tab pos="526415" algn="l"/>
                        </a:tabLst>
                      </a:pP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運動對增加肌肉力量的好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處</a:t>
                      </a:r>
                      <a:r>
                        <a:rPr sz="1800" b="1" dirty="0">
                          <a:latin typeface="Malgun Gothic"/>
                          <a:cs typeface="Malgun Gothic"/>
                        </a:rPr>
                        <a:t>。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9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教學工具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1924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電腦、喇叭、單槍投影機、</a:t>
                      </a:r>
                      <a:r>
                        <a:rPr sz="1800" b="1" spc="-5" dirty="0" err="1">
                          <a:latin typeface="Microsoft JhengHei"/>
                          <a:cs typeface="Microsoft JhengHei"/>
                        </a:rPr>
                        <a:t>ppt</a:t>
                      </a:r>
                      <a:r>
                        <a:rPr sz="1800" b="1" dirty="0" err="1">
                          <a:latin typeface="Microsoft JhengHei"/>
                          <a:cs typeface="Microsoft JhengHei"/>
                        </a:rPr>
                        <a:t>、紙、筆或彩色筆、音樂、獎品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3175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78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教學內容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2115"/>
                        </a:lnSpc>
                      </a:pP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※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競賽要求: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307340" indent="-23939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307975" algn="l"/>
                        </a:tabLst>
                      </a:pP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呈現實際方案內容之</a:t>
                      </a:r>
                      <a:r>
                        <a:rPr sz="1800" b="1" spc="-15" dirty="0">
                          <a:latin typeface="Microsoft JhengHei"/>
                          <a:cs typeface="Microsoft JhengHei"/>
                        </a:rPr>
                        <a:t>PPT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307340" indent="-23939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30797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報告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3-5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  <a:p>
                      <a:pPr marL="307340" indent="-239395">
                        <a:lnSpc>
                          <a:spcPct val="100000"/>
                        </a:lnSpc>
                        <a:buSzPct val="94444"/>
                        <a:buAutoNum type="arabicPeriod"/>
                        <a:tabLst>
                          <a:tab pos="307975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依據評分標準呈現</a:t>
                      </a:r>
                      <a:endParaRPr sz="1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83882" y="633348"/>
            <a:ext cx="9188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二、單週課程設</a:t>
            </a:r>
            <a:r>
              <a:rPr spc="5" dirty="0"/>
              <a:t>計</a:t>
            </a:r>
            <a:r>
              <a:rPr dirty="0"/>
              <a:t>之規劃</a:t>
            </a:r>
            <a:r>
              <a:rPr spc="-5" dirty="0"/>
              <a:t>-1</a:t>
            </a:r>
            <a:r>
              <a:rPr spc="125" dirty="0"/>
              <a:t> </a:t>
            </a:r>
            <a:r>
              <a:rPr sz="3600" spc="-7" baseline="9259" dirty="0">
                <a:solidFill>
                  <a:srgbClr val="FF0000"/>
                </a:solidFill>
              </a:rPr>
              <a:t>(</a:t>
            </a:r>
            <a:r>
              <a:rPr sz="3600" baseline="9259" dirty="0">
                <a:solidFill>
                  <a:srgbClr val="FF0000"/>
                </a:solidFill>
              </a:rPr>
              <a:t>寫第</a:t>
            </a:r>
            <a:r>
              <a:rPr sz="3600" spc="-15" baseline="9259" dirty="0">
                <a:solidFill>
                  <a:srgbClr val="FF0000"/>
                </a:solidFill>
              </a:rPr>
              <a:t>2</a:t>
            </a:r>
            <a:r>
              <a:rPr sz="3600" baseline="9259" dirty="0">
                <a:solidFill>
                  <a:srgbClr val="FF0000"/>
                </a:solidFill>
              </a:rPr>
              <a:t>週的教</a:t>
            </a:r>
            <a:r>
              <a:rPr sz="3600" spc="-7" baseline="9259" dirty="0">
                <a:solidFill>
                  <a:srgbClr val="FF0000"/>
                </a:solidFill>
              </a:rPr>
              <a:t>案</a:t>
            </a:r>
            <a:r>
              <a:rPr sz="3600" baseline="9259" dirty="0">
                <a:solidFill>
                  <a:srgbClr val="FF0000"/>
                </a:solidFill>
              </a:rPr>
              <a:t>)</a:t>
            </a:r>
            <a:endParaRPr sz="3600" baseline="9259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15949" y="1291907"/>
          <a:ext cx="10741024" cy="5056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1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5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528">
                <a:tc gridSpan="4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4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評量方式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時間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28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具體目標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75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準備活動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91440" marR="240029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教師準備教材</a:t>
                      </a:r>
                      <a:r>
                        <a:rPr sz="2000" b="1" spc="-16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spc="-15" dirty="0">
                          <a:latin typeface="Microsoft JhengHei"/>
                          <a:cs typeface="Microsoft JhengHei"/>
                        </a:rPr>
                        <a:t>PPT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檔、線上課程影 音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檔、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電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腦、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喇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叭、單槍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投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影機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、 紙、彩色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筆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作品評定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舉手發表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4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6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415290" lvl="1" indent="-414655">
                        <a:lnSpc>
                          <a:spcPct val="100000"/>
                        </a:lnSpc>
                        <a:buSzPct val="95000"/>
                        <a:buAutoNum type="arabicPlain"/>
                        <a:tabLst>
                          <a:tab pos="415925" algn="l"/>
                        </a:tabLst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能畫出阿美族的傳</a:t>
                      </a:r>
                      <a:r>
                        <a:rPr sz="2000" b="1" spc="480" dirty="0">
                          <a:latin typeface="Microsoft JhengHei"/>
                          <a:cs typeface="Microsoft JhengHei"/>
                        </a:rPr>
                        <a:t>統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特色食物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Microsoft JhengHei"/>
                        <a:buAutoNum type="arabicPlain"/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415290" lvl="1" indent="-414655">
                        <a:lnSpc>
                          <a:spcPct val="100000"/>
                        </a:lnSpc>
                        <a:spcBef>
                          <a:spcPts val="1814"/>
                        </a:spcBef>
                        <a:buSzPct val="95000"/>
                        <a:buAutoNum type="arabicPlain"/>
                        <a:tabLst>
                          <a:tab pos="415925" algn="l"/>
                        </a:tabLst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能看出</a:t>
                      </a:r>
                      <a:r>
                        <a:rPr sz="2000" b="1" spc="480" dirty="0">
                          <a:latin typeface="Microsoft JhengHei"/>
                          <a:cs typeface="Microsoft JhengHei"/>
                        </a:rPr>
                        <a:t>並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說出繪畫內容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12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一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)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喜愛食物大調查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309245" indent="-218440">
                        <a:lnSpc>
                          <a:spcPct val="100000"/>
                        </a:lnSpc>
                        <a:spcBef>
                          <a:spcPts val="200"/>
                        </a:spcBef>
                        <a:buSzPct val="105555"/>
                        <a:buAutoNum type="arabicPeriod"/>
                        <a:tabLst>
                          <a:tab pos="309880" algn="l"/>
                        </a:tabLst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發給長者每人一張</a:t>
                      </a:r>
                      <a:r>
                        <a:rPr sz="1800" b="1" spc="-20" dirty="0">
                          <a:latin typeface="Microsoft JhengHei"/>
                          <a:cs typeface="Microsoft JhengHei"/>
                        </a:rPr>
                        <a:t>紙</a:t>
                      </a:r>
                      <a:r>
                        <a:rPr sz="1800" b="1" spc="5" dirty="0">
                          <a:latin typeface="Microsoft JhengHei"/>
                          <a:cs typeface="Microsoft JhengHei"/>
                        </a:rPr>
                        <a:t>(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互相不要討</a:t>
                      </a:r>
                      <a:r>
                        <a:rPr sz="1800" b="1" spc="-10" dirty="0">
                          <a:latin typeface="Microsoft JhengHei"/>
                          <a:cs typeface="Microsoft JhengHei"/>
                        </a:rPr>
                        <a:t>論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)，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用筆畫出一種自己最喜愛阿美族特色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的食物。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190500" marR="123825" indent="-191135" algn="just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5000"/>
                        <a:buAutoNum type="arabicPeriod" startAt="2"/>
                        <a:tabLst>
                          <a:tab pos="218440" algn="l"/>
                        </a:tabLst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請長者到台前讓其他長輩猜猜自 己最喜歡吃的是什麼阿美族食物？  為什麼喜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歡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?【請長輩輪流上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台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】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81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二、</a:t>
            </a:r>
            <a:r>
              <a:rPr dirty="0"/>
              <a:t>單</a:t>
            </a:r>
            <a:r>
              <a:rPr spc="-5" dirty="0"/>
              <a:t>週課程設計</a:t>
            </a:r>
            <a:r>
              <a:rPr dirty="0"/>
              <a:t>之</a:t>
            </a:r>
            <a:r>
              <a:rPr spc="-5" dirty="0"/>
              <a:t>規</a:t>
            </a:r>
            <a:r>
              <a:rPr dirty="0"/>
              <a:t>劃</a:t>
            </a:r>
            <a:r>
              <a:rPr spc="-10" dirty="0"/>
              <a:t>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二、</a:t>
            </a:r>
            <a:r>
              <a:rPr dirty="0"/>
              <a:t>單</a:t>
            </a:r>
            <a:r>
              <a:rPr spc="-5" dirty="0"/>
              <a:t>週課程設計</a:t>
            </a:r>
            <a:r>
              <a:rPr dirty="0"/>
              <a:t>之</a:t>
            </a:r>
            <a:r>
              <a:rPr spc="-5" dirty="0"/>
              <a:t>規</a:t>
            </a:r>
            <a:r>
              <a:rPr dirty="0"/>
              <a:t>劃</a:t>
            </a:r>
            <a:r>
              <a:rPr spc="-10" dirty="0"/>
              <a:t>-3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2073" y="1293431"/>
          <a:ext cx="10741024" cy="5250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1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5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6400">
                <a:tc gridSpan="4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latin typeface="Microsoft JhengHei"/>
                          <a:cs typeface="Microsoft JhengHei"/>
                        </a:rPr>
                        <a:t>教學流程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教學活動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評量方式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時間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134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200" b="1" spc="-20" dirty="0">
                          <a:latin typeface="Microsoft JhengHei"/>
                          <a:cs typeface="Microsoft JhengHei"/>
                        </a:rPr>
                        <a:t>具體目標</a:t>
                      </a:r>
                      <a:endParaRPr sz="2200">
                        <a:latin typeface="Microsoft JhengHei"/>
                        <a:cs typeface="Microsoft JhengHe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7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發展活動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(二)說出最多阿美族野菜的名稱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342900" marR="156210" indent="-124460" algn="just">
                        <a:lnSpc>
                          <a:spcPct val="99200"/>
                        </a:lnSpc>
                        <a:spcBef>
                          <a:spcPts val="315"/>
                        </a:spcBef>
                        <a:buSzPct val="95000"/>
                        <a:buAutoNum type="arabicPeriod"/>
                        <a:tabLst>
                          <a:tab pos="436880" algn="l"/>
                        </a:tabLst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將長者分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4</a:t>
                      </a: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組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各自寫出或說出知 道的族語名稱</a:t>
                      </a:r>
                      <a:r>
                        <a:rPr sz="2000" b="1" spc="20" dirty="0">
                          <a:latin typeface="Malgun Gothic"/>
                          <a:cs typeface="Malgun Gothic"/>
                        </a:rPr>
                        <a:t>。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【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介紹的同時，帶 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小朋友念阿美族語的野菜名</a:t>
                      </a: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稱</a:t>
                      </a:r>
                      <a:r>
                        <a:rPr sz="1800" dirty="0">
                          <a:latin typeface="PMingLiU"/>
                          <a:cs typeface="PMingLiU"/>
                        </a:rPr>
                        <a:t>】</a:t>
                      </a:r>
                      <a:endParaRPr sz="1800">
                        <a:latin typeface="PMingLiU"/>
                        <a:cs typeface="PMingLiU"/>
                      </a:endParaRPr>
                    </a:p>
                    <a:p>
                      <a:pPr marL="436245" indent="-218440">
                        <a:lnSpc>
                          <a:spcPct val="100000"/>
                        </a:lnSpc>
                        <a:spcBef>
                          <a:spcPts val="320"/>
                        </a:spcBef>
                        <a:buSzPct val="95000"/>
                        <a:buAutoNum type="arabicPeriod"/>
                        <a:tabLst>
                          <a:tab pos="436880" algn="l"/>
                        </a:tabLst>
                      </a:pP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最多的那一組最贏</a:t>
                      </a:r>
                      <a:r>
                        <a:rPr sz="2000" b="1" dirty="0">
                          <a:latin typeface="Malgun Gothic"/>
                          <a:cs typeface="Malgun Gothic"/>
                        </a:rPr>
                        <a:t>。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(三)族語歌曲接力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 marL="408940" marR="33020" indent="-190500">
                        <a:lnSpc>
                          <a:spcPts val="2700"/>
                        </a:lnSpc>
                        <a:spcBef>
                          <a:spcPts val="120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.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分組輪流唱有菜名的傳統歌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謠</a:t>
                      </a:r>
                      <a:r>
                        <a:rPr sz="2000" b="1" spc="20" dirty="0">
                          <a:latin typeface="Malgun Gothic"/>
                          <a:cs typeface="Malgun Gothic"/>
                        </a:rPr>
                        <a:t>;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連 續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3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次唱不出來的就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輸</a:t>
                      </a:r>
                      <a:r>
                        <a:rPr sz="2000" b="1" dirty="0">
                          <a:latin typeface="Malgun Gothic"/>
                          <a:cs typeface="Malgun Gothic"/>
                        </a:rPr>
                        <a:t>。</a:t>
                      </a:r>
                      <a:endParaRPr sz="2000">
                        <a:latin typeface="Malgun Gothic"/>
                        <a:cs typeface="Malgun Gothic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 marR="541020" algn="just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踴躍發表 學習態度 口頭評量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635" marR="54102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Microsoft JhengHei"/>
                          <a:cs typeface="Microsoft JhengHei"/>
                        </a:rPr>
                        <a:t>學習態度 口頭評量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15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2000" b="1" spc="10" dirty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5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分鐘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7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Microsoft JhengHei"/>
                          <a:cs typeface="Microsoft JhengHei"/>
                        </a:rPr>
                        <a:t>1-3.</a:t>
                      </a:r>
                      <a:r>
                        <a:rPr sz="1800" b="1" spc="-5" dirty="0">
                          <a:latin typeface="Microsoft JhengHei"/>
                          <a:cs typeface="Microsoft JhengHei"/>
                        </a:rPr>
                        <a:t>能說出阿美族各野菜的族語名稱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01345" marR="188595" indent="-508634">
                        <a:lnSpc>
                          <a:spcPct val="100000"/>
                        </a:lnSpc>
                        <a:spcBef>
                          <a:spcPts val="2205"/>
                        </a:spcBef>
                      </a:pP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1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-</a:t>
                      </a:r>
                      <a:r>
                        <a:rPr sz="2000" b="1" spc="5" dirty="0">
                          <a:latin typeface="Microsoft JhengHei"/>
                          <a:cs typeface="Microsoft JhengHei"/>
                        </a:rPr>
                        <a:t>4</a:t>
                      </a:r>
                      <a:r>
                        <a:rPr sz="2000" b="1" spc="-10" dirty="0">
                          <a:latin typeface="Microsoft JhengHei"/>
                          <a:cs typeface="Microsoft JhengHei"/>
                        </a:rPr>
                        <a:t>.</a:t>
                      </a:r>
                      <a:r>
                        <a:rPr sz="2000" b="1" dirty="0">
                          <a:latin typeface="Microsoft JhengHei"/>
                          <a:cs typeface="Microsoft JhengHei"/>
                        </a:rPr>
                        <a:t>能唱出阿美族野菜的傳統歌 謠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575</Words>
  <Application>Microsoft Office PowerPoint</Application>
  <PresentationFormat>寬螢幕</PresentationFormat>
  <Paragraphs>262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Malgun Gothic</vt:lpstr>
      <vt:lpstr>Microsoft JhengHei</vt:lpstr>
      <vt:lpstr>PMingLiU</vt:lpstr>
      <vt:lpstr>PMingLiU</vt:lpstr>
      <vt:lpstr>Arial</vt:lpstr>
      <vt:lpstr>Calibri</vt:lpstr>
      <vt:lpstr>Courier New</vt:lpstr>
      <vt:lpstr>Times New Roman</vt:lpstr>
      <vt:lpstr>Office Theme</vt:lpstr>
      <vt:lpstr>原住民族部落延緩失能種子教師 線上課程</vt:lpstr>
      <vt:lpstr> 課程大綱</vt:lpstr>
      <vt:lpstr>一、族群文化特色</vt:lpstr>
      <vt:lpstr>二、12週課設計之規劃-1</vt:lpstr>
      <vt:lpstr>二、12週課程設計之規劃-2</vt:lpstr>
      <vt:lpstr>二、12週課程設計之規劃-3</vt:lpstr>
      <vt:lpstr>二、單週課程設計之規劃-1 (寫第2週的教案)</vt:lpstr>
      <vt:lpstr>二、單週課程設計之規劃-2</vt:lpstr>
      <vt:lpstr>二、單週課程設計之規劃-3</vt:lpstr>
      <vt:lpstr>二、單週課程設計之規劃-4</vt:lpstr>
      <vt:lpstr>三、具族群文化特色之示範</vt:lpstr>
      <vt:lpstr>PowerPoint 簡報</vt:lpstr>
      <vt:lpstr>PowerPoint 簡報</vt:lpstr>
      <vt:lpstr>PowerPoint 簡報</vt:lpstr>
      <vt:lpstr>PowerPoint 簡報</vt:lpstr>
      <vt:lpstr>PowerPoint 簡報</vt:lpstr>
      <vt:lpstr>影片播放-4分35秒</vt:lpstr>
      <vt:lpstr>UNINANG!!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opp2</cp:lastModifiedBy>
  <cp:revision>7</cp:revision>
  <dcterms:created xsi:type="dcterms:W3CDTF">2020-03-06T16:08:15Z</dcterms:created>
  <dcterms:modified xsi:type="dcterms:W3CDTF">2020-06-20T01:17:09Z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2020-03-06T00:00:00Z</vt:filetime>
  </property>
</Properties>
</file>