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7" r:id="rId2"/>
    <p:sldId id="256" r:id="rId3"/>
    <p:sldId id="280" r:id="rId4"/>
    <p:sldId id="260" r:id="rId5"/>
    <p:sldId id="261" r:id="rId6"/>
    <p:sldId id="267" r:id="rId7"/>
    <p:sldId id="278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00FF00"/>
    <a:srgbClr val="FF99FF"/>
    <a:srgbClr val="6699FF"/>
    <a:srgbClr val="CC66FF"/>
    <a:srgbClr val="6600FF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1" d="100"/>
          <a:sy n="121" d="100"/>
        </p:scale>
        <p:origin x="-19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5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15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67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60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2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3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2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7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7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37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10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4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2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977081" y="383580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700" y="2771180"/>
            <a:ext cx="9144000" cy="1374867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長者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族群營養膳食文化方案 </a:t>
            </a:r>
            <a:r>
              <a:rPr lang="en-US" altLang="zh-TW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>
              <a:spcBef>
                <a:spcPts val="1600"/>
              </a:spcBef>
            </a:pPr>
            <a:r>
              <a:rPr lang="en-US" altLang="zh-TW" sz="3200" b="1" dirty="0" err="1" smtClean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Wata</a:t>
            </a:r>
            <a:r>
              <a:rPr lang="en-US" altLang="zh-TW" sz="3200" b="1" dirty="0" smtClean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3200" b="1" dirty="0" smtClean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怎麼這麼好吃</a:t>
            </a:r>
            <a:r>
              <a:rPr lang="en-US" altLang="zh-TW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 smtClean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營在健康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96388" y="5436370"/>
            <a:ext cx="8190411" cy="1097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    組長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</a:rPr>
              <a:t>羅玉婷</a:t>
            </a:r>
            <a:endParaRPr lang="en-US" altLang="zh-TW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</a:rPr>
              <a:t>                              組員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</a:rPr>
              <a:t>吳</a:t>
            </a:r>
            <a:r>
              <a:rPr lang="zh-TW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婉綾   林逸韓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87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73892" y="1962790"/>
            <a:ext cx="1010782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週課程與單週課程設計之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Toron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傳統膳食示範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族群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096103" y="6163647"/>
            <a:ext cx="309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資料來源：原住民族委員會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77334" y="1146889"/>
            <a:ext cx="95378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產業：</a:t>
            </a:r>
            <a:endParaRPr lang="en-US" altLang="zh-TW" sz="2400" dirty="0" smtClean="0"/>
          </a:p>
          <a:p>
            <a:pPr>
              <a:lnSpc>
                <a:spcPts val="2500"/>
              </a:lnSpc>
            </a:pPr>
            <a:r>
              <a:rPr lang="zh-TW" altLang="en-US" sz="2000" b="1" dirty="0" smtClean="0">
                <a:solidFill>
                  <a:srgbClr val="FF0000"/>
                </a:solidFill>
              </a:rPr>
              <a:t>阿</a:t>
            </a:r>
            <a:r>
              <a:rPr lang="zh-TW" altLang="en-US" sz="2000" b="1" dirty="0">
                <a:solidFill>
                  <a:srgbClr val="FF0000"/>
                </a:solidFill>
              </a:rPr>
              <a:t>美族人傳統產業為農業與漁業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阿</a:t>
            </a:r>
            <a:r>
              <a:rPr lang="zh-TW" altLang="en-US" b="1" dirty="0">
                <a:solidFill>
                  <a:srgbClr val="FF0000"/>
                </a:solidFill>
              </a:rPr>
              <a:t>美族的傳統農業以小米（</a:t>
            </a:r>
            <a:r>
              <a:rPr lang="en-US" altLang="zh-TW" b="1" dirty="0" err="1">
                <a:solidFill>
                  <a:srgbClr val="FF0000"/>
                </a:solidFill>
              </a:rPr>
              <a:t>hafay</a:t>
            </a:r>
            <a:r>
              <a:rPr lang="zh-TW" altLang="en-US" b="1" dirty="0">
                <a:solidFill>
                  <a:srgbClr val="FF0000"/>
                </a:solidFill>
              </a:rPr>
              <a:t>）耕作為主</a:t>
            </a:r>
            <a:r>
              <a:rPr lang="zh-TW" altLang="en-US" dirty="0"/>
              <a:t>；清領時代才開始接觸到水稻（</a:t>
            </a:r>
            <a:r>
              <a:rPr lang="en-US" altLang="zh-TW" dirty="0" err="1"/>
              <a:t>panay</a:t>
            </a:r>
            <a:r>
              <a:rPr lang="zh-TW" altLang="en-US" dirty="0"/>
              <a:t>）的種植技術；日本殖民統治時期水稻逐漸普遍，稻米並成為族人主要糧食之一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飲食：</a:t>
            </a:r>
          </a:p>
          <a:p>
            <a:pPr>
              <a:lnSpc>
                <a:spcPts val="2500"/>
              </a:lnSpc>
            </a:pPr>
            <a:r>
              <a:rPr lang="zh-TW" altLang="en-US" dirty="0" smtClean="0"/>
              <a:t>阿美族的日常飲食</a:t>
            </a:r>
            <a:r>
              <a:rPr lang="zh-TW" altLang="en-US" b="1" dirty="0" smtClean="0">
                <a:solidFill>
                  <a:srgbClr val="FF0000"/>
                </a:solidFill>
              </a:rPr>
              <a:t>除了農耕活動生產的稻米作物外，還有採集得來的野菜植物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以及捕漁狩獵所獲的魚肉類等</a:t>
            </a:r>
            <a:r>
              <a:rPr lang="zh-TW" altLang="en-US" dirty="0" smtClean="0"/>
              <a:t>。阿美族人</a:t>
            </a:r>
            <a:r>
              <a:rPr lang="zh-TW" altLang="en-US" b="1" dirty="0" smtClean="0">
                <a:solidFill>
                  <a:srgbClr val="FF0000"/>
                </a:solidFill>
              </a:rPr>
              <a:t>以稻米（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panay</a:t>
            </a:r>
            <a:r>
              <a:rPr lang="zh-TW" altLang="en-US" b="1" dirty="0" smtClean="0">
                <a:solidFill>
                  <a:srgbClr val="FF0000"/>
                </a:solidFill>
              </a:rPr>
              <a:t>）為主食</a:t>
            </a:r>
            <a:r>
              <a:rPr lang="zh-TW" altLang="en-US" dirty="0" smtClean="0"/>
              <a:t>，但糯米在文化中仍然具有重要的地位，在婚喪喜慶的儀式中都會出現。阿美族人將蒸熟的糯米飯稱為</a:t>
            </a:r>
            <a:r>
              <a:rPr lang="en-US" altLang="zh-TW" dirty="0" err="1" smtClean="0"/>
              <a:t>hakhak</a:t>
            </a:r>
            <a:r>
              <a:rPr lang="zh-TW" altLang="en-US" dirty="0" smtClean="0"/>
              <a:t>，將糯米飯舂打後的麻糬則稱為</a:t>
            </a:r>
            <a:r>
              <a:rPr lang="en-US" altLang="zh-TW" dirty="0" err="1" smtClean="0"/>
              <a:t>toron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ts val="2500"/>
              </a:lnSpc>
            </a:pPr>
            <a:r>
              <a:rPr lang="zh-TW" altLang="en-US" dirty="0" smtClean="0"/>
              <a:t>阿</a:t>
            </a:r>
            <a:r>
              <a:rPr lang="zh-TW" altLang="en-US" dirty="0"/>
              <a:t>美族因為植物採集知識的豐富，而善於將野菜應用於飲食中，因此又被戲稱為吃草的民族，部落中常見的野菜與植物有檳榔（’</a:t>
            </a:r>
            <a:r>
              <a:rPr lang="en-US" altLang="zh-TW" dirty="0" err="1"/>
              <a:t>icep</a:t>
            </a:r>
            <a:r>
              <a:rPr lang="zh-TW" altLang="en-US" dirty="0"/>
              <a:t>）、毛柿（</a:t>
            </a:r>
            <a:r>
              <a:rPr lang="en-US" altLang="zh-TW" dirty="0" err="1"/>
              <a:t>kamaya</a:t>
            </a:r>
            <a:r>
              <a:rPr lang="en-US" altLang="zh-TW" dirty="0"/>
              <a:t>/</a:t>
            </a:r>
            <a:r>
              <a:rPr lang="en-US" altLang="zh-TW" dirty="0" err="1"/>
              <a:t>kafohongay</a:t>
            </a:r>
            <a:r>
              <a:rPr lang="zh-TW" altLang="en-US" dirty="0"/>
              <a:t>）、麵包樹（</a:t>
            </a:r>
            <a:r>
              <a:rPr lang="en-US" altLang="zh-TW" dirty="0" err="1"/>
              <a:t>apalo</a:t>
            </a:r>
            <a:r>
              <a:rPr lang="en-US" altLang="zh-TW" dirty="0"/>
              <a:t>/</a:t>
            </a:r>
            <a:r>
              <a:rPr lang="en-US" altLang="zh-TW" dirty="0" err="1"/>
              <a:t>facidol</a:t>
            </a:r>
            <a:r>
              <a:rPr lang="zh-TW" altLang="en-US" dirty="0"/>
              <a:t>）等。捕魚與狩獵所獲得的魚類與獸肉，為阿美族人食物中的蛋白質來源，其中獨具風味的石頭火鍋烹飪法與醃肉（</a:t>
            </a:r>
            <a:r>
              <a:rPr lang="en-US" altLang="zh-TW" dirty="0" err="1"/>
              <a:t>siraw</a:t>
            </a:r>
            <a:r>
              <a:rPr lang="zh-TW" altLang="en-US" dirty="0"/>
              <a:t>）非常具有文化特色。石頭火鍋是將高熱的石頭，丟入以檳榔葉做成的鍋子（</a:t>
            </a:r>
            <a:r>
              <a:rPr lang="en-US" altLang="zh-TW" dirty="0" err="1"/>
              <a:t>cifar</a:t>
            </a:r>
            <a:r>
              <a:rPr lang="en-US" altLang="zh-TW" dirty="0"/>
              <a:t>/</a:t>
            </a:r>
            <a:r>
              <a:rPr lang="en-US" altLang="zh-TW" dirty="0" err="1"/>
              <a:t>kadong</a:t>
            </a:r>
            <a:r>
              <a:rPr lang="zh-TW" altLang="en-US" dirty="0"/>
              <a:t>）當中，用以烹煮鍋內魚蝦，相當具有民族</a:t>
            </a:r>
            <a:r>
              <a:rPr lang="zh-TW" altLang="en-US" dirty="0" smtClean="0"/>
              <a:t>風情。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4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7094"/>
              </p:ext>
            </p:extLst>
          </p:nvPr>
        </p:nvGraphicFramePr>
        <p:xfrm>
          <a:off x="499670" y="1159160"/>
          <a:ext cx="11102640" cy="56441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424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30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58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3226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播種期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健康行為前測</a:t>
                      </a:r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統一版本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2.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評估方式介紹</a:t>
                      </a: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-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運用母語講授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3.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進行個別評估</a:t>
                      </a: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(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運用評估表單</a:t>
                      </a: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)-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 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預防及延緩失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 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能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   </a:t>
                      </a:r>
                      <a:r>
                        <a:rPr lang="zh-TW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計畫。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4.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4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部落營養膳食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吃出營養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贏在健康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2.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如何</a:t>
                      </a:r>
                      <a:r>
                        <a:rPr lang="zh-TW" alt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 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將阿美族常用飲食區分為六大類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第三週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野菜藝術家－畫與話</a:t>
                      </a:r>
                      <a:r>
                        <a:rPr lang="en-US" altLang="zh-TW" sz="1800" b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我吃對了嗎</a:t>
                      </a:r>
                      <a:r>
                        <a:rPr lang="en-US" altLang="zh-TW" sz="1800" b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?)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請長輩敘述與分享平常所吃的食物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及熱量需求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 algn="ctr"/>
                      <a:endParaRPr lang="en-US" altLang="zh-TW" sz="2400" dirty="0" smtClean="0"/>
                    </a:p>
                    <a:p>
                      <a:pPr algn="ctr"/>
                      <a:r>
                        <a:rPr lang="zh-TW" altLang="en-US" sz="2400" dirty="0" smtClean="0"/>
                        <a:t>萌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zh-TW" altLang="en-US" sz="2400" dirty="0" smtClean="0"/>
                        <a:t>芽期</a:t>
                      </a:r>
                      <a:endParaRPr lang="en-US" altLang="zh-TW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第四週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揹籃裡的幸福－分辨六大類食物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回覆示教</a:t>
                      </a: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-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認識阿美族食物金字塔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en-US" altLang="zh-TW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第五週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記憶中的Ｋａｙｓｉｎｇ－餐盤分享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阿美族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盛裝食物的器皿有哪些</a:t>
                      </a: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實際製作</a:t>
                      </a: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第六週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我的ｋａｙｓｉｎｇ－餐盤設計與手作１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實作肌力訓練健康操。</a:t>
                      </a:r>
                      <a:endParaRPr lang="en-US" altLang="zh-TW" sz="14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請長輩依照六大營養設計與手做餐盤</a:t>
                      </a: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-1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12498"/>
              </p:ext>
            </p:extLst>
          </p:nvPr>
        </p:nvGraphicFramePr>
        <p:xfrm>
          <a:off x="213230" y="1214401"/>
          <a:ext cx="10570718" cy="5904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55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20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383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教學策略</a:t>
                      </a: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第七週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我的ｋａｙｓｉｎｇ－餐盤設計與手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作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請長輩依照六大營養設計與手做餐盤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-2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600" b="1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00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成長期</a:t>
                      </a:r>
                      <a:endParaRPr lang="en-US" altLang="zh-TW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第八週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健康共餐共食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文健站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使用長輩自己手做餐盤在文健站共餐共食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第九週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健康共餐共食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Ｉｎａ的廚房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使用長輩自己手做餐盤在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Ina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的廚房共餐共食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6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第十週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阿美族飲食分享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Ｔｏｒｏｎ的製作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實際製作</a:t>
                      </a:r>
                      <a:r>
                        <a:rPr lang="en-US" altLang="zh-TW" sz="16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toron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及其營養價值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第十一週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阿美族飲食分享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Ｓｉｌａｗ的製作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實作肌力訓練健康操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Cordia New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實際製作</a:t>
                      </a:r>
                      <a:r>
                        <a:rPr lang="en-US" altLang="zh-TW" sz="16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silaw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及</a:t>
                      </a:r>
                      <a:r>
                        <a:rPr lang="en-US" altLang="zh-TW" sz="16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silaw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怎麼吃才健康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Cordia New"/>
                        </a:rPr>
                        <a:t>族群歌謠健口操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結穗期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第十二週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健康行為後測</a:t>
                      </a:r>
                      <a:r>
                        <a:rPr lang="en-US" altLang="zh-TW" sz="2000" b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2000" b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統一版本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12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周肌力訓練健康操成果評估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互相分享心情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協助長者後測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評估</a:t>
                      </a:r>
                      <a:r>
                        <a:rPr lang="zh-TW" altLang="en-US" sz="1600" b="1" kern="10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及</a:t>
                      </a:r>
                      <a:r>
                        <a:rPr lang="zh-TW" altLang="zh-TW" sz="1600" b="1" kern="100" smtClean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  <a:cs typeface="Cordia New"/>
                        </a:rPr>
                        <a:t>問卷調查</a:t>
                      </a:r>
                      <a:endParaRPr lang="zh-TW" altLang="en-US" sz="1600" b="1" dirty="0" smtClean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0290" y="383787"/>
            <a:ext cx="6924869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、單週課程設計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87380"/>
              </p:ext>
            </p:extLst>
          </p:nvPr>
        </p:nvGraphicFramePr>
        <p:xfrm>
          <a:off x="502275" y="1365160"/>
          <a:ext cx="11075831" cy="42926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25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79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0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423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/>
                        <a:t>週次主題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3180" marB="0"/>
                </a:tc>
                <a:tc gridSpan="3">
                  <a:txBody>
                    <a:bodyPr/>
                    <a:lstStyle/>
                    <a:p>
                      <a:pPr marL="6858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阿美族飲食分享</a:t>
                      </a:r>
                      <a:r>
                        <a:rPr lang="en-US" altLang="zh-TW" sz="1800" dirty="0" smtClean="0"/>
                        <a:t>-</a:t>
                      </a:r>
                      <a:r>
                        <a:rPr lang="zh-TW" altLang="en-US" sz="1800" dirty="0" smtClean="0"/>
                        <a:t>Ｔｏｒｏｎ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kern="1200" dirty="0"/>
                        <a:t>教案設計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Microsoft JhengHei"/>
                        <a:ea typeface="+mn-ea"/>
                        <a:cs typeface="Microsoft JhengHe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19430" algn="ctr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1467485" algn="l"/>
                        </a:tabLst>
                      </a:pPr>
                      <a:r>
                        <a:rPr lang="zh-TW" altLang="en-US" sz="1800" dirty="0" smtClean="0"/>
                        <a:t>第</a:t>
                      </a:r>
                      <a:r>
                        <a:rPr lang="en-US" altLang="zh-TW" sz="1800" dirty="0" smtClean="0"/>
                        <a:t>12</a:t>
                      </a:r>
                      <a:r>
                        <a:rPr lang="zh-TW" altLang="en-US" sz="1800" dirty="0" smtClean="0"/>
                        <a:t>組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spc="-5" dirty="0" err="1" smtClean="0"/>
                        <a:t>教學時間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sz="2000" spc="-10" dirty="0" smtClean="0"/>
                        <a:t>00</a:t>
                      </a:r>
                      <a:r>
                        <a:rPr sz="2000" spc="-5" dirty="0"/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3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 err="1" smtClean="0"/>
                        <a:t>教學目標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 anchor="ctr"/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7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zh-TW" altLang="en-US" sz="1800" spc="-5" dirty="0" smtClean="0"/>
                        <a:t>認知方面：</a:t>
                      </a:r>
                      <a:r>
                        <a:rPr sz="1800" spc="-5" dirty="0" err="1" smtClean="0"/>
                        <a:t>以活潑教學技巧</a:t>
                      </a:r>
                      <a:r>
                        <a:rPr sz="1800" spc="-5" dirty="0" smtClean="0"/>
                        <a:t>，</a:t>
                      </a:r>
                      <a:r>
                        <a:rPr lang="zh-TW" altLang="en-US" sz="1800" spc="-5" dirty="0" smtClean="0"/>
                        <a:t>提升部落長者對Ｔｏｒｏｎ的營養認識</a:t>
                      </a:r>
                      <a:endParaRPr lang="en-US" altLang="zh-TW" sz="1800" spc="-5" dirty="0" smtClean="0"/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7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zh-TW" altLang="en-US" sz="1800" spc="-5" dirty="0" smtClean="0"/>
                        <a:t>情意方面：</a:t>
                      </a:r>
                      <a:r>
                        <a:rPr sz="1800" spc="-5" dirty="0" err="1" smtClean="0"/>
                        <a:t>運用創</a:t>
                      </a:r>
                      <a:r>
                        <a:rPr sz="1800" dirty="0" err="1" smtClean="0"/>
                        <a:t>意方</a:t>
                      </a:r>
                      <a:r>
                        <a:rPr sz="1800" spc="-5" dirty="0" err="1" smtClean="0"/>
                        <a:t>式</a:t>
                      </a:r>
                      <a:r>
                        <a:rPr sz="1800" dirty="0" err="1"/>
                        <a:t>，</a:t>
                      </a:r>
                      <a:r>
                        <a:rPr sz="1800" spc="-5" dirty="0" err="1" smtClean="0"/>
                        <a:t>讓</a:t>
                      </a:r>
                      <a:r>
                        <a:rPr sz="1800" dirty="0" err="1" smtClean="0"/>
                        <a:t>長</a:t>
                      </a:r>
                      <a:r>
                        <a:rPr sz="1800" spc="10" dirty="0" err="1" smtClean="0"/>
                        <a:t>者</a:t>
                      </a:r>
                      <a:r>
                        <a:rPr sz="1800" spc="-5" dirty="0" err="1" smtClean="0"/>
                        <a:t>表</a:t>
                      </a:r>
                      <a:r>
                        <a:rPr sz="1800" spc="-10" dirty="0" err="1" smtClean="0"/>
                        <a:t>達</a:t>
                      </a:r>
                      <a:r>
                        <a:rPr lang="zh-TW" altLang="en-US" sz="1800" spc="-5" dirty="0" smtClean="0"/>
                        <a:t>Ｔｏｒｏｎ</a:t>
                      </a:r>
                      <a:r>
                        <a:rPr sz="1800" spc="-5" dirty="0" err="1" smtClean="0"/>
                        <a:t>與</a:t>
                      </a:r>
                      <a:r>
                        <a:rPr sz="1800" dirty="0" err="1" smtClean="0"/>
                        <a:t>族</a:t>
                      </a:r>
                      <a:r>
                        <a:rPr sz="1800" spc="10" dirty="0" err="1" smtClean="0"/>
                        <a:t>人</a:t>
                      </a:r>
                      <a:r>
                        <a:rPr sz="1800" spc="-5" dirty="0" err="1" smtClean="0"/>
                        <a:t>特定文</a:t>
                      </a:r>
                      <a:r>
                        <a:rPr sz="1800" dirty="0" err="1" smtClean="0"/>
                        <a:t>化飲食</a:t>
                      </a:r>
                      <a:r>
                        <a:rPr sz="1800" spc="-5" dirty="0" err="1" smtClean="0"/>
                        <a:t>的相</a:t>
                      </a:r>
                      <a:r>
                        <a:rPr sz="1800" dirty="0" err="1" smtClean="0"/>
                        <a:t>關</a:t>
                      </a:r>
                      <a:r>
                        <a:rPr sz="1800" spc="-5" dirty="0" err="1" smtClean="0"/>
                        <a:t>性</a:t>
                      </a:r>
                      <a:endParaRPr sz="1800" dirty="0"/>
                    </a:p>
                    <a:p>
                      <a:pPr marL="525780" marR="141605" indent="-45720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zh-TW" altLang="en-US" sz="1800" dirty="0" smtClean="0"/>
                        <a:t>技能方面：</a:t>
                      </a:r>
                      <a:r>
                        <a:rPr sz="1800" dirty="0" err="1" smtClean="0"/>
                        <a:t>運用文化特色之教具</a:t>
                      </a:r>
                      <a:r>
                        <a:rPr sz="1800" spc="-5" dirty="0"/>
                        <a:t>(</a:t>
                      </a:r>
                      <a:r>
                        <a:rPr sz="1800" dirty="0"/>
                        <a:t>教材、方</a:t>
                      </a:r>
                      <a:r>
                        <a:rPr sz="1800" spc="5" dirty="0"/>
                        <a:t>式等)</a:t>
                      </a:r>
                      <a:r>
                        <a:rPr sz="1800" dirty="0"/>
                        <a:t>，</a:t>
                      </a:r>
                      <a:r>
                        <a:rPr sz="1800" dirty="0" err="1" smtClean="0"/>
                        <a:t>讓</a:t>
                      </a:r>
                      <a:r>
                        <a:rPr sz="1800" spc="5" dirty="0" err="1" smtClean="0"/>
                        <a:t>長</a:t>
                      </a:r>
                      <a:r>
                        <a:rPr sz="1800" dirty="0" err="1" smtClean="0"/>
                        <a:t>者做</a:t>
                      </a:r>
                      <a:r>
                        <a:rPr sz="1800" spc="5" dirty="0" err="1" smtClean="0"/>
                        <a:t>出</a:t>
                      </a:r>
                      <a:r>
                        <a:rPr sz="1800" dirty="0" err="1" smtClean="0"/>
                        <a:t>自己</a:t>
                      </a:r>
                      <a:r>
                        <a:rPr lang="zh-TW" altLang="en-US" sz="1800" spc="20" dirty="0" smtClean="0"/>
                        <a:t>的Ｔｏｒｏｎ</a:t>
                      </a:r>
                      <a:r>
                        <a:rPr sz="1800" spc="-10" dirty="0" smtClean="0"/>
                        <a:t>”(</a:t>
                      </a:r>
                      <a:r>
                        <a:rPr sz="1800" spc="-5" dirty="0"/>
                        <a:t>文化作法或自我照顧方</a:t>
                      </a:r>
                      <a:r>
                        <a:rPr sz="1800" spc="10" dirty="0"/>
                        <a:t>式</a:t>
                      </a:r>
                      <a:r>
                        <a:rPr sz="1800" spc="-10" dirty="0"/>
                        <a:t>)</a:t>
                      </a:r>
                      <a:r>
                        <a:rPr sz="1800" spc="-5" dirty="0"/>
                        <a:t>。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3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 err="1" smtClean="0"/>
                        <a:t>教</a:t>
                      </a:r>
                      <a:r>
                        <a:rPr sz="1800" spc="-5" dirty="0" err="1" smtClean="0"/>
                        <a:t>學</a:t>
                      </a:r>
                      <a:r>
                        <a:rPr sz="1800" dirty="0" err="1" smtClean="0"/>
                        <a:t>工具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 anchor="ctr"/>
                </a:tc>
                <a:tc gridSpan="3">
                  <a:txBody>
                    <a:bodyPr/>
                    <a:lstStyle/>
                    <a:p>
                      <a:pPr marL="68580" marR="8826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1800" spc="0" dirty="0" smtClean="0"/>
                        <a:t>Ｔｏｒｏｎ製作相關器具（原住民紅櫸木雕搗米木臼、木杵臼</a:t>
                      </a:r>
                      <a:r>
                        <a:rPr lang="en-US" altLang="zh-TW" sz="1800" spc="0" dirty="0" smtClean="0"/>
                        <a:t>.</a:t>
                      </a:r>
                      <a:r>
                        <a:rPr lang="zh-TW" altLang="en-US" sz="1800" spc="0" dirty="0" smtClean="0"/>
                        <a:t>，木桶</a:t>
                      </a:r>
                      <a:r>
                        <a:rPr lang="en-US" altLang="zh-TW" sz="1800" spc="0" dirty="0" smtClean="0"/>
                        <a:t>.</a:t>
                      </a:r>
                      <a:r>
                        <a:rPr lang="zh-TW" altLang="en-US" sz="1800" spc="0" dirty="0" smtClean="0"/>
                        <a:t>蒸斗</a:t>
                      </a:r>
                      <a:r>
                        <a:rPr lang="en-US" altLang="zh-TW" sz="1800" spc="0" dirty="0" smtClean="0"/>
                        <a:t>.</a:t>
                      </a:r>
                      <a:r>
                        <a:rPr lang="zh-TW" altLang="en-US" sz="1800" spc="0" dirty="0" smtClean="0"/>
                        <a:t>蒸飯桶</a:t>
                      </a:r>
                      <a:r>
                        <a:rPr lang="en-US" altLang="zh-TW" sz="1800" spc="0" dirty="0" smtClean="0"/>
                        <a:t>.</a:t>
                      </a:r>
                      <a:r>
                        <a:rPr lang="zh-TW" altLang="en-US" sz="1800" spc="0" dirty="0" smtClean="0"/>
                        <a:t>蒸糯米飯 </a:t>
                      </a:r>
                      <a:r>
                        <a:rPr lang="en-US" altLang="zh-TW" sz="1800" spc="0" dirty="0" smtClean="0"/>
                        <a:t>...</a:t>
                      </a:r>
                      <a:r>
                        <a:rPr lang="zh-TW" altLang="en-US" sz="1800" spc="0" dirty="0" smtClean="0"/>
                        <a:t>）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7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 err="1" smtClean="0"/>
                        <a:t>教學內容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 anchor="ctr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zh-TW" altLang="en-US" sz="1800" dirty="0" smtClean="0">
                          <a:effectLst/>
                        </a:rPr>
                        <a:t>１．長者口述分享Ｔｏｒｏｎ製作過程</a:t>
                      </a:r>
                      <a:endParaRPr lang="en-US" altLang="zh-TW" sz="1800" dirty="0" smtClean="0">
                        <a:effectLst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zh-TW" altLang="en-US" sz="1800" dirty="0" smtClean="0">
                          <a:effectLst/>
                        </a:rPr>
                        <a:t>２．分組製作Ｔｏｒｏｎ</a:t>
                      </a:r>
                      <a:endParaRPr sz="1800" dirty="0">
                        <a:solidFill>
                          <a:schemeClr val="tx1"/>
                        </a:solidFill>
                        <a:effectLst/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445829" y="438538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會再改內容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17835" y="811764"/>
            <a:ext cx="460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請寫第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週至第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週其中一週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48393"/>
              </p:ext>
            </p:extLst>
          </p:nvPr>
        </p:nvGraphicFramePr>
        <p:xfrm>
          <a:off x="251155" y="1529384"/>
          <a:ext cx="10741024" cy="451181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61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5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257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/>
                        <a:t>教學流程</a:t>
                      </a:r>
                      <a:endParaRPr sz="24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8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/>
                        <a:t>教學活動</a:t>
                      </a:r>
                      <a:endParaRPr sz="22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/>
                        <a:t>教學資源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/>
                        <a:t>時間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/>
                        <a:t>教學後評估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05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 err="1" smtClean="0"/>
                        <a:t>準備活動</a:t>
                      </a:r>
                      <a:endParaRPr lang="en-US" sz="2000" dirty="0" smtClean="0"/>
                    </a:p>
                    <a:p>
                      <a:pPr marL="9144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spc="0" dirty="0" smtClean="0"/>
                        <a:t>Ｔｏｒｏｎ製作相關器具（原住民紅櫸木雕搗米木臼、木杵臼</a:t>
                      </a:r>
                      <a:r>
                        <a:rPr lang="en-US" altLang="zh-TW" sz="2000" spc="0" dirty="0" smtClean="0"/>
                        <a:t>.</a:t>
                      </a:r>
                      <a:r>
                        <a:rPr lang="zh-TW" altLang="en-US" sz="2000" spc="0" dirty="0" smtClean="0"/>
                        <a:t>，木桶</a:t>
                      </a:r>
                      <a:r>
                        <a:rPr lang="en-US" altLang="zh-TW" sz="2000" spc="0" dirty="0" smtClean="0"/>
                        <a:t>.</a:t>
                      </a:r>
                      <a:r>
                        <a:rPr lang="zh-TW" altLang="en-US" sz="2000" spc="0" dirty="0" smtClean="0"/>
                        <a:t>蒸斗</a:t>
                      </a:r>
                      <a:r>
                        <a:rPr lang="en-US" altLang="zh-TW" sz="2000" spc="0" dirty="0" smtClean="0"/>
                        <a:t>.</a:t>
                      </a:r>
                      <a:r>
                        <a:rPr lang="zh-TW" altLang="en-US" sz="2000" spc="0" dirty="0" smtClean="0"/>
                        <a:t>蒸飯桶</a:t>
                      </a:r>
                      <a:r>
                        <a:rPr lang="en-US" altLang="zh-TW" sz="2000" spc="0" dirty="0" smtClean="0"/>
                        <a:t>.</a:t>
                      </a:r>
                      <a:r>
                        <a:rPr lang="zh-TW" altLang="en-US" sz="2000" spc="0" dirty="0" smtClean="0"/>
                        <a:t>蒸糯米飯 </a:t>
                      </a:r>
                      <a:r>
                        <a:rPr lang="en-US" altLang="zh-TW" sz="2000" spc="0" dirty="0" smtClean="0"/>
                        <a:t>...</a:t>
                      </a:r>
                      <a:r>
                        <a:rPr lang="zh-TW" altLang="en-US" sz="2000" spc="0" dirty="0" smtClean="0"/>
                        <a:t>）</a:t>
                      </a:r>
                      <a:endParaRPr lang="zh-TW" altLang="en-US" sz="2000" dirty="0" smtClean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9369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 dirty="0"/>
                    </a:p>
                    <a:p>
                      <a:pPr marL="92075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225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/>
                        <a:t>教學活動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/>
                        <a:t>(一</a:t>
                      </a:r>
                      <a:r>
                        <a:rPr sz="2000" dirty="0" smtClean="0"/>
                        <a:t>)</a:t>
                      </a:r>
                      <a:r>
                        <a:rPr lang="zh-TW" altLang="en-US" sz="2000" dirty="0" smtClean="0"/>
                        <a:t>長者</a:t>
                      </a:r>
                      <a:r>
                        <a:rPr sz="2000" dirty="0" err="1" smtClean="0"/>
                        <a:t>講授</a:t>
                      </a:r>
                      <a:r>
                        <a:rPr lang="zh-TW" altLang="en-US" sz="2000" dirty="0" smtClean="0"/>
                        <a:t>Ｔｏｒｏｎ部落膳食</a:t>
                      </a:r>
                      <a:endParaRPr sz="2000" dirty="0" smtClean="0"/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 smtClean="0"/>
                        <a:t>(</a:t>
                      </a:r>
                      <a:r>
                        <a:rPr sz="2000" dirty="0"/>
                        <a:t>二</a:t>
                      </a:r>
                      <a:r>
                        <a:rPr sz="2000" dirty="0" smtClean="0"/>
                        <a:t>)</a:t>
                      </a:r>
                      <a:r>
                        <a:rPr lang="zh-TW" altLang="en-US" sz="2000" dirty="0" smtClean="0"/>
                        <a:t>分組製作Ｔｏｒｏｎ部落膳食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562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 dirty="0" smtClean="0"/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20</a:t>
                      </a:r>
                      <a:r>
                        <a:rPr sz="2000" dirty="0" smtClean="0"/>
                        <a:t>分鐘</a:t>
                      </a:r>
                      <a:endParaRPr sz="2000" dirty="0"/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2000" spc="-5" dirty="0" smtClean="0"/>
                        <a:t>40</a:t>
                      </a:r>
                      <a:r>
                        <a:rPr sz="2000" dirty="0" smtClean="0"/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2075" marR="82550">
                        <a:lnSpc>
                          <a:spcPct val="100000"/>
                        </a:lnSpc>
                      </a:pPr>
                      <a:endParaRPr lang="en-US" sz="2700" spc="445" dirty="0" smtClean="0"/>
                    </a:p>
                    <a:p>
                      <a:pPr marL="92075" marR="82550">
                        <a:lnSpc>
                          <a:spcPct val="100000"/>
                        </a:lnSpc>
                      </a:pPr>
                      <a:r>
                        <a:rPr lang="en-US" sz="2000" spc="445" dirty="0" smtClean="0"/>
                        <a:t>1.</a:t>
                      </a:r>
                      <a:r>
                        <a:rPr sz="2000" spc="445" dirty="0" smtClean="0"/>
                        <a:t>用對話方</a:t>
                      </a:r>
                      <a:r>
                        <a:rPr sz="2000" spc="434" dirty="0" smtClean="0"/>
                        <a:t>式</a:t>
                      </a:r>
                      <a:r>
                        <a:rPr sz="2000" dirty="0"/>
                        <a:t>，</a:t>
                      </a:r>
                      <a:r>
                        <a:rPr sz="2000" spc="-90" dirty="0"/>
                        <a:t> </a:t>
                      </a:r>
                      <a:r>
                        <a:rPr sz="2000" spc="440" dirty="0"/>
                        <a:t>引</a:t>
                      </a:r>
                      <a:r>
                        <a:rPr sz="2000" spc="434" dirty="0"/>
                        <a:t>導</a:t>
                      </a:r>
                      <a:r>
                        <a:rPr sz="2000" spc="430" dirty="0"/>
                        <a:t>長</a:t>
                      </a:r>
                      <a:r>
                        <a:rPr sz="2000" spc="440" dirty="0"/>
                        <a:t>者</a:t>
                      </a:r>
                      <a:r>
                        <a:rPr sz="2000" dirty="0"/>
                        <a:t>說 出</a:t>
                      </a:r>
                      <a:r>
                        <a:rPr sz="2000" spc="5" dirty="0"/>
                        <a:t>……</a:t>
                      </a:r>
                      <a:r>
                        <a:rPr sz="2000" dirty="0"/>
                        <a:t>。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4127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2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406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93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406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2000" spc="-10" dirty="0" smtClean="0"/>
                        <a:t>2.</a:t>
                      </a:r>
                      <a:r>
                        <a:rPr sz="2000" dirty="0" smtClean="0"/>
                        <a:t>長者用自</a:t>
                      </a:r>
                      <a:r>
                        <a:rPr sz="2000" spc="-20" dirty="0" smtClean="0"/>
                        <a:t>身</a:t>
                      </a:r>
                      <a:r>
                        <a:rPr sz="2000" dirty="0" smtClean="0"/>
                        <a:t>經驗想</a:t>
                      </a:r>
                      <a:r>
                        <a:rPr sz="2000" spc="-15" dirty="0" smtClean="0"/>
                        <a:t>法</a:t>
                      </a:r>
                      <a:r>
                        <a:rPr sz="2000" dirty="0" smtClean="0"/>
                        <a:t>實</a:t>
                      </a:r>
                      <a:r>
                        <a:rPr sz="2000" spc="-10" dirty="0" smtClean="0"/>
                        <a:t>際</a:t>
                      </a:r>
                      <a:r>
                        <a:rPr sz="2000" dirty="0" smtClean="0"/>
                        <a:t>操作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、單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會再改內容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6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三、具族群文化特色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之傳統膳食示範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5245" y="1975662"/>
            <a:ext cx="9711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說明製作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Toron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分組搗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Toron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Toron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享</a:t>
            </a:r>
          </a:p>
        </p:txBody>
      </p:sp>
    </p:spTree>
    <p:extLst>
      <p:ext uri="{BB962C8B-B14F-4D97-AF65-F5344CB8AC3E}">
        <p14:creationId xmlns:p14="http://schemas.microsoft.com/office/powerpoint/2010/main" val="1957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760</TotalTime>
  <Words>1166</Words>
  <Application>Microsoft Office PowerPoint</Application>
  <PresentationFormat>自訂</PresentationFormat>
  <Paragraphs>133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多面向</vt:lpstr>
      <vt:lpstr>原住民族部落延緩失能種子教師 線上課程</vt:lpstr>
      <vt:lpstr>PowerPoint 簡報</vt:lpstr>
      <vt:lpstr>一、族群文化特色</vt:lpstr>
      <vt:lpstr>二、12週課設計之規劃-1</vt:lpstr>
      <vt:lpstr>二、12週課程設計之規劃-2</vt:lpstr>
      <vt:lpstr>二、單週課程設計之規劃-1</vt:lpstr>
      <vt:lpstr>二、單週課程設計之規劃-2(會再改內容)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Windows 使用者</cp:lastModifiedBy>
  <cp:revision>88</cp:revision>
  <dcterms:created xsi:type="dcterms:W3CDTF">2020-02-05T03:12:28Z</dcterms:created>
  <dcterms:modified xsi:type="dcterms:W3CDTF">2020-06-08T10:59:40Z</dcterms:modified>
</cp:coreProperties>
</file>