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77" r:id="rId4"/>
    <p:sldId id="280" r:id="rId5"/>
    <p:sldId id="260" r:id="rId6"/>
    <p:sldId id="261" r:id="rId7"/>
    <p:sldId id="285" r:id="rId8"/>
    <p:sldId id="282" r:id="rId9"/>
    <p:sldId id="281" r:id="rId10"/>
    <p:sldId id="267" r:id="rId11"/>
    <p:sldId id="286" r:id="rId12"/>
    <p:sldId id="27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00FF00"/>
    <a:srgbClr val="FF99FF"/>
    <a:srgbClr val="6699FF"/>
    <a:srgbClr val="CC66FF"/>
    <a:srgbClr val="6600FF"/>
    <a:srgbClr val="66FF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1" d="100"/>
          <a:sy n="121" d="100"/>
        </p:scale>
        <p:origin x="-1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6DB98-B8E6-4348-818E-42D8F7B013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22C6D-48B9-47F9-8970-8A287428CB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81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22C6D-48B9-47F9-8970-8A287428CB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88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71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92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3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8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5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20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8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5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9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1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BE70-133B-4521-A765-D635529BDDEB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A28E-40E0-4837-858A-A084DD4221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" y="-6962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8000"/>
            <a:ext cx="1219199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3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45364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原住民族部落延緩失能種子教師</a:t>
            </a:r>
            <a:r>
              <a:rPr lang="en-US" altLang="zh-TW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n w="6600">
                  <a:noFill/>
                  <a:prstDash val="solid"/>
                </a:ln>
                <a:effectLst>
                  <a:outerShdw dist="38100" dir="2700000" algn="tl" rotWithShape="0">
                    <a:srgbClr val="FF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201105"/>
            <a:ext cx="9144000" cy="1374867"/>
          </a:xfrm>
        </p:spPr>
        <p:txBody>
          <a:bodyPr>
            <a:noAutofit/>
          </a:bodyPr>
          <a:lstStyle/>
          <a:p>
            <a:r>
              <a:rPr lang="zh-TW" altLang="en-US" sz="4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文鼎粗隸" panose="02010609010101010101" pitchFamily="49" charset="-120"/>
              </a:rPr>
              <a:t>阿美族長者</a:t>
            </a:r>
            <a:r>
              <a:rPr lang="zh-TW" altLang="en-US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文鼎粗隸" panose="02010609010101010101" pitchFamily="49" charset="-120"/>
              </a:rPr>
              <a:t>族群營養膳食文化方案</a:t>
            </a:r>
            <a:endParaRPr lang="en-US" altLang="zh-TW" sz="3200" b="1" dirty="0">
              <a:solidFill>
                <a:srgbClr val="00CC00"/>
              </a:solidFill>
              <a:latin typeface="微軟正黑體" panose="020B0604030504040204" pitchFamily="34" charset="-120"/>
              <a:ea typeface="文鼎粗隸" panose="02010609010101010101" pitchFamily="49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74076" y="4374995"/>
            <a:ext cx="9811407" cy="6349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文鼎古印體" panose="02010609010101010101" pitchFamily="49" charset="-120"/>
              </a:rPr>
              <a:t>組員</a:t>
            </a:r>
            <a:r>
              <a:rPr lang="en-US" altLang="zh-TW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文鼎古印體" panose="02010609010101010101" pitchFamily="49" charset="-120"/>
              </a:rPr>
              <a:t>:</a:t>
            </a:r>
            <a:r>
              <a:rPr lang="zh-TW" alt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文鼎古印體" panose="02010609010101010101" pitchFamily="49" charset="-120"/>
              </a:rPr>
              <a:t>劉慧冠</a:t>
            </a:r>
            <a:r>
              <a:rPr lang="en-US" altLang="zh-TW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文鼎古印體" panose="02010609010101010101" pitchFamily="49" charset="-120"/>
              </a:rPr>
              <a:t>.</a:t>
            </a:r>
            <a:r>
              <a:rPr lang="zh-TW" alt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文鼎古印體" panose="02010609010101010101" pitchFamily="49" charset="-120"/>
              </a:rPr>
              <a:t>王麗仙</a:t>
            </a:r>
            <a:r>
              <a:rPr lang="en-US" altLang="zh-TW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文鼎古印體" panose="02010609010101010101" pitchFamily="49" charset="-120"/>
              </a:rPr>
              <a:t>.</a:t>
            </a:r>
            <a:r>
              <a:rPr lang="zh-TW" alt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文鼎古印體" panose="02010609010101010101" pitchFamily="49" charset="-120"/>
              </a:rPr>
              <a:t>高曉萍</a:t>
            </a:r>
            <a:r>
              <a:rPr lang="en-US" altLang="zh-TW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文鼎古印體" panose="02010609010101010101" pitchFamily="49" charset="-120"/>
              </a:rPr>
              <a:t>.</a:t>
            </a:r>
            <a:r>
              <a:rPr lang="zh-TW" alt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文鼎古印體" panose="02010609010101010101" pitchFamily="49" charset="-120"/>
              </a:rPr>
              <a:t>林宜瑾</a:t>
            </a:r>
            <a:endParaRPr lang="en-US" altLang="zh-TW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文鼎古印體" panose="02010609010101010101" pitchFamily="49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6" name="文字方塊 5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文鼎粗隸" panose="02010609010101010101" pitchFamily="49" charset="-120"/>
                </a:rPr>
                <a:t>版    權：     衛生</a:t>
              </a:r>
              <a:r>
                <a:rPr lang="zh-TW" altLang="en-US" b="1" dirty="0">
                  <a:latin typeface="微軟正黑體" panose="020B0604030504040204" pitchFamily="34" charset="-120"/>
                  <a:ea typeface="文鼎粗隸" panose="02010609010101010101" pitchFamily="49" charset="-120"/>
                </a:rPr>
                <a:t>福利部國民健康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文鼎粗隸" panose="02010609010101010101" pitchFamily="49" charset="-120"/>
                </a:rPr>
                <a:t>署</a:t>
              </a:r>
              <a:endParaRPr lang="en-US" altLang="zh-TW" b="1" dirty="0" smtClean="0">
                <a:latin typeface="微軟正黑體" panose="020B0604030504040204" pitchFamily="34" charset="-120"/>
                <a:ea typeface="文鼎粗隸" panose="02010609010101010101" pitchFamily="49" charset="-120"/>
              </a:endParaRPr>
            </a:p>
            <a:p>
              <a:r>
                <a:rPr lang="zh-TW" altLang="en-US" b="1" dirty="0" smtClean="0">
                  <a:latin typeface="微軟正黑體" panose="020B0604030504040204" pitchFamily="34" charset="-120"/>
                  <a:ea typeface="文鼎粗隸" panose="02010609010101010101" pitchFamily="49" charset="-120"/>
                </a:rPr>
                <a:t>編輯者：     社團法人臺灣跨文化健康照護學會</a:t>
              </a:r>
              <a:endParaRPr lang="en-US" altLang="zh-TW" b="1" dirty="0" smtClean="0">
                <a:latin typeface="微軟正黑體" panose="020B0604030504040204" pitchFamily="34" charset="-120"/>
                <a:ea typeface="文鼎粗隸" panose="02010609010101010101" pitchFamily="49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10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87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30290" y="383787"/>
            <a:ext cx="6924869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文鼎粗隸" panose="02010609010101010101" pitchFamily="49" charset="-120"/>
              </a:rPr>
              <a:t>二</a:t>
            </a:r>
            <a:r>
              <a:rPr lang="zh-TW" altLang="en-US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、單週課程設計</a:t>
            </a:r>
            <a:r>
              <a:rPr lang="zh-TW" altLang="en-US" b="1" dirty="0">
                <a:latin typeface="微軟正黑體" panose="020B0604030504040204" pitchFamily="34" charset="-120"/>
                <a:ea typeface="文鼎粗隸" panose="02010609010101010101" pitchFamily="49" charset="-120"/>
              </a:rPr>
              <a:t>之</a:t>
            </a:r>
            <a:r>
              <a:rPr lang="zh-TW" altLang="en-US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規劃</a:t>
            </a:r>
            <a:r>
              <a:rPr lang="en-US" altLang="zh-TW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-1</a:t>
            </a:r>
            <a:endParaRPr lang="zh-TW" altLang="en-US" dirty="0">
              <a:ea typeface="文鼎粗隸" panose="02010609010101010101" pitchFamily="49" charset="-120"/>
            </a:endParaRPr>
          </a:p>
        </p:txBody>
      </p:sp>
      <p:graphicFrame>
        <p:nvGraphicFramePr>
          <p:cNvPr id="8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07071"/>
              </p:ext>
            </p:extLst>
          </p:nvPr>
        </p:nvGraphicFramePr>
        <p:xfrm>
          <a:off x="502275" y="1365160"/>
          <a:ext cx="11075831" cy="4286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90"/>
                <a:gridCol w="4617973"/>
                <a:gridCol w="2190429"/>
                <a:gridCol w="2242339"/>
              </a:tblGrid>
              <a:tr h="338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週次主題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ea typeface="文鼎粗隸" panose="02010609010101010101" pitchFamily="49" charset="-120"/>
                        <a:cs typeface="Microsoft JhengHe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十一週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-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神奇的湯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-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帶動唱跳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ea typeface="文鼎粗隸" panose="02010609010101010101" pitchFamily="49" charset="-120"/>
                        <a:cs typeface="Microsoft JhengHe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959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kern="1200" dirty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教案設計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00838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tabLst>
                          <a:tab pos="1118235" algn="l"/>
                          <a:tab pos="1327785" algn="l"/>
                          <a:tab pos="1746885" algn="l"/>
                        </a:tabLst>
                      </a:pPr>
                      <a:r>
                        <a:rPr lang="zh-TW" altLang="en-US" sz="1800" u="heavy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文鼎粗隸" panose="02010609010101010101" pitchFamily="49" charset="-120"/>
                          <a:cs typeface="Times New Roman"/>
                        </a:rPr>
                        <a:t>引導者</a:t>
                      </a:r>
                      <a:r>
                        <a:rPr lang="en-US" altLang="zh-TW" sz="1800" u="heavy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文鼎粗隸" panose="02010609010101010101" pitchFamily="49" charset="-120"/>
                          <a:cs typeface="Times New Roman"/>
                        </a:rPr>
                        <a:t>:</a:t>
                      </a:r>
                      <a:r>
                        <a:rPr lang="zh-TW" altLang="en-US" sz="1800" u="heavy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文鼎粗隸" panose="02010609010101010101" pitchFamily="49" charset="-120"/>
                          <a:cs typeface="Times New Roman"/>
                        </a:rPr>
                        <a:t>林宜瑾</a:t>
                      </a:r>
                      <a:endParaRPr lang="en-US" altLang="zh-TW" sz="1800" u="heavy" dirty="0" smtClean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Times New Roman"/>
                        <a:ea typeface="文鼎粗隸" panose="02010609010101010101" pitchFamily="49" charset="-120"/>
                        <a:cs typeface="Times New Roman"/>
                      </a:endParaRPr>
                    </a:p>
                    <a:p>
                      <a:pPr marR="100838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tabLst>
                          <a:tab pos="1118235" algn="l"/>
                          <a:tab pos="1327785" algn="l"/>
                          <a:tab pos="1746885" algn="l"/>
                        </a:tabLst>
                      </a:pPr>
                      <a:r>
                        <a:rPr lang="zh-TW" altLang="en-US" sz="1800" u="heavy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文鼎粗隸" panose="02010609010101010101" pitchFamily="49" charset="-120"/>
                          <a:cs typeface="Times New Roman"/>
                        </a:rPr>
                        <a:t>協助者</a:t>
                      </a:r>
                      <a:r>
                        <a:rPr lang="en-US" altLang="zh-TW" sz="1800" u="heavy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文鼎粗隸" panose="02010609010101010101" pitchFamily="49" charset="-120"/>
                          <a:cs typeface="Times New Roman"/>
                        </a:rPr>
                        <a:t>:</a:t>
                      </a:r>
                      <a:r>
                        <a:rPr lang="zh-TW" altLang="en-US" sz="1800" u="heavy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文鼎粗隸" panose="02010609010101010101" pitchFamily="49" charset="-120"/>
                          <a:cs typeface="Times New Roman"/>
                        </a:rPr>
                        <a:t>周菊英</a:t>
                      </a:r>
                      <a:r>
                        <a:rPr sz="1800" u="heavy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文鼎粗隸" panose="02010609010101010101" pitchFamily="49" charset="-120"/>
                          <a:cs typeface="Times New Roman"/>
                        </a:rPr>
                        <a:t> </a:t>
                      </a:r>
                      <a:r>
                        <a:rPr sz="1800" u="heavy" spc="5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文鼎粗隸" panose="02010609010101010101" pitchFamily="49" charset="-120"/>
                          <a:cs typeface="Times New Roman"/>
                        </a:rPr>
                        <a:t> 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ea typeface="文鼎粗隸" panose="02010609010101010101" pitchFamily="49" charset="-120"/>
                        <a:cs typeface="Microsoft JhengHei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ea typeface="文鼎粗隸" panose="02010609010101010101" pitchFamily="49" charset="-120"/>
                        <a:cs typeface="Times New Roman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教學時間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ea typeface="文鼎粗隸" panose="02010609010101010101" pitchFamily="49" charset="-120"/>
                        <a:cs typeface="Microsoft JhengHe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ea typeface="文鼎粗隸" panose="02010609010101010101" pitchFamily="49" charset="-120"/>
                        <a:cs typeface="Times New Roman"/>
                      </a:endParaRPr>
                    </a:p>
                    <a:p>
                      <a:pPr marL="702310">
                        <a:lnSpc>
                          <a:spcPct val="100000"/>
                        </a:lnSpc>
                      </a:pPr>
                      <a:r>
                        <a:rPr lang="en-US" altLang="zh-TW" sz="2000" b="1" spc="-10" dirty="0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6</a:t>
                      </a:r>
                      <a:r>
                        <a:rPr sz="2000" b="1" spc="-10" dirty="0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0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分鐘</a:t>
                      </a:r>
                      <a:endParaRPr sz="2000" dirty="0">
                        <a:solidFill>
                          <a:schemeClr val="tx1"/>
                        </a:solidFill>
                        <a:latin typeface="Microsoft JhengHei"/>
                        <a:ea typeface="文鼎粗隸" panose="02010609010101010101" pitchFamily="49" charset="-120"/>
                        <a:cs typeface="Microsoft JhengHe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035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 err="1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教學目標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ea typeface="文鼎粗隸" panose="02010609010101010101" pitchFamily="49" charset="-120"/>
                        <a:cs typeface="Microsoft JhengHei"/>
                      </a:endParaRPr>
                    </a:p>
                  </a:txBody>
                  <a:tcPr marL="0" marR="0" marT="571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7946" indent="0">
                        <a:lnSpc>
                          <a:spcPct val="100000"/>
                        </a:lnSpc>
                        <a:spcBef>
                          <a:spcPts val="170"/>
                        </a:spcBef>
                        <a:buNone/>
                        <a:tabLst>
                          <a:tab pos="525780" algn="l"/>
                          <a:tab pos="526415" algn="l"/>
                        </a:tabLst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文鼎粗隸" panose="02010609010101010101" pitchFamily="49" charset="-120"/>
                          <a:cs typeface="+mn-cs"/>
                        </a:rPr>
                        <a:t>增進對生活中飲食的認識及對多元飲食文化的尊重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文鼎粗隸" panose="02010609010101010101" pitchFamily="49" charset="-120"/>
                        <a:cs typeface="+mn-cs"/>
                      </a:endParaRPr>
                    </a:p>
                    <a:p>
                      <a:pPr marL="67946" indent="0">
                        <a:lnSpc>
                          <a:spcPct val="100000"/>
                        </a:lnSpc>
                        <a:spcBef>
                          <a:spcPts val="170"/>
                        </a:spcBef>
                        <a:buNone/>
                        <a:tabLst>
                          <a:tab pos="525780" algn="l"/>
                          <a:tab pos="526415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文鼎粗隸" panose="02010609010101010101" pitchFamily="49" charset="-120"/>
                          <a:cs typeface="+mn-cs"/>
                        </a:rPr>
                        <a:t>2.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文鼎粗隸" panose="02010609010101010101" pitchFamily="49" charset="-120"/>
                          <a:cs typeface="+mn-cs"/>
                        </a:rPr>
                        <a:t>瞭解生活中常飲用的食物，增加對食材的延伸性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文鼎粗隸" panose="02010609010101010101" pitchFamily="49" charset="-120"/>
                        <a:cs typeface="+mn-cs"/>
                      </a:endParaRPr>
                    </a:p>
                    <a:p>
                      <a:pPr marL="67946" indent="0">
                        <a:lnSpc>
                          <a:spcPct val="100000"/>
                        </a:lnSpc>
                        <a:spcBef>
                          <a:spcPts val="170"/>
                        </a:spcBef>
                        <a:buNone/>
                        <a:tabLst>
                          <a:tab pos="525780" algn="l"/>
                          <a:tab pos="526415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文鼎粗隸" panose="02010609010101010101" pitchFamily="49" charset="-120"/>
                          <a:cs typeface="+mn-cs"/>
                        </a:rPr>
                        <a:t>3.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文鼎粗隸" panose="02010609010101010101" pitchFamily="49" charset="-120"/>
                          <a:cs typeface="+mn-cs"/>
                        </a:rPr>
                        <a:t>利用母語歌搭配食材組合讓課程由靜態到動態更能豐富化及有趣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ea typeface="文鼎粗隸" panose="02010609010101010101" pitchFamily="49" charset="-120"/>
                        <a:cs typeface="Microsoft JhengHei"/>
                      </a:endParaRPr>
                    </a:p>
                  </a:txBody>
                  <a:tcPr marL="0" marR="0" marT="215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69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 err="1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教</a:t>
                      </a:r>
                      <a:r>
                        <a:rPr sz="1800" b="1" spc="-5" dirty="0" err="1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學</a:t>
                      </a:r>
                      <a:r>
                        <a:rPr sz="1800" b="1" dirty="0" err="1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工具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ea typeface="文鼎粗隸" panose="02010609010101010101" pitchFamily="49" charset="-120"/>
                        <a:cs typeface="Microsoft JhengHei"/>
                      </a:endParaRPr>
                    </a:p>
                  </a:txBody>
                  <a:tcPr marL="0" marR="0" marT="127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 marR="8826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1800" b="1" spc="-5" dirty="0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麥克風</a:t>
                      </a:r>
                      <a:r>
                        <a:rPr sz="1800" b="1" spc="-5" dirty="0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、</a:t>
                      </a:r>
                      <a:r>
                        <a:rPr lang="zh-TW" altLang="en-US" sz="1800" b="1" spc="-5" dirty="0" smtClean="0">
                          <a:solidFill>
                            <a:schemeClr val="tx1"/>
                          </a:solidFill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木鼓</a:t>
                      </a:r>
                      <a:endParaRPr sz="1800" dirty="0">
                        <a:solidFill>
                          <a:schemeClr val="tx1"/>
                        </a:solidFill>
                        <a:latin typeface="Microsoft JhengHei"/>
                        <a:ea typeface="文鼎粗隸" panose="02010609010101010101" pitchFamily="49" charset="-120"/>
                        <a:cs typeface="Microsoft JhengHei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789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 err="1" smtClean="0">
                          <a:solidFill>
                            <a:schemeClr val="tx1"/>
                          </a:solidFill>
                          <a:effectLst/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教學內容</a:t>
                      </a:r>
                      <a:endParaRPr sz="1800" dirty="0">
                        <a:solidFill>
                          <a:schemeClr val="tx1"/>
                        </a:solidFill>
                        <a:effectLst/>
                        <a:latin typeface="Microsoft JhengHei"/>
                        <a:ea typeface="文鼎粗隸" panose="02010609010101010101" pitchFamily="49" charset="-120"/>
                        <a:cs typeface="Microsoft JhengHei"/>
                      </a:endParaRPr>
                    </a:p>
                  </a:txBody>
                  <a:tcPr marL="0" marR="0" marT="508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1.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effectLst/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說出生活周遭的食材有哪些    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2.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effectLst/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有哪些歌謠跟食材有關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?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effectLst/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      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effectLst/>
                        <a:latin typeface="Microsoft JhengHei"/>
                        <a:ea typeface="文鼎粗隸" panose="02010609010101010101" pitchFamily="49" charset="-120"/>
                        <a:cs typeface="Microsoft JhengHe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3.5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effectLst/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分鐘請長輩分享及 互動     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4.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effectLst/>
                          <a:latin typeface="Microsoft JhengHei"/>
                          <a:ea typeface="文鼎粗隸" panose="02010609010101010101" pitchFamily="49" charset="-120"/>
                          <a:cs typeface="Microsoft JhengHei"/>
                        </a:rPr>
                        <a:t>引導者帶動唱跳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effectLst/>
                        <a:latin typeface="Microsoft JhengHei"/>
                        <a:ea typeface="文鼎粗隸" panose="02010609010101010101" pitchFamily="49" charset="-120"/>
                        <a:cs typeface="Microsoft JhengHei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11" name="文字方塊 10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福利部國民健康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署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13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向右箭號 1"/>
          <p:cNvSpPr/>
          <p:nvPr/>
        </p:nvSpPr>
        <p:spPr>
          <a:xfrm flipV="1">
            <a:off x="5549462" y="4844249"/>
            <a:ext cx="220717" cy="149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flipV="1">
            <a:off x="5328745" y="5125256"/>
            <a:ext cx="220717" cy="149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9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user\Desktop\宜瑾作業\1165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98" y="394030"/>
            <a:ext cx="6692201" cy="6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61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648200" y="2647775"/>
            <a:ext cx="2506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影片分享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7" name="文字方塊 6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    權：     衛生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福利部國民健康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署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編輯者：     社團法人臺灣跨文化健康照護學會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9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76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668350" y="1962790"/>
            <a:ext cx="885530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一、</a:t>
            </a:r>
            <a:r>
              <a:rPr lang="zh-TW" altLang="en-US" sz="4000" b="1" dirty="0">
                <a:latin typeface="微軟正黑體" panose="020B0604030504040204" pitchFamily="34" charset="-120"/>
                <a:ea typeface="文鼎粗隸" panose="02010609010101010101" pitchFamily="49" charset="-120"/>
              </a:rPr>
              <a:t>阿美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族飲食習慣特色</a:t>
            </a:r>
            <a:endParaRPr lang="en-US" altLang="zh-TW" sz="4000" b="1" dirty="0" smtClean="0">
              <a:latin typeface="微軟正黑體" panose="020B0604030504040204" pitchFamily="34" charset="-120"/>
              <a:ea typeface="文鼎粗隸" panose="02010609010101010101" pitchFamily="49" charset="-120"/>
            </a:endParaRPr>
          </a:p>
          <a:p>
            <a:pPr>
              <a:lnSpc>
                <a:spcPts val="7000"/>
              </a:lnSpc>
            </a:pPr>
            <a:r>
              <a:rPr lang="zh-TW" altLang="en-US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二、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12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週課程</a:t>
            </a:r>
            <a:r>
              <a:rPr lang="zh-TW" altLang="en-US" sz="4000" b="1" dirty="0">
                <a:latin typeface="微軟正黑體" panose="020B0604030504040204" pitchFamily="34" charset="-120"/>
                <a:ea typeface="文鼎粗隸" panose="02010609010101010101" pitchFamily="49" charset="-120"/>
              </a:rPr>
              <a:t>設計之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規劃</a:t>
            </a:r>
            <a:endParaRPr lang="en-US" altLang="zh-TW" sz="4000" b="1" dirty="0" smtClean="0">
              <a:latin typeface="微軟正黑體" panose="020B0604030504040204" pitchFamily="34" charset="-120"/>
              <a:ea typeface="文鼎粗隸" panose="02010609010101010101" pitchFamily="49" charset="-120"/>
            </a:endParaRPr>
          </a:p>
          <a:p>
            <a:pPr>
              <a:lnSpc>
                <a:spcPts val="7000"/>
              </a:lnSpc>
            </a:pP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67200" y="901520"/>
            <a:ext cx="365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u="dbl" dirty="0">
                <a:latin typeface="微軟正黑體" panose="020B0604030504040204" pitchFamily="34" charset="-120"/>
                <a:ea typeface="文鼎粗隸" panose="02010609010101010101" pitchFamily="49" charset="-120"/>
                <a:cs typeface="+mj-cs"/>
              </a:rPr>
              <a:t>課程大綱</a:t>
            </a:r>
            <a:endParaRPr lang="en-US" altLang="zh-TW" sz="4400" b="1" u="dbl" dirty="0">
              <a:latin typeface="微軟正黑體" panose="020B0604030504040204" pitchFamily="34" charset="-120"/>
              <a:ea typeface="文鼎粗隸" panose="02010609010101010101" pitchFamily="49" charset="-120"/>
              <a:cs typeface="+mj-cs"/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7" name="文字方塊 6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文鼎粗隸" panose="02010609010101010101" pitchFamily="49" charset="-120"/>
                </a:rPr>
                <a:t>版    權：     衛生</a:t>
              </a:r>
              <a:r>
                <a:rPr lang="zh-TW" altLang="en-US" b="1" dirty="0">
                  <a:latin typeface="微軟正黑體" panose="020B0604030504040204" pitchFamily="34" charset="-120"/>
                  <a:ea typeface="文鼎粗隸" panose="02010609010101010101" pitchFamily="49" charset="-120"/>
                </a:rPr>
                <a:t>福利部國民健康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文鼎粗隸" panose="02010609010101010101" pitchFamily="49" charset="-120"/>
                </a:rPr>
                <a:t>署</a:t>
              </a:r>
              <a:endParaRPr lang="en-US" altLang="zh-TW" b="1" dirty="0" smtClean="0">
                <a:latin typeface="微軟正黑體" panose="020B0604030504040204" pitchFamily="34" charset="-120"/>
                <a:ea typeface="文鼎粗隸" panose="02010609010101010101" pitchFamily="49" charset="-120"/>
              </a:endParaRPr>
            </a:p>
            <a:p>
              <a:r>
                <a:rPr lang="zh-TW" altLang="en-US" b="1" dirty="0" smtClean="0">
                  <a:latin typeface="微軟正黑體" panose="020B0604030504040204" pitchFamily="34" charset="-120"/>
                  <a:ea typeface="文鼎粗隸" panose="02010609010101010101" pitchFamily="49" charset="-120"/>
                </a:rPr>
                <a:t>編輯者：     社團法人臺灣跨文化健康照護學會</a:t>
              </a:r>
              <a:endParaRPr lang="en-US" altLang="zh-TW" b="1" dirty="0" smtClean="0">
                <a:latin typeface="微軟正黑體" panose="020B0604030504040204" pitchFamily="34" charset="-120"/>
                <a:ea typeface="文鼎粗隸" panose="02010609010101010101" pitchFamily="49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9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40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522D743-3394-4C49-8C54-D76C43A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文鼎粗隸" panose="02010609010101010101" pitchFamily="49" charset="-120"/>
              </a:rPr>
              <a:t>一、族群文化特色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425267" y="5727071"/>
            <a:ext cx="4902200" cy="733690"/>
            <a:chOff x="7425267" y="5727071"/>
            <a:chExt cx="4902200" cy="733690"/>
          </a:xfrm>
        </p:grpSpPr>
        <p:sp>
          <p:nvSpPr>
            <p:cNvPr id="5" name="文字方塊 4"/>
            <p:cNvSpPr txBox="1"/>
            <p:nvPr/>
          </p:nvSpPr>
          <p:spPr>
            <a:xfrm>
              <a:off x="7425267" y="5814429"/>
              <a:ext cx="490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文鼎粗隸" panose="02010609010101010101" pitchFamily="49" charset="-120"/>
                </a:rPr>
                <a:t>版    權：     衛生</a:t>
              </a:r>
              <a:r>
                <a:rPr lang="zh-TW" altLang="en-US" b="1" dirty="0">
                  <a:latin typeface="微軟正黑體" panose="020B0604030504040204" pitchFamily="34" charset="-120"/>
                  <a:ea typeface="文鼎粗隸" panose="02010609010101010101" pitchFamily="49" charset="-120"/>
                </a:rPr>
                <a:t>福利部國民健康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文鼎粗隸" panose="02010609010101010101" pitchFamily="49" charset="-120"/>
                </a:rPr>
                <a:t>署</a:t>
              </a:r>
              <a:endParaRPr lang="en-US" altLang="zh-TW" b="1" dirty="0" smtClean="0">
                <a:latin typeface="微軟正黑體" panose="020B0604030504040204" pitchFamily="34" charset="-120"/>
                <a:ea typeface="文鼎粗隸" panose="02010609010101010101" pitchFamily="49" charset="-120"/>
              </a:endParaRPr>
            </a:p>
            <a:p>
              <a:r>
                <a:rPr lang="zh-TW" altLang="en-US" b="1" dirty="0" smtClean="0">
                  <a:latin typeface="微軟正黑體" panose="020B0604030504040204" pitchFamily="34" charset="-120"/>
                  <a:ea typeface="文鼎粗隸" panose="02010609010101010101" pitchFamily="49" charset="-120"/>
                </a:rPr>
                <a:t>編輯者：     社團法人臺灣跨文化健康照護學會</a:t>
              </a:r>
              <a:endParaRPr lang="en-US" altLang="zh-TW" b="1" dirty="0" smtClean="0">
                <a:latin typeface="微軟正黑體" panose="020B0604030504040204" pitchFamily="34" charset="-120"/>
                <a:ea typeface="文鼎粗隸" panose="02010609010101010101" pitchFamily="49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610" y="5727071"/>
              <a:ext cx="171450" cy="371190"/>
            </a:xfrm>
            <a:prstGeom prst="rect">
              <a:avLst/>
            </a:prstGeom>
          </p:spPr>
        </p:pic>
        <p:pic>
          <p:nvPicPr>
            <p:cNvPr id="7" name="Picture 2" descr="http://www.tchca68.org/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34"/>
            <a:stretch/>
          </p:blipFill>
          <p:spPr bwMode="auto">
            <a:xfrm>
              <a:off x="8353089" y="6108871"/>
              <a:ext cx="367579" cy="35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字方塊 7"/>
          <p:cNvSpPr txBox="1"/>
          <p:nvPr/>
        </p:nvSpPr>
        <p:spPr>
          <a:xfrm>
            <a:off x="554690" y="1682888"/>
            <a:ext cx="112589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ea typeface="文鼎粗隸" panose="02010609010101010101" pitchFamily="49" charset="-120"/>
              </a:rPr>
              <a:t>阿美族人的飲食文化中的特色有三大點</a:t>
            </a:r>
            <a:r>
              <a:rPr lang="en-US" altLang="zh-TW" sz="4400" dirty="0" smtClean="0">
                <a:ea typeface="文鼎粗隸" panose="02010609010101010101" pitchFamily="49" charset="-120"/>
              </a:rPr>
              <a:t>︰</a:t>
            </a:r>
          </a:p>
          <a:p>
            <a:r>
              <a:rPr lang="zh-TW" altLang="en-US" sz="4400" dirty="0" smtClean="0">
                <a:ea typeface="文鼎粗隸" panose="02010609010101010101" pitchFamily="49" charset="-120"/>
              </a:rPr>
              <a:t>海鮮</a:t>
            </a:r>
            <a:r>
              <a:rPr lang="zh-TW" altLang="en-US" sz="4400" dirty="0">
                <a:ea typeface="文鼎粗隸" panose="02010609010101010101" pitchFamily="49" charset="-120"/>
              </a:rPr>
              <a:t>水產食物的喜好、擁有豐富的野菜文化、以及風味特殊的醃生肉</a:t>
            </a:r>
            <a:r>
              <a:rPr lang="en-US" altLang="zh-TW" sz="4400" dirty="0">
                <a:ea typeface="文鼎粗隸" panose="02010609010101010101" pitchFamily="49" charset="-120"/>
              </a:rPr>
              <a:t>(</a:t>
            </a:r>
            <a:r>
              <a:rPr lang="en-US" altLang="zh-TW" sz="4400" dirty="0" err="1">
                <a:ea typeface="文鼎粗隸" panose="02010609010101010101" pitchFamily="49" charset="-120"/>
              </a:rPr>
              <a:t>silao</a:t>
            </a:r>
            <a:r>
              <a:rPr lang="en-US" altLang="zh-TW" sz="4400" dirty="0">
                <a:ea typeface="文鼎粗隸" panose="02010609010101010101" pitchFamily="49" charset="-120"/>
              </a:rPr>
              <a:t>)</a:t>
            </a:r>
            <a:r>
              <a:rPr lang="zh-TW" altLang="en-US" sz="4400" dirty="0" smtClean="0">
                <a:ea typeface="文鼎粗隸" panose="02010609010101010101" pitchFamily="49" charset="-120"/>
              </a:rPr>
              <a:t>。</a:t>
            </a:r>
            <a:endParaRPr lang="en-US" altLang="zh-TW" sz="4400" dirty="0" smtClean="0">
              <a:ea typeface="文鼎粗隸" panose="02010609010101010101" pitchFamily="49" charset="-120"/>
            </a:endParaRPr>
          </a:p>
          <a:p>
            <a:r>
              <a:rPr lang="zh-TW" altLang="en-US" sz="4400" dirty="0" smtClean="0">
                <a:ea typeface="文鼎粗隸" panose="02010609010101010101" pitchFamily="49" charset="-120"/>
              </a:rPr>
              <a:t>鹽巴</a:t>
            </a:r>
            <a:r>
              <a:rPr lang="zh-TW" altLang="en-US" sz="4400" dirty="0">
                <a:ea typeface="文鼎粗隸" panose="02010609010101010101" pitchFamily="49" charset="-120"/>
              </a:rPr>
              <a:t>是阿美族人烹調食物時最重要的調味料，任何食物只要有鹽巴就夠了</a:t>
            </a:r>
            <a:r>
              <a:rPr lang="zh-TW" altLang="en-US" sz="4400" dirty="0" smtClean="0">
                <a:ea typeface="文鼎粗隸" panose="02010609010101010101" pitchFamily="49" charset="-120"/>
              </a:rPr>
              <a:t>，也是</a:t>
            </a:r>
            <a:r>
              <a:rPr lang="zh-TW" altLang="en-US" sz="4400" dirty="0">
                <a:ea typeface="文鼎粗隸" panose="02010609010101010101" pitchFamily="49" charset="-120"/>
              </a:rPr>
              <a:t>阿美族人飲食生活的</a:t>
            </a:r>
            <a:r>
              <a:rPr lang="zh-TW" altLang="en-US" sz="4400" dirty="0" smtClean="0">
                <a:ea typeface="文鼎粗隸" panose="02010609010101010101" pitchFamily="49" charset="-120"/>
              </a:rPr>
              <a:t>特徵。 </a:t>
            </a:r>
            <a:endParaRPr lang="zh-TW" altLang="en-US" sz="4400" b="1" dirty="0">
              <a:latin typeface="微軟正黑體" panose="020B0604030504040204" pitchFamily="34" charset="-120"/>
              <a:ea typeface="文鼎粗隸" panose="02010609010101010101" pitchFamily="49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52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dirty="0"/>
              <a:t>阿美族營養膳食文化</a:t>
            </a:r>
            <a:br>
              <a:rPr lang="zh-TW" altLang="zh-TW" dirty="0"/>
            </a:br>
            <a:r>
              <a:rPr lang="zh-TW" altLang="zh-TW" dirty="0"/>
              <a:t>語文</a:t>
            </a:r>
            <a:br>
              <a:rPr lang="zh-TW" altLang="zh-TW" dirty="0"/>
            </a:br>
            <a:r>
              <a:rPr lang="zh-TW" altLang="zh-TW" dirty="0"/>
              <a:t>烹調</a:t>
            </a:r>
            <a:br>
              <a:rPr lang="zh-TW" altLang="zh-TW" dirty="0"/>
            </a:br>
            <a:r>
              <a:rPr lang="zh-TW" altLang="zh-TW" dirty="0"/>
              <a:t>健康</a:t>
            </a:r>
            <a:br>
              <a:rPr lang="zh-TW" altLang="zh-TW" dirty="0"/>
            </a:br>
            <a:r>
              <a:rPr lang="zh-TW" altLang="zh-TW" dirty="0"/>
              <a:t>生長的奧秘</a:t>
            </a:r>
            <a:br>
              <a:rPr lang="zh-TW" altLang="zh-TW" dirty="0"/>
            </a:br>
            <a:r>
              <a:rPr lang="zh-TW" altLang="zh-TW" dirty="0"/>
              <a:t>我的蔬食小故事</a:t>
            </a:r>
            <a:br>
              <a:rPr lang="zh-TW" altLang="zh-TW" dirty="0"/>
            </a:br>
            <a:r>
              <a:rPr lang="zh-TW" altLang="zh-TW" dirty="0"/>
              <a:t>野菜點點</a:t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dirty="0"/>
              <a:t>營養知多少</a:t>
            </a:r>
            <a:r>
              <a:rPr lang="en-US" altLang="zh-TW" dirty="0"/>
              <a:t>?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dirty="0"/>
              <a:t>怎麼吃很營養</a:t>
            </a:r>
            <a:r>
              <a:rPr lang="en-US" altLang="zh-TW" dirty="0"/>
              <a:t>?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1.</a:t>
            </a:r>
            <a:r>
              <a:rPr lang="zh-TW" altLang="zh-TW" dirty="0"/>
              <a:t>三多</a:t>
            </a:r>
            <a:r>
              <a:rPr lang="en-US" altLang="zh-TW" dirty="0"/>
              <a:t>.</a:t>
            </a:r>
            <a:r>
              <a:rPr lang="zh-TW" altLang="zh-TW" dirty="0"/>
              <a:t>三少怎吃</a:t>
            </a:r>
            <a:r>
              <a:rPr lang="en-US" altLang="zh-TW" dirty="0"/>
              <a:t>?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1.</a:t>
            </a:r>
            <a:r>
              <a:rPr lang="zh-TW" altLang="zh-TW" dirty="0"/>
              <a:t>採菜趣</a:t>
            </a:r>
            <a:br>
              <a:rPr lang="zh-TW" altLang="zh-TW" dirty="0"/>
            </a:br>
            <a:r>
              <a:rPr lang="en-US" altLang="zh-TW" dirty="0"/>
              <a:t>1.</a:t>
            </a:r>
            <a:r>
              <a:rPr lang="zh-TW" altLang="zh-TW" dirty="0"/>
              <a:t>誰是料理王</a:t>
            </a:r>
            <a:br>
              <a:rPr lang="zh-TW" altLang="zh-TW" dirty="0"/>
            </a:br>
            <a:r>
              <a:rPr lang="zh-TW" altLang="zh-TW" b="1" dirty="0"/>
              <a:t>領域：認知、語文、音樂、社會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b="1" dirty="0"/>
              <a:t>活動目標：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b="1" dirty="0"/>
              <a:t>˙引發對蔬菜的興趣。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b="1" dirty="0"/>
              <a:t>˙分享認識不同顏色蔬菜。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b="1" dirty="0"/>
              <a:t>˙分享食用蔬菜的經驗。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b="1" dirty="0"/>
              <a:t>˙了解膳食文化營養的認知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dirty="0"/>
              <a:t>科學</a:t>
            </a:r>
            <a:br>
              <a:rPr lang="zh-TW" altLang="zh-TW" dirty="0"/>
            </a:br>
            <a:r>
              <a:rPr lang="zh-TW" altLang="zh-TW" dirty="0"/>
              <a:t>生長的方式</a:t>
            </a:r>
            <a:r>
              <a:rPr lang="en-US" altLang="zh-TW" dirty="0"/>
              <a:t>?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dirty="0"/>
              <a:t>大肌肉</a:t>
            </a:r>
            <a:r>
              <a:rPr lang="en-US" altLang="zh-TW" dirty="0"/>
              <a:t>.</a:t>
            </a:r>
            <a:r>
              <a:rPr lang="zh-TW" altLang="zh-TW" dirty="0"/>
              <a:t>小肌肉</a:t>
            </a:r>
            <a:br>
              <a:rPr lang="zh-TW" altLang="zh-TW" dirty="0"/>
            </a:br>
            <a:r>
              <a:rPr lang="zh-TW" altLang="zh-TW" dirty="0"/>
              <a:t>野菜蹲一蹲</a:t>
            </a:r>
            <a:br>
              <a:rPr lang="zh-TW" altLang="zh-TW" dirty="0"/>
            </a:br>
            <a:r>
              <a:rPr lang="zh-TW" altLang="zh-TW" dirty="0"/>
              <a:t>創意畫</a:t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> </a:t>
            </a: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618" y="510174"/>
            <a:ext cx="1752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200" dirty="0">
                <a:ea typeface="文鼎粗隸" panose="02010609010101010101" pitchFamily="49" charset="-120"/>
              </a:rPr>
              <a:t>主題網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0"/>
            <a:ext cx="10180638" cy="648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68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6669" y="19170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文鼎粗隸" panose="02010609010101010101" pitchFamily="49" charset="-120"/>
              </a:rPr>
              <a:t>二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、</a:t>
            </a:r>
            <a:r>
              <a:rPr lang="en-US" altLang="zh-TW" sz="4000" b="1" dirty="0">
                <a:latin typeface="微軟正黑體" panose="020B0604030504040204" pitchFamily="34" charset="-120"/>
                <a:ea typeface="文鼎粗隸" panose="02010609010101010101" pitchFamily="49" charset="-120"/>
              </a:rPr>
              <a:t>12</a:t>
            </a:r>
            <a:r>
              <a:rPr lang="zh-TW" altLang="en-US" sz="4000" b="1" dirty="0">
                <a:latin typeface="微軟正黑體" panose="020B0604030504040204" pitchFamily="34" charset="-120"/>
                <a:ea typeface="文鼎粗隸" panose="02010609010101010101" pitchFamily="49" charset="-120"/>
              </a:rPr>
              <a:t>週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課設計</a:t>
            </a:r>
            <a:r>
              <a:rPr lang="zh-TW" altLang="en-US" sz="4000" b="1" dirty="0">
                <a:latin typeface="微軟正黑體" panose="020B0604030504040204" pitchFamily="34" charset="-120"/>
                <a:ea typeface="文鼎粗隸" panose="02010609010101010101" pitchFamily="49" charset="-120"/>
              </a:rPr>
              <a:t>之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規劃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-1</a:t>
            </a:r>
            <a:endParaRPr lang="zh-TW" altLang="en-US" sz="4000" dirty="0">
              <a:ea typeface="文鼎粗隸" panose="02010609010101010101" pitchFamily="49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42954"/>
              </p:ext>
            </p:extLst>
          </p:nvPr>
        </p:nvGraphicFramePr>
        <p:xfrm>
          <a:off x="436609" y="1096098"/>
          <a:ext cx="11537301" cy="548127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556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65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43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11868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ea typeface="文鼎粗隸" panose="02010609010101010101" pitchFamily="49" charset="-120"/>
                        </a:rPr>
                        <a:t>教學策略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5116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播種</a:t>
                      </a:r>
                      <a:r>
                        <a:rPr lang="zh-TW" altLang="en-US" sz="2400" dirty="0" smtClean="0">
                          <a:ea typeface="文鼎粗隸" panose="02010609010101010101" pitchFamily="49" charset="-120"/>
                        </a:rPr>
                        <a:t>期</a:t>
                      </a:r>
                      <a:endParaRPr lang="en-US" altLang="zh-TW" sz="2400" dirty="0" smtClean="0">
                        <a:ea typeface="文鼎粗隸" panose="02010609010101010101" pitchFamily="49" charset="-120"/>
                      </a:endParaRPr>
                    </a:p>
                    <a:p>
                      <a:pPr algn="ctr"/>
                      <a:r>
                        <a:rPr lang="zh-TW" altLang="en-US" sz="2400" b="1" u="sng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語文</a:t>
                      </a:r>
                      <a:endParaRPr lang="zh-TW" altLang="en-US" sz="2400" b="1" u="sng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第一週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ea typeface="文鼎粗隸" panose="02010609010101010101" pitchFamily="49" charset="-120"/>
                        </a:rPr>
                        <a:t>健康行為前</a:t>
                      </a:r>
                      <a:r>
                        <a:rPr lang="zh-TW" altLang="en-US" sz="2400" dirty="0" smtClean="0">
                          <a:ea typeface="文鼎粗隸" panose="02010609010101010101" pitchFamily="49" charset="-120"/>
                        </a:rPr>
                        <a:t>測</a:t>
                      </a:r>
                      <a:r>
                        <a:rPr lang="en-US" altLang="zh-TW" sz="2400" dirty="0" smtClean="0">
                          <a:ea typeface="文鼎粗隸" panose="02010609010101010101" pitchFamily="49" charset="-120"/>
                        </a:rPr>
                        <a:t>-</a:t>
                      </a:r>
                      <a:r>
                        <a:rPr lang="zh-TW" altLang="en-US" sz="2400" dirty="0" smtClean="0">
                          <a:solidFill>
                            <a:srgbClr val="0000FF"/>
                          </a:solidFill>
                          <a:ea typeface="文鼎粗隸" panose="02010609010101010101" pitchFamily="49" charset="-120"/>
                        </a:rPr>
                        <a:t>統一版本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i="0" u="none" strike="noStrike" kern="1200" baseline="0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</a:t>
                      </a:r>
                      <a:endParaRPr lang="en-US" altLang="zh-TW" sz="1600" b="1" kern="100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rdia New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600" b="1" i="0" u="none" strike="noStrike" kern="100" baseline="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</a:t>
                      </a:r>
                      <a:r>
                        <a:rPr lang="zh-TW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評估方式介紹</a:t>
                      </a:r>
                      <a:r>
                        <a:rPr lang="en-US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-</a:t>
                      </a:r>
                      <a:r>
                        <a:rPr lang="zh-TW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運用母語講授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3.</a:t>
                      </a:r>
                      <a:r>
                        <a:rPr lang="zh-TW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進行個別評估</a:t>
                      </a:r>
                      <a:r>
                        <a:rPr lang="en-US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(</a:t>
                      </a:r>
                      <a:r>
                        <a:rPr lang="zh-TW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運用評估表單</a:t>
                      </a:r>
                      <a:r>
                        <a:rPr lang="en-US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)-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 </a:t>
                      </a:r>
                      <a:r>
                        <a:rPr lang="zh-TW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預防延緩失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 </a:t>
                      </a:r>
                      <a:r>
                        <a:rPr lang="zh-TW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能計畫。</a:t>
                      </a:r>
                      <a:endParaRPr lang="en-US" altLang="zh-TW" sz="1600" b="1" kern="100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rdia New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4.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族群歌謠健口操</a:t>
                      </a:r>
                      <a:endParaRPr lang="en-US" altLang="zh-TW" sz="1600" b="1" i="0" u="none" strike="noStrike" kern="1200" baseline="0" dirty="0" smtClean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第二週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我的蔬食小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故事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-</a:t>
                      </a:r>
                      <a:r>
                        <a:rPr lang="zh-TW" altLang="en-US" sz="2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我記憶中阿美族的飲食文化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1.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</a:t>
                      </a:r>
                      <a:endParaRPr lang="en-US" altLang="zh-TW" sz="1600" b="1" dirty="0" smtClean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語文引導的方式能一問一答，勾起長者對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飲食得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文化口述出來，也能讓教學者更好規劃下次的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內容及方向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6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族群歌謠健口操</a:t>
                      </a:r>
                      <a:endParaRPr lang="en-US" altLang="zh-TW" sz="1600" b="1" i="0" u="none" strike="noStrike" kern="1200" baseline="0" dirty="0" smtClean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 smtClean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第三週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野菜點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點名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-</a:t>
                      </a:r>
                      <a:r>
                        <a:rPr lang="zh-TW" altLang="en-US" sz="2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我記憶中的野菜</a:t>
                      </a:r>
                      <a:endParaRPr lang="zh-TW" altLang="en-US" sz="2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ea typeface="文鼎粗隸" panose="02010609010101010101" pitchFamily="49" charset="-120"/>
                        </a:rPr>
                        <a:t>萌芽期</a:t>
                      </a:r>
                      <a:endParaRPr lang="en-US" altLang="zh-TW" sz="2400" dirty="0">
                        <a:ea typeface="文鼎粗隸" panose="02010609010101010101" pitchFamily="49" charset="-120"/>
                      </a:endParaRPr>
                    </a:p>
                    <a:p>
                      <a:pPr algn="ctr"/>
                      <a:r>
                        <a:rPr lang="zh-TW" altLang="en-US" sz="2400" b="1" u="sng" baseline="0" dirty="0" smtClean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生態</a:t>
                      </a:r>
                      <a:endParaRPr lang="zh-TW" altLang="en-US" sz="2400" b="1" u="sng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第四週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野菜生長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的方式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(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地上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.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樹上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.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攀藤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1.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</a:t>
                      </a:r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由於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現代與文化生活條件的差異或宗教教義的不同，飲食的喜好、用餐的頻率、時間、禮儀、氣候和禁忌飲食等等也都屬於飲食文化的一環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，會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先拋出疑點讓長輩互相探討及分享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族群歌謠健口操</a:t>
                      </a:r>
                      <a:endParaRPr lang="zh-TW" altLang="en-US" sz="14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ea typeface="文鼎粗隸" panose="02010609010101010101" pitchFamily="49" charset="-120"/>
                        </a:rPr>
                        <a:t>萌芽期</a:t>
                      </a:r>
                      <a:endParaRPr lang="en-US" altLang="zh-TW" sz="2400" dirty="0" smtClean="0">
                        <a:ea typeface="文鼎粗隸" panose="02010609010101010101" pitchFamily="49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u="sng" dirty="0" smtClean="0">
                          <a:solidFill>
                            <a:srgbClr val="FF0000"/>
                          </a:solidFill>
                          <a:ea typeface="文鼎粗隸" panose="02010609010101010101" pitchFamily="49" charset="-120"/>
                        </a:rPr>
                        <a:t>健康</a:t>
                      </a:r>
                      <a:endParaRPr lang="en-US" altLang="zh-TW" sz="2400" u="sng" dirty="0" smtClean="0">
                        <a:solidFill>
                          <a:srgbClr val="FF0000"/>
                        </a:solidFill>
                        <a:ea typeface="文鼎粗隸" panose="02010609010101010101" pitchFamily="49" charset="-120"/>
                      </a:endParaRPr>
                    </a:p>
                    <a:p>
                      <a:pPr algn="ctr"/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第五週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阿美族傳統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飲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養知多少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?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第六週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我的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餐盤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-</a:t>
                      </a:r>
                      <a:r>
                        <a:rPr lang="zh-TW" altLang="en-US" sz="2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阿美族的餐盤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5138" y="4729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文鼎粗隸" panose="02010609010101010101" pitchFamily="49" charset="-120"/>
              </a:rPr>
              <a:t>二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、</a:t>
            </a:r>
            <a:r>
              <a:rPr lang="en-US" altLang="zh-TW" sz="4000" b="1" dirty="0">
                <a:latin typeface="微軟正黑體" panose="020B0604030504040204" pitchFamily="34" charset="-120"/>
                <a:ea typeface="文鼎粗隸" panose="02010609010101010101" pitchFamily="49" charset="-120"/>
              </a:rPr>
              <a:t>12</a:t>
            </a:r>
            <a:r>
              <a:rPr lang="zh-TW" altLang="en-US" sz="4000" b="1" dirty="0">
                <a:latin typeface="微軟正黑體" panose="020B0604030504040204" pitchFamily="34" charset="-120"/>
                <a:ea typeface="文鼎粗隸" panose="02010609010101010101" pitchFamily="49" charset="-120"/>
              </a:rPr>
              <a:t>週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課程設計</a:t>
            </a:r>
            <a:r>
              <a:rPr lang="zh-TW" altLang="en-US" sz="4000" b="1" dirty="0">
                <a:latin typeface="微軟正黑體" panose="020B0604030504040204" pitchFamily="34" charset="-120"/>
                <a:ea typeface="文鼎粗隸" panose="02010609010101010101" pitchFamily="49" charset="-120"/>
              </a:rPr>
              <a:t>之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規劃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-2</a:t>
            </a:r>
            <a:endParaRPr lang="zh-TW" altLang="en-US" sz="4000" dirty="0">
              <a:ea typeface="文鼎粗隸" panose="02010609010101010101" pitchFamily="49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85574"/>
              </p:ext>
            </p:extLst>
          </p:nvPr>
        </p:nvGraphicFramePr>
        <p:xfrm>
          <a:off x="549853" y="1024971"/>
          <a:ext cx="10570718" cy="5712498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980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000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594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3254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週次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主題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ea typeface="文鼎粗隸" panose="02010609010101010101" pitchFamily="49" charset="-120"/>
                        </a:rPr>
                        <a:t>教學策略</a:t>
                      </a:r>
                      <a:endParaRPr lang="zh-TW" altLang="en-US" sz="24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ea typeface="文鼎粗隸" panose="02010609010101010101" pitchFamily="49" charset="-120"/>
                        </a:rPr>
                        <a:t>第七週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三多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.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三少怎麼吃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?</a:t>
                      </a:r>
                    </a:p>
                    <a:p>
                      <a:pPr algn="l"/>
                      <a:r>
                        <a:rPr lang="zh-TW" altLang="en-US" sz="1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阿美族食物中那些是鹼性食物</a:t>
                      </a:r>
                      <a:endParaRPr lang="en-US" altLang="zh-TW" sz="1400" b="1" dirty="0" smtClean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哪些是低</a:t>
                      </a:r>
                      <a:r>
                        <a:rPr lang="zh-TW" altLang="en-US" sz="1400" b="1" dirty="0" smtClean="0">
                          <a:solidFill>
                            <a:srgbClr val="0000FF"/>
                          </a:solidFill>
                          <a:effectLst/>
                          <a:ea typeface="文鼎粗隸" panose="02010609010101010101" pitchFamily="49" charset="-120"/>
                        </a:rPr>
                        <a:t>嘌呤食物</a:t>
                      </a:r>
                      <a:endParaRPr lang="zh-TW" altLang="en-US" sz="14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1.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</a:t>
                      </a:r>
                      <a:endParaRPr lang="en-US" altLang="zh-TW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2.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三多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-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多喝水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.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多運動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.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多吃鹼性食物</a:t>
                      </a: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  <a:p>
                      <a:pPr algn="l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3.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三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少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-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少鹽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.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少油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.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少</a:t>
                      </a:r>
                      <a:r>
                        <a:rPr lang="zh-TW" altLang="en-US" sz="1600" b="1" dirty="0" smtClean="0">
                          <a:effectLst/>
                          <a:ea typeface="文鼎粗隸" panose="02010609010101010101" pitchFamily="49" charset="-120"/>
                        </a:rPr>
                        <a:t>嘌呤</a:t>
                      </a:r>
                      <a:endParaRPr lang="en-US" altLang="zh-TW" sz="1600" b="1" dirty="0" smtClean="0">
                        <a:effectLst/>
                        <a:ea typeface="文鼎粗隸" panose="02010609010101010101" pitchFamily="49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4.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族群歌謠健口操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ea typeface="文鼎粗隸" panose="02010609010101010101" pitchFamily="49" charset="-120"/>
                        </a:rPr>
                        <a:t>成長期</a:t>
                      </a:r>
                      <a:endParaRPr lang="en-US" altLang="zh-TW" sz="2400" dirty="0">
                        <a:ea typeface="文鼎粗隸" panose="02010609010101010101" pitchFamily="49" charset="-120"/>
                      </a:endParaRPr>
                    </a:p>
                    <a:p>
                      <a:pPr algn="ctr"/>
                      <a:r>
                        <a:rPr lang="zh-TW" altLang="en-US" sz="2400" b="0" u="sng" baseline="0" dirty="0" smtClean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烹調</a:t>
                      </a:r>
                      <a:endParaRPr lang="zh-TW" altLang="en-US" sz="2400" b="0" u="sng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第八週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採菜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趣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-</a:t>
                      </a:r>
                      <a:r>
                        <a:rPr lang="zh-TW" altLang="en-US" sz="24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阿美族的菜市場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</a:t>
                      </a:r>
                      <a:endParaRPr lang="en-US" altLang="zh-TW" sz="1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安排</a:t>
                      </a:r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課程走出戶外，分享採菜的樂趣並延伸下去能做烹飪的課程。享受</a:t>
                      </a:r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美食</a:t>
                      </a:r>
                      <a:endParaRPr lang="en-US" altLang="zh-TW" sz="1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4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族群歌謠健口操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  <a:p>
                      <a:pPr algn="l"/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0578">
                <a:tc v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第九週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誰是料理王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?</a:t>
                      </a:r>
                      <a:endParaRPr lang="zh-TW" altLang="en-US" sz="2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ea typeface="文鼎粗隸" panose="02010609010101010101" pitchFamily="49" charset="-120"/>
                        </a:rPr>
                        <a:t>成長期</a:t>
                      </a:r>
                      <a:endParaRPr lang="en-US" altLang="zh-TW" sz="2400" dirty="0" smtClean="0">
                        <a:ea typeface="文鼎粗隸" panose="02010609010101010101" pitchFamily="49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u="sng" dirty="0" smtClean="0">
                          <a:solidFill>
                            <a:srgbClr val="FF0000"/>
                          </a:solidFill>
                          <a:ea typeface="文鼎粗隸" panose="02010609010101010101" pitchFamily="49" charset="-120"/>
                        </a:rPr>
                        <a:t>大肌肉</a:t>
                      </a:r>
                      <a:r>
                        <a:rPr lang="en-US" altLang="zh-TW" sz="2400" u="sng" dirty="0" smtClean="0">
                          <a:solidFill>
                            <a:srgbClr val="FF0000"/>
                          </a:solidFill>
                          <a:ea typeface="文鼎粗隸" panose="02010609010101010101" pitchFamily="49" charset="-120"/>
                        </a:rPr>
                        <a:t>.</a:t>
                      </a:r>
                      <a:r>
                        <a:rPr lang="zh-TW" altLang="en-US" sz="2400" u="sng" dirty="0" smtClean="0">
                          <a:solidFill>
                            <a:srgbClr val="FF0000"/>
                          </a:solidFill>
                          <a:ea typeface="文鼎粗隸" panose="02010609010101010101" pitchFamily="49" charset="-120"/>
                        </a:rPr>
                        <a:t>小肌肉</a:t>
                      </a:r>
                    </a:p>
                    <a:p>
                      <a:pPr algn="ctr"/>
                      <a:endParaRPr lang="zh-TW" altLang="en-US" sz="2400" b="1" u="dbl" baseline="0" dirty="0">
                        <a:solidFill>
                          <a:srgbClr val="FF0000"/>
                        </a:solidFill>
                        <a:uFill>
                          <a:solidFill>
                            <a:srgbClr val="FF0000"/>
                          </a:solidFill>
                        </a:u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第十週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野菜蹲一蹲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(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遊戲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8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實作肌力訓練健康操</a:t>
                      </a:r>
                      <a:endParaRPr lang="en-US" altLang="zh-TW" sz="18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引導</a:t>
                      </a: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翻起長輩的回憶並複習上周的課程菜名，來帶入遊戲並也能用野菜歌曲帶入肢體動作</a:t>
                      </a: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8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8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族群歌謠健口操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95223">
                <a:tc vMerge="1">
                  <a:txBody>
                    <a:bodyPr/>
                    <a:lstStyle/>
                    <a:p>
                      <a:pPr algn="ctr"/>
                      <a:endPara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第十一週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神奇的湯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(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帶動唱跳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文鼎粗隸" panose="02010609010101010101" pitchFamily="49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結穗期</a:t>
                      </a:r>
                      <a:endParaRPr lang="en-US" altLang="zh-TW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第十二週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a typeface="文鼎粗隸" panose="02010609010101010101" pitchFamily="49" charset="-120"/>
                        </a:rPr>
                        <a:t>健康行為後</a:t>
                      </a:r>
                      <a:r>
                        <a:rPr lang="zh-TW" altLang="en-US" sz="2400" dirty="0" smtClean="0">
                          <a:ea typeface="文鼎粗隸" panose="02010609010101010101" pitchFamily="49" charset="-120"/>
                        </a:rPr>
                        <a:t>測</a:t>
                      </a:r>
                      <a:r>
                        <a:rPr lang="en-US" altLang="zh-TW" sz="2400" dirty="0" smtClean="0">
                          <a:ea typeface="文鼎粗隸" panose="02010609010101010101" pitchFamily="49" charset="-120"/>
                        </a:rPr>
                        <a:t>-</a:t>
                      </a:r>
                      <a:r>
                        <a:rPr lang="zh-TW" altLang="en-US" sz="2400" dirty="0" smtClean="0">
                          <a:ea typeface="文鼎粗隸" panose="02010609010101010101" pitchFamily="49" charset="-120"/>
                        </a:rPr>
                        <a:t>分享總回顧及前瞻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文鼎粗隸" panose="02010609010101010101" pitchFamily="49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en-US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 12</a:t>
                      </a:r>
                      <a:r>
                        <a:rPr lang="zh-TW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周肌力訓練健康操成果評估</a:t>
                      </a:r>
                      <a:endParaRPr lang="en-US" altLang="zh-TW" sz="1600" b="1" dirty="0" smtClean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一系列的課程裡最後的回顧及總分享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</a:t>
                      </a: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常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重要，回饋更是領導者最大的動力。</a:t>
                      </a: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協助長者後測</a:t>
                      </a:r>
                      <a:r>
                        <a:rPr lang="zh-TW" altLang="en-US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評估及</a:t>
                      </a:r>
                      <a:r>
                        <a:rPr lang="zh-TW" altLang="zh-TW" sz="1600" b="1" kern="100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rdia New"/>
                        </a:rPr>
                        <a:t>問卷調查</a:t>
                      </a:r>
                    </a:p>
                    <a:p>
                      <a:pPr algn="l"/>
                      <a:endParaRPr lang="zh-TW" altLang="en-US" sz="16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0262" y="514899"/>
            <a:ext cx="4059621" cy="78575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文鼎粗隸" panose="02010609010101010101" pitchFamily="49" charset="-120"/>
                <a:cs typeface="+mn-cs"/>
              </a:rPr>
              <a:t>第二週我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文鼎粗隸" panose="02010609010101010101" pitchFamily="49" charset="-120"/>
                <a:cs typeface="+mn-cs"/>
              </a:rPr>
              <a:t>的蔬食小故事</a:t>
            </a:r>
            <a:b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文鼎粗隸" panose="02010609010101010101" pitchFamily="49" charset="-120"/>
                <a:cs typeface="+mn-cs"/>
              </a:rPr>
            </a:br>
            <a:endParaRPr lang="zh-TW" altLang="en-US" sz="4800" dirty="0"/>
          </a:p>
        </p:txBody>
      </p:sp>
      <p:pic>
        <p:nvPicPr>
          <p:cNvPr id="4098" name="Picture 2" descr="C:\Users\user\Desktop\宜瑾作業\1163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2" y="859219"/>
            <a:ext cx="5059410" cy="37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宜瑾作業\1163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958" y="448525"/>
            <a:ext cx="2459421" cy="18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宜瑾作業\1163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775" y="377569"/>
            <a:ext cx="2459951" cy="19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宜瑾作業\116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958" y="2408761"/>
            <a:ext cx="2498408" cy="18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user\Desktop\宜瑾作業\11632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775" y="2435772"/>
            <a:ext cx="2459951" cy="18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user\Desktop\宜瑾作業\1163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553" y="4412468"/>
            <a:ext cx="2656568" cy="199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499158" y="1217125"/>
            <a:ext cx="588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ea typeface="文鼎粗隸" panose="02010609010101010101" pitchFamily="49" charset="-120"/>
              </a:rPr>
              <a:t>一月</a:t>
            </a:r>
          </a:p>
        </p:txBody>
      </p:sp>
      <p:sp>
        <p:nvSpPr>
          <p:cNvPr id="6" name="矩形 5"/>
          <p:cNvSpPr/>
          <p:nvPr/>
        </p:nvSpPr>
        <p:spPr>
          <a:xfrm>
            <a:off x="9975697" y="1270588"/>
            <a:ext cx="97345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ea typeface="文鼎粗隸" panose="02010609010101010101" pitchFamily="49" charset="-120"/>
              </a:rPr>
              <a:t>三月</a:t>
            </a:r>
            <a:endParaRPr lang="zh-TW" altLang="en-US" sz="1600" dirty="0">
              <a:ea typeface="文鼎粗隸" panose="02010609010101010101" pitchFamily="49" charset="-120"/>
            </a:endParaRPr>
          </a:p>
          <a:p>
            <a:endParaRPr lang="zh-TW" altLang="en-US" dirty="0">
              <a:ea typeface="文鼎粗隸" panose="02010609010101010101" pitchFamily="49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19165" y="12244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ea typeface="文鼎粗隸" panose="02010609010101010101" pitchFamily="49" charset="-120"/>
              </a:rPr>
              <a:t>二月</a:t>
            </a:r>
            <a:endParaRPr lang="zh-TW" altLang="en-US" dirty="0">
              <a:ea typeface="文鼎粗隸" panose="02010609010101010101" pitchFamily="49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41703" y="12705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ea typeface="文鼎粗隸" panose="02010609010101010101" pitchFamily="49" charset="-120"/>
              </a:rPr>
              <a:t>四月</a:t>
            </a:r>
            <a:endParaRPr lang="zh-TW" altLang="en-US" dirty="0">
              <a:ea typeface="文鼎粗隸" panose="02010609010101010101" pitchFamily="49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62371" y="30596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ea typeface="文鼎粗隸" panose="02010609010101010101" pitchFamily="49" charset="-120"/>
              </a:rPr>
              <a:t>五月</a:t>
            </a:r>
            <a:endParaRPr lang="zh-TW" altLang="en-US" dirty="0">
              <a:ea typeface="文鼎粗隸" panose="02010609010101010101" pitchFamily="49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15222" y="30035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ea typeface="文鼎粗隸" panose="02010609010101010101" pitchFamily="49" charset="-120"/>
              </a:rPr>
              <a:t>六月</a:t>
            </a:r>
            <a:endParaRPr lang="zh-TW" altLang="en-US" dirty="0">
              <a:ea typeface="文鼎粗隸" panose="02010609010101010101" pitchFamily="49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39258" y="30596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ea typeface="文鼎粗隸" panose="02010609010101010101" pitchFamily="49" charset="-120"/>
              </a:rPr>
              <a:t>七月</a:t>
            </a:r>
            <a:endParaRPr lang="zh-TW" altLang="en-US" dirty="0">
              <a:ea typeface="文鼎粗隸" panose="02010609010101010101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59945" y="31848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ea typeface="文鼎粗隸" panose="02010609010101010101" pitchFamily="49" charset="-120"/>
              </a:rPr>
              <a:t>八月</a:t>
            </a:r>
            <a:endParaRPr lang="zh-TW" altLang="en-US" dirty="0">
              <a:ea typeface="文鼎粗隸" panose="02010609010101010101" pitchFamily="49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41702" y="53490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ea typeface="文鼎粗隸" panose="02010609010101010101" pitchFamily="49" charset="-120"/>
              </a:rPr>
              <a:t>九月</a:t>
            </a:r>
            <a:endParaRPr lang="zh-TW" altLang="en-US" dirty="0">
              <a:ea typeface="文鼎粗隸" panose="02010609010101010101" pitchFamily="49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77986" y="54055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ea typeface="文鼎粗隸" panose="02010609010101010101" pitchFamily="49" charset="-120"/>
              </a:rPr>
              <a:t>十月</a:t>
            </a:r>
            <a:endParaRPr lang="zh-TW" altLang="en-US" dirty="0">
              <a:ea typeface="文鼎粗隸" panose="02010609010101010101" pitchFamily="49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41503" y="18017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文鼎粗隸" panose="02010609010101010101" pitchFamily="49" charset="-120"/>
              </a:rPr>
              <a:t>插秧</a:t>
            </a:r>
          </a:p>
        </p:txBody>
      </p:sp>
      <p:sp>
        <p:nvSpPr>
          <p:cNvPr id="16" name="矩形 15"/>
          <p:cNvSpPr/>
          <p:nvPr/>
        </p:nvSpPr>
        <p:spPr>
          <a:xfrm>
            <a:off x="6419165" y="17138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文鼎粗隸" panose="02010609010101010101" pitchFamily="49" charset="-120"/>
              </a:rPr>
              <a:t>鋤草</a:t>
            </a:r>
          </a:p>
        </p:txBody>
      </p:sp>
      <p:sp>
        <p:nvSpPr>
          <p:cNvPr id="17" name="矩形 16"/>
          <p:cNvSpPr/>
          <p:nvPr/>
        </p:nvSpPr>
        <p:spPr>
          <a:xfrm>
            <a:off x="9845750" y="17014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文鼎粗隸" panose="02010609010101010101" pitchFamily="49" charset="-120"/>
              </a:rPr>
              <a:t>捕魚祭</a:t>
            </a:r>
          </a:p>
        </p:txBody>
      </p:sp>
      <p:sp>
        <p:nvSpPr>
          <p:cNvPr id="18" name="矩形 17"/>
          <p:cNvSpPr/>
          <p:nvPr/>
        </p:nvSpPr>
        <p:spPr>
          <a:xfrm>
            <a:off x="8897006" y="171051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文鼎粗隸" panose="02010609010101010101" pitchFamily="49" charset="-120"/>
              </a:rPr>
              <a:t>捕毛蟹</a:t>
            </a:r>
          </a:p>
        </p:txBody>
      </p:sp>
      <p:sp>
        <p:nvSpPr>
          <p:cNvPr id="19" name="矩形 18"/>
          <p:cNvSpPr/>
          <p:nvPr/>
        </p:nvSpPr>
        <p:spPr>
          <a:xfrm>
            <a:off x="9975697" y="35508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文鼎粗隸" panose="02010609010101010101" pitchFamily="49" charset="-120"/>
              </a:rPr>
              <a:t>豐年祭</a:t>
            </a:r>
          </a:p>
        </p:txBody>
      </p:sp>
      <p:sp>
        <p:nvSpPr>
          <p:cNvPr id="20" name="矩形 19"/>
          <p:cNvSpPr/>
          <p:nvPr/>
        </p:nvSpPr>
        <p:spPr>
          <a:xfrm>
            <a:off x="9171790" y="34886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文鼎粗隸" panose="02010609010101010101" pitchFamily="49" charset="-120"/>
              </a:rPr>
              <a:t>犁田</a:t>
            </a:r>
          </a:p>
        </p:txBody>
      </p:sp>
      <p:sp>
        <p:nvSpPr>
          <p:cNvPr id="21" name="矩形 20"/>
          <p:cNvSpPr/>
          <p:nvPr/>
        </p:nvSpPr>
        <p:spPr>
          <a:xfrm>
            <a:off x="8552366" y="586929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文鼎粗隸" panose="02010609010101010101" pitchFamily="49" charset="-120"/>
              </a:rPr>
              <a:t>播種節</a:t>
            </a:r>
          </a:p>
        </p:txBody>
      </p:sp>
      <p:sp>
        <p:nvSpPr>
          <p:cNvPr id="22" name="矩形 21"/>
          <p:cNvSpPr/>
          <p:nvPr/>
        </p:nvSpPr>
        <p:spPr>
          <a:xfrm>
            <a:off x="7664668" y="58546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文鼎粗隸" panose="02010609010101010101" pitchFamily="49" charset="-120"/>
              </a:rPr>
              <a:t>狗獵</a:t>
            </a:r>
          </a:p>
        </p:txBody>
      </p:sp>
      <p:sp>
        <p:nvSpPr>
          <p:cNvPr id="23" name="矩形 22"/>
          <p:cNvSpPr/>
          <p:nvPr/>
        </p:nvSpPr>
        <p:spPr>
          <a:xfrm>
            <a:off x="7441379" y="33661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文鼎粗隸" panose="02010609010101010101" pitchFamily="49" charset="-120"/>
              </a:rPr>
              <a:t>殺豬</a:t>
            </a:r>
          </a:p>
        </p:txBody>
      </p:sp>
      <p:sp>
        <p:nvSpPr>
          <p:cNvPr id="24" name="矩形 23"/>
          <p:cNvSpPr/>
          <p:nvPr/>
        </p:nvSpPr>
        <p:spPr>
          <a:xfrm>
            <a:off x="6600550" y="33774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文鼎粗隸" panose="02010609010101010101" pitchFamily="49" charset="-120"/>
              </a:rPr>
              <a:t>割稻</a:t>
            </a:r>
          </a:p>
        </p:txBody>
      </p:sp>
    </p:spTree>
    <p:extLst>
      <p:ext uri="{BB962C8B-B14F-4D97-AF65-F5344CB8AC3E}">
        <p14:creationId xmlns:p14="http://schemas.microsoft.com/office/powerpoint/2010/main" val="13158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esktop\1160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44274" y="-881490"/>
            <a:ext cx="5912891" cy="862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26684" y="572079"/>
            <a:ext cx="6847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第</a:t>
            </a:r>
            <a:endParaRPr lang="en-US" altLang="zh-TW" sz="3200" b="1" dirty="0" smtClean="0">
              <a:latin typeface="微軟正黑體" panose="020B0604030504040204" pitchFamily="34" charset="-120"/>
              <a:ea typeface="文鼎粗隸" panose="02010609010101010101" pitchFamily="49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六</a:t>
            </a:r>
            <a:endParaRPr lang="en-US" altLang="zh-TW" sz="3200" b="1" dirty="0" smtClean="0">
              <a:latin typeface="微軟正黑體" panose="020B0604030504040204" pitchFamily="34" charset="-120"/>
              <a:ea typeface="文鼎粗隸" panose="02010609010101010101" pitchFamily="49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週</a:t>
            </a:r>
            <a:endParaRPr lang="en-US" altLang="zh-TW" sz="3200" b="1" dirty="0" smtClean="0">
              <a:latin typeface="微軟正黑體" panose="020B0604030504040204" pitchFamily="34" charset="-120"/>
              <a:ea typeface="文鼎粗隸" panose="02010609010101010101" pitchFamily="49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我</a:t>
            </a:r>
            <a:endParaRPr lang="en-US" altLang="zh-TW" sz="3200" b="1" dirty="0" smtClean="0">
              <a:latin typeface="微軟正黑體" panose="020B0604030504040204" pitchFamily="34" charset="-120"/>
              <a:ea typeface="文鼎粗隸" panose="02010609010101010101" pitchFamily="49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的</a:t>
            </a:r>
            <a:endParaRPr lang="en-US" altLang="zh-TW" sz="3200" b="1" dirty="0" smtClean="0">
              <a:latin typeface="微軟正黑體" panose="020B0604030504040204" pitchFamily="34" charset="-120"/>
              <a:ea typeface="文鼎粗隸" panose="02010609010101010101" pitchFamily="49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餐</a:t>
            </a:r>
            <a:endParaRPr lang="en-US" altLang="zh-TW" sz="3200" b="1" dirty="0" smtClean="0">
              <a:latin typeface="微軟正黑體" panose="020B0604030504040204" pitchFamily="34" charset="-120"/>
              <a:ea typeface="文鼎粗隸" panose="02010609010101010101" pitchFamily="49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文鼎粗隸" panose="02010609010101010101" pitchFamily="49" charset="-120"/>
              </a:rPr>
              <a:t>盤</a:t>
            </a:r>
            <a:endParaRPr lang="zh-TW" altLang="en-US" sz="3200" dirty="0">
              <a:ea typeface="文鼎粗隸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5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1160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99183" y="-1509702"/>
            <a:ext cx="6195849" cy="9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929</Words>
  <Application>Microsoft Office PowerPoint</Application>
  <PresentationFormat>自訂</PresentationFormat>
  <Paragraphs>140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原住民族部落延緩失能種子教師 線上課程</vt:lpstr>
      <vt:lpstr>PowerPoint 簡報</vt:lpstr>
      <vt:lpstr>一、族群文化特色</vt:lpstr>
      <vt:lpstr> 阿美族營養膳食文化 語文 烹調 健康 生長的奧秘 我的蔬食小故事 野菜點點   營養知多少? 怎麼吃很營養? 1.三多.三少怎吃? 1.採菜趣 1.誰是料理王 領域：認知、語文、音樂、社會 活動目標： ˙引發對蔬菜的興趣。 ˙分享認識不同顏色蔬菜。 ˙分享食用蔬菜的經驗。 ˙了解膳食文化營養的認知   科學 生長的方式? 大肌肉.小肌肉 野菜蹲一蹲 創意畫                             </vt:lpstr>
      <vt:lpstr>二、12週課設計之規劃-1</vt:lpstr>
      <vt:lpstr>二、12週課程設計之規劃-2</vt:lpstr>
      <vt:lpstr>第二週我的蔬食小故事 </vt:lpstr>
      <vt:lpstr>PowerPoint 簡報</vt:lpstr>
      <vt:lpstr>PowerPoint 簡報</vt:lpstr>
      <vt:lpstr>二、單週課程設計之規劃-1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Windows 使用者</cp:lastModifiedBy>
  <cp:revision>80</cp:revision>
  <dcterms:created xsi:type="dcterms:W3CDTF">2020-02-05T03:12:28Z</dcterms:created>
  <dcterms:modified xsi:type="dcterms:W3CDTF">2020-06-08T10:06:21Z</dcterms:modified>
</cp:coreProperties>
</file>