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77" r:id="rId4"/>
    <p:sldId id="260" r:id="rId5"/>
    <p:sldId id="261" r:id="rId6"/>
    <p:sldId id="267" r:id="rId7"/>
    <p:sldId id="278" r:id="rId8"/>
    <p:sldId id="279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FF00"/>
    <a:srgbClr val="FF99FF"/>
    <a:srgbClr val="6699FF"/>
    <a:srgbClr val="CC66FF"/>
    <a:srgbClr val="6600FF"/>
    <a:srgbClr val="66FF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7" d="100"/>
          <a:sy n="67" d="100"/>
        </p:scale>
        <p:origin x="-739" y="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6DB98-B8E6-4348-818E-42D8F7B013EB}" type="datetimeFigureOut">
              <a:rPr lang="zh-TW" altLang="en-US" smtClean="0"/>
              <a:pPr/>
              <a:t>2020/2/11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22C6D-48B9-47F9-8970-8A287428CB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818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22C6D-48B9-47F9-8970-8A287428CB5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88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71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92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33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85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95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12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20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8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58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90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1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6BE70-133B-4521-A765-D635529BDDEB}" type="datetimeFigureOut">
              <a:rPr lang="zh-TW" altLang="en-US" smtClean="0"/>
              <a:pPr/>
              <a:t>2020/2/11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" y="-6962"/>
            <a:ext cx="12191999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98000"/>
            <a:ext cx="12191999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31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445364"/>
            <a:ext cx="121920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b="1" dirty="0">
                <a:ln w="6600">
                  <a:noFill/>
                  <a:prstDash val="solid"/>
                </a:ln>
                <a:effectLst>
                  <a:outerShdw dist="38100" dir="2700000" algn="tl" rotWithShape="0">
                    <a:srgbClr val="FF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原住民族部落延緩失能種子教師</a:t>
            </a:r>
            <a:r>
              <a:rPr lang="en-US" altLang="zh-TW" b="1" dirty="0">
                <a:ln w="6600">
                  <a:noFill/>
                  <a:prstDash val="solid"/>
                </a:ln>
                <a:effectLst>
                  <a:outerShdw dist="38100" dir="2700000" algn="tl" rotWithShape="0">
                    <a:srgbClr val="FF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>
                <a:ln w="6600">
                  <a:noFill/>
                  <a:prstDash val="solid"/>
                </a:ln>
                <a:effectLst>
                  <a:outerShdw dist="38100" dir="2700000" algn="tl" rotWithShape="0">
                    <a:srgbClr val="FF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ln w="6600">
                  <a:noFill/>
                  <a:prstDash val="solid"/>
                </a:ln>
                <a:effectLst>
                  <a:outerShdw dist="38100" dir="2700000" algn="tl" rotWithShape="0">
                    <a:srgbClr val="FF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線上課程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035567"/>
            <a:ext cx="9144000" cy="1374867"/>
          </a:xfrm>
        </p:spPr>
        <p:txBody>
          <a:bodyPr>
            <a:noAutofit/>
          </a:bodyPr>
          <a:lstStyle/>
          <a:p>
            <a:r>
              <a:rPr lang="en-US" altLang="zh-TW" sz="4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【GOGO</a:t>
            </a:r>
            <a:r>
              <a:rPr lang="zh-TW" altLang="en-US" sz="4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活力文化教案之分享</a:t>
            </a:r>
            <a:r>
              <a:rPr lang="en-US" altLang="zh-TW" sz="44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</a:p>
          <a:p>
            <a:pPr>
              <a:spcBef>
                <a:spcPts val="1600"/>
              </a:spcBef>
            </a:pPr>
            <a:r>
              <a:rPr lang="zh-TW" altLang="en-US" sz="3200" b="1" dirty="0">
                <a:solidFill>
                  <a:srgbClr val="00C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跳的不一樣</a:t>
            </a:r>
            <a:r>
              <a:rPr lang="en-US" altLang="zh-TW" sz="3200" b="1" dirty="0">
                <a:solidFill>
                  <a:srgbClr val="00C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200" b="1" dirty="0">
                <a:solidFill>
                  <a:srgbClr val="00C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肌力與運動保健方案</a:t>
            </a:r>
            <a:endParaRPr lang="en-US" altLang="zh-TW" sz="3200" b="1" dirty="0">
              <a:solidFill>
                <a:srgbClr val="00CC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0" y="4410436"/>
            <a:ext cx="12192000" cy="12698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國立臺中科技大學護理系暨碩士班</a:t>
            </a:r>
            <a:r>
              <a:rPr lang="en-US" altLang="zh-TW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社團法人臺灣跨文化健康照護學會</a:t>
            </a:r>
            <a:endParaRPr lang="en-US" altLang="zh-TW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怡懋</a:t>
            </a:r>
            <a:r>
              <a:rPr lang="en-US" altLang="zh-TW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‧</a:t>
            </a:r>
            <a:r>
              <a:rPr lang="zh-TW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蘇米  副教授</a:t>
            </a:r>
            <a:r>
              <a:rPr lang="en-US" altLang="zh-TW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理事長  </a:t>
            </a:r>
            <a:endParaRPr lang="en-US" altLang="zh-TW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7425267" y="5727071"/>
            <a:ext cx="4902200" cy="733690"/>
            <a:chOff x="7425267" y="5727071"/>
            <a:chExt cx="4902200" cy="733690"/>
          </a:xfrm>
        </p:grpSpPr>
        <p:sp>
          <p:nvSpPr>
            <p:cNvPr id="6" name="文字方塊 5"/>
            <p:cNvSpPr txBox="1"/>
            <p:nvPr/>
          </p:nvSpPr>
          <p:spPr>
            <a:xfrm>
              <a:off x="7425267" y="5814429"/>
              <a:ext cx="490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版    權：     衛生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福利部國民健康</a:t>
              </a:r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署</a:t>
              </a:r>
              <a:endPara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編輯者：     社團法人臺灣跨文化健康照護學會</a:t>
              </a:r>
              <a:endPara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5610" y="5727071"/>
              <a:ext cx="171450" cy="371190"/>
            </a:xfrm>
            <a:prstGeom prst="rect">
              <a:avLst/>
            </a:prstGeom>
          </p:spPr>
        </p:pic>
        <p:pic>
          <p:nvPicPr>
            <p:cNvPr id="10" name="Picture 2" descr="http://www.tchca68.org/logo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034"/>
            <a:stretch/>
          </p:blipFill>
          <p:spPr bwMode="auto">
            <a:xfrm>
              <a:off x="8353089" y="6108871"/>
              <a:ext cx="367579" cy="351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87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668350" y="1962790"/>
            <a:ext cx="8855301" cy="2666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一、族群文化特色</a:t>
            </a:r>
            <a:endParaRPr lang="en-US" altLang="zh-TW" sz="4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7000"/>
              </a:lnSpc>
            </a:pP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週課程與單週課程設計之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規劃三、具族群文化特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色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之肌力運動示範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267200" y="901520"/>
            <a:ext cx="3657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u="dbl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課程大綱</a:t>
            </a:r>
            <a:endParaRPr lang="en-US" altLang="zh-TW" sz="4400" b="1" u="dbl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7425267" y="5727071"/>
            <a:ext cx="4902200" cy="733690"/>
            <a:chOff x="7425267" y="5727071"/>
            <a:chExt cx="4902200" cy="733690"/>
          </a:xfrm>
        </p:grpSpPr>
        <p:sp>
          <p:nvSpPr>
            <p:cNvPr id="7" name="文字方塊 6"/>
            <p:cNvSpPr txBox="1"/>
            <p:nvPr/>
          </p:nvSpPr>
          <p:spPr>
            <a:xfrm>
              <a:off x="7425267" y="5814429"/>
              <a:ext cx="490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版    權：     衛生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福利部國民健康</a:t>
              </a:r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署</a:t>
              </a:r>
              <a:endPara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編輯者：     社團法人臺灣跨文化健康照護學會</a:t>
              </a:r>
              <a:endPara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5610" y="5727071"/>
              <a:ext cx="171450" cy="371190"/>
            </a:xfrm>
            <a:prstGeom prst="rect">
              <a:avLst/>
            </a:prstGeom>
          </p:spPr>
        </p:pic>
        <p:pic>
          <p:nvPicPr>
            <p:cNvPr id="9" name="Picture 2" descr="http://www.tchca68.org/logo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034"/>
            <a:stretch/>
          </p:blipFill>
          <p:spPr bwMode="auto">
            <a:xfrm>
              <a:off x="8353089" y="6108871"/>
              <a:ext cx="367579" cy="351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8404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522D743-3394-4C49-8C54-D76C43AF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一、族群文化特色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7425267" y="5727071"/>
            <a:ext cx="4902200" cy="733690"/>
            <a:chOff x="7425267" y="5727071"/>
            <a:chExt cx="4902200" cy="733690"/>
          </a:xfrm>
        </p:grpSpPr>
        <p:sp>
          <p:nvSpPr>
            <p:cNvPr id="5" name="文字方塊 4"/>
            <p:cNvSpPr txBox="1"/>
            <p:nvPr/>
          </p:nvSpPr>
          <p:spPr>
            <a:xfrm>
              <a:off x="7425267" y="5814429"/>
              <a:ext cx="490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版    權：     衛生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福利部國民健康</a:t>
              </a:r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署</a:t>
              </a:r>
              <a:endPara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編輯者：     社團法人臺灣跨文化健康照護學會</a:t>
              </a:r>
              <a:endPara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5610" y="5727071"/>
              <a:ext cx="171450" cy="371190"/>
            </a:xfrm>
            <a:prstGeom prst="rect">
              <a:avLst/>
            </a:prstGeom>
          </p:spPr>
        </p:pic>
        <p:pic>
          <p:nvPicPr>
            <p:cNvPr id="7" name="Picture 2" descr="http://www.tchca68.org/logo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034"/>
            <a:stretch/>
          </p:blipFill>
          <p:spPr bwMode="auto">
            <a:xfrm>
              <a:off x="8353089" y="6108871"/>
              <a:ext cx="367579" cy="351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文字方塊 7"/>
          <p:cNvSpPr txBox="1"/>
          <p:nvPr/>
        </p:nvSpPr>
        <p:spPr>
          <a:xfrm>
            <a:off x="933062" y="2463281"/>
            <a:ext cx="10174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(</a:t>
            </a:r>
            <a:r>
              <a:rPr lang="zh-TW" altLang="en-US" sz="4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請列點寫出可結合主題的族群文化特色</a:t>
            </a:r>
            <a:r>
              <a:rPr lang="en-US" altLang="zh-TW" sz="4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)</a:t>
            </a:r>
          </a:p>
          <a:p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1527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課設計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規劃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460585"/>
              </p:ext>
            </p:extLst>
          </p:nvPr>
        </p:nvGraphicFramePr>
        <p:xfrm>
          <a:off x="578498" y="1553298"/>
          <a:ext cx="11102640" cy="40629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8556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265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4094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79561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週次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主題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rgbClr val="FF0000"/>
                          </a:solidFill>
                        </a:rPr>
                        <a:t>教學策略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000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播種期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第一週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/>
                        <a:t>健康行為前測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4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第二週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solidFill>
                            <a:srgbClr val="FF0000"/>
                          </a:solidFill>
                        </a:rPr>
                        <a:t>主題</a:t>
                      </a:r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zh-TW" altLang="en-US" sz="2400" dirty="0" smtClean="0">
                          <a:solidFill>
                            <a:srgbClr val="FF0000"/>
                          </a:solidFill>
                        </a:rPr>
                        <a:t>須包含文化特色、暖身期、運動期、放鬆期</a:t>
                      </a:r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solidFill>
                            <a:srgbClr val="FF0000"/>
                          </a:solidFill>
                        </a:rPr>
                        <a:t>運用族語</a:t>
                      </a:r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...</a:t>
                      </a:r>
                      <a:r>
                        <a:rPr lang="zh-TW" altLang="en-US" sz="2400" dirty="0" smtClean="0">
                          <a:solidFill>
                            <a:srgbClr val="FF0000"/>
                          </a:solidFill>
                        </a:rPr>
                        <a:t>等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第三週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b="1" dirty="0" smtClean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b="1" dirty="0" smtClean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0000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萌芽期</a:t>
                      </a:r>
                      <a:endParaRPr lang="en-US" altLang="zh-TW" sz="2400" dirty="0"/>
                    </a:p>
                    <a:p>
                      <a:pPr algn="ctr"/>
                      <a:r>
                        <a:rPr lang="en-US" altLang="zh-TW" sz="2400" u="dbl" baseline="0" dirty="0" smtClean="0">
                          <a:uFill>
                            <a:solidFill>
                              <a:srgbClr val="FF0000"/>
                            </a:solidFill>
                          </a:uFill>
                        </a:rPr>
                        <a:t>(</a:t>
                      </a:r>
                      <a:r>
                        <a:rPr lang="zh-TW" altLang="en-US" sz="2400" u="dbl" baseline="0" dirty="0" smtClean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</a:rPr>
                        <a:t>肌力訓練</a:t>
                      </a:r>
                      <a:r>
                        <a:rPr lang="en-US" altLang="zh-TW" sz="2400" u="dbl" baseline="0" dirty="0" smtClean="0">
                          <a:uFill>
                            <a:solidFill>
                              <a:srgbClr val="FF0000"/>
                            </a:solidFill>
                          </a:uFill>
                        </a:rPr>
                        <a:t>)</a:t>
                      </a:r>
                      <a:endParaRPr lang="zh-TW" altLang="en-US" sz="2400" b="1" u="dbl" baseline="0" dirty="0">
                        <a:solidFill>
                          <a:srgbClr val="FF0000"/>
                        </a:solidFill>
                        <a:uFill>
                          <a:solidFill>
                            <a:srgbClr val="FF0000"/>
                          </a:solidFill>
                        </a:u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第四週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第五週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第六週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" name="群組 3"/>
          <p:cNvGrpSpPr/>
          <p:nvPr/>
        </p:nvGrpSpPr>
        <p:grpSpPr>
          <a:xfrm>
            <a:off x="7425267" y="5727071"/>
            <a:ext cx="4902200" cy="733690"/>
            <a:chOff x="7425267" y="5727071"/>
            <a:chExt cx="4902200" cy="733690"/>
          </a:xfrm>
        </p:grpSpPr>
        <p:sp>
          <p:nvSpPr>
            <p:cNvPr id="5" name="文字方塊 4"/>
            <p:cNvSpPr txBox="1"/>
            <p:nvPr/>
          </p:nvSpPr>
          <p:spPr>
            <a:xfrm>
              <a:off x="7425267" y="5814429"/>
              <a:ext cx="490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版    權：     衛生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福利部國民健康</a:t>
              </a:r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署</a:t>
              </a:r>
              <a:endPara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編輯者：     社團法人臺灣跨文化健康照護學會</a:t>
              </a:r>
              <a:endPara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5610" y="5727071"/>
              <a:ext cx="171450" cy="371190"/>
            </a:xfrm>
            <a:prstGeom prst="rect">
              <a:avLst/>
            </a:prstGeom>
          </p:spPr>
        </p:pic>
        <p:pic>
          <p:nvPicPr>
            <p:cNvPr id="8" name="Picture 2" descr="http://www.tchca68.org/logo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034"/>
            <a:stretch/>
          </p:blipFill>
          <p:spPr bwMode="auto">
            <a:xfrm>
              <a:off x="8353089" y="6108871"/>
              <a:ext cx="367579" cy="351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063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課程設計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規劃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-2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080641"/>
              </p:ext>
            </p:extLst>
          </p:nvPr>
        </p:nvGraphicFramePr>
        <p:xfrm>
          <a:off x="565618" y="1463146"/>
          <a:ext cx="10570718" cy="37800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5980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000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9938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788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週次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主題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solidFill>
                            <a:srgbClr val="FF0000"/>
                          </a:solidFill>
                        </a:rPr>
                        <a:t>教學策略</a:t>
                      </a:r>
                      <a:endParaRPr lang="zh-TW" altLang="en-US" sz="2400" b="1" dirty="0" smtClean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b="1" u="dbl" baseline="0" dirty="0">
                        <a:solidFill>
                          <a:srgbClr val="FF0000"/>
                        </a:solidFill>
                        <a:uFill>
                          <a:solidFill>
                            <a:srgbClr val="FF0000"/>
                          </a:solidFill>
                        </a:u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第七週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 rowSpan="4"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成長期</a:t>
                      </a:r>
                      <a:endParaRPr lang="en-US" altLang="zh-TW" sz="2400" dirty="0"/>
                    </a:p>
                    <a:p>
                      <a:pPr algn="ctr"/>
                      <a:r>
                        <a:rPr lang="en-US" altLang="zh-TW" sz="2400" u="dbl" baseline="0" dirty="0" smtClean="0">
                          <a:uFill>
                            <a:solidFill>
                              <a:srgbClr val="FF0000"/>
                            </a:solidFill>
                          </a:uFill>
                        </a:rPr>
                        <a:t>(</a:t>
                      </a:r>
                      <a:r>
                        <a:rPr lang="zh-TW" altLang="en-US" sz="2400" u="dbl" baseline="0" dirty="0" smtClean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</a:rPr>
                        <a:t>運動保健</a:t>
                      </a:r>
                      <a:r>
                        <a:rPr lang="en-US" altLang="zh-TW" sz="2400" u="dbl" baseline="0" dirty="0" smtClean="0">
                          <a:uFill>
                            <a:solidFill>
                              <a:srgbClr val="FF0000"/>
                            </a:solidFill>
                          </a:uFill>
                        </a:rPr>
                        <a:t>)</a:t>
                      </a:r>
                      <a:endParaRPr lang="zh-TW" altLang="en-US" sz="2400" b="1" u="dbl" baseline="0" dirty="0">
                        <a:solidFill>
                          <a:srgbClr val="FF0000"/>
                        </a:solidFill>
                        <a:uFill>
                          <a:solidFill>
                            <a:srgbClr val="FF0000"/>
                          </a:solidFill>
                        </a:u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第八週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第九週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第十週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en-US" altLang="zh-TW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第十一週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結穗期</a:t>
                      </a:r>
                      <a:endParaRPr lang="en-US" altLang="zh-TW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第十二週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/>
                        <a:t>健康行為後測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群組 7"/>
          <p:cNvGrpSpPr/>
          <p:nvPr/>
        </p:nvGrpSpPr>
        <p:grpSpPr>
          <a:xfrm>
            <a:off x="7425267" y="5727071"/>
            <a:ext cx="4902200" cy="733690"/>
            <a:chOff x="7425267" y="5727071"/>
            <a:chExt cx="4902200" cy="733690"/>
          </a:xfrm>
        </p:grpSpPr>
        <p:sp>
          <p:nvSpPr>
            <p:cNvPr id="9" name="文字方塊 8"/>
            <p:cNvSpPr txBox="1"/>
            <p:nvPr/>
          </p:nvSpPr>
          <p:spPr>
            <a:xfrm>
              <a:off x="7425267" y="5814429"/>
              <a:ext cx="490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版    權：     衛生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福利部國民健康</a:t>
              </a:r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署</a:t>
              </a:r>
              <a:endPara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編輯者：     社團法人臺灣跨文化健康照護學會</a:t>
              </a:r>
              <a:endPara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5610" y="5727071"/>
              <a:ext cx="171450" cy="371190"/>
            </a:xfrm>
            <a:prstGeom prst="rect">
              <a:avLst/>
            </a:prstGeom>
          </p:spPr>
        </p:pic>
        <p:pic>
          <p:nvPicPr>
            <p:cNvPr id="11" name="Picture 2" descr="http://www.tchca68.org/logo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034"/>
            <a:stretch/>
          </p:blipFill>
          <p:spPr bwMode="auto">
            <a:xfrm>
              <a:off x="8353089" y="6108871"/>
              <a:ext cx="367579" cy="351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69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530290" y="383787"/>
            <a:ext cx="6924869" cy="1325563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、單週課程設計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規劃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endParaRPr lang="zh-TW" altLang="en-US" dirty="0"/>
          </a:p>
        </p:txBody>
      </p:sp>
      <p:graphicFrame>
        <p:nvGraphicFramePr>
          <p:cNvPr id="8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535319"/>
              </p:ext>
            </p:extLst>
          </p:nvPr>
        </p:nvGraphicFramePr>
        <p:xfrm>
          <a:off x="502275" y="1365160"/>
          <a:ext cx="11075831" cy="4407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5090"/>
                <a:gridCol w="4617973"/>
                <a:gridCol w="2190429"/>
                <a:gridCol w="2242339"/>
              </a:tblGrid>
              <a:tr h="3381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週次主題</a:t>
                      </a:r>
                      <a:endParaRPr sz="18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icrosoft JhengHei"/>
                          <a:cs typeface="Microsoft JhengHei"/>
                        </a:rPr>
                        <a:t>原初</a:t>
                      </a:r>
                      <a:r>
                        <a:rPr sz="1800" b="1" spc="181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cs typeface="Times New Roman"/>
                        </a:rPr>
                        <a:t>‧</a:t>
                      </a:r>
                      <a:r>
                        <a:rPr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icrosoft JhengHei"/>
                          <a:cs typeface="Microsoft JhengHei"/>
                        </a:rPr>
                        <a:t>舊憶-痛風與飲食文化之連</a:t>
                      </a:r>
                      <a:r>
                        <a:rPr sz="1800" b="1" spc="-2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icrosoft JhengHei"/>
                          <a:cs typeface="Microsoft JhengHei"/>
                        </a:rPr>
                        <a:t>結</a:t>
                      </a:r>
                      <a:r>
                        <a:rPr sz="1800" b="1" spc="-5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icrosoft JhengHei"/>
                          <a:cs typeface="Microsoft JhengHei"/>
                        </a:rPr>
                        <a:t>~”</a:t>
                      </a:r>
                      <a:r>
                        <a:rPr sz="1800" b="1" spc="-5" dirty="0" err="1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半夜的哀號聲~A</a:t>
                      </a:r>
                      <a:r>
                        <a:rPr sz="18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-Kai</a:t>
                      </a:r>
                      <a:r>
                        <a:rPr sz="1800" b="1" spc="-5" dirty="0" smtClean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”</a:t>
                      </a:r>
                      <a:endParaRPr sz="18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2795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b="1" kern="1200" dirty="0">
                          <a:solidFill>
                            <a:schemeClr val="tx1"/>
                          </a:solidFill>
                          <a:latin typeface="Microsoft JhengHei"/>
                          <a:ea typeface="+mn-ea"/>
                          <a:cs typeface="Microsoft JhengHei"/>
                        </a:rPr>
                        <a:t>教案設計</a:t>
                      </a:r>
                    </a:p>
                  </a:txBody>
                  <a:tcPr marL="0" marR="0" marT="33909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519430" algn="ctr">
                        <a:lnSpc>
                          <a:spcPct val="100000"/>
                        </a:lnSpc>
                        <a:spcBef>
                          <a:spcPts val="880"/>
                        </a:spcBef>
                        <a:tabLst>
                          <a:tab pos="1467485" algn="l"/>
                        </a:tabLst>
                      </a:pPr>
                      <a:r>
                        <a:rPr sz="1800" u="heavy" dirty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u="heavy" spc="-5" dirty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u="heavy" spc="-5" dirty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Microsoft JhengHei"/>
                          <a:cs typeface="Microsoft JhengHei"/>
                        </a:rPr>
                        <a:t>怡懋</a:t>
                      </a:r>
                      <a:r>
                        <a:rPr sz="1800" b="1" u="heavy" dirty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Microsoft JhengHei"/>
                          <a:cs typeface="Microsoft JhengHei"/>
                        </a:rPr>
                        <a:t>‧</a:t>
                      </a:r>
                      <a:r>
                        <a:rPr sz="1800" b="1" u="heavy" spc="-5" dirty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Microsoft JhengHei"/>
                          <a:cs typeface="Microsoft JhengHei"/>
                        </a:rPr>
                        <a:t>蘇米	</a:t>
                      </a:r>
                      <a:r>
                        <a:rPr sz="18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計畫主持人</a:t>
                      </a:r>
                      <a:endParaRPr sz="18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  <a:p>
                      <a:pPr marR="100838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tabLst>
                          <a:tab pos="1118235" algn="l"/>
                          <a:tab pos="1327785" algn="l"/>
                          <a:tab pos="1746885" algn="l"/>
                        </a:tabLst>
                      </a:pPr>
                      <a:r>
                        <a:rPr sz="1800" u="heavy" dirty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u="heavy" spc="5" dirty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u="heavy" spc="-5" dirty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Microsoft JhengHei"/>
                          <a:cs typeface="Microsoft JhengHei"/>
                        </a:rPr>
                        <a:t>黃筱晶	</a:t>
                      </a:r>
                      <a:r>
                        <a:rPr sz="18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	老	師</a:t>
                      </a:r>
                      <a:endParaRPr sz="18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1117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527050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教學時間</a:t>
                      </a:r>
                      <a:endParaRPr sz="20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702310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00</a:t>
                      </a:r>
                      <a:r>
                        <a:rPr sz="20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分鐘</a:t>
                      </a:r>
                      <a:endParaRPr sz="20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035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 err="1" smtClean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教學目標</a:t>
                      </a:r>
                      <a:endParaRPr sz="18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571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525780" indent="-457834">
                        <a:lnSpc>
                          <a:spcPct val="100000"/>
                        </a:lnSpc>
                        <a:spcBef>
                          <a:spcPts val="170"/>
                        </a:spcBef>
                        <a:buAutoNum type="arabicPeriod"/>
                        <a:tabLst>
                          <a:tab pos="525780" algn="l"/>
                          <a:tab pos="526415" algn="l"/>
                        </a:tabLst>
                      </a:pPr>
                      <a:r>
                        <a:rPr sz="18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以活潑教學技巧，提升部落長者對</a:t>
                      </a:r>
                      <a:r>
                        <a:rPr sz="18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痛風(</a:t>
                      </a:r>
                      <a:r>
                        <a:rPr sz="18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症狀</a:t>
                      </a:r>
                      <a:r>
                        <a:rPr sz="18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、</a:t>
                      </a:r>
                      <a:r>
                        <a:rPr sz="18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原</a:t>
                      </a:r>
                      <a:r>
                        <a:rPr sz="1800" b="1" spc="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因</a:t>
                      </a:r>
                      <a:r>
                        <a:rPr sz="1800" b="1" spc="-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)</a:t>
                      </a:r>
                      <a:r>
                        <a:rPr sz="18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的</a:t>
                      </a:r>
                      <a:r>
                        <a:rPr sz="18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認</a:t>
                      </a:r>
                      <a:r>
                        <a:rPr sz="18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識。</a:t>
                      </a:r>
                      <a:endParaRPr sz="18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  <a:p>
                      <a:pPr marL="525780" indent="-457834">
                        <a:lnSpc>
                          <a:spcPct val="100000"/>
                        </a:lnSpc>
                        <a:spcBef>
                          <a:spcPts val="155"/>
                        </a:spcBef>
                        <a:buAutoNum type="arabicPeriod"/>
                        <a:tabLst>
                          <a:tab pos="525780" algn="l"/>
                          <a:tab pos="526415" algn="l"/>
                        </a:tabLst>
                      </a:pPr>
                      <a:r>
                        <a:rPr sz="18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運用創</a:t>
                      </a:r>
                      <a:r>
                        <a:rPr sz="18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意方</a:t>
                      </a:r>
                      <a:r>
                        <a:rPr sz="18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式</a:t>
                      </a:r>
                      <a:r>
                        <a:rPr sz="18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，</a:t>
                      </a:r>
                      <a:r>
                        <a:rPr sz="18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讓</a:t>
                      </a:r>
                      <a:r>
                        <a:rPr sz="18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長</a:t>
                      </a:r>
                      <a:r>
                        <a:rPr sz="1800" b="1" spc="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者</a:t>
                      </a:r>
                      <a:r>
                        <a:rPr sz="18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了解</a:t>
                      </a:r>
                      <a:r>
                        <a:rPr sz="18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(</a:t>
                      </a:r>
                      <a:r>
                        <a:rPr sz="18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表</a:t>
                      </a:r>
                      <a:r>
                        <a:rPr sz="1800" b="1" spc="-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達</a:t>
                      </a:r>
                      <a:r>
                        <a:rPr sz="18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)</a:t>
                      </a:r>
                      <a:r>
                        <a:rPr sz="18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痛風與</a:t>
                      </a:r>
                      <a:r>
                        <a:rPr sz="18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族</a:t>
                      </a:r>
                      <a:r>
                        <a:rPr sz="1800" b="1" spc="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人</a:t>
                      </a:r>
                      <a:r>
                        <a:rPr sz="18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特定文</a:t>
                      </a:r>
                      <a:r>
                        <a:rPr sz="18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化飲食</a:t>
                      </a:r>
                      <a:r>
                        <a:rPr sz="18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的相</a:t>
                      </a:r>
                      <a:r>
                        <a:rPr sz="18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關</a:t>
                      </a:r>
                      <a:r>
                        <a:rPr sz="18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性</a:t>
                      </a:r>
                      <a:endParaRPr sz="18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  <a:p>
                      <a:pPr marL="525780" marR="141605" indent="-457200">
                        <a:lnSpc>
                          <a:spcPct val="100000"/>
                        </a:lnSpc>
                        <a:spcBef>
                          <a:spcPts val="15"/>
                        </a:spcBef>
                        <a:buAutoNum type="arabicPeriod"/>
                        <a:tabLst>
                          <a:tab pos="525780" algn="l"/>
                          <a:tab pos="526415" algn="l"/>
                        </a:tabLst>
                      </a:pPr>
                      <a:r>
                        <a:rPr sz="18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運用文化特色之教具</a:t>
                      </a:r>
                      <a:r>
                        <a:rPr sz="18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(</a:t>
                      </a:r>
                      <a:r>
                        <a:rPr sz="18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教材、方</a:t>
                      </a:r>
                      <a:r>
                        <a:rPr sz="1800" b="1" spc="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式等)</a:t>
                      </a:r>
                      <a:r>
                        <a:rPr sz="18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，讓</a:t>
                      </a:r>
                      <a:r>
                        <a:rPr sz="1800" b="1" spc="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長</a:t>
                      </a:r>
                      <a:r>
                        <a:rPr sz="18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者做</a:t>
                      </a:r>
                      <a:r>
                        <a:rPr sz="1800" b="1" spc="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出</a:t>
                      </a:r>
                      <a:r>
                        <a:rPr sz="18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自己</a:t>
                      </a:r>
                      <a:r>
                        <a:rPr sz="1800" b="1" spc="2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的</a:t>
                      </a:r>
                      <a:r>
                        <a:rPr sz="18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”防</a:t>
                      </a:r>
                      <a:r>
                        <a:rPr sz="1800" b="1" spc="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痛</a:t>
                      </a:r>
                      <a:r>
                        <a:rPr sz="18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風餐 </a:t>
                      </a:r>
                      <a:r>
                        <a:rPr sz="18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盤</a:t>
                      </a:r>
                      <a:r>
                        <a:rPr sz="1800" b="1" spc="-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”(</a:t>
                      </a:r>
                      <a:r>
                        <a:rPr sz="18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文化作法或自我照顧方</a:t>
                      </a:r>
                      <a:r>
                        <a:rPr sz="1800" b="1" spc="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式</a:t>
                      </a:r>
                      <a:r>
                        <a:rPr sz="1800" b="1" spc="-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)</a:t>
                      </a:r>
                      <a:r>
                        <a:rPr sz="18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。</a:t>
                      </a:r>
                      <a:endParaRPr sz="18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215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697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 err="1" smtClean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教</a:t>
                      </a:r>
                      <a:r>
                        <a:rPr sz="1800" b="1" spc="-5" dirty="0" err="1" smtClean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學</a:t>
                      </a:r>
                      <a:r>
                        <a:rPr sz="1800" b="1" dirty="0" err="1" smtClean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工具</a:t>
                      </a:r>
                      <a:endParaRPr sz="18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127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8580" marR="88265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教材</a:t>
                      </a:r>
                      <a:r>
                        <a:rPr sz="1800" b="1" spc="-3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800" b="1" spc="-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PPT</a:t>
                      </a:r>
                      <a:r>
                        <a:rPr sz="18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 檔、線上課程影片、電腦、喇叭、</a:t>
                      </a:r>
                      <a:r>
                        <a:rPr sz="18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單</a:t>
                      </a:r>
                      <a:r>
                        <a:rPr sz="18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槍投</a:t>
                      </a:r>
                      <a:r>
                        <a:rPr sz="18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影</a:t>
                      </a:r>
                      <a:r>
                        <a:rPr sz="18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機</a:t>
                      </a:r>
                      <a:r>
                        <a:rPr sz="1800" b="1" spc="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、</a:t>
                      </a:r>
                      <a:r>
                        <a:rPr sz="18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16</a:t>
                      </a:r>
                      <a:r>
                        <a:rPr sz="18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分</a:t>
                      </a:r>
                      <a:r>
                        <a:rPr sz="18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鐘</a:t>
                      </a:r>
                      <a:r>
                        <a:rPr sz="18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部落文 化與音樂之體適能運動影片「預防</a:t>
                      </a:r>
                      <a:r>
                        <a:rPr sz="18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長</a:t>
                      </a:r>
                      <a:r>
                        <a:rPr sz="18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者跌</a:t>
                      </a:r>
                      <a:r>
                        <a:rPr sz="18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倒</a:t>
                      </a:r>
                      <a:r>
                        <a:rPr sz="18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－原</a:t>
                      </a:r>
                      <a:r>
                        <a:rPr sz="18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住</a:t>
                      </a:r>
                      <a:r>
                        <a:rPr sz="18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民族</a:t>
                      </a:r>
                      <a:r>
                        <a:rPr sz="18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運</a:t>
                      </a:r>
                      <a:r>
                        <a:rPr sz="18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動篇」</a:t>
                      </a:r>
                      <a:endParaRPr sz="18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30988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1789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 err="1" smtClean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教學內容</a:t>
                      </a:r>
                      <a:endParaRPr sz="18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508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※</a:t>
                      </a:r>
                      <a:r>
                        <a:rPr sz="18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競賽要求:</a:t>
                      </a:r>
                      <a:endParaRPr sz="18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  <a:p>
                      <a:pPr marL="306705" indent="-238760">
                        <a:lnSpc>
                          <a:spcPct val="100000"/>
                        </a:lnSpc>
                        <a:buSzPct val="95454"/>
                        <a:buAutoNum type="arabicPeriod"/>
                        <a:tabLst>
                          <a:tab pos="307340" algn="l"/>
                        </a:tabLst>
                      </a:pPr>
                      <a:r>
                        <a:rPr sz="1800" b="1" spc="-1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icrosoft JhengHei"/>
                          <a:cs typeface="Microsoft JhengHei"/>
                        </a:rPr>
                        <a:t>呈現實際方案內容</a:t>
                      </a:r>
                      <a:r>
                        <a:rPr sz="1800" b="1" spc="-5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icrosoft JhengHei"/>
                          <a:cs typeface="Microsoft JhengHei"/>
                        </a:rPr>
                        <a:t>之</a:t>
                      </a:r>
                      <a:r>
                        <a:rPr sz="1800" b="1" spc="-15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icrosoft JhengHei"/>
                          <a:cs typeface="Microsoft JhengHei"/>
                        </a:rPr>
                        <a:t>PPT</a:t>
                      </a:r>
                      <a:endParaRPr sz="18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icrosoft JhengHei"/>
                        <a:cs typeface="Microsoft JhengHei"/>
                      </a:endParaRPr>
                    </a:p>
                    <a:p>
                      <a:pPr marL="306705" indent="-238125">
                        <a:lnSpc>
                          <a:spcPct val="100000"/>
                        </a:lnSpc>
                        <a:buSzPct val="95454"/>
                        <a:buAutoNum type="arabicPeriod"/>
                        <a:tabLst>
                          <a:tab pos="306705" algn="l"/>
                        </a:tabLst>
                      </a:pPr>
                      <a:r>
                        <a:rPr sz="1800" b="1" spc="-5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icrosoft JhengHei"/>
                          <a:cs typeface="Microsoft JhengHei"/>
                        </a:rPr>
                        <a:t>報告</a:t>
                      </a:r>
                      <a:r>
                        <a:rPr sz="1800" b="1" spc="-1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icrosoft JhengHei"/>
                          <a:cs typeface="Microsoft JhengHei"/>
                        </a:rPr>
                        <a:t>3-5</a:t>
                      </a:r>
                      <a:r>
                        <a:rPr sz="1800" b="1" spc="-5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icrosoft JhengHei"/>
                          <a:cs typeface="Microsoft JhengHei"/>
                        </a:rPr>
                        <a:t>分鐘</a:t>
                      </a:r>
                      <a:endParaRPr sz="18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icrosoft JhengHei"/>
                        <a:cs typeface="Microsoft JhengHei"/>
                      </a:endParaRPr>
                    </a:p>
                    <a:p>
                      <a:pPr marL="306705" indent="-238125">
                        <a:lnSpc>
                          <a:spcPct val="100000"/>
                        </a:lnSpc>
                        <a:buSzPct val="95454"/>
                        <a:buAutoNum type="arabicPeriod"/>
                        <a:tabLst>
                          <a:tab pos="306705" algn="l"/>
                        </a:tabLst>
                      </a:pPr>
                      <a:r>
                        <a:rPr sz="1800" b="1" spc="-5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icrosoft JhengHei"/>
                          <a:cs typeface="Microsoft JhengHei"/>
                        </a:rPr>
                        <a:t>依據評分標準呈現</a:t>
                      </a:r>
                      <a:endParaRPr sz="18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10" name="群組 9"/>
          <p:cNvGrpSpPr/>
          <p:nvPr/>
        </p:nvGrpSpPr>
        <p:grpSpPr>
          <a:xfrm>
            <a:off x="7425267" y="5727071"/>
            <a:ext cx="4902200" cy="733690"/>
            <a:chOff x="7425267" y="5727071"/>
            <a:chExt cx="4902200" cy="733690"/>
          </a:xfrm>
        </p:grpSpPr>
        <p:sp>
          <p:nvSpPr>
            <p:cNvPr id="11" name="文字方塊 10"/>
            <p:cNvSpPr txBox="1"/>
            <p:nvPr/>
          </p:nvSpPr>
          <p:spPr>
            <a:xfrm>
              <a:off x="7425267" y="5814429"/>
              <a:ext cx="490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版    權：     衛生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福利部國民健康</a:t>
              </a:r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署</a:t>
              </a:r>
              <a:endPara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編輯者：     社團法人臺灣跨文化健康照護學會</a:t>
              </a:r>
              <a:endPara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5610" y="5727071"/>
              <a:ext cx="171450" cy="371190"/>
            </a:xfrm>
            <a:prstGeom prst="rect">
              <a:avLst/>
            </a:prstGeom>
          </p:spPr>
        </p:pic>
        <p:pic>
          <p:nvPicPr>
            <p:cNvPr id="13" name="Picture 2" descr="http://www.tchca68.org/logo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034"/>
            <a:stretch/>
          </p:blipFill>
          <p:spPr bwMode="auto">
            <a:xfrm>
              <a:off x="8353089" y="6108871"/>
              <a:ext cx="367579" cy="351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文字方塊 8"/>
          <p:cNvSpPr txBox="1"/>
          <p:nvPr/>
        </p:nvSpPr>
        <p:spPr>
          <a:xfrm>
            <a:off x="7445829" y="438538"/>
            <a:ext cx="1938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會再改內容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24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417835" y="811764"/>
            <a:ext cx="4609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請寫第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週至第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12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週其中一週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24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692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447122"/>
              </p:ext>
            </p:extLst>
          </p:nvPr>
        </p:nvGraphicFramePr>
        <p:xfrm>
          <a:off x="720712" y="1492314"/>
          <a:ext cx="10741024" cy="4235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1790"/>
                <a:gridCol w="1465580"/>
                <a:gridCol w="1298575"/>
                <a:gridCol w="3815079"/>
              </a:tblGrid>
              <a:tr h="422578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教學流程</a:t>
                      </a:r>
                      <a:endParaRPr sz="24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44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b="1" spc="-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教學活動</a:t>
                      </a:r>
                      <a:endParaRPr sz="22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b="1" spc="-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教學資源</a:t>
                      </a:r>
                      <a:endParaRPr sz="220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702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b="1" spc="-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時間</a:t>
                      </a:r>
                      <a:endParaRPr sz="220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103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b="1" spc="-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教學後評估</a:t>
                      </a:r>
                      <a:endParaRPr sz="220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10205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準備活動</a:t>
                      </a:r>
                      <a:endParaRPr sz="200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  <a:p>
                      <a:pPr marL="91440" marR="224154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教師準備教材</a:t>
                      </a:r>
                      <a:r>
                        <a:rPr sz="2000" b="1" spc="-6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2000" b="1" spc="-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PPT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檔、線上課程影 音檔、電腦、喇叭、單</a:t>
                      </a:r>
                      <a:r>
                        <a:rPr sz="2000" b="1" spc="-1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槍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投影</a:t>
                      </a:r>
                      <a:r>
                        <a:rPr sz="2000" b="1" spc="-1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機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。</a:t>
                      </a:r>
                      <a:endParaRPr sz="200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393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35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1.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透過影片學</a:t>
                      </a:r>
                      <a:r>
                        <a:rPr sz="2000" b="1" spc="-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習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。</a:t>
                      </a:r>
                      <a:endParaRPr sz="200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12258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教學活動</a:t>
                      </a:r>
                      <a:endParaRPr sz="200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(一)講授痛風與</a:t>
                      </a:r>
                      <a:r>
                        <a:rPr sz="2000" b="1" spc="-1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飲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食。</a:t>
                      </a:r>
                      <a:endParaRPr sz="200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(二)引導長者回</a:t>
                      </a:r>
                      <a:r>
                        <a:rPr sz="2000" b="1" spc="-1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答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問題：</a:t>
                      </a:r>
                      <a:endParaRPr sz="200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1562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243204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2</a:t>
                      </a:r>
                      <a:r>
                        <a:rPr sz="2000" b="1" spc="-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0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分鐘</a:t>
                      </a:r>
                      <a:endParaRPr sz="200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  <a:p>
                      <a:pPr marL="24320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1</a:t>
                      </a:r>
                      <a:r>
                        <a:rPr sz="2000" b="1" spc="-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5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分鐘</a:t>
                      </a:r>
                      <a:endParaRPr sz="200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1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92075" marR="82550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2.</a:t>
                      </a:r>
                      <a:r>
                        <a:rPr sz="2000" b="1" spc="-9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2000" b="1" spc="44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用對話方</a:t>
                      </a:r>
                      <a:r>
                        <a:rPr sz="2000" b="1" spc="434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式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，</a:t>
                      </a:r>
                      <a:r>
                        <a:rPr sz="2000" b="1" spc="-9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2000" b="1" spc="44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引</a:t>
                      </a:r>
                      <a:r>
                        <a:rPr sz="2000" b="1" spc="434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導</a:t>
                      </a:r>
                      <a:r>
                        <a:rPr sz="2000" b="1" spc="43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長</a:t>
                      </a:r>
                      <a:r>
                        <a:rPr sz="2000" b="1" spc="44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者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說 出</a:t>
                      </a:r>
                      <a:r>
                        <a:rPr sz="2000" b="1" spc="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……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。</a:t>
                      </a:r>
                      <a:endParaRPr sz="200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524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b="1" spc="-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1.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對痛風的觀感？</a:t>
                      </a:r>
                      <a:endParaRPr sz="200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522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spc="-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2.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族群中有</a:t>
                      </a:r>
                      <a:r>
                        <a:rPr sz="2000" b="1" spc="-1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哪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些食物</a:t>
                      </a:r>
                      <a:r>
                        <a:rPr sz="2000" b="1" spc="-1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可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能</a:t>
                      </a:r>
                      <a:r>
                        <a:rPr sz="2000" b="1" spc="-1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引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起痛風？</a:t>
                      </a:r>
                      <a:endParaRPr sz="200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55934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spc="-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3.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我的防痛風餐</a:t>
                      </a:r>
                      <a:r>
                        <a:rPr sz="20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盤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(最美</a:t>
                      </a:r>
                      <a:r>
                        <a:rPr sz="2000" b="1" spc="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的</a:t>
                      </a:r>
                      <a:r>
                        <a:rPr sz="2000" b="1" spc="-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擺</a:t>
                      </a:r>
                      <a:r>
                        <a:rPr sz="20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設)？</a:t>
                      </a:r>
                      <a:endParaRPr sz="200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b="1" spc="-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3.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長者用自</a:t>
                      </a:r>
                      <a:r>
                        <a:rPr sz="2000" b="1" spc="-2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身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經驗想</a:t>
                      </a:r>
                      <a:r>
                        <a:rPr sz="2000" b="1" spc="-1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法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實</a:t>
                      </a:r>
                      <a:r>
                        <a:rPr sz="2000" b="1" spc="-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際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操作</a:t>
                      </a:r>
                      <a:endParaRPr sz="20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、單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週課程設計之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規劃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-2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會再改內容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7425267" y="5727071"/>
            <a:ext cx="4902200" cy="733690"/>
            <a:chOff x="7425267" y="5727071"/>
            <a:chExt cx="4902200" cy="733690"/>
          </a:xfrm>
        </p:grpSpPr>
        <p:sp>
          <p:nvSpPr>
            <p:cNvPr id="8" name="文字方塊 7"/>
            <p:cNvSpPr txBox="1"/>
            <p:nvPr/>
          </p:nvSpPr>
          <p:spPr>
            <a:xfrm>
              <a:off x="7425267" y="5814429"/>
              <a:ext cx="490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版    權：     衛生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福利部國民健康</a:t>
              </a:r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署</a:t>
              </a:r>
              <a:endPara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編輯者：     社團法人臺灣跨文化健康照護學會</a:t>
              </a:r>
              <a:endPara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5610" y="5727071"/>
              <a:ext cx="171450" cy="371190"/>
            </a:xfrm>
            <a:prstGeom prst="rect">
              <a:avLst/>
            </a:prstGeom>
          </p:spPr>
        </p:pic>
        <p:pic>
          <p:nvPicPr>
            <p:cNvPr id="10" name="Picture 2" descr="http://www.tchca68.org/logo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034"/>
            <a:stretch/>
          </p:blipFill>
          <p:spPr bwMode="auto">
            <a:xfrm>
              <a:off x="8353089" y="6108871"/>
              <a:ext cx="367579" cy="351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965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三、具族群文化特色之肌力運動示範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65245" y="1975662"/>
            <a:ext cx="97116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運動相關注意事項</a:t>
            </a:r>
            <a:endParaRPr lang="en-US" altLang="zh-TW" sz="28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運動肢體分解動作照片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暖身期、運動期、放鬆期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影片片段範例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(107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年延緩失能運動影片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鄒族及泰雅族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7425267" y="5727071"/>
            <a:ext cx="4902200" cy="733690"/>
            <a:chOff x="7425267" y="5727071"/>
            <a:chExt cx="4902200" cy="733690"/>
          </a:xfrm>
        </p:grpSpPr>
        <p:sp>
          <p:nvSpPr>
            <p:cNvPr id="7" name="文字方塊 6"/>
            <p:cNvSpPr txBox="1"/>
            <p:nvPr/>
          </p:nvSpPr>
          <p:spPr>
            <a:xfrm>
              <a:off x="7425267" y="5814429"/>
              <a:ext cx="490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版    權：     衛生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福利部國民健康</a:t>
              </a:r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署</a:t>
              </a:r>
              <a:endPara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編輯者：     社團法人臺灣跨文化健康照護學會</a:t>
              </a:r>
              <a:endPara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5610" y="5727071"/>
              <a:ext cx="171450" cy="371190"/>
            </a:xfrm>
            <a:prstGeom prst="rect">
              <a:avLst/>
            </a:prstGeom>
          </p:spPr>
        </p:pic>
        <p:pic>
          <p:nvPicPr>
            <p:cNvPr id="9" name="Picture 2" descr="http://www.tchca68.org/logo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034"/>
            <a:stretch/>
          </p:blipFill>
          <p:spPr bwMode="auto">
            <a:xfrm>
              <a:off x="8353089" y="6108871"/>
              <a:ext cx="367579" cy="351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57695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619</Words>
  <Application>Microsoft Office PowerPoint</Application>
  <PresentationFormat>自訂</PresentationFormat>
  <Paragraphs>106</Paragraphs>
  <Slides>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原住民族部落延緩失能種子教師 線上課程</vt:lpstr>
      <vt:lpstr>PowerPoint 簡報</vt:lpstr>
      <vt:lpstr>一、族群文化特色</vt:lpstr>
      <vt:lpstr>二、12週課設計之規劃-1</vt:lpstr>
      <vt:lpstr>二、12週課程設計之規劃-2</vt:lpstr>
      <vt:lpstr>二、單週課程設計之規劃-1</vt:lpstr>
      <vt:lpstr>二、單週課程設計之規劃-2(會再改內容)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TEACHER</cp:lastModifiedBy>
  <cp:revision>50</cp:revision>
  <dcterms:created xsi:type="dcterms:W3CDTF">2020-02-05T03:12:28Z</dcterms:created>
  <dcterms:modified xsi:type="dcterms:W3CDTF">2020-02-11T14:02:15Z</dcterms:modified>
</cp:coreProperties>
</file>