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1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91998" cy="3530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" y="6497999"/>
            <a:ext cx="12191998" cy="360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24568" y="459739"/>
            <a:ext cx="17633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619" y="2173443"/>
            <a:ext cx="11228760" cy="365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1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61207" y="5816062"/>
            <a:ext cx="482600" cy="32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04007" y="5816062"/>
            <a:ext cx="254000" cy="32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663010"/>
            <a:ext cx="106934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0" marR="5080" indent="-38100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0000"/>
                </a:solidFill>
                <a:effectLst>
                  <a:outerShdw dist="38100" dir="2700000" algn="tl" rotWithShape="0">
                    <a:srgbClr val="FF0000"/>
                  </a:outerShdw>
                </a:effectLst>
              </a:rPr>
              <a:t>原住民族部落延緩失能種子教師 線上課程</a:t>
            </a:r>
            <a:endParaRPr sz="6000" dirty="0">
              <a:effectLst>
                <a:outerShdw dist="38100" dir="2700000" algn="tl" rotWithShape="0">
                  <a:srgbClr val="FF0000"/>
                </a:outerShdw>
              </a:effectLst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3058" y="2633337"/>
            <a:ext cx="8985885" cy="28886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3100" b="1" spc="95" dirty="0">
                <a:latin typeface="PMingLiU"/>
                <a:cs typeface="PMingLiU"/>
              </a:rPr>
              <a:t>【</a:t>
            </a:r>
            <a:r>
              <a:rPr sz="3200" b="1" dirty="0">
                <a:latin typeface="Calibri"/>
                <a:cs typeface="Calibri"/>
              </a:rPr>
              <a:t>3E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100" b="1" spc="95" dirty="0">
                <a:latin typeface="PMingLiU"/>
                <a:cs typeface="PMingLiU"/>
              </a:rPr>
              <a:t>文化教案之分享】</a:t>
            </a:r>
            <a:endParaRPr sz="31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1851025" algn="l"/>
              </a:tabLst>
            </a:pPr>
            <a:r>
              <a:rPr sz="3100" b="1" spc="95" dirty="0">
                <a:latin typeface="PMingLiU"/>
                <a:cs typeface="PMingLiU"/>
              </a:rPr>
              <a:t>笑口常開	</a:t>
            </a:r>
            <a:r>
              <a:rPr sz="3100" b="1" spc="20" dirty="0">
                <a:latin typeface="PMingLiU"/>
                <a:cs typeface="PMingLiU"/>
              </a:rPr>
              <a:t>/</a:t>
            </a:r>
            <a:r>
              <a:rPr sz="3100" b="1" spc="-30" dirty="0">
                <a:latin typeface="PMingLiU"/>
                <a:cs typeface="PMingLiU"/>
              </a:rPr>
              <a:t> </a:t>
            </a:r>
            <a:r>
              <a:rPr sz="3100" b="1" spc="95" dirty="0">
                <a:latin typeface="PMingLiU"/>
                <a:cs typeface="PMingLiU"/>
              </a:rPr>
              <a:t>拉阿魯哇族長者口腔保健文化照顧方案</a:t>
            </a:r>
            <a:endParaRPr sz="31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spcBef>
                <a:spcPts val="5"/>
              </a:spcBef>
            </a:pPr>
            <a:r>
              <a:rPr sz="3200" dirty="0">
                <a:latin typeface="PMingLiU"/>
                <a:cs typeface="PMingLiU"/>
              </a:rPr>
              <a:t>第</a:t>
            </a:r>
            <a:r>
              <a:rPr sz="3200" spc="-5" dirty="0">
                <a:latin typeface="PMingLiU"/>
                <a:cs typeface="PMingLiU"/>
              </a:rPr>
              <a:t>16</a:t>
            </a:r>
            <a:r>
              <a:rPr sz="3200" dirty="0">
                <a:latin typeface="SimSun"/>
                <a:cs typeface="SimSun"/>
              </a:rPr>
              <a:t>組</a:t>
            </a:r>
          </a:p>
          <a:p>
            <a:pPr marL="12700">
              <a:lnSpc>
                <a:spcPts val="3345"/>
              </a:lnSpc>
            </a:pPr>
            <a:r>
              <a:rPr sz="2800" dirty="0">
                <a:latin typeface="PMingLiU"/>
                <a:cs typeface="PMingLiU"/>
              </a:rPr>
              <a:t>組長：吳鄭善明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PMingLiU"/>
                <a:cs typeface="PMingLiU"/>
              </a:rPr>
              <a:t>組員：段玉華、葛姵瑩、柯岑葳、湯淑君</a:t>
            </a:r>
          </a:p>
        </p:txBody>
      </p:sp>
      <p:sp>
        <p:nvSpPr>
          <p:cNvPr id="15" name="object 15"/>
          <p:cNvSpPr/>
          <p:nvPr/>
        </p:nvSpPr>
        <p:spPr>
          <a:xfrm>
            <a:off x="8465610" y="5727070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53088" y="6108870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704157" y="5816062"/>
            <a:ext cx="3454400" cy="61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4007" y="6096478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8966" y="1530603"/>
            <a:ext cx="951992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100"/>
              </a:spcBef>
            </a:pPr>
            <a:r>
              <a:rPr sz="4000" b="1" dirty="0">
                <a:latin typeface="Microsoft JhengHei"/>
                <a:cs typeface="Microsoft JhengHei"/>
              </a:rPr>
              <a:t>一、族群文化特色『</a:t>
            </a:r>
            <a:r>
              <a:rPr sz="4000" spc="-45" dirty="0">
                <a:latin typeface="Calibri"/>
                <a:cs typeface="Calibri"/>
              </a:rPr>
              <a:t>Hla’alua </a:t>
            </a:r>
            <a:r>
              <a:rPr sz="4000" b="1" dirty="0">
                <a:latin typeface="Microsoft JhengHei"/>
                <a:cs typeface="Microsoft JhengHei"/>
              </a:rPr>
              <a:t>拉阿魯哇族</a:t>
            </a:r>
            <a:r>
              <a:rPr sz="4000" b="1" spc="-35" dirty="0">
                <a:latin typeface="Microsoft JhengHei"/>
                <a:cs typeface="Microsoft JhengHei"/>
              </a:rPr>
              <a:t> </a:t>
            </a:r>
            <a:r>
              <a:rPr sz="4000" b="1" dirty="0">
                <a:latin typeface="Microsoft JhengHei"/>
                <a:cs typeface="Microsoft JhengHei"/>
              </a:rPr>
              <a:t>』 二、12週課程與單週課程設計之規劃</a:t>
            </a:r>
            <a:endParaRPr sz="4000">
              <a:latin typeface="Microsoft JhengHei"/>
              <a:cs typeface="Microsoft JhengHei"/>
            </a:endParaRPr>
          </a:p>
          <a:p>
            <a:pPr marL="1346200" marR="396240" indent="-355600">
              <a:lnSpc>
                <a:spcPct val="100699"/>
              </a:lnSpc>
              <a:spcBef>
                <a:spcPts val="790"/>
              </a:spcBef>
              <a:buSzPct val="96428"/>
              <a:buAutoNum type="arabicPeriod"/>
              <a:tabLst>
                <a:tab pos="1292860" algn="l"/>
              </a:tabLst>
            </a:pPr>
            <a:r>
              <a:rPr sz="2800" b="1" spc="-30" dirty="0">
                <a:latin typeface="Microsoft JhengHei"/>
                <a:cs typeface="Microsoft JhengHei"/>
              </a:rPr>
              <a:t>長者口腔基本Th理、口腔健康評估、潔牙技巧與示 範、口腔照顧。</a:t>
            </a:r>
            <a:endParaRPr sz="2800">
              <a:latin typeface="Microsoft JhengHei"/>
              <a:cs typeface="Microsoft JhengHei"/>
            </a:endParaRPr>
          </a:p>
          <a:p>
            <a:pPr marL="1292225" indent="-302260">
              <a:lnSpc>
                <a:spcPts val="3310"/>
              </a:lnSpc>
              <a:buSzPct val="96428"/>
              <a:buAutoNum type="arabicPeriod"/>
              <a:tabLst>
                <a:tab pos="1292860" algn="l"/>
              </a:tabLst>
            </a:pPr>
            <a:r>
              <a:rPr sz="2800" b="1" dirty="0">
                <a:latin typeface="Microsoft JhengHei"/>
                <a:cs typeface="Microsoft JhengHei"/>
              </a:rPr>
              <a:t>文化族群相關潔牙經驗分享。</a:t>
            </a:r>
            <a:endParaRPr sz="2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4000" b="1" dirty="0">
                <a:latin typeface="Microsoft JhengHei"/>
                <a:cs typeface="Microsoft JhengHei"/>
              </a:rPr>
              <a:t>三、我的嘴巴愛跳舞</a:t>
            </a:r>
            <a:r>
              <a:rPr sz="4000" b="1" spc="-5" dirty="0">
                <a:latin typeface="Microsoft JhengHei"/>
                <a:cs typeface="Microsoft JhengHei"/>
              </a:rPr>
              <a:t>/</a:t>
            </a:r>
            <a:r>
              <a:rPr sz="4000" b="1" dirty="0">
                <a:latin typeface="Microsoft JhengHei"/>
                <a:cs typeface="Microsoft JhengHei"/>
              </a:rPr>
              <a:t>健口操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065" y="629412"/>
            <a:ext cx="226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dbl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課程大綱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465610" y="5727070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3088" y="6108870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04157" y="5816062"/>
            <a:ext cx="3454400" cy="61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007" y="6096478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22" y="638556"/>
            <a:ext cx="449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一、族群文化特色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465610" y="5727070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3088" y="6108870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8775" y="1493718"/>
            <a:ext cx="180340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b="1" i="1" spc="45" dirty="0">
                <a:latin typeface="PMingLiU"/>
                <a:cs typeface="PMingLiU"/>
              </a:rPr>
              <a:t>拉阿魯哇族</a:t>
            </a:r>
            <a:endParaRPr sz="275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04157" y="5816062"/>
            <a:ext cx="3454400" cy="61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4007" y="6096478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5101" y="6121054"/>
            <a:ext cx="358140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350" b="1" i="1" spc="45" dirty="0">
                <a:latin typeface="PMingLiU"/>
                <a:cs typeface="PMingLiU"/>
              </a:rPr>
              <a:t>（以上資料擷取自原住民族委員會官方網站）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9800">
              <a:lnSpc>
                <a:spcPct val="100000"/>
              </a:lnSpc>
              <a:spcBef>
                <a:spcPts val="110"/>
              </a:spcBef>
            </a:pPr>
            <a:r>
              <a:rPr spc="45" dirty="0"/>
              <a:t>族群簡介：</a:t>
            </a:r>
          </a:p>
          <a:p>
            <a:pPr marL="939800">
              <a:lnSpc>
                <a:spcPct val="100000"/>
              </a:lnSpc>
              <a:spcBef>
                <a:spcPts val="45"/>
              </a:spcBef>
            </a:pPr>
            <a:r>
              <a:rPr sz="1800" b="0" i="0" dirty="0">
                <a:latin typeface="PMingLiU"/>
                <a:cs typeface="PMingLiU"/>
              </a:rPr>
              <a:t>拉阿魯哇族</a:t>
            </a:r>
            <a:r>
              <a:rPr sz="1800" b="0" i="0" spc="-15" dirty="0">
                <a:latin typeface="PMingLiU"/>
                <a:cs typeface="PMingLiU"/>
              </a:rPr>
              <a:t>（</a:t>
            </a:r>
            <a:r>
              <a:rPr sz="1800" b="0" i="0" spc="-15" dirty="0">
                <a:latin typeface="Calibri"/>
                <a:cs typeface="Calibri"/>
              </a:rPr>
              <a:t>Hla’alua</a:t>
            </a:r>
            <a:r>
              <a:rPr sz="1800" b="0" i="0" spc="-15" dirty="0">
                <a:latin typeface="PMingLiU"/>
                <a:cs typeface="PMingLiU"/>
              </a:rPr>
              <a:t>）</a:t>
            </a:r>
            <a:r>
              <a:rPr sz="1800" b="0" i="0" dirty="0">
                <a:latin typeface="PMingLiU"/>
                <a:cs typeface="PMingLiU"/>
              </a:rPr>
              <a:t>相當注重農耕祭儀，聖貝祭</a:t>
            </a:r>
            <a:r>
              <a:rPr sz="1800" b="0" i="0" spc="-5" dirty="0">
                <a:latin typeface="PMingLiU"/>
                <a:cs typeface="PMingLiU"/>
              </a:rPr>
              <a:t>（</a:t>
            </a:r>
            <a:r>
              <a:rPr sz="1800" b="0" i="0" spc="-5" dirty="0">
                <a:latin typeface="Calibri"/>
                <a:cs typeface="Calibri"/>
              </a:rPr>
              <a:t>miatungusu</a:t>
            </a:r>
            <a:r>
              <a:rPr sz="1800" b="0" i="0" spc="-5" dirty="0">
                <a:latin typeface="PMingLiU"/>
                <a:cs typeface="PMingLiU"/>
              </a:rPr>
              <a:t>）</a:t>
            </a:r>
            <a:r>
              <a:rPr sz="1800" b="0" i="0" dirty="0">
                <a:latin typeface="PMingLiU"/>
                <a:cs typeface="PMingLiU"/>
              </a:rPr>
              <a:t>就是農耕祭儀中，祭祀貝神而衍</a:t>
            </a:r>
            <a:endParaRPr sz="1800">
              <a:latin typeface="PMingLiU"/>
              <a:cs typeface="PMingLiU"/>
            </a:endParaRPr>
          </a:p>
          <a:p>
            <a:pPr marL="939800" marR="5080">
              <a:lnSpc>
                <a:spcPts val="2090"/>
              </a:lnSpc>
              <a:spcBef>
                <a:spcPts val="175"/>
              </a:spcBef>
            </a:pPr>
            <a:r>
              <a:rPr sz="1800" b="0" i="0" dirty="0">
                <a:latin typeface="PMingLiU"/>
                <a:cs typeface="PMingLiU"/>
              </a:rPr>
              <a:t>生出的祭典，貝神也是拉阿魯哇族主要的圖騰象徵。目前約計有</a:t>
            </a:r>
            <a:r>
              <a:rPr sz="1800" b="0" i="0" dirty="0">
                <a:latin typeface="Calibri"/>
                <a:cs typeface="Calibri"/>
              </a:rPr>
              <a:t>412</a:t>
            </a:r>
            <a:r>
              <a:rPr sz="1800" b="0" i="0" spc="-15" dirty="0">
                <a:latin typeface="Calibri"/>
                <a:cs typeface="Calibri"/>
              </a:rPr>
              <a:t> </a:t>
            </a:r>
            <a:r>
              <a:rPr sz="1800" b="0" i="0" dirty="0">
                <a:latin typeface="PMingLiU"/>
                <a:cs typeface="PMingLiU"/>
              </a:rPr>
              <a:t>人（民國</a:t>
            </a:r>
            <a:r>
              <a:rPr sz="1800" b="0" i="0" dirty="0">
                <a:latin typeface="Calibri"/>
                <a:cs typeface="Calibri"/>
              </a:rPr>
              <a:t>108</a:t>
            </a:r>
            <a:r>
              <a:rPr sz="1800" b="0" i="0" spc="-10" dirty="0">
                <a:latin typeface="Calibri"/>
                <a:cs typeface="Calibri"/>
              </a:rPr>
              <a:t> </a:t>
            </a:r>
            <a:r>
              <a:rPr sz="1800" b="0" i="0" dirty="0">
                <a:latin typeface="PMingLiU"/>
                <a:cs typeface="PMingLiU"/>
              </a:rPr>
              <a:t>年</a:t>
            </a:r>
            <a:r>
              <a:rPr sz="1800" b="0" dirty="0">
                <a:latin typeface="Microsoft JhengHei"/>
                <a:cs typeface="Microsoft JhengHei"/>
              </a:rPr>
              <a:t>﹝</a:t>
            </a:r>
            <a:r>
              <a:rPr sz="1800" b="0" spc="-55" dirty="0">
                <a:latin typeface="Microsoft JhengHei"/>
                <a:cs typeface="Microsoft JhengHei"/>
              </a:rPr>
              <a:t> </a:t>
            </a:r>
            <a:r>
              <a:rPr sz="1800" b="0" i="0" dirty="0">
                <a:latin typeface="Calibri"/>
                <a:cs typeface="Calibri"/>
              </a:rPr>
              <a:t>2019</a:t>
            </a:r>
            <a:r>
              <a:rPr sz="1800" b="0" i="0" spc="-15" dirty="0">
                <a:latin typeface="Calibri"/>
                <a:cs typeface="Calibri"/>
              </a:rPr>
              <a:t> </a:t>
            </a:r>
            <a:r>
              <a:rPr sz="1800" b="0" dirty="0">
                <a:latin typeface="Microsoft JhengHei"/>
                <a:cs typeface="Microsoft JhengHei"/>
              </a:rPr>
              <a:t>﹞</a:t>
            </a:r>
            <a:r>
              <a:rPr sz="1800" b="0" spc="-55" dirty="0">
                <a:latin typeface="Microsoft JhengHei"/>
                <a:cs typeface="Microsoft JhengHei"/>
              </a:rPr>
              <a:t> </a:t>
            </a:r>
            <a:r>
              <a:rPr sz="1800" b="0" i="0" dirty="0">
                <a:latin typeface="Calibri"/>
                <a:cs typeface="Calibri"/>
              </a:rPr>
              <a:t>9</a:t>
            </a:r>
            <a:r>
              <a:rPr sz="1800" b="0" i="0" spc="-10" dirty="0">
                <a:latin typeface="Calibri"/>
                <a:cs typeface="Calibri"/>
              </a:rPr>
              <a:t> </a:t>
            </a:r>
            <a:r>
              <a:rPr sz="1800" b="0" i="0" dirty="0">
                <a:latin typeface="PMingLiU"/>
                <a:cs typeface="PMingLiU"/>
              </a:rPr>
              <a:t>月）。 拉阿魯哇族</a:t>
            </a:r>
            <a:r>
              <a:rPr sz="1800" b="0" i="0" spc="-15" dirty="0">
                <a:latin typeface="PMingLiU"/>
                <a:cs typeface="PMingLiU"/>
              </a:rPr>
              <a:t>（</a:t>
            </a:r>
            <a:r>
              <a:rPr sz="1800" b="0" i="0" spc="-15" dirty="0">
                <a:latin typeface="Calibri"/>
                <a:cs typeface="Calibri"/>
              </a:rPr>
              <a:t>Hla’alua</a:t>
            </a:r>
            <a:r>
              <a:rPr sz="1800" b="0" i="0" spc="-15" dirty="0">
                <a:latin typeface="PMingLiU"/>
                <a:cs typeface="PMingLiU"/>
              </a:rPr>
              <a:t>）</a:t>
            </a:r>
            <a:r>
              <a:rPr sz="1800" b="0" i="0" dirty="0">
                <a:latin typeface="PMingLiU"/>
                <a:cs typeface="PMingLiU"/>
              </a:rPr>
              <a:t>由排剪</a:t>
            </a:r>
            <a:r>
              <a:rPr sz="1800" b="0" i="0" spc="-5" dirty="0">
                <a:latin typeface="PMingLiU"/>
                <a:cs typeface="PMingLiU"/>
              </a:rPr>
              <a:t>（</a:t>
            </a:r>
            <a:r>
              <a:rPr sz="1800" b="0" i="0" spc="-5" dirty="0">
                <a:latin typeface="Calibri"/>
                <a:cs typeface="Calibri"/>
              </a:rPr>
              <a:t>Paiciana</a:t>
            </a:r>
            <a:r>
              <a:rPr sz="1800" b="0" i="0" spc="-5" dirty="0">
                <a:latin typeface="PMingLiU"/>
                <a:cs typeface="PMingLiU"/>
              </a:rPr>
              <a:t>）</a:t>
            </a:r>
            <a:r>
              <a:rPr sz="1800" b="0" i="0" dirty="0">
                <a:latin typeface="PMingLiU"/>
                <a:cs typeface="PMingLiU"/>
              </a:rPr>
              <a:t>、美壠</a:t>
            </a:r>
            <a:r>
              <a:rPr sz="1800" b="0" i="0" spc="-5" dirty="0">
                <a:latin typeface="PMingLiU"/>
                <a:cs typeface="PMingLiU"/>
              </a:rPr>
              <a:t>（</a:t>
            </a:r>
            <a:r>
              <a:rPr sz="1800" b="0" i="0" spc="-5" dirty="0">
                <a:latin typeface="Calibri"/>
                <a:cs typeface="Calibri"/>
              </a:rPr>
              <a:t>Vilanganʉ</a:t>
            </a:r>
            <a:r>
              <a:rPr sz="1800" b="0" i="0" spc="-5" dirty="0">
                <a:latin typeface="PMingLiU"/>
                <a:cs typeface="PMingLiU"/>
              </a:rPr>
              <a:t>）</a:t>
            </a:r>
            <a:r>
              <a:rPr sz="1800" b="0" i="0" dirty="0">
                <a:latin typeface="PMingLiU"/>
                <a:cs typeface="PMingLiU"/>
              </a:rPr>
              <a:t>、塔蠟</a:t>
            </a:r>
            <a:r>
              <a:rPr sz="1800" b="0" i="0" spc="-20" dirty="0">
                <a:latin typeface="PMingLiU"/>
                <a:cs typeface="PMingLiU"/>
              </a:rPr>
              <a:t>（</a:t>
            </a:r>
            <a:r>
              <a:rPr sz="1800" b="0" i="0" spc="-20" dirty="0">
                <a:latin typeface="Calibri"/>
                <a:cs typeface="Calibri"/>
              </a:rPr>
              <a:t>Talicia</a:t>
            </a:r>
            <a:r>
              <a:rPr sz="1800" b="0" i="0" spc="-20" dirty="0">
                <a:latin typeface="PMingLiU"/>
                <a:cs typeface="PMingLiU"/>
              </a:rPr>
              <a:t>）</a:t>
            </a:r>
            <a:r>
              <a:rPr sz="1800" b="0" i="0" dirty="0">
                <a:latin typeface="PMingLiU"/>
                <a:cs typeface="PMingLiU"/>
              </a:rPr>
              <a:t>、雁爾</a:t>
            </a:r>
            <a:r>
              <a:rPr sz="1800" b="0" i="0" spc="-10" dirty="0">
                <a:latin typeface="PMingLiU"/>
                <a:cs typeface="PMingLiU"/>
              </a:rPr>
              <a:t>（</a:t>
            </a:r>
            <a:r>
              <a:rPr sz="1800" b="0" i="0" spc="-10" dirty="0">
                <a:latin typeface="Calibri"/>
                <a:cs typeface="Calibri"/>
              </a:rPr>
              <a:t>Hlihlara</a:t>
            </a:r>
            <a:r>
              <a:rPr sz="1800" b="0" i="0" spc="-10" dirty="0">
                <a:latin typeface="PMingLiU"/>
                <a:cs typeface="PMingLiU"/>
              </a:rPr>
              <a:t>）</a:t>
            </a:r>
            <a:endParaRPr sz="1800">
              <a:latin typeface="PMingLiU"/>
              <a:cs typeface="PMingLiU"/>
            </a:endParaRPr>
          </a:p>
          <a:p>
            <a:pPr marL="939800" marR="450850">
              <a:lnSpc>
                <a:spcPts val="2090"/>
              </a:lnSpc>
              <a:spcBef>
                <a:spcPts val="114"/>
              </a:spcBef>
            </a:pPr>
            <a:r>
              <a:rPr sz="1800" b="0" i="0" dirty="0">
                <a:latin typeface="PMingLiU"/>
                <a:cs typeface="PMingLiU"/>
              </a:rPr>
              <a:t>四個社組成，主要聚居在高雄市桃源區高中里、桃源里以及那瑪夏區瑪雅里。拉阿魯哇為自稱，其 意不可考。</a:t>
            </a:r>
            <a:endParaRPr sz="1800">
              <a:latin typeface="PMingLiU"/>
              <a:cs typeface="PMingLiU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5"/>
              </a:spcBef>
            </a:pPr>
            <a:r>
              <a:rPr spc="45" dirty="0"/>
              <a:t>風俗民情：</a:t>
            </a:r>
          </a:p>
          <a:p>
            <a:pPr marL="939800">
              <a:lnSpc>
                <a:spcPct val="100000"/>
              </a:lnSpc>
              <a:spcBef>
                <a:spcPts val="40"/>
              </a:spcBef>
            </a:pPr>
            <a:r>
              <a:rPr sz="1800" b="0" i="0" dirty="0">
                <a:latin typeface="PMingLiU"/>
                <a:cs typeface="PMingLiU"/>
              </a:rPr>
              <a:t>拉阿魯哇族最重要的傳統祭儀活動，大致上有：農耕祭、稻作祭儀、聖貝祭以及敵首祭。</a:t>
            </a:r>
            <a:endParaRPr sz="1800">
              <a:latin typeface="PMingLiU"/>
              <a:cs typeface="PMingLiU"/>
            </a:endParaRP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</a:pPr>
            <a:r>
              <a:rPr spc="45" dirty="0"/>
              <a:t>經濟活動：</a:t>
            </a:r>
          </a:p>
          <a:p>
            <a:pPr marL="939800" marR="1365250">
              <a:lnSpc>
                <a:spcPts val="2210"/>
              </a:lnSpc>
              <a:spcBef>
                <a:spcPts val="50"/>
              </a:spcBef>
            </a:pPr>
            <a:r>
              <a:rPr sz="1800" b="0" i="0" dirty="0">
                <a:latin typeface="PMingLiU"/>
                <a:cs typeface="PMingLiU"/>
              </a:rPr>
              <a:t>拉阿魯哇族的生計方式採取初級農業生產、山田燒墾為主，並以採集工作、捕魚、狩獵、 養殖家畜等為輔。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297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二、12週課設計之規劃-1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2147" y="1546947"/>
          <a:ext cx="11101705" cy="408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350" b="1" i="1" spc="45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週次</a:t>
                      </a:r>
                      <a:endParaRPr sz="2350">
                        <a:latin typeface="PMingLiU"/>
                        <a:cs typeface="PMingLiU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350" b="1" i="1" spc="45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主題</a:t>
                      </a:r>
                      <a:endParaRPr sz="2350">
                        <a:latin typeface="PMingLiU"/>
                        <a:cs typeface="PMingLiU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350" b="1" i="1" spc="4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教學策略</a:t>
                      </a:r>
                      <a:endParaRPr sz="2350">
                        <a:latin typeface="PMingLiU"/>
                        <a:cs typeface="PMingLiU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4705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播種期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第一週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57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健康行為前測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讓長者族人了解口腔衛生保健概念及重要性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6540" indent="-165735">
                        <a:lnSpc>
                          <a:spcPct val="100000"/>
                        </a:lnSpc>
                        <a:spcBef>
                          <a:spcPts val="590"/>
                        </a:spcBef>
                        <a:buSzPct val="93750"/>
                        <a:buAutoNum type="arabicPeriod"/>
                        <a:tabLst>
                          <a:tab pos="256540" algn="l"/>
                        </a:tabLst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長者自我檢測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L="256540" indent="-165735">
                        <a:lnSpc>
                          <a:spcPct val="100000"/>
                        </a:lnSpc>
                        <a:buSzPct val="93750"/>
                        <a:buAutoNum type="arabicPeriod"/>
                        <a:tabLst>
                          <a:tab pos="256540" algn="l"/>
                        </a:tabLst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醫學檢測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第二週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話中有「化」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;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SimSun"/>
                          <a:cs typeface="SimSun"/>
                        </a:rPr>
                        <a:t>我的牙齒是個大家族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193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護牙防老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第三週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4932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你有了解你的嘴巴嘛？ 認識口腔種類及構造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護牙防老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99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7053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萌芽期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第四週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檳檳有理</a:t>
                      </a:r>
                      <a:r>
                        <a:rPr sz="1800" spc="-65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;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口腔癌預防</a:t>
                      </a:r>
                      <a:r>
                        <a:rPr sz="1800" spc="-60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（檳檳有理競賽）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187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戒檳榔競賽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47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第五週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44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有牙無牙</a:t>
                      </a:r>
                      <a:r>
                        <a:rPr sz="1800" spc="-65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伊比牙牙</a:t>
                      </a:r>
                      <a:r>
                        <a:rPr sz="1800" spc="-60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～～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嘴巴洗澡有兩種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清潔牙齒技巧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987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第六週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嘴巴洗澡的工具選擇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212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清潔牙齒技巧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46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65610" y="5727070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3088" y="6108870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04157" y="5816062"/>
            <a:ext cx="3454400" cy="61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007" y="6096478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856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二、12週課程設計之規劃-2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9267" y="1456795"/>
          <a:ext cx="10572115" cy="39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350" b="1" i="1" spc="45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週次</a:t>
                      </a:r>
                      <a:endParaRPr sz="235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350" b="1" i="1" spc="45" dirty="0">
                          <a:solidFill>
                            <a:srgbClr val="FFFFFF"/>
                          </a:solidFill>
                          <a:latin typeface="PMingLiU"/>
                          <a:cs typeface="PMingLiU"/>
                        </a:rPr>
                        <a:t>主題</a:t>
                      </a:r>
                      <a:endParaRPr sz="235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350" b="1" i="1" spc="45" dirty="0">
                          <a:solidFill>
                            <a:srgbClr val="FF0000"/>
                          </a:solidFill>
                          <a:latin typeface="PMingLiU"/>
                          <a:cs typeface="PMingLiU"/>
                        </a:rPr>
                        <a:t>教學策略</a:t>
                      </a:r>
                      <a:endParaRPr sz="235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第七週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牙刷＆牙線的正確使用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212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清潔牙齒技巧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46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41630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成長期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第八週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口腔機能維護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SimSun"/>
                          <a:cs typeface="SimSun"/>
                        </a:rPr>
                        <a:t>吃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吃的健康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49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第九週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口腔機能維護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SimSun"/>
                          <a:cs typeface="SimSun"/>
                        </a:rPr>
                        <a:t>喝</a:t>
                      </a:r>
                      <a:endParaRPr sz="1800">
                        <a:latin typeface="SimSun"/>
                        <a:cs typeface="SimSun"/>
                      </a:endParaRPr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喝的選擇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48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第十週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口腔機能維護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玩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193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玩的安全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47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第十一週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口腔機能維護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樂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健口操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設計好記的口號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樂活到老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199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結穗期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第十二週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健康行為後測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140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56540" indent="-165100">
                        <a:lnSpc>
                          <a:spcPts val="1910"/>
                        </a:lnSpc>
                        <a:spcBef>
                          <a:spcPts val="370"/>
                        </a:spcBef>
                        <a:buSzPct val="93750"/>
                        <a:buAutoNum type="arabicPeriod"/>
                        <a:tabLst>
                          <a:tab pos="256540" algn="l"/>
                        </a:tabLst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長者自我檢測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L="256540" indent="-165100">
                        <a:lnSpc>
                          <a:spcPts val="1910"/>
                        </a:lnSpc>
                        <a:buSzPct val="93750"/>
                        <a:buAutoNum type="arabicPeriod"/>
                        <a:tabLst>
                          <a:tab pos="256540" algn="l"/>
                        </a:tabLst>
                      </a:pPr>
                      <a:r>
                        <a:rPr sz="1600" i="1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醫學檢測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65610" y="5727070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3088" y="6108870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04157" y="5816062"/>
            <a:ext cx="3454400" cy="61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007" y="6096478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01787"/>
              </p:ext>
            </p:extLst>
          </p:nvPr>
        </p:nvGraphicFramePr>
        <p:xfrm>
          <a:off x="558484" y="1370331"/>
          <a:ext cx="11075033" cy="4411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週次主題</a:t>
                      </a: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檳檳有理</a:t>
                      </a:r>
                      <a:r>
                        <a:rPr sz="1800" b="1" spc="-6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 </a:t>
                      </a: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;</a:t>
                      </a:r>
                      <a:r>
                        <a:rPr sz="1800" b="1" spc="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口腔癌預防</a:t>
                      </a:r>
                      <a:r>
                        <a:rPr sz="1800" b="1" spc="-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 </a:t>
                      </a: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（檳檳有理競賽）</a:t>
                      </a: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教案設計</a:t>
                      </a:r>
                      <a:endParaRPr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90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組長：吳鄭善明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組員：段玉華、葛姵瑩、柯岑葳、湯淑君</a:t>
                      </a: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教學時間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0167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Microsoft JhengHei"/>
                          <a:cs typeface="Microsoft JhengHei"/>
                        </a:rPr>
                        <a:t>60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5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教學目標</a:t>
                      </a:r>
                      <a:endParaRPr sz="18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8470">
                        <a:lnSpc>
                          <a:spcPct val="100000"/>
                        </a:lnSpc>
                        <a:spcBef>
                          <a:spcPts val="180"/>
                        </a:spcBef>
                        <a:buFont typeface="Microsoft JhengHei"/>
                        <a:buAutoNum type="arabicPeriod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800" b="1" spc="-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口腔癌簡介</a:t>
                      </a:r>
                      <a:r>
                        <a:rPr sz="1800" b="1" i="1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;</a:t>
                      </a:r>
                      <a:r>
                        <a:rPr sz="1800" b="1" spc="-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imSun"/>
                        </a:rPr>
                        <a:t>使長者認識口腔癌以及口腔癌的危險因子。</a:t>
                      </a:r>
                      <a:endParaRPr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imSun"/>
                      </a:endParaRPr>
                    </a:p>
                    <a:p>
                      <a:pPr marL="525780" indent="-458470">
                        <a:lnSpc>
                          <a:spcPct val="100000"/>
                        </a:lnSpc>
                        <a:spcBef>
                          <a:spcPts val="120"/>
                        </a:spcBef>
                        <a:buFont typeface="Calibri"/>
                        <a:buAutoNum type="arabicPeriod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長者能夠自我檢測及定期做口腔黏膜檢查，遠離口腔癌威脅。</a:t>
                      </a:r>
                    </a:p>
                    <a:p>
                      <a:pPr marL="525780" indent="-45847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Calibri"/>
                        <a:buAutoNum type="arabicPeriod"/>
                        <a:tabLst>
                          <a:tab pos="525145" algn="l"/>
                          <a:tab pos="525780" algn="l"/>
                        </a:tabLst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使有吃檳榔的長者主動參與檳檳有理競賽</a:t>
                      </a: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教學工具</a:t>
                      </a:r>
                      <a:endParaRPr sz="18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</a:pPr>
                      <a:r>
                        <a:rPr sz="1750" b="1" spc="4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鏡子</a:t>
                      </a:r>
                      <a:r>
                        <a:rPr sz="1750" b="1" i="1" spc="4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、</a:t>
                      </a:r>
                      <a:r>
                        <a:rPr sz="1800" b="1" spc="-5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</a:t>
                      </a:r>
                      <a:r>
                        <a:rPr sz="18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材</a:t>
                      </a:r>
                      <a:r>
                        <a:rPr sz="1800" b="1" spc="-4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</a:t>
                      </a:r>
                      <a:r>
                        <a:rPr sz="1800" b="1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PPT</a:t>
                      </a:r>
                      <a:r>
                        <a:rPr sz="1800" b="1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</a:t>
                      </a:r>
                      <a:r>
                        <a:rPr sz="1800" b="1" spc="-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檔、電腦、喇叭、單槍投影</a:t>
                      </a: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機</a:t>
                      </a: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教學內容</a:t>
                      </a:r>
                      <a:endParaRPr sz="18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6705" indent="-239395">
                        <a:lnSpc>
                          <a:spcPts val="2060"/>
                        </a:lnSpc>
                        <a:buSzPct val="9444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請長者自我口腔觀</a:t>
                      </a:r>
                      <a:r>
                        <a:rPr sz="1800" b="1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察5</a:t>
                      </a:r>
                      <a:r>
                        <a:rPr sz="1800" b="1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分鐘，可將自己的口腔畫出能夠著色最好</a:t>
                      </a: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。</a:t>
                      </a:r>
                    </a:p>
                    <a:p>
                      <a:pPr marL="306705" indent="-239395">
                        <a:lnSpc>
                          <a:spcPts val="2125"/>
                        </a:lnSpc>
                        <a:spcBef>
                          <a:spcPts val="45"/>
                        </a:spcBef>
                        <a:buSzPct val="9444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講授口腔癌簡介（包含致癌因子</a:t>
                      </a:r>
                      <a:r>
                        <a:rPr sz="1800" b="1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）30</a:t>
                      </a:r>
                      <a:r>
                        <a:rPr sz="1800" b="1" spc="-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分鐘</a:t>
                      </a: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。</a:t>
                      </a:r>
                    </a:p>
                    <a:p>
                      <a:pPr marL="306705" indent="-239395">
                        <a:lnSpc>
                          <a:spcPts val="2125"/>
                        </a:lnSpc>
                        <a:buSzPct val="9444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spc="-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剖析檳榔5分鐘</a:t>
                      </a: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。</a:t>
                      </a:r>
                    </a:p>
                    <a:p>
                      <a:pPr marL="306705" indent="-239395">
                        <a:lnSpc>
                          <a:spcPct val="100000"/>
                        </a:lnSpc>
                        <a:spcBef>
                          <a:spcPts val="50"/>
                        </a:spcBef>
                        <a:buSzPct val="9444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口腔黏膜檢查及提供相關資訊10分鐘。</a:t>
                      </a:r>
                    </a:p>
                    <a:p>
                      <a:pPr marL="306705" indent="-239395">
                        <a:lnSpc>
                          <a:spcPts val="2110"/>
                        </a:lnSpc>
                        <a:spcBef>
                          <a:spcPts val="25"/>
                        </a:spcBef>
                        <a:buSzPct val="94444"/>
                        <a:buAutoNum type="arabicPeriod"/>
                        <a:tabLst>
                          <a:tab pos="306705" algn="l"/>
                        </a:tabLst>
                      </a:pPr>
                      <a:r>
                        <a:rPr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長者回饋10分鐘。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8465610" y="5727070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3088" y="6108870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(</a:t>
            </a:r>
            <a:r>
              <a:rPr dirty="0"/>
              <a:t>會再改內容)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版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權：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704157" y="5816062"/>
            <a:ext cx="3454400" cy="6102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Microsoft JhengHei"/>
                <a:cs typeface="Microsoft JhengHei"/>
              </a:rPr>
              <a:t>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4007" y="6096478"/>
            <a:ext cx="939800" cy="329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Microsoft JhengHei"/>
                <a:cs typeface="Microsoft JhengHei"/>
              </a:rPr>
              <a:t>編輯者：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030" y="577595"/>
            <a:ext cx="11022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baseline="-5050" dirty="0">
                <a:latin typeface="Microsoft JhengHei"/>
                <a:cs typeface="Microsoft JhengHei"/>
              </a:rPr>
              <a:t>二、單週課程設計之規劃-1</a:t>
            </a:r>
            <a:r>
              <a:rPr sz="6600" b="1" spc="150" baseline="-5050" dirty="0">
                <a:latin typeface="Microsoft JhengHei"/>
                <a:cs typeface="Microsoft JhengHe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請寫第</a:t>
            </a:r>
            <a:r>
              <a:rPr sz="24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2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週至第</a:t>
            </a:r>
            <a:r>
              <a:rPr sz="24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12</a:t>
            </a:r>
            <a:r>
              <a:rPr sz="2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週其中一週)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51410"/>
              </p:ext>
            </p:extLst>
          </p:nvPr>
        </p:nvGraphicFramePr>
        <p:xfrm>
          <a:off x="917829" y="1399357"/>
          <a:ext cx="10728958" cy="4366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590">
                <a:tc gridSpan="4"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  <a:spcBef>
                          <a:spcPts val="204"/>
                        </a:spcBef>
                      </a:pPr>
                      <a:r>
                        <a:rPr sz="22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教學活動</a:t>
                      </a:r>
                      <a:endParaRPr sz="22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2603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2630"/>
                        </a:lnSpc>
                        <a:spcBef>
                          <a:spcPts val="204"/>
                        </a:spcBef>
                      </a:pPr>
                      <a:r>
                        <a:rPr sz="22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教學資源</a:t>
                      </a:r>
                      <a:endParaRPr sz="2200" b="1" i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2603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  <a:spcBef>
                          <a:spcPts val="204"/>
                        </a:spcBef>
                      </a:pPr>
                      <a:r>
                        <a:rPr sz="22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時間</a:t>
                      </a:r>
                      <a:endParaRPr sz="2200" b="1" i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2603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09675">
                        <a:lnSpc>
                          <a:spcPts val="2630"/>
                        </a:lnSpc>
                        <a:spcBef>
                          <a:spcPts val="204"/>
                        </a:spcBef>
                      </a:pPr>
                      <a:r>
                        <a:rPr sz="22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教學後評估</a:t>
                      </a:r>
                      <a:endParaRPr sz="2200" b="1" i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2603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9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準備活動</a:t>
                      </a:r>
                    </a:p>
                    <a:p>
                      <a:pPr marL="90805" marR="236854">
                        <a:lnSpc>
                          <a:spcPct val="100000"/>
                        </a:lnSpc>
                      </a:pP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教師準備教材</a:t>
                      </a:r>
                      <a:r>
                        <a:rPr sz="2000" b="1" i="0" spc="-16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 </a:t>
                      </a:r>
                      <a:r>
                        <a:rPr sz="2000" b="1" i="0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PPT</a:t>
                      </a: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檔、線上課程影 音檔、電腦、喇叭、單槍投影機。</a:t>
                      </a: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endParaRPr lang="en-US" altLang="zh-TW" sz="2000" b="1" i="0" spc="-1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275"/>
                        </a:spcBef>
                      </a:pPr>
                      <a:r>
                        <a:rPr sz="2000" b="1" i="0" spc="-1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教學活動</a:t>
                      </a: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：</a:t>
                      </a:r>
                      <a:endParaRPr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（一）講授口腔癌的介紹</a:t>
                      </a:r>
                      <a:endParaRPr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（二）引導長者回答問題：</a:t>
                      </a:r>
                      <a:endParaRPr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marL="215900" marR="393065">
                        <a:lnSpc>
                          <a:spcPct val="112000"/>
                        </a:lnSpc>
                        <a:spcBef>
                          <a:spcPts val="25"/>
                        </a:spcBef>
                      </a:pP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族群文化中有哪些食品可增加</a:t>
                      </a: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口 </a:t>
                      </a: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腔保健？</a:t>
                      </a:r>
                      <a:endParaRPr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</a:txBody>
                  <a:tcPr marL="0" marR="0" marT="2603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95"/>
                        </a:lnSpc>
                      </a:pP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醫療單位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社政單位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lang="en-US" altLang="zh-TW" sz="2000" b="1" i="0" spc="-1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lang="en-US" altLang="zh-TW" sz="2000" b="1" i="0" spc="-1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lang="en-US" altLang="zh-TW" sz="2000" b="1" i="0" spc="-1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lang="en-US" altLang="zh-TW" sz="2000" b="1" i="0" spc="-1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Jheng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JhengHei"/>
                        </a:rPr>
                        <a:t>60</a:t>
                      </a:r>
                      <a:r>
                        <a:rPr sz="2925" b="1" i="0" spc="67" baseline="1424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分鐘</a:t>
                      </a:r>
                      <a:endParaRPr sz="2925" b="1" i="0" baseline="1424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MingLiU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5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269875" indent="-179070">
                        <a:lnSpc>
                          <a:spcPct val="100000"/>
                        </a:lnSpc>
                        <a:buSzPct val="95000"/>
                        <a:buAutoNum type="arabicPeriod"/>
                        <a:tabLst>
                          <a:tab pos="270510" algn="l"/>
                        </a:tabLst>
                      </a:pP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透過影片學</a:t>
                      </a: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習</a:t>
                      </a: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。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PMingLiU"/>
                        <a:buAutoNum type="arabicPeriod"/>
                      </a:pPr>
                      <a:endParaRPr sz="24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  <a:p>
                      <a:pPr marL="90805" marR="125730" algn="l">
                        <a:lnSpc>
                          <a:spcPct val="100000"/>
                        </a:lnSpc>
                        <a:buSzPct val="95000"/>
                        <a:buAutoNum type="arabicPeriod"/>
                        <a:tabLst>
                          <a:tab pos="325120" algn="l"/>
                        </a:tabLst>
                      </a:pPr>
                      <a:r>
                        <a:rPr sz="2000" b="1" i="0" spc="445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用對話方</a:t>
                      </a:r>
                      <a:r>
                        <a:rPr sz="2000" b="1" i="0" spc="43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式</a:t>
                      </a:r>
                      <a:r>
                        <a:rPr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，</a:t>
                      </a:r>
                      <a:r>
                        <a:rPr sz="2000" b="1" i="0" spc="44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引</a:t>
                      </a:r>
                      <a:r>
                        <a:rPr sz="2000" b="1" i="0" spc="43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導</a:t>
                      </a:r>
                      <a:r>
                        <a:rPr lang="zh-TW" altLang="en-US" sz="2000" b="1" i="0" spc="43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長</a:t>
                      </a:r>
                      <a:r>
                        <a:rPr lang="zh-TW" altLang="en-US" sz="2000" b="1" i="0" spc="44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者</a:t>
                      </a:r>
                      <a:r>
                        <a:rPr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說出</a:t>
                      </a:r>
                      <a:r>
                        <a:rPr sz="2000" b="1" i="0" spc="-1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不吃檳榔我還有很多健康的</a:t>
                      </a:r>
                      <a:r>
                        <a:rPr sz="2000" b="1" i="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食</a:t>
                      </a: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 </a:t>
                      </a:r>
                      <a:r>
                        <a:rPr sz="2000" b="1" i="0" spc="-1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品可以吃</a:t>
                      </a: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。</a:t>
                      </a:r>
                    </a:p>
                    <a:p>
                      <a:pPr marL="269875" indent="-179070">
                        <a:lnSpc>
                          <a:spcPct val="100000"/>
                        </a:lnSpc>
                        <a:spcBef>
                          <a:spcPts val="434"/>
                        </a:spcBef>
                        <a:buSzPct val="95000"/>
                        <a:buAutoNum type="arabicPeriod"/>
                        <a:tabLst>
                          <a:tab pos="270510" algn="l"/>
                        </a:tabLst>
                      </a:pP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長者用自</a:t>
                      </a:r>
                      <a:r>
                        <a:rPr sz="2000" b="1" i="0" spc="-2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身</a:t>
                      </a: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經驗想</a:t>
                      </a:r>
                      <a:r>
                        <a:rPr sz="2000" b="1" i="0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法回饋</a:t>
                      </a:r>
                      <a:endParaRPr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PMingLiU"/>
                      </a:endParaRPr>
                    </a:p>
                    <a:p>
                      <a:pPr marL="285750" marR="274955" indent="-194310">
                        <a:lnSpc>
                          <a:spcPts val="2810"/>
                        </a:lnSpc>
                        <a:spcBef>
                          <a:spcPts val="135"/>
                        </a:spcBef>
                        <a:buSzPct val="95000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sz="2000" b="1" i="0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檳檳有理競賽於</a:t>
                      </a:r>
                      <a:r>
                        <a:rPr sz="2000" b="1" i="0" spc="-2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12</a:t>
                      </a:r>
                      <a:r>
                        <a:rPr sz="2000" b="1" i="0" spc="-15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週課程結束後頒獎</a:t>
                      </a:r>
                      <a:r>
                        <a:rPr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PMingLiU"/>
                        </a:rPr>
                        <a:t>。</a:t>
                      </a:r>
                    </a:p>
                  </a:txBody>
                  <a:tcPr marL="0" marR="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35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二、單週課程設計之規劃-2</a:t>
            </a:r>
            <a:r>
              <a:rPr sz="4400" spc="5" dirty="0">
                <a:solidFill>
                  <a:srgbClr val="000000"/>
                </a:solidFill>
              </a:rPr>
              <a:t>(</a:t>
            </a:r>
            <a:r>
              <a:rPr sz="4400" dirty="0"/>
              <a:t>會再改內容</a:t>
            </a:r>
            <a:r>
              <a:rPr sz="4400" dirty="0">
                <a:solidFill>
                  <a:srgbClr val="000000"/>
                </a:solidFill>
              </a:rPr>
              <a:t>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247642" y="5866891"/>
            <a:ext cx="465455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212215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版	權：	</a:t>
            </a: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1212215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編輯者：	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96859" y="5754998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8794" y="6169709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775715"/>
            <a:ext cx="8407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</a:rPr>
              <a:t>三、具族群文化特色之健口操示範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04007" y="5833364"/>
            <a:ext cx="465455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212215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版	權：	</a:t>
            </a:r>
            <a:r>
              <a:rPr sz="1800" b="1" spc="-40" dirty="0">
                <a:latin typeface="Microsoft JhengHei"/>
                <a:cs typeface="Microsoft JhengHei"/>
              </a:rPr>
              <a:t>衛</a:t>
            </a:r>
            <a:r>
              <a:rPr sz="1800" b="1" spc="-25" dirty="0">
                <a:latin typeface="Microsoft JhengHei"/>
                <a:cs typeface="Microsoft JhengHei"/>
              </a:rPr>
              <a:t>Th</a:t>
            </a:r>
            <a:r>
              <a:rPr sz="1800" b="1" spc="-40" dirty="0">
                <a:latin typeface="Microsoft JhengHei"/>
                <a:cs typeface="Microsoft JhengHei"/>
              </a:rPr>
              <a:t>福利部國民健康署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1212215" algn="l"/>
              </a:tabLst>
            </a:pPr>
            <a:r>
              <a:rPr sz="1800" b="1" dirty="0">
                <a:latin typeface="Microsoft JhengHei"/>
                <a:cs typeface="Microsoft JhengHei"/>
              </a:rPr>
              <a:t>編輯者：	社團法人臺灣跨文化健康照護學會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65610" y="5727070"/>
            <a:ext cx="171450" cy="371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3088" y="6108870"/>
            <a:ext cx="367578" cy="35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7549" y="2073147"/>
            <a:ext cx="322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PMingLiU"/>
                <a:cs typeface="PMingLiU"/>
              </a:rPr>
              <a:t>～我的嘴巴愛跳舞～</a:t>
            </a:r>
            <a:endParaRPr sz="2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469</Words>
  <Application>Microsoft Office PowerPoint</Application>
  <PresentationFormat>寬螢幕</PresentationFormat>
  <Paragraphs>171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SimSun</vt:lpstr>
      <vt:lpstr>Microsoft JhengHei</vt:lpstr>
      <vt:lpstr>Microsoft JhengHei</vt:lpstr>
      <vt:lpstr>PMingLiU</vt:lpstr>
      <vt:lpstr>Calibri</vt:lpstr>
      <vt:lpstr>Times New Roman</vt:lpstr>
      <vt:lpstr>Office Theme</vt:lpstr>
      <vt:lpstr>原住民族部落延緩失能種子教師 線上課程</vt:lpstr>
      <vt:lpstr>課程大綱</vt:lpstr>
      <vt:lpstr>一、族群文化特色</vt:lpstr>
      <vt:lpstr>二、12週課設計之規劃-1</vt:lpstr>
      <vt:lpstr>二、12週課程設計之規劃-2</vt:lpstr>
      <vt:lpstr>(會再改內容)</vt:lpstr>
      <vt:lpstr>二、單週課程設計之規劃-2(會再改內容)</vt:lpstr>
      <vt:lpstr>三、具族群文化特色之健口操示範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原住民族部落延緩失能種子教師 線上課程</dc:title>
  <cp:lastModifiedBy>OWNER</cp:lastModifiedBy>
  <cp:revision>1</cp:revision>
  <dcterms:created xsi:type="dcterms:W3CDTF">2020-03-06T16:16:23Z</dcterms:created>
  <dcterms:modified xsi:type="dcterms:W3CDTF">2020-02-27T19:43:56Z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LastSaved">
    <vt:filetime>2020-03-06T00:00:00Z</vt:filetime>
  </property>
</Properties>
</file>