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483" r:id="rId2"/>
    <p:sldId id="484" r:id="rId3"/>
    <p:sldId id="486" r:id="rId4"/>
    <p:sldId id="485" r:id="rId5"/>
    <p:sldId id="487" r:id="rId6"/>
    <p:sldId id="488" r:id="rId7"/>
    <p:sldId id="489" r:id="rId8"/>
    <p:sldId id="490" r:id="rId9"/>
    <p:sldId id="493" r:id="rId10"/>
    <p:sldId id="492" r:id="rId11"/>
    <p:sldId id="494" r:id="rId1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777777"/>
    <a:srgbClr val="FF6600"/>
    <a:srgbClr val="CC99FF"/>
    <a:srgbClr val="D08B1A"/>
    <a:srgbClr val="CCCCFF"/>
    <a:srgbClr val="008000"/>
    <a:srgbClr val="EB1919"/>
    <a:srgbClr val="FFCC00"/>
    <a:srgbClr val="FE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 autoAdjust="0"/>
    <p:restoredTop sz="86378" autoAdjust="0"/>
  </p:normalViewPr>
  <p:slideViewPr>
    <p:cSldViewPr snapToGrid="0">
      <p:cViewPr varScale="1">
        <p:scale>
          <a:sx n="68" d="100"/>
          <a:sy n="68" d="100"/>
        </p:scale>
        <p:origin x="-472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13E9-64C1-48CF-AC36-0DDCC49C8A84}" type="datetimeFigureOut">
              <a:rPr lang="zh-TW" altLang="en-US" smtClean="0"/>
              <a:pPr/>
              <a:t>2020/2/23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E74F-D0A5-49C5-8CC9-7F60427B39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D4EF5-7180-4350-A1B7-0BC82C398FE1}" type="datetimeFigureOut">
              <a:rPr lang="zh-TW" altLang="en-US" smtClean="0"/>
              <a:pPr/>
              <a:t>2020/2/23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7BB87-163C-4DBE-A6DA-45389039DC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4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52400" y="68542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52400" y="68542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159" y="550505"/>
            <a:ext cx="11066105" cy="745833"/>
          </a:xfrm>
        </p:spPr>
        <p:txBody>
          <a:bodyPr>
            <a:normAutofit/>
          </a:bodyPr>
          <a:lstStyle/>
          <a:p>
            <a:pPr algn="ctr">
              <a:lnSpc>
                <a:spcPts val="4600"/>
              </a:lnSpc>
            </a:pP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原住民族部落延緩失能種子教師</a:t>
            </a:r>
            <a:r>
              <a:rPr lang="zh-TW" altLang="en-US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線上課程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34816" y="1334277"/>
            <a:ext cx="7504922" cy="8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/>
              <a:t>【</a:t>
            </a:r>
            <a:r>
              <a:rPr lang="zh-TW" altLang="en-US" sz="36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復古懷舊、創意靈活文化教案</a:t>
            </a:r>
            <a:r>
              <a:rPr lang="en-US" altLang="zh-TW" sz="3600" dirty="0" smtClean="0"/>
              <a:t>】</a:t>
            </a:r>
            <a:endParaRPr lang="zh-TW" altLang="en-US" sz="3600" dirty="0"/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285999" y="2211355"/>
            <a:ext cx="8602826" cy="65314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頭腦保健與心靈健康文化照顧方案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~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賽德克族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6" descr="刊頭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30423" y="2985797"/>
            <a:ext cx="10478277" cy="2174032"/>
          </a:xfrm>
          <a:prstGeom prst="rect">
            <a:avLst/>
          </a:prstGeom>
          <a:noFill/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2146041" y="5358882"/>
            <a:ext cx="8565502" cy="11165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zh-TW" altLang="en-US" sz="3000" dirty="0" smtClean="0">
                <a:latin typeface="Adobe 繁黑體 Std B" pitchFamily="34" charset="-120"/>
                <a:ea typeface="Adobe 繁黑體 Std B" pitchFamily="34" charset="-120"/>
              </a:rPr>
              <a:t>第二組</a:t>
            </a:r>
            <a:r>
              <a:rPr lang="en-US" altLang="zh-TW" sz="3000" dirty="0" smtClean="0">
                <a:latin typeface="Adobe 繁黑體 Std B" pitchFamily="34" charset="-120"/>
                <a:ea typeface="Adobe 繁黑體 Std B" pitchFamily="34" charset="-120"/>
              </a:rPr>
              <a:t>~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組長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黃筱晶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zh-TW" altLang="en-US" sz="3000" dirty="0" smtClean="0">
                <a:latin typeface="Adobe 繁黑體 Std B" pitchFamily="34" charset="-120"/>
                <a:ea typeface="Adobe 繁黑體 Std B" pitchFamily="34" charset="-120"/>
              </a:rPr>
              <a:t>組員</a:t>
            </a:r>
            <a:r>
              <a:rPr lang="en-US" altLang="zh-TW" sz="3000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3000" dirty="0" smtClean="0">
                <a:latin typeface="Adobe 繁黑體 Std B" pitchFamily="34" charset="-120"/>
                <a:ea typeface="Adobe 繁黑體 Std B" pitchFamily="34" charset="-120"/>
              </a:rPr>
              <a:t>蔡明富、陳明玲、陳莉容、何麗娟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3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2554" y="1223520"/>
          <a:ext cx="11513976" cy="4869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774"/>
                <a:gridCol w="1657483"/>
                <a:gridCol w="1101013"/>
                <a:gridCol w="3293706"/>
              </a:tblGrid>
              <a:tr h="57728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 dirty="0">
                        <a:solidFill>
                          <a:srgbClr val="FF0000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683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82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教學活動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zh-TW" altLang="en-US" sz="20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評量方式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時間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具體目標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發展活動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-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示教及實際操作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: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一、由長輩分成三組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(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包含刮麻組、捲線組、紡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   錘組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)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擔任各組的指導老師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二、將學童分組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(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每組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3-5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人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)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後，讓學童以跑堂的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   方式，完成三組的實際操作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lang="zh-TW" alt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回覆示教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每一組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停留時間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/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共計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30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1.1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可以正確的使用工具完成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刮麻、捲線、紡紗的動作</a:t>
                      </a: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51316">
                <a:tc>
                  <a:txBody>
                    <a:bodyPr/>
                    <a:lstStyle/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回饋活動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:</a:t>
                      </a: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一、請長輩及學童分享活動心得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二、建議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踴躍發言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1.1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能說出自己的感受及心得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1.2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能說出日後課程設計的建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議或方向</a:t>
                      </a: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333285" y="417159"/>
            <a:ext cx="6877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二、單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G_223691091670236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355" y="465689"/>
            <a:ext cx="5820750" cy="3979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Takun\Desktop\IMG-94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66589"/>
            <a:ext cx="12192000" cy="29858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244437" y="4503967"/>
            <a:ext cx="3705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謝謝您的聆聽</a:t>
            </a:r>
            <a:endParaRPr lang="zh-TW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7679" y="5259746"/>
            <a:ext cx="3764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Mhuwe</a:t>
            </a:r>
            <a:r>
              <a:rPr lang="en-US" altLang="zh-TW" sz="32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zh-TW" altLang="en-US" sz="32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  <a:cs typeface="Segoe UI Black" pitchFamily="34" charset="0"/>
              </a:rPr>
              <a:t>   </a:t>
            </a:r>
            <a:r>
              <a:rPr lang="en-US" altLang="zh-TW" sz="3200" b="1" dirty="0" err="1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su</a:t>
            </a:r>
            <a:r>
              <a:rPr lang="en-US" altLang="zh-TW" sz="32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zh-TW" altLang="en-US" sz="32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   </a:t>
            </a:r>
            <a:r>
              <a:rPr lang="en-US" altLang="zh-TW" sz="32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bale</a:t>
            </a:r>
            <a:endParaRPr lang="en-US" altLang="zh-TW" sz="3200" b="1" dirty="0">
              <a:solidFill>
                <a:srgbClr val="C00000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25486" y="933061"/>
            <a:ext cx="7504922" cy="8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/>
              <a:t>【</a:t>
            </a: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r>
              <a:rPr lang="en-US" altLang="zh-TW" sz="4400" dirty="0" smtClean="0"/>
              <a:t>】</a:t>
            </a:r>
            <a:endParaRPr lang="zh-TW" altLang="en-US" sz="4400" dirty="0"/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978088" y="2121158"/>
            <a:ext cx="8481527" cy="29640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zh-TW" altLang="en-US" sz="3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一、族群文化特色</a:t>
            </a: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  <a:p>
            <a:pPr marL="274320" lvl="0" indent="-274320" defTabSz="91440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800" dirty="0" smtClean="0"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000" b="1" dirty="0" smtClean="0"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週課程與單週課程設計之規劃</a:t>
            </a:r>
            <a:endParaRPr lang="en-US" altLang="zh-TW" sz="40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74320" lvl="0" indent="-274320" defTabSz="91440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三、具有文化特色的健腦活動示範</a:t>
            </a:r>
            <a:endParaRPr kumimoji="0" lang="zh-TW" altLang="en-US" sz="3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11" y="485190"/>
            <a:ext cx="7504922" cy="8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一、族群特色</a:t>
            </a:r>
            <a:endParaRPr lang="zh-TW" altLang="en-US" sz="4400" dirty="0">
              <a:solidFill>
                <a:srgbClr val="0070C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50507" y="1558212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kumimoji="0" lang="zh-TW" altLang="en-US" sz="26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在賽德克語中，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『</a:t>
            </a:r>
            <a:r>
              <a:rPr lang="en-US" altLang="zh-TW" sz="2600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Sediq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』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是指「</a:t>
            </a:r>
            <a:r>
              <a:rPr lang="zh-TW" altLang="en-US" sz="26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人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」的意思，傳統社會制度以父系組</a:t>
            </a:r>
            <a:endParaRPr lang="en-US" altLang="zh-TW" sz="2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織為主，其文化核心包含</a:t>
            </a:r>
            <a:r>
              <a:rPr lang="en-US" altLang="zh-TW" sz="2600" i="1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26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紋面</a:t>
            </a:r>
            <a:r>
              <a:rPr lang="en-US" altLang="zh-TW" sz="26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6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Ptasan</a:t>
            </a:r>
            <a:r>
              <a:rPr lang="en-US" altLang="zh-TW" sz="26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zh-TW" altLang="en-US" sz="2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祖訓律法</a:t>
            </a:r>
            <a:r>
              <a:rPr lang="en-US" altLang="zh-TW" sz="2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(Gaya)</a:t>
            </a: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及</a:t>
            </a:r>
            <a:r>
              <a:rPr lang="zh-TW" altLang="en-US" sz="2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祖靈信仰</a:t>
            </a:r>
            <a:r>
              <a:rPr lang="en-US" altLang="zh-TW" sz="2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(</a:t>
            </a:r>
            <a:r>
              <a:rPr lang="en-US" altLang="zh-TW" sz="2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Utux</a:t>
            </a:r>
            <a:r>
              <a:rPr lang="en-US" altLang="zh-TW" sz="26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)</a:t>
            </a:r>
            <a:endParaRPr lang="en-US" altLang="zh-TW" sz="26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紋面背後具有多層意義，當男子、女子具有捍衛及持家能力時，才有紋</a:t>
            </a:r>
            <a:endParaRPr lang="en-US" altLang="zh-TW" sz="26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面結婚的資格，因此紋面成為賽德克族人光榮的標記。</a:t>
            </a:r>
            <a:endParaRPr lang="en-US" altLang="zh-TW" sz="26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祖訓律法</a:t>
            </a:r>
            <a:r>
              <a:rPr lang="en-US" altLang="zh-TW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(Gaya)</a:t>
            </a: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是維繫社會與文化的依據，包括親屬、婚姻及人際關係</a:t>
            </a:r>
            <a:endParaRPr lang="en-US" altLang="zh-TW" sz="26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，</a:t>
            </a:r>
            <a:r>
              <a:rPr lang="en-US" altLang="zh-TW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Gaya</a:t>
            </a:r>
            <a:r>
              <a:rPr lang="zh-TW" altLang="en-US" sz="26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嚴禁近親結婚</a:t>
            </a: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，族人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視</a:t>
            </a:r>
            <a:r>
              <a:rPr lang="en-US" altLang="zh-TW" sz="2600" dirty="0" err="1" smtClean="0">
                <a:latin typeface="Adobe 繁黑體 Std B" pitchFamily="34" charset="-120"/>
                <a:ea typeface="Adobe 繁黑體 Std B" pitchFamily="34" charset="-120"/>
              </a:rPr>
              <a:t>Sisin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鳥為靈鳥，舉凡打獵、提親都聽</a:t>
            </a:r>
            <a:r>
              <a:rPr lang="en-US" altLang="zh-TW" sz="2600" dirty="0" err="1" smtClean="0">
                <a:latin typeface="Adobe 繁黑體 Std B" pitchFamily="34" charset="-120"/>
                <a:ea typeface="Adobe 繁黑體 Std B" pitchFamily="34" charset="-120"/>
              </a:rPr>
              <a:t>Sisin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鳥</a:t>
            </a:r>
            <a:endParaRPr lang="en-US" altLang="zh-TW" sz="2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的鳴叫聲與行徑方向做決定。</a:t>
            </a:r>
            <a:endParaRPr lang="en-US" altLang="zh-TW" sz="2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         賽德克族的紋面文化與</a:t>
            </a: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祖靈信仰</a:t>
            </a:r>
            <a:r>
              <a:rPr lang="en-US" altLang="zh-TW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(</a:t>
            </a:r>
            <a:r>
              <a:rPr lang="en-US" altLang="zh-TW" sz="2600" b="1" dirty="0" err="1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Utux</a:t>
            </a:r>
            <a:r>
              <a:rPr lang="zh-TW" altLang="en-US" sz="26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有密切的關係，族人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深信唯有紋面</a:t>
            </a:r>
            <a:endParaRPr lang="en-US" altLang="zh-TW" sz="2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者，死後才能走上彩虹橋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600" dirty="0" err="1" smtClean="0">
                <a:latin typeface="Adobe 繁黑體 Std B" pitchFamily="34" charset="-120"/>
                <a:ea typeface="Adobe 繁黑體 Std B" pitchFamily="34" charset="-120"/>
              </a:rPr>
              <a:t>hakaw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600" dirty="0" err="1" smtClean="0">
                <a:latin typeface="Adobe 繁黑體 Std B" pitchFamily="34" charset="-120"/>
                <a:ea typeface="Adobe 繁黑體 Std B" pitchFamily="34" charset="-120"/>
              </a:rPr>
              <a:t>Utux</a:t>
            </a:r>
            <a:r>
              <a:rPr lang="en-US" altLang="zh-TW" sz="26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600" dirty="0" smtClean="0">
                <a:latin typeface="Adobe 繁黑體 Std B" pitchFamily="34" charset="-120"/>
                <a:ea typeface="Adobe 繁黑體 Std B" pitchFamily="34" charset="-120"/>
              </a:rPr>
              <a:t>與祖先相聚。</a:t>
            </a:r>
            <a:r>
              <a:rPr lang="zh-TW" altLang="en-US" sz="2800" i="1" dirty="0" smtClean="0">
                <a:latin typeface="Adobe 繁黑體 Std B" pitchFamily="34" charset="-120"/>
                <a:ea typeface="Adobe 繁黑體 Std B" pitchFamily="34" charset="-120"/>
              </a:rPr>
              <a:t>        </a:t>
            </a:r>
            <a:endParaRPr lang="en-US" altLang="zh-TW" sz="2800" i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i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i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7530" y="683083"/>
            <a:ext cx="6019368" cy="400110"/>
          </a:xfrm>
          <a:prstGeom prst="rect">
            <a:avLst/>
          </a:prstGeom>
          <a:solidFill>
            <a:srgbClr val="99FF66">
              <a:alpha val="25098"/>
            </a:srgbClr>
          </a:solidFill>
          <a:ln w="9528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以文化核心特色結合教案設計</a:t>
            </a:r>
            <a:endParaRPr lang="zh-TW" altLang="en-US" sz="20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7356" y="671803"/>
            <a:ext cx="7504922" cy="8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3746" y="1615403"/>
          <a:ext cx="11170817" cy="448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66"/>
                <a:gridCol w="979715"/>
                <a:gridCol w="2789853"/>
                <a:gridCol w="6456783"/>
              </a:tblGrid>
              <a:tr h="71725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636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備物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一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心情量表</a:t>
                      </a:r>
                      <a:r>
                        <a:rPr lang="en-US" altLang="zh-TW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前測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將心情量表翻成賽德克族語版，並呈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現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中文與族語雙語版本</a:t>
                      </a:r>
                      <a:endParaRPr lang="zh-TW" altLang="en-US" sz="22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11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整經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認識自己</a:t>
                      </a:r>
                      <a:r>
                        <a:rPr lang="en-US" altLang="zh-TW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</a:p>
                    <a:p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我是誰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</a:p>
                    <a:p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Ima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ka  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yaku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請長輩畫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出自畫像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或帶自己的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相片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 在畫圖的過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程中與長輩聊聊長者心理的特徵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實施過程取得長輩同意後以照相或錄影存檔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7181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三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認識自己</a:t>
                      </a:r>
                      <a:r>
                        <a:rPr lang="en-US" altLang="zh-TW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我的心情顏色</a:t>
                      </a:r>
                      <a:endParaRPr lang="en-US" altLang="zh-TW" sz="2400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Iro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lnglungan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mu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請長輩們用不同顏色填滿</a:t>
                      </a:r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5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個愛心，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以代表自己不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同心情的顏色</a:t>
                      </a: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照相或錄影存檔</a:t>
                      </a: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運用圖文並茂、淺顯易懂的</a:t>
                      </a:r>
                      <a:r>
                        <a:rPr lang="en-US" altLang="zh-TW" sz="22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向長輩介紹常見的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老人心靈議題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78025" y="438538"/>
            <a:ext cx="7504922" cy="8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3744" y="1242179"/>
          <a:ext cx="11170818" cy="492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12"/>
                <a:gridCol w="1090575"/>
                <a:gridCol w="3388571"/>
                <a:gridCol w="5501560"/>
              </a:tblGrid>
              <a:tr h="71725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6369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理經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四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傳統文化核心</a:t>
                      </a:r>
                      <a:r>
                        <a:rPr lang="en-US" altLang="zh-TW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紋面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ptasan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運用圖文並茂</a:t>
                      </a:r>
                      <a:r>
                        <a:rPr lang="en-US" altLang="zh-TW" sz="2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向長者介紹泰雅族與太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魯閣族的紋面圖騰，了解有沒有不同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請長者運用舊有相片分享自己親人或部落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紋面長者的故事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36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五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傳統文化核心</a:t>
                      </a:r>
                      <a:r>
                        <a:rPr lang="en-US" altLang="zh-TW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祖訓律法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(Gaya)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ts val="2800"/>
                        </a:lnSpc>
                        <a:buNone/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分組討論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並運用遠程記憶分享小時候所聽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marL="457200" indent="-457200">
                        <a:lnSpc>
                          <a:spcPts val="2800"/>
                        </a:lnSpc>
                        <a:buNone/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到的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Gaya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故事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狩獵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.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嫁娶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. </a:t>
                      </a:r>
                      <a:r>
                        <a:rPr lang="en-US" altLang="zh-TW" sz="20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Sisin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鳥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…)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以影音典藏收集所分享的故事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7181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六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傳統文化核心</a:t>
                      </a:r>
                      <a:r>
                        <a:rPr lang="en-US" altLang="zh-TW" sz="24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祖靈信仰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Utux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彩虹橋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hakaw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Utux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以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歌謠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舞蹈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分享長者們記憶中的</a:t>
                      </a:r>
                      <a:r>
                        <a:rPr lang="en-US" altLang="zh-TW" sz="20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Utux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及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</a:t>
                      </a:r>
                      <a:r>
                        <a:rPr lang="en-US" altLang="zh-TW" sz="20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hakaw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</a:t>
                      </a:r>
                      <a:r>
                        <a:rPr lang="en-US" altLang="zh-TW" sz="20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Utux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實施過程以影音紀錄收集長輩們的身影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24679" y="475861"/>
            <a:ext cx="7504922" cy="71845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5127" y="1307492"/>
          <a:ext cx="11441403" cy="509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49"/>
                <a:gridCol w="997313"/>
                <a:gridCol w="3666985"/>
                <a:gridCol w="5747656"/>
              </a:tblGrid>
              <a:tr h="64260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6369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編織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七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生生不息</a:t>
                      </a:r>
                      <a:r>
                        <a:rPr lang="en-US" altLang="zh-TW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我的族語名字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hagan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mu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將課程設計成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老幼共學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，請長輩分享自己族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語名字的由來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與學童一起練習寫出自己的族語名字，並適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時地給予鼓勵及獎勵</a:t>
                      </a: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比馬龍效益</a:t>
                      </a: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1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八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生生不息</a:t>
                      </a:r>
                      <a:r>
                        <a:rPr lang="en-US" altLang="zh-TW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我的族語名字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hagan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mu</a:t>
                      </a:r>
                      <a:endParaRPr lang="zh-TW" altLang="en-US" sz="2400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課程開始前先以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健腦活動</a:t>
                      </a:r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嘴巴手指不 一樣</a:t>
                      </a:r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/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賽德克語版本</a:t>
                      </a:r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讓長輩及學童一起玩遊戲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繼續上週課程與學童一起練習寫自己的族語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語名字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7181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九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根與我</a:t>
                      </a:r>
                      <a:r>
                        <a:rPr lang="en-US" altLang="zh-TW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家族圖譜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Pusu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mu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運用圖畫</a:t>
                      </a: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或舊有相片</a:t>
                      </a: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畫出自己的家族圖譜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，並分享家族中最值得紀念的人 的故事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運用家族圖向家中孫子們介紹自己的親人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7356" y="485191"/>
            <a:ext cx="7504922" cy="606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4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2446" y="1165833"/>
          <a:ext cx="11394754" cy="521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14"/>
                <a:gridCol w="1001026"/>
                <a:gridCol w="3336756"/>
                <a:gridCol w="6063358"/>
              </a:tblGrid>
              <a:tr h="46425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219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編織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十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真正的勇士</a:t>
                      </a:r>
                      <a:r>
                        <a:rPr lang="en-US" altLang="zh-TW" sz="2400" dirty="0" err="1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sediq</a:t>
                      </a:r>
                      <a:r>
                        <a:rPr lang="en-US" altLang="zh-TW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bale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狩獵篇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課程為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老幼共學</a:t>
                      </a:r>
                      <a:r>
                        <a:rPr lang="zh-TW" altLang="en-US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，運用</a:t>
                      </a:r>
                      <a:r>
                        <a:rPr lang="en-US" altLang="zh-TW" sz="22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介紹狩獵器具與</a:t>
                      </a:r>
                      <a:endParaRPr lang="en-US" altLang="zh-TW" sz="22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狩獵的方式，並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分享有關狩獵的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禁忌</a:t>
                      </a:r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如</a:t>
                      </a:r>
                      <a:endParaRPr lang="en-US" altLang="zh-TW" sz="2200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</a:t>
                      </a:r>
                      <a:r>
                        <a:rPr lang="en-US" altLang="zh-TW" sz="22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Sinin</a:t>
                      </a:r>
                      <a:r>
                        <a:rPr lang="en-US" altLang="zh-TW" sz="2200" baseline="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</a:t>
                      </a:r>
                      <a:r>
                        <a:rPr lang="zh-TW" altLang="en-US" sz="2200" baseline="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鳥</a:t>
                      </a:r>
                      <a:r>
                        <a:rPr lang="en-US" altLang="zh-TW" sz="2200" baseline="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…)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小心有陷阱</a:t>
                      </a:r>
                      <a:r>
                        <a:rPr lang="en-US" altLang="zh-TW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  <a:r>
                        <a:rPr lang="zh-TW" altLang="en-US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教導學童實際操作如何製作陷</a:t>
                      </a:r>
                      <a:endParaRPr lang="en-US" altLang="zh-TW" sz="2200" baseline="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阱</a:t>
                      </a:r>
                      <a:r>
                        <a:rPr lang="en-US" altLang="zh-TW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明陷阱</a:t>
                      </a:r>
                      <a:r>
                        <a:rPr lang="en-US" altLang="zh-TW" sz="2200" baseline="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durang</a:t>
                      </a:r>
                      <a:r>
                        <a:rPr lang="zh-TW" altLang="en-US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、石壓式陷阱</a:t>
                      </a:r>
                      <a:r>
                        <a:rPr lang="en-US" altLang="zh-TW" sz="2200" baseline="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qapi</a:t>
                      </a:r>
                      <a:r>
                        <a:rPr lang="en-US" altLang="zh-TW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</a:t>
                      </a:r>
                      <a:r>
                        <a:rPr lang="en-US" altLang="zh-TW" sz="2200" baseline="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btunux</a:t>
                      </a:r>
                      <a:r>
                        <a:rPr lang="en-US" altLang="zh-TW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    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29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十一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真正的勇士</a:t>
                      </a:r>
                      <a:r>
                        <a:rPr lang="en-US" altLang="zh-TW" sz="2400" dirty="0" err="1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sediq</a:t>
                      </a:r>
                      <a:r>
                        <a:rPr lang="en-US" altLang="zh-TW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bale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織布篇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課程為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老幼共學</a:t>
                      </a:r>
                      <a:r>
                        <a:rPr lang="zh-TW" altLang="en-US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，運用</a:t>
                      </a:r>
                      <a:r>
                        <a:rPr lang="en-US" altLang="zh-TW" sz="22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介紹織布的器具</a:t>
                      </a:r>
                      <a:endParaRPr lang="en-US" altLang="zh-TW" sz="22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即如何使用苧麻製線，並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分享有關織布的</a:t>
                      </a:r>
                      <a:endParaRPr lang="en-US" altLang="zh-TW" sz="2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禁忌</a:t>
                      </a:r>
                      <a:r>
                        <a:rPr lang="en-US" altLang="zh-TW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如守喪期間</a:t>
                      </a:r>
                      <a:r>
                        <a:rPr lang="en-US" altLang="zh-TW" sz="2200" baseline="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…)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教導學童實際操作苧麻剝皮、拈線的活動</a:t>
                      </a:r>
                      <a:endParaRPr lang="zh-TW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39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成品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十二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心情量表</a:t>
                      </a:r>
                      <a:r>
                        <a:rPr lang="en-US" altLang="zh-TW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  <a:r>
                        <a:rPr lang="zh-TW" altLang="en-US" sz="24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後測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將心情量表翻成賽德克族語版，並呈現</a:t>
                      </a: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中</a:t>
                      </a:r>
                      <a:endParaRPr lang="en-US" altLang="zh-TW" sz="2200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文與族語雙語版本</a:t>
                      </a:r>
                      <a:endParaRPr lang="en-US" altLang="zh-TW" sz="2200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前後測分析</a:t>
                      </a:r>
                      <a:endParaRPr lang="zh-TW" altLang="en-US" sz="22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7356" y="485191"/>
            <a:ext cx="7504922" cy="72779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二、單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3896" y="1260840"/>
          <a:ext cx="11355355" cy="504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43"/>
                <a:gridCol w="3408126"/>
                <a:gridCol w="1632857"/>
                <a:gridCol w="1343609"/>
                <a:gridCol w="1287624"/>
                <a:gridCol w="2192696"/>
              </a:tblGrid>
              <a:tr h="770998">
                <a:tc>
                  <a:txBody>
                    <a:bodyPr/>
                    <a:lstStyle/>
                    <a:p>
                      <a:r>
                        <a:rPr lang="zh-TW" altLang="en-US" sz="2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週次主題</a:t>
                      </a:r>
                      <a:endParaRPr lang="zh-TW" altLang="en-US" sz="2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【</a:t>
                      </a:r>
                      <a:r>
                        <a:rPr lang="en-US" altLang="zh-TW" sz="2400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Seediq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Bale</a:t>
                      </a:r>
                      <a:r>
                        <a:rPr lang="zh-TW" altLang="en-US" sz="2400" baseline="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真正的勇士</a:t>
                      </a: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】~</a:t>
                      </a:r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織布篇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【</a:t>
                      </a:r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單週第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11</a:t>
                      </a:r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週課程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】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36872">
                <a:tc>
                  <a:txBody>
                    <a:bodyPr/>
                    <a:lstStyle/>
                    <a:p>
                      <a:r>
                        <a:rPr lang="zh-TW" altLang="en-US" sz="2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教案設計</a:t>
                      </a:r>
                      <a:endParaRPr lang="zh-TW" altLang="en-US" sz="2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dobe 繁黑體 Std B" pitchFamily="34" charset="-120"/>
                          <a:ea typeface="Adobe 繁黑體 Std B" pitchFamily="34" charset="-120"/>
                        </a:rPr>
                        <a:t>黃筱晶、</a:t>
                      </a:r>
                      <a:r>
                        <a:rPr lang="zh-TW" altLang="en-US" sz="20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蔡明富、陳明玲</a:t>
                      </a:r>
                      <a:endParaRPr lang="en-US" altLang="zh-TW" sz="2000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陳莉容、何麗娟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教學時間</a:t>
                      </a:r>
                      <a:endParaRPr lang="zh-TW" altLang="en-US" sz="2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60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分鐘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教學人數</a:t>
                      </a:r>
                      <a:endParaRPr lang="zh-TW" altLang="en-US"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長輩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15-20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人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algn="l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學童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15-20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人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57251">
                <a:tc>
                  <a:txBody>
                    <a:bodyPr/>
                    <a:lstStyle/>
                    <a:p>
                      <a:r>
                        <a:rPr lang="zh-TW" altLang="en-US" sz="2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教學目標</a:t>
                      </a:r>
                      <a:endParaRPr lang="zh-TW" altLang="en-US" sz="2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以老幼共學的教學策略，讓長者及學童認識不同的織布器具，並了解製麻製線的過程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讓長者及學童藉由實際操作學會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苧麻剝皮、捲線、紡紗的技巧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藉由老幼共學的過程，讓長輩能夠提升自我價值感及成就感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057251">
                <a:tc>
                  <a:txBody>
                    <a:bodyPr/>
                    <a:lstStyle/>
                    <a:p>
                      <a:r>
                        <a:rPr lang="zh-TW" altLang="en-US" sz="2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教學工具</a:t>
                      </a:r>
                      <a:endParaRPr lang="zh-TW" altLang="en-US" sz="2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教材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、筆電、單槍投影機、小蜜蜂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或無線麥克風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、喇叭、延長線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竹製刮麻器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qataq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數支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、捲線器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tiyadan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、紡錘器、素麻線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waray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、剪刀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手機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或攝影機、照相機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377630">
                <a:tc>
                  <a:txBody>
                    <a:bodyPr/>
                    <a:lstStyle/>
                    <a:p>
                      <a:r>
                        <a:rPr lang="zh-TW" altLang="en-US" sz="2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教學內容</a:t>
                      </a:r>
                      <a:endParaRPr lang="zh-TW" altLang="en-US" sz="2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、以講授法介紹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內容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包含介紹工具的使用及相關禁忌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、由長輩先行示教，之後分組由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2-3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位長輩帶領學童實際操作運用刮麻器將苧麻剝皮、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   捲線及紡紗的活動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3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、長輩與學童心得分享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8" descr="C:\Users\h\AppData\Local\Microsoft\Windows\Temporary Internet Files\Content.IE5\FC7BE2AH\book_PNG2109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69" y="482372"/>
            <a:ext cx="1263773" cy="735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3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5233" y="1214718"/>
          <a:ext cx="11513976" cy="5012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774"/>
                <a:gridCol w="1657483"/>
                <a:gridCol w="1101013"/>
                <a:gridCol w="3293706"/>
              </a:tblGrid>
              <a:tr h="613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 dirty="0">
                        <a:solidFill>
                          <a:srgbClr val="FF0000"/>
                        </a:solidFill>
                        <a:latin typeface="Microsoft JhengHei"/>
                        <a:cs typeface="Microsoft JhengHei"/>
                      </a:endParaRPr>
                    </a:p>
                  </a:txBody>
                  <a:tcPr marL="0" marR="0" marT="3683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教學活動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zh-TW" altLang="en-US" sz="20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評量方式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時間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具體目標</a:t>
                      </a:r>
                      <a:endParaRPr sz="20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6122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準備活動</a:t>
                      </a:r>
                      <a:endParaRPr lang="zh-TW" alt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教師準備教材</a:t>
                      </a:r>
                      <a:r>
                        <a:rPr lang="zh-TW" altLang="en-US" sz="2000" b="1" spc="-65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</a:t>
                      </a:r>
                      <a:r>
                        <a:rPr lang="en-US" altLang="zh-TW" sz="2000" b="1" spc="-1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PPT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檔、線上課程影音檔、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筆電、單槍投影機、小蜜蜂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或無線麥克風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、喇叭、延長線、竹製刮麻器、捲線器、紡錘器、素麻線、剪刀、手機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或攝影機、照相機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、分組標示牌</a:t>
                      </a: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4994">
                <a:tc>
                  <a:txBody>
                    <a:bodyPr/>
                    <a:lstStyle/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教學活動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:</a:t>
                      </a: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一、以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ppt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檔講授介紹不同織布的機器與工具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二、以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ppt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檔講授織布的相關禁忌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踴躍發言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踴躍發言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戳戳樂活動</a:t>
                      </a: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1.1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能說出不同織布的機器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與工具的名稱及用法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1.2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能說出織布的相關禁忌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25374" y="426490"/>
            <a:ext cx="69056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二、單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30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3447</TotalTime>
  <Words>1523</Words>
  <Application>Microsoft Office PowerPoint</Application>
  <PresentationFormat>自訂</PresentationFormat>
  <Paragraphs>230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公正</vt:lpstr>
      <vt:lpstr>原住民族部落延緩失能種子教師線上課程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社會學-社會運動</dc:title>
  <dc:creator>user</dc:creator>
  <cp:lastModifiedBy>Takun</cp:lastModifiedBy>
  <cp:revision>417</cp:revision>
  <dcterms:created xsi:type="dcterms:W3CDTF">2017-10-19T17:28:21Z</dcterms:created>
  <dcterms:modified xsi:type="dcterms:W3CDTF">2020-02-23T09:01:16Z</dcterms:modified>
</cp:coreProperties>
</file>