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483" r:id="rId2"/>
    <p:sldId id="484" r:id="rId3"/>
    <p:sldId id="486" r:id="rId4"/>
    <p:sldId id="485" r:id="rId5"/>
    <p:sldId id="487" r:id="rId6"/>
    <p:sldId id="488" r:id="rId7"/>
    <p:sldId id="489" r:id="rId8"/>
    <p:sldId id="490" r:id="rId9"/>
    <p:sldId id="493" r:id="rId10"/>
    <p:sldId id="492" r:id="rId11"/>
    <p:sldId id="494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777777"/>
    <a:srgbClr val="FF6600"/>
    <a:srgbClr val="CC99FF"/>
    <a:srgbClr val="D08B1A"/>
    <a:srgbClr val="CCCCFF"/>
    <a:srgbClr val="008000"/>
    <a:srgbClr val="EB1919"/>
    <a:srgbClr val="FFCC00"/>
    <a:srgbClr val="FE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86378" autoAdjust="0"/>
  </p:normalViewPr>
  <p:slideViewPr>
    <p:cSldViewPr snapToGrid="0">
      <p:cViewPr varScale="1">
        <p:scale>
          <a:sx n="68" d="100"/>
          <a:sy n="68" d="100"/>
        </p:scale>
        <p:origin x="-472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13E9-64C1-48CF-AC36-0DDCC49C8A84}" type="datetimeFigureOut">
              <a:rPr lang="zh-TW" altLang="en-US" smtClean="0"/>
              <a:pPr/>
              <a:t>2020/2/24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E74F-D0A5-49C5-8CC9-7F60427B39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D4EF5-7180-4350-A1B7-0BC82C398FE1}" type="datetimeFigureOut">
              <a:rPr lang="zh-TW" altLang="en-US" smtClean="0"/>
              <a:pPr/>
              <a:t>2020/2/24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7BB87-163C-4DBE-A6DA-45389039DC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4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52400" y="68542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7018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52400" y="6854284"/>
            <a:ext cx="12192000" cy="1338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159" y="550505"/>
            <a:ext cx="11066105" cy="745833"/>
          </a:xfrm>
        </p:spPr>
        <p:txBody>
          <a:bodyPr>
            <a:normAutofit/>
          </a:bodyPr>
          <a:lstStyle/>
          <a:p>
            <a:pPr algn="ctr">
              <a:lnSpc>
                <a:spcPts val="4600"/>
              </a:lnSpc>
            </a:pPr>
            <a:r>
              <a:rPr lang="zh-TW" altLang="en-US" b="1" dirty="0" smtClean="0">
                <a:solidFill>
                  <a:srgbClr val="002060"/>
                </a:solidFill>
                <a:latin typeface="Adobe 繁黑體 Std B" pitchFamily="34" charset="-120"/>
                <a:ea typeface="Adobe 繁黑體 Std B" pitchFamily="34" charset="-120"/>
              </a:rPr>
              <a:t>原住民族部落延緩失能種子教師線上課程</a:t>
            </a:r>
            <a:endParaRPr lang="zh-TW" altLang="en-US" dirty="0">
              <a:solidFill>
                <a:srgbClr val="00206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34816" y="1334277"/>
            <a:ext cx="7504922" cy="8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dirty="0" smtClean="0"/>
              <a:t>【</a:t>
            </a:r>
            <a:r>
              <a:rPr lang="zh-TW" altLang="en-US" sz="36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復古懷舊、創意靈活文化教案</a:t>
            </a:r>
            <a:r>
              <a:rPr lang="en-US" altLang="zh-TW" sz="3600" dirty="0" smtClean="0"/>
              <a:t>】</a:t>
            </a:r>
            <a:endParaRPr lang="zh-TW" altLang="en-US" sz="3600" dirty="0"/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875453" y="2043404"/>
            <a:ext cx="8602826" cy="65314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頭腦保健與心靈健康文化照顧方案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~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邵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族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46041" y="5358882"/>
            <a:ext cx="8565502" cy="11165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zh-TW" altLang="en-US" sz="3000" b="1" dirty="0" smtClean="0">
                <a:latin typeface="Adobe 繁黑體 Std B" pitchFamily="34" charset="-120"/>
                <a:ea typeface="Adobe 繁黑體 Std B" pitchFamily="34" charset="-120"/>
              </a:rPr>
              <a:t>第二組</a:t>
            </a:r>
            <a:r>
              <a:rPr lang="en-US" altLang="zh-TW" sz="3000" b="1" dirty="0" smtClean="0">
                <a:latin typeface="Adobe 繁黑體 Std B" pitchFamily="34" charset="-120"/>
                <a:ea typeface="Adobe 繁黑體 Std B" pitchFamily="34" charset="-120"/>
              </a:rPr>
              <a:t>~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組長</a:t>
            </a:r>
            <a:r>
              <a:rPr kumimoji="0" lang="en-US" altLang="zh-TW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kumimoji="0" lang="zh-TW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黃筱晶</a:t>
            </a:r>
            <a:endParaRPr kumimoji="0" lang="en-US" altLang="zh-TW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  <a:p>
            <a:pPr marL="274320" lvl="0" indent="-274320" algn="ctr" defTabSz="91440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3000" b="1" dirty="0" smtClean="0">
                <a:latin typeface="Adobe 繁黑體 Std B" pitchFamily="34" charset="-120"/>
                <a:ea typeface="Adobe 繁黑體 Std B" pitchFamily="34" charset="-120"/>
              </a:rPr>
              <a:t>組員</a:t>
            </a:r>
            <a:r>
              <a:rPr lang="en-US" altLang="zh-TW" sz="3000" b="1" dirty="0" smtClean="0">
                <a:latin typeface="Adobe 繁黑體 Std B" pitchFamily="34" charset="-120"/>
                <a:ea typeface="Adobe 繁黑體 Std B" pitchFamily="34" charset="-120"/>
              </a:rPr>
              <a:t>:</a:t>
            </a:r>
            <a:r>
              <a:rPr lang="zh-TW" altLang="en-US" sz="3000" b="1" dirty="0" smtClean="0">
                <a:latin typeface="Adobe 繁黑體 Std B" pitchFamily="34" charset="-120"/>
                <a:ea typeface="Adobe 繁黑體 Std B" pitchFamily="34" charset="-120"/>
              </a:rPr>
              <a:t>蔡財富、何麗娟、陳明玲、陳莉容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1026" name="Picture 2" descr="C:\Users\owner\Desktop\1090117-18 延緩失能種子教師課程\線上課程\第二組\邵族照片\邵族-伊達邵文健站_200223_00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933" y="2802555"/>
            <a:ext cx="3517642" cy="2589186"/>
          </a:xfrm>
          <a:prstGeom prst="rect">
            <a:avLst/>
          </a:prstGeom>
          <a:noFill/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13" t="8769" r="8279" b="8378"/>
          <a:stretch/>
        </p:blipFill>
        <p:spPr>
          <a:xfrm>
            <a:off x="6016647" y="2790380"/>
            <a:ext cx="3733844" cy="2602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2554" y="1223520"/>
          <a:ext cx="11513976" cy="4869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774"/>
                <a:gridCol w="1657483"/>
                <a:gridCol w="1101013"/>
                <a:gridCol w="3293706"/>
              </a:tblGrid>
              <a:tr h="57728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</a:p>
                  </a:txBody>
                  <a:tcPr marL="0" marR="0" marT="3683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2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評量方式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時間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具體目標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發展活動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-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示教及實際操作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 algn="l" rtl="0" eaLnBrk="1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一、由長輩分成三組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包含削竹剖竹組、編織組、</a:t>
                      </a:r>
                      <a:endParaRPr kumimoji="0" lang="en-US" altLang="zh-TW" sz="2000" b="1" kern="1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 algn="l" rtl="0" eaLnBrk="1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   製作藤箍組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)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擔任各組的指導老師</a:t>
                      </a:r>
                      <a:endParaRPr kumimoji="0" lang="en-US" altLang="zh-TW" sz="2000" b="1" kern="1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二、將學童分組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每組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3-5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人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後，讓學童以跑堂的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   方式，完成三組的實際操作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lang="zh-TW" alt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回覆示教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每一組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停留時間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共計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30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可以正確的使用工具完成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 algn="l" rtl="0" eaLnBrk="1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削竹剖竹、編織、製作藤箍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的動作</a:t>
                      </a: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1316">
                <a:tc>
                  <a:txBody>
                    <a:bodyPr/>
                    <a:lstStyle/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回饋活動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一、請長輩及學童分享活動心得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二、建議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能說出自己的感受及心得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1.2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能說出日後課程設計的建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      議或方向</a:t>
                      </a: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33285" y="417159"/>
            <a:ext cx="68776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66589"/>
            <a:ext cx="12192000" cy="29858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259633" y="2712488"/>
            <a:ext cx="4674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謝謝您的聆聽</a:t>
            </a:r>
            <a:endParaRPr lang="zh-TW" alt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" name="圖片 6" descr="84353500_627045721394658_8945751325140844544_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637411"/>
            <a:ext cx="4024606" cy="5360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142931" y="886408"/>
            <a:ext cx="7504922" cy="8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400" dirty="0" smtClean="0"/>
              <a:t>【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課程大綱</a:t>
            </a:r>
            <a:r>
              <a:rPr lang="en-US" altLang="zh-TW" sz="4400" dirty="0" smtClean="0"/>
              <a:t>】</a:t>
            </a:r>
            <a:endParaRPr lang="zh-TW" altLang="en-US" sz="4400" dirty="0"/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978088" y="2121158"/>
            <a:ext cx="8481527" cy="29640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TW" altLang="en-US" sz="3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一、族群文化特色</a:t>
            </a:r>
            <a:endParaRPr kumimoji="0" lang="en-US" altLang="zh-TW" sz="3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  <a:p>
            <a:pPr marL="274320" lvl="0" indent="-274320" defTabSz="9144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800" b="1" dirty="0" smtClean="0"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000" b="1" dirty="0" smtClean="0"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週課程與單週課程設計之規劃</a:t>
            </a:r>
            <a:endParaRPr lang="en-US" altLang="zh-TW" sz="40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marL="274320" lvl="0" indent="-274320" defTabSz="91440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</a:rPr>
              <a:t>三、具有文化特色的健腦活動示範</a:t>
            </a:r>
            <a:endParaRPr kumimoji="0" lang="zh-TW" altLang="en-US" sz="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11" y="485190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一、族群特色</a:t>
            </a:r>
            <a:endParaRPr lang="zh-TW" altLang="en-US" sz="4400" b="1" dirty="0">
              <a:solidFill>
                <a:srgbClr val="0070C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50507" y="1324947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TW" sz="2800" b="1" dirty="0" smtClean="0"/>
              <a:t>1.</a:t>
            </a:r>
            <a:r>
              <a:rPr lang="zh-TW" altLang="en-US" sz="2800" b="1" dirty="0" smtClean="0"/>
              <a:t>在邵族族語中，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「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Thao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800" b="1" dirty="0" smtClean="0"/>
              <a:t>」是指「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人</a:t>
            </a:r>
            <a:r>
              <a:rPr lang="zh-TW" altLang="en-US" sz="2800" b="1" dirty="0" smtClean="0"/>
              <a:t>」的意思。</a:t>
            </a:r>
            <a:endParaRPr lang="en-US" altLang="zh-TW" sz="2800" b="1" dirty="0" smtClean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TW" sz="2800" b="1" dirty="0" smtClean="0"/>
              <a:t>2.</a:t>
            </a:r>
            <a:r>
              <a:rPr lang="zh-TW" altLang="en-US" sz="2800" b="1" dirty="0" smtClean="0"/>
              <a:t>宗教信仰的核心是祖靈信仰。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最高祖靈</a:t>
            </a:r>
            <a:r>
              <a:rPr lang="zh-TW" altLang="en-US" sz="2800" b="1" dirty="0" smtClean="0"/>
              <a:t>居住在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拉魯島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800" b="1" dirty="0" err="1" smtClean="0"/>
              <a:t>lalu</a:t>
            </a:r>
            <a:r>
              <a:rPr lang="en-US" altLang="zh-TW" sz="2800" b="1" dirty="0" smtClean="0"/>
              <a:t>)</a:t>
            </a:r>
            <a:r>
              <a:rPr lang="zh-TW" altLang="en-US" sz="2800" b="1" dirty="0" smtClean="0"/>
              <a:t>的大茄苳樹上，是最具權威的神 ，</a:t>
            </a:r>
            <a:r>
              <a:rPr lang="zh-TW" altLang="en-US" sz="28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氏族祖靈</a:t>
            </a:r>
            <a:r>
              <a:rPr lang="zh-TW" altLang="en-US" sz="2800" b="1" dirty="0" smtClean="0"/>
              <a:t>則為各氏族的始祖。</a:t>
            </a:r>
            <a:endParaRPr lang="en-US" altLang="zh-TW" sz="2800" b="1" dirty="0" smtClean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TW" sz="2800" b="1" dirty="0" smtClean="0"/>
              <a:t>3.</a:t>
            </a:r>
            <a:r>
              <a:rPr lang="zh-TW" altLang="en-US" sz="2800" b="1" dirty="0" smtClean="0"/>
              <a:t>將</a:t>
            </a:r>
            <a:r>
              <a:rPr lang="zh-TW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拉魯島</a:t>
            </a:r>
            <a:r>
              <a:rPr lang="en-US" altLang="zh-TW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2800" b="1" dirty="0" err="1" smtClean="0"/>
              <a:t>lalu</a:t>
            </a:r>
            <a:r>
              <a:rPr lang="en-US" altLang="zh-TW" sz="2800" b="1" dirty="0" smtClean="0"/>
              <a:t>)</a:t>
            </a:r>
            <a:r>
              <a:rPr lang="zh-TW" altLang="en-US" sz="2800" b="1" dirty="0" smtClean="0"/>
              <a:t>收穫之糧稻，收成運回 </a:t>
            </a:r>
            <a:r>
              <a:rPr lang="en-US" altLang="zh-TW" sz="2800" b="1" dirty="0" err="1" smtClean="0"/>
              <a:t>tarinkwan</a:t>
            </a:r>
            <a:r>
              <a:rPr lang="en-US" altLang="zh-TW" sz="2800" b="1" dirty="0" smtClean="0"/>
              <a:t> </a:t>
            </a:r>
            <a:r>
              <a:rPr lang="zh-TW" altLang="en-US" sz="2800" b="1" dirty="0" smtClean="0"/>
              <a:t>部落，然後將稻殼曝曬、去殼，因各家各戶同時槌打去穀，造成部落叮叮咚咚聲響，發展成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杵音之舞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TW" sz="2800" b="1" dirty="0" smtClean="0"/>
              <a:t>4.</a:t>
            </a:r>
            <a:r>
              <a:rPr lang="zh-TW" altLang="en-US" sz="2800" b="1" dirty="0" smtClean="0"/>
              <a:t> 服膺祖先遺訓，保留了播種祭、草祭、氏族祖靈祭、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狩獵祭</a:t>
            </a:r>
            <a:r>
              <a:rPr lang="zh-TW" altLang="en-US" sz="2800" b="1" dirty="0" smtClean="0"/>
              <a:t>、拜鰻祭和豐年祭等重要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祭儀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TW" sz="2800" b="1" dirty="0" smtClean="0"/>
              <a:t>5.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神話傳說</a:t>
            </a:r>
            <a:r>
              <a:rPr lang="zh-TW" altLang="en-US" sz="2800" b="1" dirty="0" smtClean="0"/>
              <a:t>：逐鹿傳奇、拉魯島與茄苳樹、公媽籃、九龍與水精、獨木舟的口傳故事等。        </a:t>
            </a:r>
            <a:endParaRPr lang="en-US" altLang="zh-TW" sz="2800" b="1" dirty="0" smtClean="0"/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7530" y="621528"/>
            <a:ext cx="6019368" cy="523220"/>
          </a:xfrm>
          <a:prstGeom prst="rect">
            <a:avLst/>
          </a:prstGeom>
          <a:solidFill>
            <a:srgbClr val="99FF66">
              <a:alpha val="25098"/>
            </a:srgbClr>
          </a:solidFill>
          <a:ln w="9528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以文化核心特色結合教案設計</a:t>
            </a:r>
            <a:endParaRPr lang="zh-TW" altLang="en-US" sz="2800" b="1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671803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63894" y="1615403"/>
          <a:ext cx="11420669" cy="445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04"/>
                <a:gridCol w="838214"/>
                <a:gridCol w="2852252"/>
                <a:gridCol w="6601199"/>
              </a:tblGrid>
              <a:tr h="71725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2400" b="1" kern="1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萌芽期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一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心情量表</a:t>
                      </a:r>
                      <a:r>
                        <a:rPr lang="en-US" altLang="zh-TW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前測</a:t>
                      </a:r>
                      <a:endParaRPr lang="zh-TW" altLang="en-US" sz="24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1.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將心情量表翻成邵族族語版，並呈現中文與族語雙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    語版本。</a:t>
                      </a:r>
                      <a:endParaRPr kumimoji="0" lang="zh-TW" altLang="en-US" sz="2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114">
                <a:tc rowSpan="2">
                  <a:txBody>
                    <a:bodyPr/>
                    <a:lstStyle/>
                    <a:p>
                      <a:pPr algn="ctr"/>
                      <a:r>
                        <a:rPr kumimoji="0" lang="zh-TW" altLang="en-US" sz="2400" b="1" kern="1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幼苗期</a:t>
                      </a:r>
                      <a:endParaRPr kumimoji="0" lang="zh-TW" altLang="en-US" sz="2400" b="1" kern="1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二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認識自己</a:t>
                      </a:r>
                      <a:r>
                        <a:rPr lang="en-US" altLang="zh-TW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</a:p>
                    <a:p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我是誰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請長輩畫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出自畫像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或帶自己的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相片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 在畫圖的過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程中與長輩聊聊長者心理的特徵。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實施過程取得長輩同意後以照相或錄影存檔。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三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認識自己</a:t>
                      </a:r>
                      <a:r>
                        <a:rPr lang="en-US" altLang="zh-TW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我的心情顏色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請長輩們用不同顏色填滿</a:t>
                      </a:r>
                      <a:r>
                        <a:rPr lang="en-US" altLang="zh-TW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5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個愛心，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以代表自己不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同心情的顏色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照相或錄影存檔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。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運用圖文並茂、淺顯易懂的</a:t>
                      </a:r>
                      <a:r>
                        <a:rPr lang="en-US" altLang="zh-TW" sz="2200" b="1" dirty="0" err="1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向長輩介紹常見的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老人心靈議題。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78025" y="438538"/>
            <a:ext cx="7504922" cy="8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3744" y="1156996"/>
          <a:ext cx="11170818" cy="527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12"/>
                <a:gridCol w="1090575"/>
                <a:gridCol w="3388571"/>
                <a:gridCol w="5501560"/>
              </a:tblGrid>
              <a:tr h="64381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成長期</a:t>
                      </a:r>
                      <a:endParaRPr lang="zh-TW" altLang="en-US" sz="2400" b="1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四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</a:rPr>
                        <a:t>祖靈信仰</a:t>
                      </a:r>
                      <a:endParaRPr lang="en-US" altLang="zh-TW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祖靈籃</a:t>
                      </a:r>
                      <a:r>
                        <a:rPr kumimoji="0" lang="en-US" altLang="zh-TW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</a:rPr>
                        <a:t>公媽籃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</a:rPr>
                        <a:t>》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1.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運用</a:t>
                      </a:r>
                      <a:r>
                        <a:rPr kumimoji="0" lang="en-US" altLang="zh-TW" sz="2200" b="1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ppt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和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長者分享住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在拉魯島（</a:t>
                      </a:r>
                      <a:r>
                        <a:rPr kumimoji="0" lang="en-US" altLang="zh-TW" sz="2200" b="1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Lalu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）上茄苳樹的一位男性最高祖靈，以及每一個氏族的始祖氏族祖靈。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請長者運用舊有相片分享自己親人或部落長者的故事。</a:t>
                      </a:r>
                      <a:endParaRPr kumimoji="0" lang="zh-TW" altLang="en-US" sz="2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36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五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祭典</a:t>
                      </a:r>
                      <a:r>
                        <a:rPr kumimoji="0" lang="en-US" altLang="zh-TW" sz="24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4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狩獵祭、拜鰻祭</a:t>
                      </a:r>
                      <a:r>
                        <a:rPr kumimoji="0" lang="en-US" altLang="zh-TW" sz="24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endParaRPr kumimoji="0" lang="zh-TW" altLang="en-US" sz="2400" b="1" kern="1200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1.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分組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討論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或實作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並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運用回憶分享狩獵祭、拜鰻祭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例如：</a:t>
                      </a:r>
                      <a:r>
                        <a:rPr kumimoji="0" lang="zh-TW" altLang="en-US" sz="22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糯米糕製成之鰻形麻糬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。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 marL="457200" indent="-457200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以影音典藏收集所分享的故事。</a:t>
                      </a:r>
                      <a:endParaRPr kumimoji="0" lang="zh-TW" altLang="en-US" sz="2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六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傳統文化核心</a:t>
                      </a:r>
                      <a:r>
                        <a:rPr lang="en-US" altLang="zh-TW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祭典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</a:rPr>
                        <a:t>舂石音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1.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22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杵音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分為杵聲和杵歌兩部分，優美動人。配「舞」與「歌」，取材於舂米勞作，是舞蹈化的勞動。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 marL="457200" indent="-457200" algn="l" rtl="0" eaLnBrk="1" latinLnBrk="0" hangingPunct="1">
                        <a:lnSpc>
                          <a:spcPts val="2800"/>
                        </a:lnSpc>
                        <a:buNone/>
                      </a:pP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2.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實施過程以影音紀錄收集長輩們的身影。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24679" y="475861"/>
            <a:ext cx="7504922" cy="7184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5127" y="1307492"/>
          <a:ext cx="11441403" cy="509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722"/>
                <a:gridCol w="821040"/>
                <a:gridCol w="3666985"/>
                <a:gridCol w="5747656"/>
              </a:tblGrid>
              <a:tr h="64260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6369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茁壯期</a:t>
                      </a:r>
                      <a:endParaRPr lang="zh-TW" altLang="en-US" sz="2400" b="1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七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生生不息</a:t>
                      </a:r>
                      <a:r>
                        <a:rPr lang="en-US" altLang="zh-TW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我的族語名字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將課程設計成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，請長輩分享自己族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語名字的由來。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與學童一起練習寫出自己的族語名字，並適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時地給予鼓勵及獎勵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比馬龍效益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211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八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生生不息</a:t>
                      </a:r>
                      <a:r>
                        <a:rPr lang="en-US" altLang="zh-TW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我的族語名字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課程開始前先以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健腦活動</a:t>
                      </a:r>
                      <a:r>
                        <a:rPr lang="en-US" altLang="zh-TW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嘴巴手指不 一樣</a:t>
                      </a:r>
                      <a:r>
                        <a:rPr lang="en-US" altLang="zh-TW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/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邵族族語版本</a:t>
                      </a:r>
                      <a:r>
                        <a:rPr lang="en-US" altLang="zh-TW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讓長輩及學童一起玩遊戲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繼續上週課程與學童一起練習寫自己的族語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語名字。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7181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九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根與我</a:t>
                      </a:r>
                      <a:r>
                        <a:rPr lang="en-US" altLang="zh-TW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家族圖譜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運用圖畫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或舊有相片</a:t>
                      </a: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畫出自己的家族圖譜</a:t>
                      </a:r>
                      <a:endParaRPr lang="en-US" altLang="zh-TW" sz="2200" b="1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    ，並分享家族中最值得紀念的人的故事。</a:t>
                      </a:r>
                      <a:endParaRPr lang="en-US" altLang="zh-TW" sz="22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運用家族圖向家中孫子們介紹自己的親人。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485191"/>
            <a:ext cx="7504922" cy="606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sz="4400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12</a:t>
            </a: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4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2446" y="1165833"/>
          <a:ext cx="11394754" cy="528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081"/>
                <a:gridCol w="863559"/>
                <a:gridCol w="3336756"/>
                <a:gridCol w="6063358"/>
              </a:tblGrid>
              <a:tr h="58832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主題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教學策略</a:t>
                      </a: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21916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茁壯期</a:t>
                      </a:r>
                      <a:endParaRPr lang="zh-TW" altLang="en-US" sz="2400" b="1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TW" altLang="en-US" sz="2400" b="1" kern="1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捕魚與狩獵</a:t>
                      </a:r>
                      <a:endParaRPr kumimoji="0" lang="zh-TW" altLang="en-US" sz="2400" b="1" kern="1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課程為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，運用</a:t>
                      </a:r>
                      <a:r>
                        <a:rPr lang="en-US" altLang="zh-TW" sz="2200" b="1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介紹捕魚和狩獵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器具以及方式</a:t>
                      </a:r>
                      <a:r>
                        <a:rPr kumimoji="0" lang="zh-TW" altLang="en-US" sz="22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。</a:t>
                      </a:r>
                      <a:endParaRPr kumimoji="0" lang="en-US" altLang="zh-TW" sz="2200" b="1" kern="1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教導學童實際</a:t>
                      </a:r>
                      <a:r>
                        <a:rPr lang="zh-TW" altLang="en-US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製作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器具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如</a:t>
                      </a:r>
                      <a:r>
                        <a:rPr kumimoji="0" lang="zh-TW" altLang="en-US" sz="2200" b="1" kern="1200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製作魚筌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，因「魚筌誘魚」邵族文化獨特之處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。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    </a:t>
                      </a:r>
                      <a:endParaRPr kumimoji="0" lang="zh-TW" altLang="en-US" sz="22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29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十一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TW" altLang="en-US" sz="2400" b="1" kern="1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神話故事</a:t>
                      </a:r>
                      <a:endParaRPr kumimoji="0" lang="zh-TW" altLang="en-US" sz="2400" b="1" kern="1200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課程為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老幼共學</a:t>
                      </a:r>
                      <a:r>
                        <a:rPr lang="zh-TW" altLang="en-US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分享邵族的神話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故事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如逐鹿傳奇、拉魯島與茄苳樹、公媽籃、九龍與水精、獨木舟的口傳故事等</a:t>
                      </a:r>
                      <a:r>
                        <a:rPr kumimoji="0" lang="en-US" altLang="zh-TW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2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。</a:t>
                      </a:r>
                      <a:endParaRPr kumimoji="0" lang="en-US" altLang="zh-TW" sz="2200" b="1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長者和學童一起互動說神話故事。</a:t>
                      </a:r>
                      <a:endParaRPr lang="zh-TW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全盛期</a:t>
                      </a:r>
                      <a:endParaRPr lang="zh-TW" altLang="en-US" sz="2400" b="1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十二</a:t>
                      </a:r>
                      <a:endParaRPr lang="zh-TW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心情量表</a:t>
                      </a:r>
                      <a:r>
                        <a:rPr lang="en-US" altLang="zh-TW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-</a:t>
                      </a:r>
                      <a:r>
                        <a:rPr lang="zh-TW" altLang="en-US" sz="24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後測</a:t>
                      </a:r>
                      <a:endParaRPr lang="zh-TW" altLang="en-US" sz="24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將心情量表翻成邵族族語版，並呈現</a:t>
                      </a:r>
                      <a:r>
                        <a:rPr lang="zh-TW" altLang="en-US" sz="22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中文與族語雙語版本</a:t>
                      </a:r>
                      <a:endParaRPr lang="en-US" altLang="zh-TW" sz="2200" b="1" dirty="0" smtClean="0">
                        <a:solidFill>
                          <a:srgbClr val="FF000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TW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2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前後測分析</a:t>
                      </a:r>
                      <a:endParaRPr lang="zh-TW" altLang="en-US" sz="22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7356" y="485191"/>
            <a:ext cx="7504922" cy="72779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二、單週課設計之規劃</a:t>
            </a:r>
            <a:r>
              <a:rPr lang="en-US" altLang="zh-TW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4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5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8499" y="1614196"/>
            <a:ext cx="11290040" cy="4581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dobe 繁黑體 Std B" pitchFamily="34" charset="-120"/>
                <a:ea typeface="Adobe 繁黑體 Std B" pitchFamily="34" charset="-120"/>
                <a:cs typeface="+mn-cs"/>
              </a:rPr>
              <a:t>       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28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TW" altLang="en-US" sz="3400" b="1" dirty="0" smtClean="0">
                <a:latin typeface="Adobe 繁黑體 Std B" pitchFamily="34" charset="-120"/>
                <a:ea typeface="Adobe 繁黑體 Std B" pitchFamily="34" charset="-120"/>
                <a:cs typeface="Arial" pitchFamily="34" charset="0"/>
              </a:rPr>
              <a:t>         </a:t>
            </a: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TW" sz="3400" b="1" dirty="0" smtClean="0">
              <a:latin typeface="Adobe 繁黑體 Std B" pitchFamily="34" charset="-120"/>
              <a:ea typeface="Adobe 繁黑體 Std B" pitchFamily="34" charset="-120"/>
              <a:cs typeface="Arial" pitchFamily="34" charset="0"/>
            </a:endParaRPr>
          </a:p>
          <a:p>
            <a:pPr marL="274320" lvl="0" indent="-274320" defTabSz="91440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altLang="zh-TW" sz="3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183364" y="5069633"/>
            <a:ext cx="8565502" cy="12658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3896" y="1260840"/>
          <a:ext cx="11355355" cy="529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43"/>
                <a:gridCol w="3408126"/>
                <a:gridCol w="1632857"/>
                <a:gridCol w="1343609"/>
                <a:gridCol w="1287624"/>
                <a:gridCol w="2192696"/>
              </a:tblGrid>
              <a:tr h="770998">
                <a:tc>
                  <a:txBody>
                    <a:bodyPr/>
                    <a:lstStyle/>
                    <a:p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週次主題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【</a:t>
                      </a:r>
                      <a:r>
                        <a:rPr kumimoji="0" lang="zh-TW" altLang="en-US" sz="2400" b="1" kern="1200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捕魚與狩獵</a:t>
                      </a:r>
                      <a:r>
                        <a:rPr lang="en-US" altLang="zh-TW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】~</a:t>
                      </a:r>
                      <a:r>
                        <a:rPr lang="zh-TW" altLang="en-US" sz="2400" b="1" dirty="0" smtClean="0">
                          <a:solidFill>
                            <a:srgbClr val="FF000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織布篇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【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單週第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10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週課程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】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6872">
                <a:tc>
                  <a:txBody>
                    <a:bodyPr/>
                    <a:lstStyle/>
                    <a:p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教案設計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zh-TW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dobe 繁黑體 Std B" pitchFamily="34" charset="-120"/>
                          <a:ea typeface="Adobe 繁黑體 Std B" pitchFamily="34" charset="-120"/>
                        </a:rPr>
                        <a:t>黃筱晶</a:t>
                      </a:r>
                      <a:r>
                        <a:rPr kumimoji="0" lang="zh-TW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dobe 繁黑體 Std B" pitchFamily="34" charset="-120"/>
                          <a:ea typeface="Adobe 繁黑體 Std B" pitchFamily="34" charset="-120"/>
                        </a:rPr>
                        <a:t>、</a:t>
                      </a:r>
                      <a:r>
                        <a:rPr lang="zh-TW" altLang="en-US" sz="20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蔡財富、何麗娟</a:t>
                      </a:r>
                      <a:endParaRPr lang="en-US" altLang="zh-TW" sz="2000" b="1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陳明玲 、陳莉容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教學時間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60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分鐘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教學人數</a:t>
                      </a:r>
                      <a:endParaRPr lang="zh-TW" altLang="en-US"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長輩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15-20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人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l"/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學童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15-20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人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7251">
                <a:tc>
                  <a:txBody>
                    <a:bodyPr/>
                    <a:lstStyle/>
                    <a:p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教學目標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1.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以老幼共學的教學策略，讓長者及學童認識不同的捕魚和狩獵器具，並了解製作</a:t>
                      </a:r>
                      <a:r>
                        <a:rPr kumimoji="0" lang="zh-TW" altLang="en-US" sz="2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魚筌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的過程。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讓長者及學童藉由實際操作學會製作</a:t>
                      </a:r>
                      <a:r>
                        <a:rPr kumimoji="0" lang="zh-TW" altLang="en-US" sz="20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魚筌</a:t>
                      </a:r>
                      <a:r>
                        <a:rPr lang="zh-TW" altLang="en-US" sz="2000" b="1" baseline="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的技巧。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2.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藉由老幼共學的過程，讓長輩能夠提升自我價值感及成就感。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057251">
                <a:tc>
                  <a:txBody>
                    <a:bodyPr/>
                    <a:lstStyle/>
                    <a:p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教學工具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教材</a:t>
                      </a:r>
                      <a:r>
                        <a:rPr lang="en-US" altLang="zh-TW" sz="2000" b="1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ppt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、筆電、單槍投影機、小蜜蜂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(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或無線麥克風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、喇叭、延長線、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竹子、山龍眼藤、芒萁、剪刀、手機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或攝影機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、照相機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)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377630">
                <a:tc>
                  <a:txBody>
                    <a:bodyPr/>
                    <a:lstStyle/>
                    <a:p>
                      <a:r>
                        <a:rPr lang="zh-TW" altLang="en-US" sz="22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教學內容</a:t>
                      </a:r>
                      <a:endParaRPr lang="zh-TW" altLang="en-US" sz="22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1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、以講授法介紹</a:t>
                      </a:r>
                      <a:r>
                        <a:rPr kumimoji="0" lang="en-US" altLang="zh-TW" sz="2000" b="1" kern="1200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ppt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內容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包含介紹工具的使用及相關禁忌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rtl="0" eaLnBrk="1" latinLnBrk="0" hangingPunct="1"/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、由長輩先行示教，之後分組由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2-3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位長輩帶領學童實際操作運用竹子、山龍眼藤、芒萁的活動。</a:t>
                      </a:r>
                      <a:endParaRPr kumimoji="0" lang="en-US" altLang="zh-TW" sz="2000" b="1" kern="1200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、長輩與學童心得分享。</a:t>
                      </a:r>
                      <a:endParaRPr kumimoji="0" lang="zh-TW" altLang="en-US" sz="2000" b="1" kern="12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8" descr="C:\Users\h\AppData\Local\Microsoft\Windows\Temporary Internet Files\Content.IE5\FC7BE2AH\book_PNG210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9969" y="482372"/>
            <a:ext cx="1263773" cy="7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298580"/>
          </a:xfrm>
          <a:prstGeom prst="rect">
            <a:avLst/>
          </a:prstGeom>
          <a:noFill/>
        </p:spPr>
      </p:pic>
      <p:pic>
        <p:nvPicPr>
          <p:cNvPr id="3" name="Picture 2" descr="C:\Users\Takun\Desktop\IMG-94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59420"/>
            <a:ext cx="12192000" cy="298580"/>
          </a:xfrm>
          <a:prstGeom prst="rect">
            <a:avLst/>
          </a:prstGeom>
          <a:noFill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5233" y="1214718"/>
          <a:ext cx="11513976" cy="5148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774"/>
                <a:gridCol w="1657483"/>
                <a:gridCol w="1101013"/>
                <a:gridCol w="3293706"/>
              </a:tblGrid>
              <a:tr h="613011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教學流程</a:t>
                      </a:r>
                    </a:p>
                  </a:txBody>
                  <a:tcPr marL="0" marR="0" marT="3683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1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評量方式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時間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具體目標</a:t>
                      </a:r>
                      <a:endParaRPr sz="2000" b="1" dirty="0">
                        <a:solidFill>
                          <a:srgbClr val="0070C0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746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22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準備活動</a:t>
                      </a:r>
                    </a:p>
                    <a:p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教師準備教材 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PPT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檔、線上課程影音檔、筆電、單槍投影機、小蜜蜂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或無線麥克風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、喇叭、延長線、竹子、山龍眼藤、芒萁、剪刀、手機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或攝影機、照相機</a:t>
                      </a:r>
                      <a:r>
                        <a:rPr kumimoji="0" lang="en-US" altLang="zh-TW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)</a:t>
                      </a:r>
                      <a:r>
                        <a:rPr kumimoji="0" lang="zh-TW" altLang="en-US" sz="2000" b="1" kern="1200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、分組標示牌</a:t>
                      </a:r>
                      <a:endParaRPr kumimoji="0" lang="zh-TW" altLang="en-US" sz="2000" b="1" kern="1200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+mn-cs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4994">
                <a:tc>
                  <a:txBody>
                    <a:bodyPr/>
                    <a:lstStyle/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教學活動</a:t>
                      </a: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:</a:t>
                      </a: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一、以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檔講授介紹不同捕魚和狩獵的工具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二、以</a:t>
                      </a:r>
                      <a:r>
                        <a:rPr lang="en-US" altLang="zh-TW" sz="2000" b="1" dirty="0" err="1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ppt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檔講授不同捕魚和狩獵的工具的使用技巧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1440">
                        <a:lnSpc>
                          <a:spcPts val="2600"/>
                        </a:lnSpc>
                        <a:spcBef>
                          <a:spcPts val="0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3936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踴躍發言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學習態度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戳戳樂活動</a:t>
                      </a: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10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Times New Roman"/>
                        </a:rPr>
                        <a:t>分鐘</a:t>
                      </a: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1.1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能說出不同捕魚和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狩獵工具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的名稱及用法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TW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1.2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能說出不同捕魚和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狩獵工具</a:t>
                      </a:r>
                      <a:r>
                        <a:rPr lang="zh-TW" altLang="en-US" sz="2000" b="1" dirty="0" smtClean="0">
                          <a:solidFill>
                            <a:schemeClr val="tx1"/>
                          </a:solidFill>
                          <a:latin typeface="Adobe 繁黑體 Std B" pitchFamily="34" charset="-120"/>
                          <a:ea typeface="Adobe 繁黑體 Std B" pitchFamily="34" charset="-120"/>
                          <a:cs typeface="Microsoft JhengHei"/>
                        </a:rPr>
                        <a:t>的使用技巧</a:t>
                      </a:r>
                      <a:endParaRPr lang="en-US" altLang="zh-TW" sz="2000" b="1" dirty="0" smtClean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b="1" dirty="0">
                        <a:solidFill>
                          <a:schemeClr val="tx1"/>
                        </a:solidFill>
                        <a:latin typeface="Adobe 繁黑體 Std B" pitchFamily="34" charset="-120"/>
                        <a:ea typeface="Adobe 繁黑體 Std B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25374" y="426490"/>
            <a:ext cx="69056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二、單週課設計之規劃</a:t>
            </a:r>
            <a:r>
              <a:rPr lang="en-US" altLang="zh-TW" sz="3000" b="1" dirty="0" smtClean="0">
                <a:solidFill>
                  <a:srgbClr val="0070C0"/>
                </a:solidFill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en-US" altLang="zh-TW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sz="3000" dirty="0">
              <a:solidFill>
                <a:schemeClr val="tx1">
                  <a:lumMod val="95000"/>
                  <a:lumOff val="5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3628</TotalTime>
  <Words>1527</Words>
  <Application>Microsoft Office PowerPoint</Application>
  <PresentationFormat>自訂</PresentationFormat>
  <Paragraphs>206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原住民族部落延緩失能種子教師線上課程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社會學-社會運動</dc:title>
  <dc:creator>user</dc:creator>
  <cp:lastModifiedBy>owner</cp:lastModifiedBy>
  <cp:revision>441</cp:revision>
  <dcterms:created xsi:type="dcterms:W3CDTF">2017-10-19T17:28:21Z</dcterms:created>
  <dcterms:modified xsi:type="dcterms:W3CDTF">2020-02-24T01:28:12Z</dcterms:modified>
</cp:coreProperties>
</file>