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352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98335"/>
            <a:ext cx="12192000" cy="359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305" y="782573"/>
            <a:ext cx="1010538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509" y="1360360"/>
            <a:ext cx="11090275" cy="4358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668059"/>
            <a:ext cx="106934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0" marR="5080" indent="-3810635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effectLst>
                  <a:outerShdw dist="38100" dir="2700000" algn="tl" rotWithShape="0">
                    <a:srgbClr val="FF0000"/>
                  </a:outerShdw>
                </a:effectLst>
              </a:rPr>
              <a:t>原住民族部落延緩失能種子教師 </a:t>
            </a:r>
            <a:r>
              <a:rPr sz="6000" spc="-5" dirty="0">
                <a:effectLst>
                  <a:outerShdw dist="38100" dir="2700000" algn="tl" rotWithShape="0">
                    <a:srgbClr val="FF0000"/>
                  </a:outerShdw>
                </a:effectLst>
              </a:rPr>
              <a:t>線上課程</a:t>
            </a:r>
            <a:endParaRPr sz="6000" dirty="0">
              <a:effectLst>
                <a:outerShdw dist="38100" dir="2700000" algn="tl" rotWithShape="0">
                  <a:srgbClr val="FF0000"/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65819" y="5727191"/>
            <a:ext cx="171450" cy="371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3043" y="6108953"/>
            <a:ext cx="367283" cy="35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6044" y="2665403"/>
            <a:ext cx="11197590" cy="248475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4400" b="1" spc="-5" dirty="0">
                <a:solidFill>
                  <a:srgbClr val="001F5F"/>
                </a:solidFill>
                <a:latin typeface="Microsoft JhengHei"/>
                <a:cs typeface="Microsoft JhengHei"/>
              </a:rPr>
              <a:t>【頭腦保健與心靈健康文化照顧教案之分</a:t>
            </a:r>
            <a:r>
              <a:rPr sz="4400" b="1" dirty="0">
                <a:solidFill>
                  <a:srgbClr val="001F5F"/>
                </a:solidFill>
                <a:latin typeface="Microsoft JhengHei"/>
                <a:cs typeface="Microsoft JhengHei"/>
              </a:rPr>
              <a:t>享】</a:t>
            </a:r>
            <a:endParaRPr sz="4400">
              <a:latin typeface="Microsoft JhengHei"/>
              <a:cs typeface="Microsoft JhengHei"/>
            </a:endParaRPr>
          </a:p>
          <a:p>
            <a:pPr marR="543560" algn="ctr">
              <a:lnSpc>
                <a:spcPct val="100000"/>
              </a:lnSpc>
              <a:spcBef>
                <a:spcPts val="1250"/>
              </a:spcBef>
            </a:pPr>
            <a:r>
              <a:rPr sz="3200" b="1" spc="-5" dirty="0">
                <a:solidFill>
                  <a:srgbClr val="00CC00"/>
                </a:solidFill>
                <a:latin typeface="Microsoft JhengHei"/>
                <a:cs typeface="Microsoft JhengHei"/>
              </a:rPr>
              <a:t>阿美族海洋的魚和歌舞</a:t>
            </a:r>
            <a:r>
              <a:rPr sz="3200" b="1" spc="-10" dirty="0">
                <a:solidFill>
                  <a:srgbClr val="00CC00"/>
                </a:solidFill>
                <a:latin typeface="Microsoft JhengHei"/>
                <a:cs typeface="Microsoft JhengHei"/>
              </a:rPr>
              <a:t>-</a:t>
            </a:r>
            <a:r>
              <a:rPr sz="3200" b="1" spc="-5" dirty="0">
                <a:solidFill>
                  <a:srgbClr val="00CC00"/>
                </a:solidFill>
                <a:latin typeface="Microsoft JhengHei"/>
                <a:cs typeface="Microsoft JhengHei"/>
              </a:rPr>
              <a:t>頭腦保健方案</a:t>
            </a:r>
            <a:endParaRPr sz="32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R="738505" algn="ctr">
              <a:lnSpc>
                <a:spcPct val="100000"/>
              </a:lnSpc>
              <a:tabLst>
                <a:tab pos="1487170" algn="l"/>
              </a:tabLst>
            </a:pPr>
            <a:r>
              <a:rPr sz="2800" b="1" spc="-5" dirty="0">
                <a:latin typeface="Microsoft JhengHei"/>
                <a:cs typeface="Microsoft JhengHei"/>
              </a:rPr>
              <a:t>第四</a:t>
            </a:r>
            <a:r>
              <a:rPr sz="2800" b="1" dirty="0">
                <a:latin typeface="Microsoft JhengHei"/>
                <a:cs typeface="Microsoft JhengHei"/>
              </a:rPr>
              <a:t>組</a:t>
            </a:r>
            <a:r>
              <a:rPr sz="2800" b="1" spc="-10" dirty="0">
                <a:latin typeface="Microsoft JhengHei"/>
                <a:cs typeface="Microsoft JhengHei"/>
              </a:rPr>
              <a:t> </a:t>
            </a:r>
            <a:r>
              <a:rPr sz="2800" b="1" dirty="0">
                <a:latin typeface="Microsoft JhengHei"/>
                <a:cs typeface="Microsoft JhengHei"/>
              </a:rPr>
              <a:t>-	</a:t>
            </a:r>
            <a:r>
              <a:rPr sz="2800" b="1" spc="-5" dirty="0">
                <a:latin typeface="Microsoft JhengHei"/>
                <a:cs typeface="Microsoft JhengHei"/>
              </a:rPr>
              <a:t>陳美珠、江梅惠、胡淑靜、瑪</a:t>
            </a:r>
            <a:r>
              <a:rPr sz="2800" b="1" spc="-10" dirty="0">
                <a:latin typeface="Microsoft JhengHei"/>
                <a:cs typeface="Microsoft JhengHei"/>
              </a:rPr>
              <a:t>芽</a:t>
            </a:r>
            <a:r>
              <a:rPr sz="2800" b="1" dirty="0">
                <a:latin typeface="Microsoft JhengHei"/>
                <a:cs typeface="Microsoft JhengHei"/>
              </a:rPr>
              <a:t>.芭拉</a:t>
            </a:r>
            <a:r>
              <a:rPr sz="2800" b="1" spc="-15" dirty="0">
                <a:latin typeface="Microsoft JhengHei"/>
                <a:cs typeface="Microsoft JhengHei"/>
              </a:rPr>
              <a:t>拉</a:t>
            </a:r>
            <a:r>
              <a:rPr sz="2800" b="1" dirty="0">
                <a:latin typeface="Microsoft JhengHei"/>
                <a:cs typeface="Microsoft JhengHei"/>
              </a:rPr>
              <a:t>菲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430" y="5823936"/>
            <a:ext cx="2540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版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1630" y="5823936"/>
            <a:ext cx="4826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權：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4833" y="5823936"/>
            <a:ext cx="3454400" cy="6038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衛生福利部國民健康署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4430" y="6098256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0585" y="242417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latin typeface="Microsoft JhengHei"/>
                <a:cs typeface="Microsoft JhengHei"/>
              </a:rPr>
              <a:t>謝謝聆聽</a:t>
            </a:r>
            <a:endParaRPr sz="6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039" y="1883117"/>
            <a:ext cx="9172575" cy="358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5080">
              <a:lnSpc>
                <a:spcPct val="1459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一</a:t>
            </a: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、族</a:t>
            </a: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群文化特色 </a:t>
            </a: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二、心智圖</a:t>
            </a:r>
            <a:endParaRPr sz="4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三、</a:t>
            </a: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12</a:t>
            </a: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週課程與單週課程設計之規劃</a:t>
            </a:r>
            <a:endParaRPr sz="4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四、文化特色之阿美捕魚動動腦影片</a:t>
            </a:r>
            <a:r>
              <a:rPr sz="4000" b="1" spc="-20" dirty="0">
                <a:solidFill>
                  <a:srgbClr val="FF0000"/>
                </a:solidFill>
                <a:latin typeface="Microsoft JhengHei"/>
                <a:cs typeface="Microsoft JhengHei"/>
              </a:rPr>
              <a:t>示</a:t>
            </a: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範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5954" y="853440"/>
            <a:ext cx="2259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dbl" spc="-1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課程</a:t>
            </a:r>
            <a:r>
              <a:rPr spc="-5" dirty="0"/>
              <a:t>大綱</a:t>
            </a:r>
          </a:p>
        </p:txBody>
      </p:sp>
      <p:sp>
        <p:nvSpPr>
          <p:cNvPr id="4" name="object 4"/>
          <p:cNvSpPr/>
          <p:nvPr/>
        </p:nvSpPr>
        <p:spPr>
          <a:xfrm>
            <a:off x="8465819" y="5727191"/>
            <a:ext cx="171450" cy="371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3043" y="6108953"/>
            <a:ext cx="367283" cy="35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04430" y="5823936"/>
            <a:ext cx="2540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版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1630" y="5823936"/>
            <a:ext cx="4826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權：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4833" y="5823936"/>
            <a:ext cx="3454400" cy="6038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衛生福利部國民健康署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430" y="6098256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0173"/>
            <a:ext cx="4493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一、族群文化特色</a:t>
            </a:r>
          </a:p>
        </p:txBody>
      </p:sp>
      <p:sp>
        <p:nvSpPr>
          <p:cNvPr id="3" name="object 3"/>
          <p:cNvSpPr/>
          <p:nvPr/>
        </p:nvSpPr>
        <p:spPr>
          <a:xfrm>
            <a:off x="8465819" y="5727191"/>
            <a:ext cx="171450" cy="371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3043" y="6108953"/>
            <a:ext cx="367283" cy="35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419097"/>
            <a:ext cx="10506710" cy="398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5130">
              <a:lnSpc>
                <a:spcPct val="100000"/>
              </a:lnSpc>
              <a:spcBef>
                <a:spcPts val="95"/>
              </a:spcBef>
              <a:buSzPct val="95000"/>
              <a:buAutoNum type="arabicPeriod"/>
              <a:tabLst>
                <a:tab pos="192405" algn="l"/>
              </a:tabLst>
            </a:pPr>
            <a:r>
              <a:rPr sz="2000" spc="-5" dirty="0">
                <a:solidFill>
                  <a:srgbClr val="FF0000"/>
                </a:solidFill>
                <a:latin typeface="PMingLiU"/>
                <a:cs typeface="PMingLiU"/>
              </a:rPr>
              <a:t>阿美族</a:t>
            </a:r>
            <a:r>
              <a:rPr sz="2000" b="1" dirty="0">
                <a:latin typeface="PMingLiU"/>
                <a:cs typeface="PMingLiU"/>
              </a:rPr>
              <a:t>「漁網」</a:t>
            </a:r>
            <a:r>
              <a:rPr sz="2000" spc="-5" dirty="0">
                <a:solidFill>
                  <a:srgbClr val="FF0000"/>
                </a:solidFill>
                <a:latin typeface="PMingLiU"/>
                <a:cs typeface="PMingLiU"/>
              </a:rPr>
              <a:t>連結生活與文化，日常飲食除了農耕活動生產的稻米作物外，還有採集得 來的野菜植物，以及</a:t>
            </a:r>
            <a:r>
              <a:rPr sz="2000" b="1" dirty="0">
                <a:latin typeface="PMingLiU"/>
                <a:cs typeface="PMingLiU"/>
              </a:rPr>
              <a:t>捕漁</a:t>
            </a:r>
            <a:r>
              <a:rPr sz="2000" spc="-5" dirty="0">
                <a:solidFill>
                  <a:srgbClr val="FF0000"/>
                </a:solidFill>
                <a:latin typeface="PMingLiU"/>
                <a:cs typeface="PMingLiU"/>
              </a:rPr>
              <a:t>狩獵所</a:t>
            </a:r>
            <a:r>
              <a:rPr sz="2000" b="1" dirty="0">
                <a:latin typeface="PMingLiU"/>
                <a:cs typeface="PMingLiU"/>
              </a:rPr>
              <a:t>獲的魚肉</a:t>
            </a:r>
            <a:r>
              <a:rPr sz="2000" spc="-5" dirty="0">
                <a:solidFill>
                  <a:srgbClr val="FF0000"/>
                </a:solidFill>
                <a:latin typeface="PMingLiU"/>
                <a:cs typeface="PMingLiU"/>
              </a:rPr>
              <a:t>類等。</a:t>
            </a:r>
            <a:endParaRPr sz="2000">
              <a:latin typeface="PMingLiU"/>
              <a:cs typeface="PMingLiU"/>
            </a:endParaRPr>
          </a:p>
          <a:p>
            <a:pPr marL="12700" marR="199390">
              <a:lnSpc>
                <a:spcPts val="2170"/>
              </a:lnSpc>
              <a:spcBef>
                <a:spcPts val="300"/>
              </a:spcBef>
              <a:buSzPct val="105555"/>
              <a:buFont typeface="PMingLiU"/>
              <a:buAutoNum type="arabicPeriod"/>
              <a:tabLst>
                <a:tab pos="192405" algn="l"/>
              </a:tabLst>
            </a:pP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其中獨具風味</a:t>
            </a:r>
            <a:r>
              <a:rPr sz="1800" b="1" spc="5" dirty="0">
                <a:solidFill>
                  <a:srgbClr val="FF0000"/>
                </a:solidFill>
                <a:latin typeface="PMingLiU"/>
                <a:cs typeface="PMingLiU"/>
              </a:rPr>
              <a:t>的</a:t>
            </a:r>
            <a:r>
              <a:rPr sz="1800" b="1" spc="-5" dirty="0">
                <a:latin typeface="PMingLiU"/>
                <a:cs typeface="PMingLiU"/>
              </a:rPr>
              <a:t>石頭火鍋烹飪法醃肉</a:t>
            </a:r>
            <a:r>
              <a:rPr sz="1800" b="1" spc="-15" dirty="0">
                <a:latin typeface="PMingLiU"/>
                <a:cs typeface="PMingLiU"/>
              </a:rPr>
              <a:t>（</a:t>
            </a:r>
            <a:r>
              <a:rPr sz="1800" b="1" spc="-15" dirty="0">
                <a:latin typeface="Calibri"/>
                <a:cs typeface="Calibri"/>
              </a:rPr>
              <a:t>siraw</a:t>
            </a:r>
            <a:r>
              <a:rPr sz="1800" b="1" spc="-15" dirty="0">
                <a:latin typeface="PMingLiU"/>
                <a:cs typeface="PMingLiU"/>
              </a:rPr>
              <a:t>）</a:t>
            </a:r>
            <a:r>
              <a:rPr sz="1800" b="1" spc="-5" dirty="0">
                <a:latin typeface="PMingLiU"/>
                <a:cs typeface="PMingLiU"/>
              </a:rPr>
              <a:t>與野菜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非常具有文化特色。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石頭火鍋是</a:t>
            </a:r>
            <a:r>
              <a:rPr sz="1800" b="1" spc="-5" dirty="0">
                <a:latin typeface="PMingLiU"/>
                <a:cs typeface="PMingLiU"/>
              </a:rPr>
              <a:t>將高熱的石頭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，  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丟入</a:t>
            </a:r>
            <a:r>
              <a:rPr sz="1800" b="1" spc="-5" dirty="0">
                <a:latin typeface="PMingLiU"/>
                <a:cs typeface="PMingLiU"/>
              </a:rPr>
              <a:t>以檳榔葉做成的鍋子</a:t>
            </a:r>
            <a:r>
              <a:rPr sz="1800" b="1" spc="-10" dirty="0">
                <a:latin typeface="PMingLiU"/>
                <a:cs typeface="PMingLiU"/>
              </a:rPr>
              <a:t>（</a:t>
            </a:r>
            <a:r>
              <a:rPr sz="1800" b="1" spc="-10" dirty="0">
                <a:latin typeface="Calibri"/>
                <a:cs typeface="Calibri"/>
              </a:rPr>
              <a:t>cifar/kadong</a:t>
            </a:r>
            <a:r>
              <a:rPr sz="1800" b="1" spc="-10" dirty="0">
                <a:latin typeface="PMingLiU"/>
                <a:cs typeface="PMingLiU"/>
              </a:rPr>
              <a:t>）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當中，</a:t>
            </a:r>
            <a:r>
              <a:rPr sz="1800" b="1" spc="-5" dirty="0">
                <a:latin typeface="PMingLiU"/>
                <a:cs typeface="PMingLiU"/>
              </a:rPr>
              <a:t>用以烹煮鍋內魚蝦，相當具有民族風情。</a:t>
            </a:r>
            <a:endParaRPr sz="1800">
              <a:latin typeface="PMingLiU"/>
              <a:cs typeface="PMingLiU"/>
            </a:endParaRPr>
          </a:p>
          <a:p>
            <a:pPr marL="12700" marR="181610">
              <a:lnSpc>
                <a:spcPts val="2210"/>
              </a:lnSpc>
              <a:spcBef>
                <a:spcPts val="155"/>
              </a:spcBef>
              <a:buClr>
                <a:srgbClr val="FF0000"/>
              </a:buClr>
              <a:buFont typeface="PMingLiU"/>
              <a:buAutoNum type="arabicPeriod"/>
              <a:tabLst>
                <a:tab pos="248920" algn="l"/>
              </a:tabLst>
            </a:pPr>
            <a:r>
              <a:rPr sz="2000" b="1" dirty="0">
                <a:latin typeface="PMingLiU"/>
                <a:cs typeface="PMingLiU"/>
              </a:rPr>
              <a:t>「漁撈祭」</a:t>
            </a:r>
            <a:r>
              <a:rPr sz="1800" b="1" spc="-5" dirty="0">
                <a:latin typeface="PMingLiU"/>
                <a:cs typeface="PMingLiU"/>
              </a:rPr>
              <a:t>用傳統檳榔葉柄食盒烹煮</a:t>
            </a:r>
            <a:r>
              <a:rPr sz="1800" b="1" spc="400" dirty="0">
                <a:latin typeface="PMingLiU"/>
                <a:cs typeface="PMingLiU"/>
              </a:rPr>
              <a:t>魚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阿美族的</a:t>
            </a:r>
            <a:r>
              <a:rPr sz="1800" b="1" spc="-5" dirty="0">
                <a:latin typeface="PMingLiU"/>
                <a:cs typeface="PMingLiU"/>
              </a:rPr>
              <a:t>漁撈祭包含海祭與河祭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，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是在</a:t>
            </a:r>
            <a:r>
              <a:rPr sz="1800" b="1" spc="-5" dirty="0">
                <a:latin typeface="PMingLiU"/>
                <a:cs typeface="PMingLiU"/>
              </a:rPr>
              <a:t>每年</a:t>
            </a:r>
            <a:r>
              <a:rPr sz="1800" b="1" dirty="0">
                <a:latin typeface="Calibri"/>
                <a:cs typeface="Calibri"/>
              </a:rPr>
              <a:t>5</a:t>
            </a:r>
            <a:r>
              <a:rPr sz="1800" b="1" spc="-5" dirty="0">
                <a:latin typeface="PMingLiU"/>
                <a:cs typeface="PMingLiU"/>
              </a:rPr>
              <a:t>、</a:t>
            </a:r>
            <a:r>
              <a:rPr sz="1800" b="1" dirty="0">
                <a:latin typeface="Calibri"/>
                <a:cs typeface="Calibri"/>
              </a:rPr>
              <a:t>6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PMingLiU"/>
                <a:cs typeface="PMingLiU"/>
              </a:rPr>
              <a:t>月間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祭祀海 神或河川神的活動，族人藉此</a:t>
            </a:r>
            <a:r>
              <a:rPr sz="1800" b="1" spc="-5" dirty="0">
                <a:latin typeface="PMingLiU"/>
                <a:cs typeface="PMingLiU"/>
              </a:rPr>
              <a:t>祈求出海平</a:t>
            </a:r>
            <a:r>
              <a:rPr sz="1800" b="1" dirty="0">
                <a:latin typeface="PMingLiU"/>
                <a:cs typeface="PMingLiU"/>
              </a:rPr>
              <a:t>安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或</a:t>
            </a:r>
            <a:r>
              <a:rPr sz="1800" b="1" spc="-5" dirty="0">
                <a:latin typeface="PMingLiU"/>
                <a:cs typeface="PMingLiU"/>
              </a:rPr>
              <a:t>撈捕魚類滿載而歸。</a:t>
            </a:r>
            <a:endParaRPr sz="1800">
              <a:latin typeface="PMingLiU"/>
              <a:cs typeface="PMingLiU"/>
            </a:endParaRPr>
          </a:p>
          <a:p>
            <a:pPr marL="12700" marR="5080">
              <a:lnSpc>
                <a:spcPts val="2120"/>
              </a:lnSpc>
              <a:spcBef>
                <a:spcPts val="55"/>
              </a:spcBef>
            </a:pPr>
            <a:r>
              <a:rPr sz="1800" b="1" dirty="0">
                <a:latin typeface="PMingLiU"/>
                <a:cs typeface="PMingLiU"/>
              </a:rPr>
              <a:t>「豐年</a:t>
            </a:r>
            <a:r>
              <a:rPr sz="1800" b="1" spc="-5" dirty="0">
                <a:latin typeface="PMingLiU"/>
                <a:cs typeface="PMingLiU"/>
              </a:rPr>
              <a:t>祭」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是</a:t>
            </a:r>
            <a:r>
              <a:rPr sz="1800" b="1" spc="-5" dirty="0">
                <a:latin typeface="PMingLiU"/>
                <a:cs typeface="PMingLiU"/>
              </a:rPr>
              <a:t>阿美族人在小米收穫後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，</a:t>
            </a:r>
            <a:r>
              <a:rPr sz="1800" b="1" spc="-5" dirty="0">
                <a:latin typeface="PMingLiU"/>
                <a:cs typeface="PMingLiU"/>
              </a:rPr>
              <a:t>族人為感謝神靈而舉行的祭典。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豐年祭的名稱，各部落因說法不 一，有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malalikid</a:t>
            </a:r>
            <a:r>
              <a:rPr sz="1800" b="1" dirty="0">
                <a:solidFill>
                  <a:srgbClr val="FF0000"/>
                </a:solidFill>
                <a:latin typeface="PMingLiU"/>
                <a:cs typeface="PMingLiU"/>
              </a:rPr>
              <a:t>、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malikoda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、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kiluma’an</a:t>
            </a:r>
            <a:r>
              <a:rPr sz="1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等說法</a:t>
            </a:r>
            <a:r>
              <a:rPr sz="1800" b="1" dirty="0">
                <a:solidFill>
                  <a:srgbClr val="FF0000"/>
                </a:solidFill>
                <a:latin typeface="PMingLiU"/>
                <a:cs typeface="PMingLiU"/>
              </a:rPr>
              <a:t>。</a:t>
            </a:r>
            <a:r>
              <a:rPr sz="1800" spc="-10" dirty="0">
                <a:solidFill>
                  <a:srgbClr val="FF0000"/>
                </a:solidFill>
                <a:latin typeface="PMingLiU"/>
                <a:cs typeface="PMingLiU"/>
              </a:rPr>
              <a:t>豐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年祭雖然以豐收為名，但內容包括豐收、謝神、聯誼、</a:t>
            </a:r>
            <a:endParaRPr sz="1800">
              <a:latin typeface="PMingLiU"/>
              <a:cs typeface="PMingLiU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solidFill>
                  <a:srgbClr val="FF0000"/>
                </a:solidFill>
                <a:latin typeface="PMingLiU"/>
                <a:cs typeface="PMingLiU"/>
              </a:rPr>
              <a:t>社交與年齡階級晉級儀式、軍事訓練驗收儀式等，是具經濟、宗教、社會、政治、文化等多性質的綜合</a:t>
            </a:r>
            <a:endParaRPr sz="1800">
              <a:latin typeface="PMingLiU"/>
              <a:cs typeface="PMingLiU"/>
            </a:endParaRPr>
          </a:p>
          <a:p>
            <a:pPr marL="12700"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活動。</a:t>
            </a:r>
            <a:endParaRPr sz="1800">
              <a:latin typeface="PMingLiU"/>
              <a:cs typeface="PMingLiU"/>
            </a:endParaRPr>
          </a:p>
          <a:p>
            <a:pPr marL="173990" indent="-161925">
              <a:lnSpc>
                <a:spcPct val="100000"/>
              </a:lnSpc>
              <a:buSzPct val="94444"/>
              <a:buFont typeface="PMingLiU"/>
              <a:buAutoNum type="arabicPeriod" startAt="4"/>
              <a:tabLst>
                <a:tab pos="174625" algn="l"/>
              </a:tabLst>
            </a:pPr>
            <a:r>
              <a:rPr sz="1800" b="1" dirty="0">
                <a:solidFill>
                  <a:srgbClr val="FF0000"/>
                </a:solidFill>
                <a:latin typeface="PMingLiU"/>
                <a:cs typeface="PMingLiU"/>
              </a:rPr>
              <a:t>「</a:t>
            </a:r>
            <a:r>
              <a:rPr sz="1800" b="1" dirty="0">
                <a:latin typeface="PMingLiU"/>
                <a:cs typeface="PMingLiU"/>
              </a:rPr>
              <a:t>宗教信</a:t>
            </a:r>
            <a:r>
              <a:rPr sz="1800" b="1" spc="-5" dirty="0">
                <a:latin typeface="PMingLiU"/>
                <a:cs typeface="PMingLiU"/>
              </a:rPr>
              <a:t>仰」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傳統上阿美族屬於</a:t>
            </a:r>
            <a:r>
              <a:rPr sz="1800" b="1" spc="-5" dirty="0">
                <a:latin typeface="PMingLiU"/>
                <a:cs typeface="PMingLiU"/>
              </a:rPr>
              <a:t>泛靈信仰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。</a:t>
            </a:r>
            <a:r>
              <a:rPr sz="1800" dirty="0">
                <a:latin typeface="PMingLiU"/>
                <a:cs typeface="PMingLiU"/>
              </a:rPr>
              <a:t>黃貴潮</a:t>
            </a:r>
            <a:r>
              <a:rPr sz="1800" spc="-5" dirty="0">
                <a:latin typeface="Calibri"/>
                <a:cs typeface="Calibri"/>
              </a:rPr>
              <a:t>(1989)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認為阿美族的神靈觀中以</a:t>
            </a:r>
            <a:r>
              <a:rPr sz="1800" b="1" spc="-15" dirty="0">
                <a:latin typeface="Calibri"/>
                <a:cs typeface="Calibri"/>
              </a:rPr>
              <a:t>kawas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為宗教信仰的</a:t>
            </a:r>
            <a:endParaRPr sz="1800">
              <a:latin typeface="PMingLiU"/>
              <a:cs typeface="PMingLiU"/>
            </a:endParaRPr>
          </a:p>
          <a:p>
            <a:pPr marL="12700" marR="198755" algn="just">
              <a:lnSpc>
                <a:spcPct val="99200"/>
              </a:lnSpc>
              <a:spcBef>
                <a:spcPts val="55"/>
              </a:spcBef>
            </a:pP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核心概念，也是解釋宇宙各種現象的基礎。這種傳統的泛靈信仰觀念，也影響了阿美族人在年復一年的 循環中的各種祭典儀式。但是，在與漢人接觸後，也有部分儀式活動以及信仰形式轉而與漢人相似，但 這兩種信仰的激盪下，也創造出一種獨特的信仰模式。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4430" y="5823936"/>
            <a:ext cx="2540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版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1630" y="5823936"/>
            <a:ext cx="4826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權：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4833" y="5823936"/>
            <a:ext cx="3454400" cy="6038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衛生福利部國民健康署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430" y="6098256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604" y="305308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MingLiU"/>
                <a:cs typeface="PMingLiU"/>
              </a:rPr>
              <a:t>心智圖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74377" y="212216"/>
            <a:ext cx="1267460" cy="1182370"/>
          </a:xfrm>
          <a:custGeom>
            <a:avLst/>
            <a:gdLst/>
            <a:ahLst/>
            <a:cxnLst/>
            <a:rect l="l" t="t" r="r" b="b"/>
            <a:pathLst>
              <a:path w="1267459" h="1182370">
                <a:moveTo>
                  <a:pt x="1011554" y="506094"/>
                </a:moveTo>
                <a:lnTo>
                  <a:pt x="1011554" y="675766"/>
                </a:lnTo>
                <a:lnTo>
                  <a:pt x="1267205" y="590930"/>
                </a:lnTo>
                <a:lnTo>
                  <a:pt x="1011554" y="506094"/>
                </a:lnTo>
                <a:close/>
              </a:path>
              <a:path w="1267459" h="1182370">
                <a:moveTo>
                  <a:pt x="724534" y="943355"/>
                </a:moveTo>
                <a:lnTo>
                  <a:pt x="542671" y="943355"/>
                </a:lnTo>
                <a:lnTo>
                  <a:pt x="633602" y="1181861"/>
                </a:lnTo>
                <a:lnTo>
                  <a:pt x="724534" y="943355"/>
                </a:lnTo>
                <a:close/>
              </a:path>
              <a:path w="1267459" h="1182370">
                <a:moveTo>
                  <a:pt x="302132" y="780160"/>
                </a:moveTo>
                <a:lnTo>
                  <a:pt x="185547" y="1008760"/>
                </a:lnTo>
                <a:lnTo>
                  <a:pt x="430656" y="900175"/>
                </a:lnTo>
                <a:lnTo>
                  <a:pt x="302132" y="780160"/>
                </a:lnTo>
                <a:close/>
              </a:path>
              <a:path w="1267459" h="1182370">
                <a:moveTo>
                  <a:pt x="965073" y="780160"/>
                </a:moveTo>
                <a:lnTo>
                  <a:pt x="836549" y="900175"/>
                </a:lnTo>
                <a:lnTo>
                  <a:pt x="1081531" y="1008760"/>
                </a:lnTo>
                <a:lnTo>
                  <a:pt x="965073" y="780160"/>
                </a:lnTo>
                <a:close/>
              </a:path>
              <a:path w="1267459" h="1182370">
                <a:moveTo>
                  <a:pt x="633602" y="295528"/>
                </a:moveTo>
                <a:lnTo>
                  <a:pt x="582204" y="299393"/>
                </a:lnTo>
                <a:lnTo>
                  <a:pt x="533446" y="310584"/>
                </a:lnTo>
                <a:lnTo>
                  <a:pt x="487982" y="328491"/>
                </a:lnTo>
                <a:lnTo>
                  <a:pt x="446463" y="352510"/>
                </a:lnTo>
                <a:lnTo>
                  <a:pt x="409543" y="382031"/>
                </a:lnTo>
                <a:lnTo>
                  <a:pt x="377872" y="416449"/>
                </a:lnTo>
                <a:lnTo>
                  <a:pt x="352104" y="455155"/>
                </a:lnTo>
                <a:lnTo>
                  <a:pt x="332891" y="497542"/>
                </a:lnTo>
                <a:lnTo>
                  <a:pt x="320885" y="543003"/>
                </a:lnTo>
                <a:lnTo>
                  <a:pt x="316738" y="590930"/>
                </a:lnTo>
                <a:lnTo>
                  <a:pt x="320885" y="638858"/>
                </a:lnTo>
                <a:lnTo>
                  <a:pt x="332891" y="684319"/>
                </a:lnTo>
                <a:lnTo>
                  <a:pt x="352104" y="726706"/>
                </a:lnTo>
                <a:lnTo>
                  <a:pt x="377872" y="765412"/>
                </a:lnTo>
                <a:lnTo>
                  <a:pt x="409543" y="799830"/>
                </a:lnTo>
                <a:lnTo>
                  <a:pt x="446463" y="829351"/>
                </a:lnTo>
                <a:lnTo>
                  <a:pt x="487982" y="853370"/>
                </a:lnTo>
                <a:lnTo>
                  <a:pt x="533446" y="871277"/>
                </a:lnTo>
                <a:lnTo>
                  <a:pt x="582204" y="882468"/>
                </a:lnTo>
                <a:lnTo>
                  <a:pt x="633602" y="886332"/>
                </a:lnTo>
                <a:lnTo>
                  <a:pt x="684998" y="882468"/>
                </a:lnTo>
                <a:lnTo>
                  <a:pt x="733746" y="871277"/>
                </a:lnTo>
                <a:lnTo>
                  <a:pt x="779196" y="853370"/>
                </a:lnTo>
                <a:lnTo>
                  <a:pt x="820697" y="829351"/>
                </a:lnTo>
                <a:lnTo>
                  <a:pt x="857599" y="799830"/>
                </a:lnTo>
                <a:lnTo>
                  <a:pt x="889250" y="765412"/>
                </a:lnTo>
                <a:lnTo>
                  <a:pt x="915001" y="726706"/>
                </a:lnTo>
                <a:lnTo>
                  <a:pt x="934200" y="684319"/>
                </a:lnTo>
                <a:lnTo>
                  <a:pt x="946197" y="638858"/>
                </a:lnTo>
                <a:lnTo>
                  <a:pt x="950341" y="590930"/>
                </a:lnTo>
                <a:lnTo>
                  <a:pt x="946197" y="543003"/>
                </a:lnTo>
                <a:lnTo>
                  <a:pt x="934200" y="497542"/>
                </a:lnTo>
                <a:lnTo>
                  <a:pt x="915001" y="455155"/>
                </a:lnTo>
                <a:lnTo>
                  <a:pt x="889250" y="416449"/>
                </a:lnTo>
                <a:lnTo>
                  <a:pt x="857599" y="382031"/>
                </a:lnTo>
                <a:lnTo>
                  <a:pt x="820697" y="352510"/>
                </a:lnTo>
                <a:lnTo>
                  <a:pt x="779196" y="328491"/>
                </a:lnTo>
                <a:lnTo>
                  <a:pt x="733746" y="310584"/>
                </a:lnTo>
                <a:lnTo>
                  <a:pt x="684998" y="299393"/>
                </a:lnTo>
                <a:lnTo>
                  <a:pt x="633602" y="295528"/>
                </a:lnTo>
                <a:close/>
              </a:path>
              <a:path w="1267459" h="1182370">
                <a:moveTo>
                  <a:pt x="255650" y="506094"/>
                </a:moveTo>
                <a:lnTo>
                  <a:pt x="0" y="590930"/>
                </a:lnTo>
                <a:lnTo>
                  <a:pt x="255650" y="675766"/>
                </a:lnTo>
                <a:lnTo>
                  <a:pt x="255650" y="506094"/>
                </a:lnTo>
                <a:close/>
              </a:path>
              <a:path w="1267459" h="1182370">
                <a:moveTo>
                  <a:pt x="185547" y="173100"/>
                </a:moveTo>
                <a:lnTo>
                  <a:pt x="302132" y="401700"/>
                </a:lnTo>
                <a:lnTo>
                  <a:pt x="430656" y="281685"/>
                </a:lnTo>
                <a:lnTo>
                  <a:pt x="185547" y="173100"/>
                </a:lnTo>
                <a:close/>
              </a:path>
              <a:path w="1267459" h="1182370">
                <a:moveTo>
                  <a:pt x="1081531" y="173100"/>
                </a:moveTo>
                <a:lnTo>
                  <a:pt x="836549" y="281685"/>
                </a:lnTo>
                <a:lnTo>
                  <a:pt x="965073" y="401700"/>
                </a:lnTo>
                <a:lnTo>
                  <a:pt x="1081531" y="173100"/>
                </a:lnTo>
                <a:close/>
              </a:path>
              <a:path w="1267459" h="1182370">
                <a:moveTo>
                  <a:pt x="633602" y="0"/>
                </a:moveTo>
                <a:lnTo>
                  <a:pt x="542671" y="238505"/>
                </a:lnTo>
                <a:lnTo>
                  <a:pt x="724534" y="238505"/>
                </a:lnTo>
                <a:lnTo>
                  <a:pt x="6336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85931" y="718312"/>
            <a:ext cx="255904" cy="170180"/>
          </a:xfrm>
          <a:custGeom>
            <a:avLst/>
            <a:gdLst/>
            <a:ahLst/>
            <a:cxnLst/>
            <a:rect l="l" t="t" r="r" b="b"/>
            <a:pathLst>
              <a:path w="255904" h="170180">
                <a:moveTo>
                  <a:pt x="255650" y="84836"/>
                </a:moveTo>
                <a:lnTo>
                  <a:pt x="0" y="169672"/>
                </a:lnTo>
                <a:lnTo>
                  <a:pt x="0" y="0"/>
                </a:lnTo>
                <a:lnTo>
                  <a:pt x="255650" y="8483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10926" y="385318"/>
            <a:ext cx="245110" cy="228600"/>
          </a:xfrm>
          <a:custGeom>
            <a:avLst/>
            <a:gdLst/>
            <a:ahLst/>
            <a:cxnLst/>
            <a:rect l="l" t="t" r="r" b="b"/>
            <a:pathLst>
              <a:path w="245109" h="228600">
                <a:moveTo>
                  <a:pt x="244982" y="0"/>
                </a:moveTo>
                <a:lnTo>
                  <a:pt x="128524" y="228600"/>
                </a:lnTo>
                <a:lnTo>
                  <a:pt x="0" y="108585"/>
                </a:lnTo>
                <a:lnTo>
                  <a:pt x="244982" y="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17047" y="212216"/>
            <a:ext cx="182245" cy="238760"/>
          </a:xfrm>
          <a:custGeom>
            <a:avLst/>
            <a:gdLst/>
            <a:ahLst/>
            <a:cxnLst/>
            <a:rect l="l" t="t" r="r" b="b"/>
            <a:pathLst>
              <a:path w="182245" h="238759">
                <a:moveTo>
                  <a:pt x="90931" y="0"/>
                </a:moveTo>
                <a:lnTo>
                  <a:pt x="181863" y="238505"/>
                </a:lnTo>
                <a:lnTo>
                  <a:pt x="0" y="238505"/>
                </a:lnTo>
                <a:lnTo>
                  <a:pt x="90931" y="0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9923" y="385318"/>
            <a:ext cx="245110" cy="228600"/>
          </a:xfrm>
          <a:custGeom>
            <a:avLst/>
            <a:gdLst/>
            <a:ahLst/>
            <a:cxnLst/>
            <a:rect l="l" t="t" r="r" b="b"/>
            <a:pathLst>
              <a:path w="245109" h="228600">
                <a:moveTo>
                  <a:pt x="0" y="0"/>
                </a:moveTo>
                <a:lnTo>
                  <a:pt x="245109" y="108585"/>
                </a:lnTo>
                <a:lnTo>
                  <a:pt x="116585" y="228600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74377" y="718312"/>
            <a:ext cx="255904" cy="170180"/>
          </a:xfrm>
          <a:custGeom>
            <a:avLst/>
            <a:gdLst/>
            <a:ahLst/>
            <a:cxnLst/>
            <a:rect l="l" t="t" r="r" b="b"/>
            <a:pathLst>
              <a:path w="255904" h="170180">
                <a:moveTo>
                  <a:pt x="0" y="84836"/>
                </a:moveTo>
                <a:lnTo>
                  <a:pt x="255650" y="0"/>
                </a:lnTo>
                <a:lnTo>
                  <a:pt x="255650" y="169672"/>
                </a:lnTo>
                <a:lnTo>
                  <a:pt x="0" y="8483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9923" y="992377"/>
            <a:ext cx="245110" cy="228600"/>
          </a:xfrm>
          <a:custGeom>
            <a:avLst/>
            <a:gdLst/>
            <a:ahLst/>
            <a:cxnLst/>
            <a:rect l="l" t="t" r="r" b="b"/>
            <a:pathLst>
              <a:path w="245109" h="228600">
                <a:moveTo>
                  <a:pt x="0" y="228600"/>
                </a:moveTo>
                <a:lnTo>
                  <a:pt x="116585" y="0"/>
                </a:lnTo>
                <a:lnTo>
                  <a:pt x="245109" y="120014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17047" y="1155572"/>
            <a:ext cx="182245" cy="238760"/>
          </a:xfrm>
          <a:custGeom>
            <a:avLst/>
            <a:gdLst/>
            <a:ahLst/>
            <a:cxnLst/>
            <a:rect l="l" t="t" r="r" b="b"/>
            <a:pathLst>
              <a:path w="182245" h="238759">
                <a:moveTo>
                  <a:pt x="90931" y="238505"/>
                </a:moveTo>
                <a:lnTo>
                  <a:pt x="0" y="0"/>
                </a:lnTo>
                <a:lnTo>
                  <a:pt x="181863" y="0"/>
                </a:lnTo>
                <a:lnTo>
                  <a:pt x="90931" y="238505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10926" y="992377"/>
            <a:ext cx="245110" cy="228600"/>
          </a:xfrm>
          <a:custGeom>
            <a:avLst/>
            <a:gdLst/>
            <a:ahLst/>
            <a:cxnLst/>
            <a:rect l="l" t="t" r="r" b="b"/>
            <a:pathLst>
              <a:path w="245109" h="228600">
                <a:moveTo>
                  <a:pt x="244982" y="228600"/>
                </a:moveTo>
                <a:lnTo>
                  <a:pt x="0" y="120014"/>
                </a:lnTo>
                <a:lnTo>
                  <a:pt x="128524" y="0"/>
                </a:lnTo>
                <a:lnTo>
                  <a:pt x="244982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1115" y="507745"/>
            <a:ext cx="633730" cy="591185"/>
          </a:xfrm>
          <a:custGeom>
            <a:avLst/>
            <a:gdLst/>
            <a:ahLst/>
            <a:cxnLst/>
            <a:rect l="l" t="t" r="r" b="b"/>
            <a:pathLst>
              <a:path w="633729" h="591185">
                <a:moveTo>
                  <a:pt x="0" y="295401"/>
                </a:moveTo>
                <a:lnTo>
                  <a:pt x="4147" y="247474"/>
                </a:lnTo>
                <a:lnTo>
                  <a:pt x="16153" y="202013"/>
                </a:lnTo>
                <a:lnTo>
                  <a:pt x="35366" y="159626"/>
                </a:lnTo>
                <a:lnTo>
                  <a:pt x="61134" y="120920"/>
                </a:lnTo>
                <a:lnTo>
                  <a:pt x="92805" y="86502"/>
                </a:lnTo>
                <a:lnTo>
                  <a:pt x="129725" y="56981"/>
                </a:lnTo>
                <a:lnTo>
                  <a:pt x="171244" y="32962"/>
                </a:lnTo>
                <a:lnTo>
                  <a:pt x="216708" y="15055"/>
                </a:lnTo>
                <a:lnTo>
                  <a:pt x="265466" y="3864"/>
                </a:lnTo>
                <a:lnTo>
                  <a:pt x="316864" y="0"/>
                </a:lnTo>
                <a:lnTo>
                  <a:pt x="368260" y="3864"/>
                </a:lnTo>
                <a:lnTo>
                  <a:pt x="417008" y="15055"/>
                </a:lnTo>
                <a:lnTo>
                  <a:pt x="462458" y="32962"/>
                </a:lnTo>
                <a:lnTo>
                  <a:pt x="503959" y="56981"/>
                </a:lnTo>
                <a:lnTo>
                  <a:pt x="540861" y="86502"/>
                </a:lnTo>
                <a:lnTo>
                  <a:pt x="572512" y="120920"/>
                </a:lnTo>
                <a:lnTo>
                  <a:pt x="598263" y="159626"/>
                </a:lnTo>
                <a:lnTo>
                  <a:pt x="617462" y="202013"/>
                </a:lnTo>
                <a:lnTo>
                  <a:pt x="629459" y="247474"/>
                </a:lnTo>
                <a:lnTo>
                  <a:pt x="633602" y="295401"/>
                </a:lnTo>
                <a:lnTo>
                  <a:pt x="629459" y="343329"/>
                </a:lnTo>
                <a:lnTo>
                  <a:pt x="617462" y="388790"/>
                </a:lnTo>
                <a:lnTo>
                  <a:pt x="598263" y="431177"/>
                </a:lnTo>
                <a:lnTo>
                  <a:pt x="572512" y="469883"/>
                </a:lnTo>
                <a:lnTo>
                  <a:pt x="540861" y="504301"/>
                </a:lnTo>
                <a:lnTo>
                  <a:pt x="503959" y="533822"/>
                </a:lnTo>
                <a:lnTo>
                  <a:pt x="462458" y="557841"/>
                </a:lnTo>
                <a:lnTo>
                  <a:pt x="417008" y="575748"/>
                </a:lnTo>
                <a:lnTo>
                  <a:pt x="368260" y="586939"/>
                </a:lnTo>
                <a:lnTo>
                  <a:pt x="316864" y="590803"/>
                </a:lnTo>
                <a:lnTo>
                  <a:pt x="265466" y="586939"/>
                </a:lnTo>
                <a:lnTo>
                  <a:pt x="216708" y="575748"/>
                </a:lnTo>
                <a:lnTo>
                  <a:pt x="171244" y="557841"/>
                </a:lnTo>
                <a:lnTo>
                  <a:pt x="129725" y="533822"/>
                </a:lnTo>
                <a:lnTo>
                  <a:pt x="92805" y="504301"/>
                </a:lnTo>
                <a:lnTo>
                  <a:pt x="61134" y="469883"/>
                </a:lnTo>
                <a:lnTo>
                  <a:pt x="35366" y="431177"/>
                </a:lnTo>
                <a:lnTo>
                  <a:pt x="16153" y="388790"/>
                </a:lnTo>
                <a:lnTo>
                  <a:pt x="4147" y="343329"/>
                </a:lnTo>
                <a:lnTo>
                  <a:pt x="0" y="29540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4807" y="666369"/>
            <a:ext cx="849630" cy="727710"/>
          </a:xfrm>
          <a:custGeom>
            <a:avLst/>
            <a:gdLst/>
            <a:ahLst/>
            <a:cxnLst/>
            <a:rect l="l" t="t" r="r" b="b"/>
            <a:pathLst>
              <a:path w="849630" h="727710">
                <a:moveTo>
                  <a:pt x="849630" y="727709"/>
                </a:moveTo>
                <a:lnTo>
                  <a:pt x="783228" y="726615"/>
                </a:lnTo>
                <a:lnTo>
                  <a:pt x="718225" y="723384"/>
                </a:lnTo>
                <a:lnTo>
                  <a:pt x="654809" y="718098"/>
                </a:lnTo>
                <a:lnTo>
                  <a:pt x="593168" y="710838"/>
                </a:lnTo>
                <a:lnTo>
                  <a:pt x="533493" y="701685"/>
                </a:lnTo>
                <a:lnTo>
                  <a:pt x="475972" y="690720"/>
                </a:lnTo>
                <a:lnTo>
                  <a:pt x="420793" y="678024"/>
                </a:lnTo>
                <a:lnTo>
                  <a:pt x="368145" y="663678"/>
                </a:lnTo>
                <a:lnTo>
                  <a:pt x="318218" y="647763"/>
                </a:lnTo>
                <a:lnTo>
                  <a:pt x="271199" y="630359"/>
                </a:lnTo>
                <a:lnTo>
                  <a:pt x="227279" y="611549"/>
                </a:lnTo>
                <a:lnTo>
                  <a:pt x="186645" y="591411"/>
                </a:lnTo>
                <a:lnTo>
                  <a:pt x="149487" y="570029"/>
                </a:lnTo>
                <a:lnTo>
                  <a:pt x="115993" y="547482"/>
                </a:lnTo>
                <a:lnTo>
                  <a:pt x="60753" y="499220"/>
                </a:lnTo>
                <a:lnTo>
                  <a:pt x="22437" y="447271"/>
                </a:lnTo>
                <a:lnTo>
                  <a:pt x="2556" y="392285"/>
                </a:lnTo>
                <a:lnTo>
                  <a:pt x="0" y="363854"/>
                </a:lnTo>
                <a:lnTo>
                  <a:pt x="2556" y="335424"/>
                </a:lnTo>
                <a:lnTo>
                  <a:pt x="22437" y="280438"/>
                </a:lnTo>
                <a:lnTo>
                  <a:pt x="60753" y="228489"/>
                </a:lnTo>
                <a:lnTo>
                  <a:pt x="115993" y="180227"/>
                </a:lnTo>
                <a:lnTo>
                  <a:pt x="149487" y="157680"/>
                </a:lnTo>
                <a:lnTo>
                  <a:pt x="186645" y="136298"/>
                </a:lnTo>
                <a:lnTo>
                  <a:pt x="227279" y="116160"/>
                </a:lnTo>
                <a:lnTo>
                  <a:pt x="271199" y="97350"/>
                </a:lnTo>
                <a:lnTo>
                  <a:pt x="318218" y="79946"/>
                </a:lnTo>
                <a:lnTo>
                  <a:pt x="368145" y="64031"/>
                </a:lnTo>
                <a:lnTo>
                  <a:pt x="420793" y="49685"/>
                </a:lnTo>
                <a:lnTo>
                  <a:pt x="475972" y="36989"/>
                </a:lnTo>
                <a:lnTo>
                  <a:pt x="533493" y="26024"/>
                </a:lnTo>
                <a:lnTo>
                  <a:pt x="593168" y="16871"/>
                </a:lnTo>
                <a:lnTo>
                  <a:pt x="654809" y="9611"/>
                </a:lnTo>
                <a:lnTo>
                  <a:pt x="718225" y="4325"/>
                </a:lnTo>
                <a:lnTo>
                  <a:pt x="783228" y="1094"/>
                </a:lnTo>
                <a:lnTo>
                  <a:pt x="849630" y="0"/>
                </a:lnTo>
                <a:lnTo>
                  <a:pt x="784274" y="12738"/>
                </a:lnTo>
                <a:lnTo>
                  <a:pt x="722358" y="27366"/>
                </a:lnTo>
                <a:lnTo>
                  <a:pt x="663993" y="43769"/>
                </a:lnTo>
                <a:lnTo>
                  <a:pt x="609291" y="61833"/>
                </a:lnTo>
                <a:lnTo>
                  <a:pt x="558362" y="81444"/>
                </a:lnTo>
                <a:lnTo>
                  <a:pt x="511319" y="102490"/>
                </a:lnTo>
                <a:lnTo>
                  <a:pt x="468272" y="124855"/>
                </a:lnTo>
                <a:lnTo>
                  <a:pt x="429334" y="148426"/>
                </a:lnTo>
                <a:lnTo>
                  <a:pt x="394616" y="173089"/>
                </a:lnTo>
                <a:lnTo>
                  <a:pt x="364229" y="198731"/>
                </a:lnTo>
                <a:lnTo>
                  <a:pt x="316894" y="252495"/>
                </a:lnTo>
                <a:lnTo>
                  <a:pt x="288224" y="308807"/>
                </a:lnTo>
                <a:lnTo>
                  <a:pt x="279108" y="366757"/>
                </a:lnTo>
                <a:lnTo>
                  <a:pt x="282162" y="396062"/>
                </a:lnTo>
                <a:lnTo>
                  <a:pt x="304051" y="454763"/>
                </a:lnTo>
                <a:lnTo>
                  <a:pt x="347725" y="512825"/>
                </a:lnTo>
                <a:lnTo>
                  <a:pt x="407018" y="563932"/>
                </a:lnTo>
                <a:lnTo>
                  <a:pt x="442724" y="587795"/>
                </a:lnTo>
                <a:lnTo>
                  <a:pt x="482226" y="610426"/>
                </a:lnTo>
                <a:lnTo>
                  <a:pt x="525340" y="631746"/>
                </a:lnTo>
                <a:lnTo>
                  <a:pt x="571884" y="651676"/>
                </a:lnTo>
                <a:lnTo>
                  <a:pt x="621674" y="670136"/>
                </a:lnTo>
                <a:lnTo>
                  <a:pt x="674526" y="687049"/>
                </a:lnTo>
                <a:lnTo>
                  <a:pt x="730259" y="702335"/>
                </a:lnTo>
                <a:lnTo>
                  <a:pt x="788687" y="715915"/>
                </a:lnTo>
                <a:lnTo>
                  <a:pt x="849630" y="727709"/>
                </a:lnTo>
                <a:close/>
              </a:path>
            </a:pathLst>
          </a:custGeom>
          <a:ln w="1295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6985" y="1890522"/>
            <a:ext cx="3704844" cy="305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4621" y="5356097"/>
            <a:ext cx="1066800" cy="1068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6735" y="5356097"/>
            <a:ext cx="1158239" cy="826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9894" y="4821935"/>
            <a:ext cx="1066800" cy="1068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03035" y="3834384"/>
            <a:ext cx="1533906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7812" y="4093438"/>
            <a:ext cx="2495321" cy="1917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0152" y="3691940"/>
            <a:ext cx="1841652" cy="13190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7890" y="3323844"/>
            <a:ext cx="2920745" cy="7360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863" y="83807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1516" y="83807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513" y="838072"/>
            <a:ext cx="1165860" cy="12700"/>
          </a:xfrm>
          <a:custGeom>
            <a:avLst/>
            <a:gdLst/>
            <a:ahLst/>
            <a:cxnLst/>
            <a:rect l="l" t="t" r="r" b="b"/>
            <a:pathLst>
              <a:path w="1165860" h="12700">
                <a:moveTo>
                  <a:pt x="0" y="12700"/>
                </a:moveTo>
                <a:lnTo>
                  <a:pt x="1165352" y="12700"/>
                </a:lnTo>
                <a:lnTo>
                  <a:pt x="116535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2513" y="1215263"/>
            <a:ext cx="1165860" cy="0"/>
          </a:xfrm>
          <a:custGeom>
            <a:avLst/>
            <a:gdLst/>
            <a:ahLst/>
            <a:cxnLst/>
            <a:rect l="l" t="t" r="r" b="b"/>
            <a:pathLst>
              <a:path w="1165860">
                <a:moveTo>
                  <a:pt x="0" y="0"/>
                </a:moveTo>
                <a:lnTo>
                  <a:pt x="116535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5213" y="850772"/>
            <a:ext cx="1140460" cy="3454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254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00"/>
              </a:spcBef>
            </a:pPr>
            <a:r>
              <a:rPr sz="1800" b="1" spc="405" dirty="0">
                <a:solidFill>
                  <a:srgbClr val="FFFFFF"/>
                </a:solidFill>
                <a:latin typeface="PMingLiU"/>
                <a:cs typeface="PMingLiU"/>
              </a:rPr>
              <a:t>海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PMingLiU"/>
                <a:cs typeface="PMingLiU"/>
              </a:rPr>
              <a:t>漁網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17214" y="414655"/>
            <a:ext cx="1770380" cy="80645"/>
          </a:xfrm>
          <a:custGeom>
            <a:avLst/>
            <a:gdLst/>
            <a:ahLst/>
            <a:cxnLst/>
            <a:rect l="l" t="t" r="r" b="b"/>
            <a:pathLst>
              <a:path w="1770379" h="80645">
                <a:moveTo>
                  <a:pt x="1693725" y="31767"/>
                </a:moveTo>
                <a:lnTo>
                  <a:pt x="0" y="67818"/>
                </a:lnTo>
                <a:lnTo>
                  <a:pt x="254" y="80518"/>
                </a:lnTo>
                <a:lnTo>
                  <a:pt x="1694000" y="44467"/>
                </a:lnTo>
                <a:lnTo>
                  <a:pt x="1693725" y="31767"/>
                </a:lnTo>
                <a:close/>
              </a:path>
              <a:path w="1770379" h="80645">
                <a:moveTo>
                  <a:pt x="1759650" y="31496"/>
                </a:moveTo>
                <a:lnTo>
                  <a:pt x="1706499" y="31496"/>
                </a:lnTo>
                <a:lnTo>
                  <a:pt x="1706752" y="44196"/>
                </a:lnTo>
                <a:lnTo>
                  <a:pt x="1694000" y="44467"/>
                </a:lnTo>
                <a:lnTo>
                  <a:pt x="1694688" y="76200"/>
                </a:lnTo>
                <a:lnTo>
                  <a:pt x="1770126" y="36449"/>
                </a:lnTo>
                <a:lnTo>
                  <a:pt x="1759650" y="31496"/>
                </a:lnTo>
                <a:close/>
              </a:path>
              <a:path w="1770379" h="80645">
                <a:moveTo>
                  <a:pt x="1706499" y="31496"/>
                </a:moveTo>
                <a:lnTo>
                  <a:pt x="1693725" y="31767"/>
                </a:lnTo>
                <a:lnTo>
                  <a:pt x="1694000" y="44467"/>
                </a:lnTo>
                <a:lnTo>
                  <a:pt x="1706752" y="44196"/>
                </a:lnTo>
                <a:lnTo>
                  <a:pt x="1706499" y="31496"/>
                </a:lnTo>
                <a:close/>
              </a:path>
              <a:path w="1770379" h="80645">
                <a:moveTo>
                  <a:pt x="1693037" y="0"/>
                </a:moveTo>
                <a:lnTo>
                  <a:pt x="1693725" y="31767"/>
                </a:lnTo>
                <a:lnTo>
                  <a:pt x="1706499" y="31496"/>
                </a:lnTo>
                <a:lnTo>
                  <a:pt x="1759650" y="31496"/>
                </a:lnTo>
                <a:lnTo>
                  <a:pt x="169303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60892" y="450341"/>
            <a:ext cx="1329690" cy="76200"/>
          </a:xfrm>
          <a:custGeom>
            <a:avLst/>
            <a:gdLst/>
            <a:ahLst/>
            <a:cxnLst/>
            <a:rect l="l" t="t" r="r" b="b"/>
            <a:pathLst>
              <a:path w="13296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3296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329690" h="76200">
                <a:moveTo>
                  <a:pt x="132918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329181" y="44450"/>
                </a:lnTo>
                <a:lnTo>
                  <a:pt x="1329181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8947" y="322834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15096" y="322834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92597" y="322834"/>
            <a:ext cx="2729230" cy="12700"/>
          </a:xfrm>
          <a:custGeom>
            <a:avLst/>
            <a:gdLst/>
            <a:ahLst/>
            <a:cxnLst/>
            <a:rect l="l" t="t" r="r" b="b"/>
            <a:pathLst>
              <a:path w="2729229" h="12700">
                <a:moveTo>
                  <a:pt x="0" y="12700"/>
                </a:moveTo>
                <a:lnTo>
                  <a:pt x="2728849" y="12700"/>
                </a:lnTo>
                <a:lnTo>
                  <a:pt x="272884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92597" y="633983"/>
            <a:ext cx="2729230" cy="0"/>
          </a:xfrm>
          <a:custGeom>
            <a:avLst/>
            <a:gdLst/>
            <a:ahLst/>
            <a:cxnLst/>
            <a:rect l="l" t="t" r="r" b="b"/>
            <a:pathLst>
              <a:path w="2729229">
                <a:moveTo>
                  <a:pt x="0" y="0"/>
                </a:moveTo>
                <a:lnTo>
                  <a:pt x="272884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05297" y="335534"/>
            <a:ext cx="2703830" cy="279400"/>
          </a:xfrm>
          <a:prstGeom prst="rect">
            <a:avLst/>
          </a:prstGeom>
          <a:solidFill>
            <a:srgbClr val="D5DCE4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9"/>
              </a:spcBef>
            </a:pPr>
            <a:r>
              <a:rPr sz="1400" b="1" dirty="0">
                <a:latin typeface="PMingLiU"/>
                <a:cs typeface="PMingLiU"/>
              </a:rPr>
              <a:t>生命的延伸</a:t>
            </a:r>
            <a:r>
              <a:rPr sz="1400" b="1" spc="-10" dirty="0">
                <a:latin typeface="Calibri"/>
                <a:cs typeface="Calibri"/>
              </a:rPr>
              <a:t>/</a:t>
            </a:r>
            <a:r>
              <a:rPr sz="1400" b="1" spc="-5" dirty="0">
                <a:latin typeface="PMingLiU"/>
                <a:cs typeface="PMingLiU"/>
              </a:rPr>
              <a:t>原住民會相互照應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24552" y="1931923"/>
            <a:ext cx="3736340" cy="1124585"/>
          </a:xfrm>
          <a:custGeom>
            <a:avLst/>
            <a:gdLst/>
            <a:ahLst/>
            <a:cxnLst/>
            <a:rect l="l" t="t" r="r" b="b"/>
            <a:pathLst>
              <a:path w="3736340" h="1124585">
                <a:moveTo>
                  <a:pt x="3661266" y="30494"/>
                </a:moveTo>
                <a:lnTo>
                  <a:pt x="0" y="1112520"/>
                </a:lnTo>
                <a:lnTo>
                  <a:pt x="3556" y="1124585"/>
                </a:lnTo>
                <a:lnTo>
                  <a:pt x="3664871" y="42709"/>
                </a:lnTo>
                <a:lnTo>
                  <a:pt x="3661266" y="30494"/>
                </a:lnTo>
                <a:close/>
              </a:path>
              <a:path w="3736340" h="1124585">
                <a:moveTo>
                  <a:pt x="3723313" y="26924"/>
                </a:moveTo>
                <a:lnTo>
                  <a:pt x="3673348" y="26924"/>
                </a:lnTo>
                <a:lnTo>
                  <a:pt x="3677030" y="39115"/>
                </a:lnTo>
                <a:lnTo>
                  <a:pt x="3664871" y="42709"/>
                </a:lnTo>
                <a:lnTo>
                  <a:pt x="3673855" y="73151"/>
                </a:lnTo>
                <a:lnTo>
                  <a:pt x="3723313" y="26924"/>
                </a:lnTo>
                <a:close/>
              </a:path>
              <a:path w="3736340" h="1124585">
                <a:moveTo>
                  <a:pt x="3673348" y="26924"/>
                </a:moveTo>
                <a:lnTo>
                  <a:pt x="3661266" y="30494"/>
                </a:lnTo>
                <a:lnTo>
                  <a:pt x="3664871" y="42709"/>
                </a:lnTo>
                <a:lnTo>
                  <a:pt x="3677030" y="39115"/>
                </a:lnTo>
                <a:lnTo>
                  <a:pt x="3673348" y="26924"/>
                </a:lnTo>
                <a:close/>
              </a:path>
              <a:path w="3736340" h="1124585">
                <a:moveTo>
                  <a:pt x="3652266" y="0"/>
                </a:moveTo>
                <a:lnTo>
                  <a:pt x="3661266" y="30494"/>
                </a:lnTo>
                <a:lnTo>
                  <a:pt x="3673348" y="26924"/>
                </a:lnTo>
                <a:lnTo>
                  <a:pt x="3723313" y="26924"/>
                </a:lnTo>
                <a:lnTo>
                  <a:pt x="3736086" y="14986"/>
                </a:lnTo>
                <a:lnTo>
                  <a:pt x="365226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13596" y="1671573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14430" y="1671573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07246" y="1671573"/>
            <a:ext cx="2613660" cy="12700"/>
          </a:xfrm>
          <a:custGeom>
            <a:avLst/>
            <a:gdLst/>
            <a:ahLst/>
            <a:cxnLst/>
            <a:rect l="l" t="t" r="r" b="b"/>
            <a:pathLst>
              <a:path w="2613659" h="12700">
                <a:moveTo>
                  <a:pt x="0" y="12700"/>
                </a:moveTo>
                <a:lnTo>
                  <a:pt x="2613532" y="12700"/>
                </a:lnTo>
                <a:lnTo>
                  <a:pt x="26135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07246" y="2048764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59">
                <a:moveTo>
                  <a:pt x="0" y="0"/>
                </a:moveTo>
                <a:lnTo>
                  <a:pt x="261353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719946" y="1684273"/>
            <a:ext cx="2588260" cy="3454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73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5"/>
              </a:spcBef>
            </a:pPr>
            <a:r>
              <a:rPr sz="1600" b="1" spc="5" dirty="0">
                <a:latin typeface="PMingLiU"/>
                <a:cs typeface="PMingLiU"/>
              </a:rPr>
              <a:t>部落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dirty="0">
                <a:latin typeface="PMingLiU"/>
                <a:cs typeface="PMingLiU"/>
              </a:rPr>
              <a:t>都</a:t>
            </a:r>
            <a:r>
              <a:rPr sz="1600" b="1" spc="350" dirty="0">
                <a:latin typeface="PMingLiU"/>
                <a:cs typeface="PMingLiU"/>
              </a:rPr>
              <a:t>會</a:t>
            </a:r>
            <a:r>
              <a:rPr sz="1600" b="1" dirty="0">
                <a:latin typeface="PMingLiU"/>
                <a:cs typeface="PMingLiU"/>
              </a:rPr>
              <a:t>阿美族</a:t>
            </a:r>
            <a:r>
              <a:rPr sz="1600" b="1" spc="-10" dirty="0">
                <a:latin typeface="PMingLiU"/>
                <a:cs typeface="PMingLiU"/>
              </a:rPr>
              <a:t>歌</a:t>
            </a:r>
            <a:r>
              <a:rPr sz="1600" b="1" dirty="0">
                <a:latin typeface="PMingLiU"/>
                <a:cs typeface="PMingLiU"/>
              </a:rPr>
              <a:t>舞律動</a:t>
            </a:r>
            <a:endParaRPr sz="1600">
              <a:latin typeface="PMingLiU"/>
              <a:cs typeface="PMingLiU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78754" y="2468752"/>
            <a:ext cx="3716654" cy="1699260"/>
          </a:xfrm>
          <a:custGeom>
            <a:avLst/>
            <a:gdLst/>
            <a:ahLst/>
            <a:cxnLst/>
            <a:rect l="l" t="t" r="r" b="b"/>
            <a:pathLst>
              <a:path w="3716654" h="1699260">
                <a:moveTo>
                  <a:pt x="3644450" y="28981"/>
                </a:moveTo>
                <a:lnTo>
                  <a:pt x="0" y="1687449"/>
                </a:lnTo>
                <a:lnTo>
                  <a:pt x="5334" y="1699006"/>
                </a:lnTo>
                <a:lnTo>
                  <a:pt x="3649706" y="40574"/>
                </a:lnTo>
                <a:lnTo>
                  <a:pt x="3644450" y="28981"/>
                </a:lnTo>
                <a:close/>
              </a:path>
              <a:path w="3716654" h="1699260">
                <a:moveTo>
                  <a:pt x="3699768" y="23749"/>
                </a:moveTo>
                <a:lnTo>
                  <a:pt x="3655949" y="23749"/>
                </a:lnTo>
                <a:lnTo>
                  <a:pt x="3661283" y="35306"/>
                </a:lnTo>
                <a:lnTo>
                  <a:pt x="3649706" y="40574"/>
                </a:lnTo>
                <a:lnTo>
                  <a:pt x="3662806" y="69469"/>
                </a:lnTo>
                <a:lnTo>
                  <a:pt x="3699768" y="23749"/>
                </a:lnTo>
                <a:close/>
              </a:path>
              <a:path w="3716654" h="1699260">
                <a:moveTo>
                  <a:pt x="3655949" y="23749"/>
                </a:moveTo>
                <a:lnTo>
                  <a:pt x="3644450" y="28981"/>
                </a:lnTo>
                <a:lnTo>
                  <a:pt x="3649706" y="40574"/>
                </a:lnTo>
                <a:lnTo>
                  <a:pt x="3661283" y="35306"/>
                </a:lnTo>
                <a:lnTo>
                  <a:pt x="3655949" y="23749"/>
                </a:lnTo>
                <a:close/>
              </a:path>
              <a:path w="3716654" h="1699260">
                <a:moveTo>
                  <a:pt x="3631311" y="0"/>
                </a:moveTo>
                <a:lnTo>
                  <a:pt x="3644450" y="28981"/>
                </a:lnTo>
                <a:lnTo>
                  <a:pt x="3655949" y="23749"/>
                </a:lnTo>
                <a:lnTo>
                  <a:pt x="3699768" y="23749"/>
                </a:lnTo>
                <a:lnTo>
                  <a:pt x="3716401" y="3175"/>
                </a:lnTo>
                <a:lnTo>
                  <a:pt x="36313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3806" y="224853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17122" y="224853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17456" y="2248535"/>
            <a:ext cx="1906270" cy="12700"/>
          </a:xfrm>
          <a:custGeom>
            <a:avLst/>
            <a:gdLst/>
            <a:ahLst/>
            <a:cxnLst/>
            <a:rect l="l" t="t" r="r" b="b"/>
            <a:pathLst>
              <a:path w="1906270" h="12700">
                <a:moveTo>
                  <a:pt x="0" y="12700"/>
                </a:moveTo>
                <a:lnTo>
                  <a:pt x="1906016" y="12700"/>
                </a:lnTo>
                <a:lnTo>
                  <a:pt x="190601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17456" y="2590164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01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130156" y="2261235"/>
            <a:ext cx="1880870" cy="30988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73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5"/>
              </a:spcBef>
            </a:pPr>
            <a:r>
              <a:rPr sz="1600" b="1" dirty="0">
                <a:latin typeface="PMingLiU"/>
                <a:cs typeface="PMingLiU"/>
              </a:rPr>
              <a:t>人與人彼</a:t>
            </a:r>
            <a:r>
              <a:rPr sz="1600" b="1" spc="-10" dirty="0">
                <a:latin typeface="PMingLiU"/>
                <a:cs typeface="PMingLiU"/>
              </a:rPr>
              <a:t>此</a:t>
            </a:r>
            <a:r>
              <a:rPr sz="1600" b="1" dirty="0">
                <a:latin typeface="PMingLiU"/>
                <a:cs typeface="PMingLiU"/>
              </a:rPr>
              <a:t>的連結</a:t>
            </a:r>
            <a:endParaRPr sz="1600">
              <a:latin typeface="PMingLiU"/>
              <a:cs typeface="PMingLiU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61705" y="2702496"/>
            <a:ext cx="2124849" cy="16776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53660" y="5046090"/>
            <a:ext cx="3614420" cy="1320165"/>
          </a:xfrm>
          <a:custGeom>
            <a:avLst/>
            <a:gdLst/>
            <a:ahLst/>
            <a:cxnLst/>
            <a:rect l="l" t="t" r="r" b="b"/>
            <a:pathLst>
              <a:path w="3614420" h="1320164">
                <a:moveTo>
                  <a:pt x="3540121" y="1290224"/>
                </a:moveTo>
                <a:lnTo>
                  <a:pt x="3529330" y="1320076"/>
                </a:lnTo>
                <a:lnTo>
                  <a:pt x="3614039" y="1310131"/>
                </a:lnTo>
                <a:lnTo>
                  <a:pt x="3599181" y="1294536"/>
                </a:lnTo>
                <a:lnTo>
                  <a:pt x="3552063" y="1294536"/>
                </a:lnTo>
                <a:lnTo>
                  <a:pt x="3540121" y="1290224"/>
                </a:lnTo>
                <a:close/>
              </a:path>
              <a:path w="3614420" h="1320164">
                <a:moveTo>
                  <a:pt x="3544437" y="1278285"/>
                </a:moveTo>
                <a:lnTo>
                  <a:pt x="3540121" y="1290224"/>
                </a:lnTo>
                <a:lnTo>
                  <a:pt x="3552063" y="1294536"/>
                </a:lnTo>
                <a:lnTo>
                  <a:pt x="3556381" y="1282598"/>
                </a:lnTo>
                <a:lnTo>
                  <a:pt x="3544437" y="1278285"/>
                </a:lnTo>
                <a:close/>
              </a:path>
              <a:path w="3614420" h="1320164">
                <a:moveTo>
                  <a:pt x="3555238" y="1248409"/>
                </a:moveTo>
                <a:lnTo>
                  <a:pt x="3544437" y="1278285"/>
                </a:lnTo>
                <a:lnTo>
                  <a:pt x="3556381" y="1282598"/>
                </a:lnTo>
                <a:lnTo>
                  <a:pt x="3552063" y="1294536"/>
                </a:lnTo>
                <a:lnTo>
                  <a:pt x="3599181" y="1294536"/>
                </a:lnTo>
                <a:lnTo>
                  <a:pt x="3555238" y="1248409"/>
                </a:lnTo>
                <a:close/>
              </a:path>
              <a:path w="3614420" h="1320164">
                <a:moveTo>
                  <a:pt x="4317" y="0"/>
                </a:moveTo>
                <a:lnTo>
                  <a:pt x="0" y="11937"/>
                </a:lnTo>
                <a:lnTo>
                  <a:pt x="3540121" y="1290224"/>
                </a:lnTo>
                <a:lnTo>
                  <a:pt x="3544437" y="1278285"/>
                </a:lnTo>
                <a:lnTo>
                  <a:pt x="43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5742" y="638840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14659" y="638840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19392" y="6388404"/>
            <a:ext cx="3801745" cy="12700"/>
          </a:xfrm>
          <a:custGeom>
            <a:avLst/>
            <a:gdLst/>
            <a:ahLst/>
            <a:cxnLst/>
            <a:rect l="l" t="t" r="r" b="b"/>
            <a:pathLst>
              <a:path w="3801745" h="12700">
                <a:moveTo>
                  <a:pt x="0" y="12700"/>
                </a:moveTo>
                <a:lnTo>
                  <a:pt x="3801617" y="12700"/>
                </a:lnTo>
                <a:lnTo>
                  <a:pt x="380161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19392" y="6765593"/>
            <a:ext cx="3801745" cy="0"/>
          </a:xfrm>
          <a:custGeom>
            <a:avLst/>
            <a:gdLst/>
            <a:ahLst/>
            <a:cxnLst/>
            <a:rect l="l" t="t" r="r" b="b"/>
            <a:pathLst>
              <a:path w="3801745">
                <a:moveTo>
                  <a:pt x="0" y="0"/>
                </a:moveTo>
                <a:lnTo>
                  <a:pt x="38016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32092" y="6401104"/>
            <a:ext cx="3776345" cy="3454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603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04"/>
              </a:spcBef>
            </a:pPr>
            <a:r>
              <a:rPr sz="1800" b="1" dirty="0">
                <a:latin typeface="PMingLiU"/>
                <a:cs typeface="PMingLiU"/>
              </a:rPr>
              <a:t>五餅二</a:t>
            </a:r>
            <a:r>
              <a:rPr sz="1800" b="1" spc="400" dirty="0">
                <a:latin typeface="PMingLiU"/>
                <a:cs typeface="PMingLiU"/>
              </a:rPr>
              <a:t>魚</a:t>
            </a:r>
            <a:r>
              <a:rPr sz="1800" b="1" spc="-5" dirty="0">
                <a:latin typeface="PMingLiU"/>
                <a:cs typeface="PMingLiU"/>
              </a:rPr>
              <a:t>分享豐收的概</a:t>
            </a:r>
            <a:r>
              <a:rPr sz="1800" b="1" spc="405" dirty="0">
                <a:latin typeface="PMingLiU"/>
                <a:cs typeface="PMingLiU"/>
              </a:rPr>
              <a:t>念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PMingLiU"/>
                <a:cs typeface="PMingLiU"/>
              </a:rPr>
              <a:t>信仰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99001" y="1339214"/>
            <a:ext cx="2799080" cy="1083945"/>
          </a:xfrm>
          <a:custGeom>
            <a:avLst/>
            <a:gdLst/>
            <a:ahLst/>
            <a:cxnLst/>
            <a:rect l="l" t="t" r="r" b="b"/>
            <a:pathLst>
              <a:path w="2799079" h="1083945">
                <a:moveTo>
                  <a:pt x="1670303" y="812673"/>
                </a:moveTo>
                <a:lnTo>
                  <a:pt x="1128522" y="812673"/>
                </a:lnTo>
                <a:lnTo>
                  <a:pt x="1399413" y="1083564"/>
                </a:lnTo>
                <a:lnTo>
                  <a:pt x="1670303" y="812673"/>
                </a:lnTo>
                <a:close/>
              </a:path>
              <a:path w="2799079" h="1083945">
                <a:moveTo>
                  <a:pt x="1534795" y="704088"/>
                </a:moveTo>
                <a:lnTo>
                  <a:pt x="1264031" y="704088"/>
                </a:lnTo>
                <a:lnTo>
                  <a:pt x="1264031" y="812673"/>
                </a:lnTo>
                <a:lnTo>
                  <a:pt x="1534795" y="812673"/>
                </a:lnTo>
                <a:lnTo>
                  <a:pt x="1534795" y="704088"/>
                </a:lnTo>
                <a:close/>
              </a:path>
              <a:path w="2799079" h="1083945">
                <a:moveTo>
                  <a:pt x="2798826" y="0"/>
                </a:moveTo>
                <a:lnTo>
                  <a:pt x="0" y="0"/>
                </a:lnTo>
                <a:lnTo>
                  <a:pt x="0" y="704088"/>
                </a:lnTo>
                <a:lnTo>
                  <a:pt x="2798826" y="704088"/>
                </a:lnTo>
                <a:lnTo>
                  <a:pt x="2798826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9001" y="1339214"/>
            <a:ext cx="2799080" cy="1083945"/>
          </a:xfrm>
          <a:custGeom>
            <a:avLst/>
            <a:gdLst/>
            <a:ahLst/>
            <a:cxnLst/>
            <a:rect l="l" t="t" r="r" b="b"/>
            <a:pathLst>
              <a:path w="2799079" h="1083945">
                <a:moveTo>
                  <a:pt x="0" y="0"/>
                </a:moveTo>
                <a:lnTo>
                  <a:pt x="2798826" y="0"/>
                </a:lnTo>
                <a:lnTo>
                  <a:pt x="2798826" y="704088"/>
                </a:lnTo>
                <a:lnTo>
                  <a:pt x="1534795" y="704088"/>
                </a:lnTo>
                <a:lnTo>
                  <a:pt x="1534795" y="812673"/>
                </a:lnTo>
                <a:lnTo>
                  <a:pt x="1670303" y="812673"/>
                </a:lnTo>
                <a:lnTo>
                  <a:pt x="1399413" y="1083564"/>
                </a:lnTo>
                <a:lnTo>
                  <a:pt x="1128522" y="812673"/>
                </a:lnTo>
                <a:lnTo>
                  <a:pt x="1264031" y="812673"/>
                </a:lnTo>
                <a:lnTo>
                  <a:pt x="1264031" y="704088"/>
                </a:lnTo>
                <a:lnTo>
                  <a:pt x="0" y="704088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361179" y="1527555"/>
            <a:ext cx="247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PMingLiU"/>
                <a:cs typeface="PMingLiU"/>
              </a:rPr>
              <a:t>頭腦保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健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1800" b="1" spc="-5" dirty="0">
                <a:solidFill>
                  <a:srgbClr val="FF0000"/>
                </a:solidFill>
                <a:latin typeface="PMingLiU"/>
                <a:cs typeface="PMingLiU"/>
              </a:rPr>
              <a:t>心靈健康文化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15411" y="2241169"/>
            <a:ext cx="1550670" cy="718185"/>
          </a:xfrm>
          <a:custGeom>
            <a:avLst/>
            <a:gdLst/>
            <a:ahLst/>
            <a:cxnLst/>
            <a:rect l="l" t="t" r="r" b="b"/>
            <a:pathLst>
              <a:path w="1550670" h="718185">
                <a:moveTo>
                  <a:pt x="71855" y="28904"/>
                </a:moveTo>
                <a:lnTo>
                  <a:pt x="66577" y="40430"/>
                </a:lnTo>
                <a:lnTo>
                  <a:pt x="1544827" y="717803"/>
                </a:lnTo>
                <a:lnTo>
                  <a:pt x="1550162" y="706246"/>
                </a:lnTo>
                <a:lnTo>
                  <a:pt x="71855" y="28904"/>
                </a:lnTo>
                <a:close/>
              </a:path>
              <a:path w="1550670" h="718185">
                <a:moveTo>
                  <a:pt x="85089" y="0"/>
                </a:moveTo>
                <a:lnTo>
                  <a:pt x="0" y="2920"/>
                </a:lnTo>
                <a:lnTo>
                  <a:pt x="53339" y="69341"/>
                </a:lnTo>
                <a:lnTo>
                  <a:pt x="66577" y="40430"/>
                </a:lnTo>
                <a:lnTo>
                  <a:pt x="55118" y="35178"/>
                </a:lnTo>
                <a:lnTo>
                  <a:pt x="60325" y="23621"/>
                </a:lnTo>
                <a:lnTo>
                  <a:pt x="74274" y="23621"/>
                </a:lnTo>
                <a:lnTo>
                  <a:pt x="85089" y="0"/>
                </a:lnTo>
                <a:close/>
              </a:path>
              <a:path w="1550670" h="718185">
                <a:moveTo>
                  <a:pt x="60325" y="23621"/>
                </a:moveTo>
                <a:lnTo>
                  <a:pt x="55118" y="35178"/>
                </a:lnTo>
                <a:lnTo>
                  <a:pt x="66577" y="40430"/>
                </a:lnTo>
                <a:lnTo>
                  <a:pt x="71855" y="28904"/>
                </a:lnTo>
                <a:lnTo>
                  <a:pt x="60325" y="23621"/>
                </a:lnTo>
                <a:close/>
              </a:path>
              <a:path w="1550670" h="718185">
                <a:moveTo>
                  <a:pt x="74274" y="23621"/>
                </a:moveTo>
                <a:lnTo>
                  <a:pt x="60325" y="23621"/>
                </a:lnTo>
                <a:lnTo>
                  <a:pt x="71855" y="28904"/>
                </a:lnTo>
                <a:lnTo>
                  <a:pt x="74274" y="2362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470785" y="1819782"/>
            <a:ext cx="982344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FF0000"/>
                </a:solidFill>
                <a:latin typeface="PMingLiU"/>
                <a:cs typeface="PMingLiU"/>
              </a:rPr>
              <a:t>播種期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28750" y="1988185"/>
            <a:ext cx="1049020" cy="76200"/>
          </a:xfrm>
          <a:custGeom>
            <a:avLst/>
            <a:gdLst/>
            <a:ahLst/>
            <a:cxnLst/>
            <a:rect l="l" t="t" r="r" b="b"/>
            <a:pathLst>
              <a:path w="1049020" h="76200">
                <a:moveTo>
                  <a:pt x="75565" y="0"/>
                </a:moveTo>
                <a:lnTo>
                  <a:pt x="0" y="39242"/>
                </a:lnTo>
                <a:lnTo>
                  <a:pt x="76708" y="76200"/>
                </a:lnTo>
                <a:lnTo>
                  <a:pt x="76233" y="44576"/>
                </a:lnTo>
                <a:lnTo>
                  <a:pt x="63627" y="44576"/>
                </a:lnTo>
                <a:lnTo>
                  <a:pt x="63372" y="31876"/>
                </a:lnTo>
                <a:lnTo>
                  <a:pt x="76040" y="31687"/>
                </a:lnTo>
                <a:lnTo>
                  <a:pt x="75565" y="0"/>
                </a:lnTo>
                <a:close/>
              </a:path>
              <a:path w="1049020" h="76200">
                <a:moveTo>
                  <a:pt x="76040" y="31687"/>
                </a:moveTo>
                <a:lnTo>
                  <a:pt x="63372" y="31876"/>
                </a:lnTo>
                <a:lnTo>
                  <a:pt x="63627" y="44576"/>
                </a:lnTo>
                <a:lnTo>
                  <a:pt x="76230" y="44388"/>
                </a:lnTo>
                <a:lnTo>
                  <a:pt x="76040" y="31687"/>
                </a:lnTo>
                <a:close/>
              </a:path>
              <a:path w="1049020" h="76200">
                <a:moveTo>
                  <a:pt x="76230" y="44388"/>
                </a:moveTo>
                <a:lnTo>
                  <a:pt x="63627" y="44576"/>
                </a:lnTo>
                <a:lnTo>
                  <a:pt x="76233" y="44576"/>
                </a:lnTo>
                <a:lnTo>
                  <a:pt x="76230" y="44388"/>
                </a:lnTo>
                <a:close/>
              </a:path>
              <a:path w="1049020" h="76200">
                <a:moveTo>
                  <a:pt x="1048257" y="17144"/>
                </a:moveTo>
                <a:lnTo>
                  <a:pt x="76040" y="31687"/>
                </a:lnTo>
                <a:lnTo>
                  <a:pt x="76230" y="44388"/>
                </a:lnTo>
                <a:lnTo>
                  <a:pt x="1048512" y="29844"/>
                </a:lnTo>
                <a:lnTo>
                  <a:pt x="1048257" y="171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8977" y="1868551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28750" y="1868551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2627" y="187490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47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2627" y="217970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47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65327" y="1898142"/>
            <a:ext cx="957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PMingLiU"/>
                <a:cs typeface="PMingLiU"/>
              </a:rPr>
              <a:t>文化價值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39901" y="2196845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31750" y="266573"/>
                </a:moveTo>
                <a:lnTo>
                  <a:pt x="0" y="266573"/>
                </a:lnTo>
                <a:lnTo>
                  <a:pt x="38100" y="342773"/>
                </a:lnTo>
                <a:lnTo>
                  <a:pt x="69850" y="279273"/>
                </a:lnTo>
                <a:lnTo>
                  <a:pt x="31750" y="279273"/>
                </a:lnTo>
                <a:lnTo>
                  <a:pt x="31750" y="266573"/>
                </a:lnTo>
                <a:close/>
              </a:path>
              <a:path w="76200" h="342900">
                <a:moveTo>
                  <a:pt x="44450" y="0"/>
                </a:moveTo>
                <a:lnTo>
                  <a:pt x="31750" y="0"/>
                </a:lnTo>
                <a:lnTo>
                  <a:pt x="31750" y="279273"/>
                </a:lnTo>
                <a:lnTo>
                  <a:pt x="44450" y="279273"/>
                </a:lnTo>
                <a:lnTo>
                  <a:pt x="44450" y="0"/>
                </a:lnTo>
                <a:close/>
              </a:path>
              <a:path w="76200" h="342900">
                <a:moveTo>
                  <a:pt x="76200" y="266573"/>
                </a:moveTo>
                <a:lnTo>
                  <a:pt x="44450" y="266573"/>
                </a:lnTo>
                <a:lnTo>
                  <a:pt x="44450" y="279273"/>
                </a:lnTo>
                <a:lnTo>
                  <a:pt x="69850" y="279273"/>
                </a:lnTo>
                <a:lnTo>
                  <a:pt x="76200" y="26657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4965" y="2533395"/>
            <a:ext cx="0" cy="543560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0"/>
                </a:moveTo>
                <a:lnTo>
                  <a:pt x="0" y="543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74850" y="2533395"/>
            <a:ext cx="0" cy="543560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0"/>
                </a:moveTo>
                <a:lnTo>
                  <a:pt x="0" y="543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615" y="2539745"/>
            <a:ext cx="1183005" cy="0"/>
          </a:xfrm>
          <a:custGeom>
            <a:avLst/>
            <a:gdLst/>
            <a:ahLst/>
            <a:cxnLst/>
            <a:rect l="l" t="t" r="r" b="b"/>
            <a:pathLst>
              <a:path w="1183005">
                <a:moveTo>
                  <a:pt x="0" y="0"/>
                </a:moveTo>
                <a:lnTo>
                  <a:pt x="118258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615" y="3057905"/>
            <a:ext cx="1183005" cy="0"/>
          </a:xfrm>
          <a:custGeom>
            <a:avLst/>
            <a:gdLst/>
            <a:ahLst/>
            <a:cxnLst/>
            <a:rect l="l" t="t" r="r" b="b"/>
            <a:pathLst>
              <a:path w="1183005">
                <a:moveTo>
                  <a:pt x="0" y="0"/>
                </a:moveTo>
                <a:lnTo>
                  <a:pt x="118258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11315" y="2566162"/>
            <a:ext cx="1157605" cy="44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ts val="166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PMingLiU"/>
                <a:cs typeface="PMingLiU"/>
              </a:rPr>
              <a:t>種植、習俗</a:t>
            </a:r>
            <a:endParaRPr sz="1400">
              <a:latin typeface="PMingLiU"/>
              <a:cs typeface="PMingLiU"/>
            </a:endParaRPr>
          </a:p>
          <a:p>
            <a:pPr marL="85090">
              <a:lnSpc>
                <a:spcPts val="1660"/>
              </a:lnSpc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(1~4)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381116" y="3156204"/>
            <a:ext cx="4493260" cy="173990"/>
          </a:xfrm>
          <a:custGeom>
            <a:avLst/>
            <a:gdLst/>
            <a:ahLst/>
            <a:cxnLst/>
            <a:rect l="l" t="t" r="r" b="b"/>
            <a:pathLst>
              <a:path w="4493259" h="173989">
                <a:moveTo>
                  <a:pt x="4416616" y="31738"/>
                </a:moveTo>
                <a:lnTo>
                  <a:pt x="0" y="160782"/>
                </a:lnTo>
                <a:lnTo>
                  <a:pt x="254" y="173482"/>
                </a:lnTo>
                <a:lnTo>
                  <a:pt x="4416998" y="44438"/>
                </a:lnTo>
                <a:lnTo>
                  <a:pt x="4416616" y="31738"/>
                </a:lnTo>
                <a:close/>
              </a:path>
              <a:path w="4493259" h="173989">
                <a:moveTo>
                  <a:pt x="4483295" y="31369"/>
                </a:moveTo>
                <a:lnTo>
                  <a:pt x="4429252" y="31369"/>
                </a:lnTo>
                <a:lnTo>
                  <a:pt x="4429633" y="44069"/>
                </a:lnTo>
                <a:lnTo>
                  <a:pt x="4416998" y="44438"/>
                </a:lnTo>
                <a:lnTo>
                  <a:pt x="4417949" y="76073"/>
                </a:lnTo>
                <a:lnTo>
                  <a:pt x="4492879" y="35813"/>
                </a:lnTo>
                <a:lnTo>
                  <a:pt x="4483295" y="31369"/>
                </a:lnTo>
                <a:close/>
              </a:path>
              <a:path w="4493259" h="173989">
                <a:moveTo>
                  <a:pt x="4429252" y="31369"/>
                </a:moveTo>
                <a:lnTo>
                  <a:pt x="4416616" y="31738"/>
                </a:lnTo>
                <a:lnTo>
                  <a:pt x="4416998" y="44438"/>
                </a:lnTo>
                <a:lnTo>
                  <a:pt x="4429633" y="44069"/>
                </a:lnTo>
                <a:lnTo>
                  <a:pt x="4429252" y="31369"/>
                </a:lnTo>
                <a:close/>
              </a:path>
              <a:path w="4493259" h="173989">
                <a:moveTo>
                  <a:pt x="4415663" y="0"/>
                </a:moveTo>
                <a:lnTo>
                  <a:pt x="4416616" y="31738"/>
                </a:lnTo>
                <a:lnTo>
                  <a:pt x="4429252" y="31369"/>
                </a:lnTo>
                <a:lnTo>
                  <a:pt x="4483295" y="31369"/>
                </a:lnTo>
                <a:lnTo>
                  <a:pt x="44156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74122" y="300062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752073" y="300062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67772" y="3006979"/>
            <a:ext cx="890905" cy="0"/>
          </a:xfrm>
          <a:custGeom>
            <a:avLst/>
            <a:gdLst/>
            <a:ahLst/>
            <a:cxnLst/>
            <a:rect l="l" t="t" r="r" b="b"/>
            <a:pathLst>
              <a:path w="890904">
                <a:moveTo>
                  <a:pt x="0" y="0"/>
                </a:moveTo>
                <a:lnTo>
                  <a:pt x="89065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7772" y="3377819"/>
            <a:ext cx="890905" cy="0"/>
          </a:xfrm>
          <a:custGeom>
            <a:avLst/>
            <a:gdLst/>
            <a:ahLst/>
            <a:cxnLst/>
            <a:rect l="l" t="t" r="r" b="b"/>
            <a:pathLst>
              <a:path w="890904">
                <a:moveTo>
                  <a:pt x="0" y="0"/>
                </a:moveTo>
                <a:lnTo>
                  <a:pt x="89065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46231" y="3177667"/>
            <a:ext cx="194945" cy="363855"/>
          </a:xfrm>
          <a:custGeom>
            <a:avLst/>
            <a:gdLst/>
            <a:ahLst/>
            <a:cxnLst/>
            <a:rect l="l" t="t" r="r" b="b"/>
            <a:pathLst>
              <a:path w="194945" h="363854">
                <a:moveTo>
                  <a:pt x="153762" y="299176"/>
                </a:moveTo>
                <a:lnTo>
                  <a:pt x="125602" y="313944"/>
                </a:lnTo>
                <a:lnTo>
                  <a:pt x="194818" y="363728"/>
                </a:lnTo>
                <a:lnTo>
                  <a:pt x="193784" y="310388"/>
                </a:lnTo>
                <a:lnTo>
                  <a:pt x="159639" y="310388"/>
                </a:lnTo>
                <a:lnTo>
                  <a:pt x="153762" y="299176"/>
                </a:lnTo>
                <a:close/>
              </a:path>
              <a:path w="194945" h="363854">
                <a:moveTo>
                  <a:pt x="165026" y="293269"/>
                </a:moveTo>
                <a:lnTo>
                  <a:pt x="153762" y="299176"/>
                </a:lnTo>
                <a:lnTo>
                  <a:pt x="159639" y="310388"/>
                </a:lnTo>
                <a:lnTo>
                  <a:pt x="170942" y="304546"/>
                </a:lnTo>
                <a:lnTo>
                  <a:pt x="165026" y="293269"/>
                </a:lnTo>
                <a:close/>
              </a:path>
              <a:path w="194945" h="363854">
                <a:moveTo>
                  <a:pt x="193167" y="278511"/>
                </a:moveTo>
                <a:lnTo>
                  <a:pt x="165026" y="293269"/>
                </a:lnTo>
                <a:lnTo>
                  <a:pt x="170942" y="304546"/>
                </a:lnTo>
                <a:lnTo>
                  <a:pt x="159639" y="310388"/>
                </a:lnTo>
                <a:lnTo>
                  <a:pt x="193784" y="310388"/>
                </a:lnTo>
                <a:lnTo>
                  <a:pt x="193167" y="278511"/>
                </a:lnTo>
                <a:close/>
              </a:path>
              <a:path w="194945" h="363854">
                <a:moveTo>
                  <a:pt x="11175" y="0"/>
                </a:moveTo>
                <a:lnTo>
                  <a:pt x="0" y="5842"/>
                </a:lnTo>
                <a:lnTo>
                  <a:pt x="153762" y="299176"/>
                </a:lnTo>
                <a:lnTo>
                  <a:pt x="165026" y="293269"/>
                </a:lnTo>
                <a:lnTo>
                  <a:pt x="111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07853" y="3561207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1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428983" y="3561207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1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501503" y="3567557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4">
                <a:moveTo>
                  <a:pt x="0" y="0"/>
                </a:moveTo>
                <a:lnTo>
                  <a:pt x="93383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501503" y="3872357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4">
                <a:moveTo>
                  <a:pt x="0" y="0"/>
                </a:moveTo>
                <a:lnTo>
                  <a:pt x="93383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103102" y="3881628"/>
            <a:ext cx="76200" cy="354330"/>
          </a:xfrm>
          <a:custGeom>
            <a:avLst/>
            <a:gdLst/>
            <a:ahLst/>
            <a:cxnLst/>
            <a:rect l="l" t="t" r="r" b="b"/>
            <a:pathLst>
              <a:path w="76200" h="354329">
                <a:moveTo>
                  <a:pt x="31750" y="278003"/>
                </a:moveTo>
                <a:lnTo>
                  <a:pt x="0" y="278003"/>
                </a:lnTo>
                <a:lnTo>
                  <a:pt x="38100" y="354203"/>
                </a:lnTo>
                <a:lnTo>
                  <a:pt x="69850" y="290703"/>
                </a:lnTo>
                <a:lnTo>
                  <a:pt x="31750" y="290703"/>
                </a:lnTo>
                <a:lnTo>
                  <a:pt x="31750" y="278003"/>
                </a:lnTo>
                <a:close/>
              </a:path>
              <a:path w="76200" h="354329">
                <a:moveTo>
                  <a:pt x="44450" y="0"/>
                </a:moveTo>
                <a:lnTo>
                  <a:pt x="31750" y="0"/>
                </a:lnTo>
                <a:lnTo>
                  <a:pt x="31750" y="290703"/>
                </a:lnTo>
                <a:lnTo>
                  <a:pt x="44450" y="290703"/>
                </a:lnTo>
                <a:lnTo>
                  <a:pt x="44450" y="0"/>
                </a:lnTo>
                <a:close/>
              </a:path>
              <a:path w="76200" h="354329">
                <a:moveTo>
                  <a:pt x="76200" y="278003"/>
                </a:moveTo>
                <a:lnTo>
                  <a:pt x="44450" y="278003"/>
                </a:lnTo>
                <a:lnTo>
                  <a:pt x="44450" y="290703"/>
                </a:lnTo>
                <a:lnTo>
                  <a:pt x="69850" y="290703"/>
                </a:lnTo>
                <a:lnTo>
                  <a:pt x="76200" y="27800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130281" y="4244340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006071" y="4244340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23931" y="4250690"/>
            <a:ext cx="1888489" cy="0"/>
          </a:xfrm>
          <a:custGeom>
            <a:avLst/>
            <a:gdLst/>
            <a:ahLst/>
            <a:cxnLst/>
            <a:rect l="l" t="t" r="r" b="b"/>
            <a:pathLst>
              <a:path w="1888490">
                <a:moveTo>
                  <a:pt x="0" y="0"/>
                </a:moveTo>
                <a:lnTo>
                  <a:pt x="18884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123931" y="4555490"/>
            <a:ext cx="1888489" cy="0"/>
          </a:xfrm>
          <a:custGeom>
            <a:avLst/>
            <a:gdLst/>
            <a:ahLst/>
            <a:cxnLst/>
            <a:rect l="l" t="t" r="r" b="b"/>
            <a:pathLst>
              <a:path w="1888490">
                <a:moveTo>
                  <a:pt x="0" y="0"/>
                </a:moveTo>
                <a:lnTo>
                  <a:pt x="18884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9880472" y="3026155"/>
            <a:ext cx="211963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PMingLiU"/>
                <a:cs typeface="PMingLiU"/>
              </a:rPr>
              <a:t>萌芽期</a:t>
            </a:r>
            <a:endParaRPr sz="18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71882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PMingLiU"/>
                <a:cs typeface="PMingLiU"/>
              </a:rPr>
              <a:t>認識自己</a:t>
            </a:r>
            <a:endParaRPr sz="14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0000"/>
                </a:solidFill>
                <a:latin typeface="PMingLiU"/>
                <a:cs typeface="PMingLiU"/>
              </a:rPr>
              <a:t>族服、我的情</a:t>
            </a:r>
            <a:r>
              <a:rPr sz="1400" b="1" dirty="0">
                <a:solidFill>
                  <a:srgbClr val="FF0000"/>
                </a:solidFill>
                <a:latin typeface="PMingLiU"/>
                <a:cs typeface="PMingLiU"/>
              </a:rPr>
              <a:t>緒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(5~8)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79525" y="4451350"/>
            <a:ext cx="909955" cy="365760"/>
          </a:xfrm>
          <a:custGeom>
            <a:avLst/>
            <a:gdLst/>
            <a:ahLst/>
            <a:cxnLst/>
            <a:rect l="l" t="t" r="r" b="b"/>
            <a:pathLst>
              <a:path w="909955" h="365760">
                <a:moveTo>
                  <a:pt x="0" y="365760"/>
                </a:moveTo>
                <a:lnTo>
                  <a:pt x="909548" y="365760"/>
                </a:lnTo>
                <a:lnTo>
                  <a:pt x="90954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9525" y="444500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89125" y="444500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73175" y="4445000"/>
            <a:ext cx="922655" cy="12700"/>
          </a:xfrm>
          <a:custGeom>
            <a:avLst/>
            <a:gdLst/>
            <a:ahLst/>
            <a:cxnLst/>
            <a:rect l="l" t="t" r="r" b="b"/>
            <a:pathLst>
              <a:path w="922655" h="12700">
                <a:moveTo>
                  <a:pt x="0" y="12700"/>
                </a:moveTo>
                <a:lnTo>
                  <a:pt x="922299" y="12700"/>
                </a:lnTo>
                <a:lnTo>
                  <a:pt x="92229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73175" y="4817109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5">
                <a:moveTo>
                  <a:pt x="0" y="0"/>
                </a:moveTo>
                <a:lnTo>
                  <a:pt x="92229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973175" y="4471161"/>
            <a:ext cx="922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PMingLiU"/>
                <a:cs typeface="PMingLiU"/>
              </a:rPr>
              <a:t>結穗期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888998" y="4560315"/>
            <a:ext cx="589280" cy="103505"/>
          </a:xfrm>
          <a:custGeom>
            <a:avLst/>
            <a:gdLst/>
            <a:ahLst/>
            <a:cxnLst/>
            <a:rect l="l" t="t" r="r" b="b"/>
            <a:pathLst>
              <a:path w="589280" h="103504">
                <a:moveTo>
                  <a:pt x="71374" y="27304"/>
                </a:moveTo>
                <a:lnTo>
                  <a:pt x="0" y="73913"/>
                </a:lnTo>
                <a:lnTo>
                  <a:pt x="80009" y="102996"/>
                </a:lnTo>
                <a:lnTo>
                  <a:pt x="76590" y="73024"/>
                </a:lnTo>
                <a:lnTo>
                  <a:pt x="63753" y="73024"/>
                </a:lnTo>
                <a:lnTo>
                  <a:pt x="62356" y="60324"/>
                </a:lnTo>
                <a:lnTo>
                  <a:pt x="74975" y="58874"/>
                </a:lnTo>
                <a:lnTo>
                  <a:pt x="71374" y="27304"/>
                </a:lnTo>
                <a:close/>
              </a:path>
              <a:path w="589280" h="103504">
                <a:moveTo>
                  <a:pt x="74975" y="58874"/>
                </a:moveTo>
                <a:lnTo>
                  <a:pt x="62356" y="60324"/>
                </a:lnTo>
                <a:lnTo>
                  <a:pt x="63753" y="73024"/>
                </a:lnTo>
                <a:lnTo>
                  <a:pt x="76424" y="71569"/>
                </a:lnTo>
                <a:lnTo>
                  <a:pt x="74975" y="58874"/>
                </a:lnTo>
                <a:close/>
              </a:path>
              <a:path w="589280" h="103504">
                <a:moveTo>
                  <a:pt x="76424" y="71569"/>
                </a:moveTo>
                <a:lnTo>
                  <a:pt x="63753" y="73024"/>
                </a:lnTo>
                <a:lnTo>
                  <a:pt x="76590" y="73024"/>
                </a:lnTo>
                <a:lnTo>
                  <a:pt x="76424" y="71569"/>
                </a:lnTo>
                <a:close/>
              </a:path>
              <a:path w="589280" h="103504">
                <a:moveTo>
                  <a:pt x="587247" y="0"/>
                </a:moveTo>
                <a:lnTo>
                  <a:pt x="74975" y="58874"/>
                </a:lnTo>
                <a:lnTo>
                  <a:pt x="76424" y="71569"/>
                </a:lnTo>
                <a:lnTo>
                  <a:pt x="588771" y="12699"/>
                </a:lnTo>
                <a:lnTo>
                  <a:pt x="58724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4338" y="4756150"/>
            <a:ext cx="76200" cy="419734"/>
          </a:xfrm>
          <a:custGeom>
            <a:avLst/>
            <a:gdLst/>
            <a:ahLst/>
            <a:cxnLst/>
            <a:rect l="l" t="t" r="r" b="b"/>
            <a:pathLst>
              <a:path w="76200" h="419735">
                <a:moveTo>
                  <a:pt x="31727" y="343546"/>
                </a:moveTo>
                <a:lnTo>
                  <a:pt x="0" y="344550"/>
                </a:lnTo>
                <a:lnTo>
                  <a:pt x="40512" y="419607"/>
                </a:lnTo>
                <a:lnTo>
                  <a:pt x="69706" y="356235"/>
                </a:lnTo>
                <a:lnTo>
                  <a:pt x="32131" y="356235"/>
                </a:lnTo>
                <a:lnTo>
                  <a:pt x="31727" y="343546"/>
                </a:lnTo>
                <a:close/>
              </a:path>
              <a:path w="76200" h="419735">
                <a:moveTo>
                  <a:pt x="44427" y="343144"/>
                </a:moveTo>
                <a:lnTo>
                  <a:pt x="31727" y="343546"/>
                </a:lnTo>
                <a:lnTo>
                  <a:pt x="32131" y="356235"/>
                </a:lnTo>
                <a:lnTo>
                  <a:pt x="44831" y="355854"/>
                </a:lnTo>
                <a:lnTo>
                  <a:pt x="44427" y="343144"/>
                </a:lnTo>
                <a:close/>
              </a:path>
              <a:path w="76200" h="419735">
                <a:moveTo>
                  <a:pt x="76200" y="342138"/>
                </a:moveTo>
                <a:lnTo>
                  <a:pt x="44427" y="343144"/>
                </a:lnTo>
                <a:lnTo>
                  <a:pt x="44831" y="355854"/>
                </a:lnTo>
                <a:lnTo>
                  <a:pt x="32131" y="356235"/>
                </a:lnTo>
                <a:lnTo>
                  <a:pt x="69706" y="356235"/>
                </a:lnTo>
                <a:lnTo>
                  <a:pt x="76200" y="342138"/>
                </a:lnTo>
                <a:close/>
              </a:path>
              <a:path w="76200" h="419735">
                <a:moveTo>
                  <a:pt x="33528" y="0"/>
                </a:moveTo>
                <a:lnTo>
                  <a:pt x="20828" y="507"/>
                </a:lnTo>
                <a:lnTo>
                  <a:pt x="31727" y="343546"/>
                </a:lnTo>
                <a:lnTo>
                  <a:pt x="44427" y="343144"/>
                </a:lnTo>
                <a:lnTo>
                  <a:pt x="335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51497" y="5164454"/>
            <a:ext cx="99314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2544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solidFill>
                  <a:srgbClr val="FF0000"/>
                </a:solidFill>
                <a:latin typeface="PMingLiU"/>
                <a:cs typeface="PMingLiU"/>
              </a:rPr>
              <a:t>傳統文化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212341" y="5481828"/>
            <a:ext cx="76200" cy="408305"/>
          </a:xfrm>
          <a:custGeom>
            <a:avLst/>
            <a:gdLst/>
            <a:ahLst/>
            <a:cxnLst/>
            <a:rect l="l" t="t" r="r" b="b"/>
            <a:pathLst>
              <a:path w="76200" h="408304">
                <a:moveTo>
                  <a:pt x="31750" y="332079"/>
                </a:moveTo>
                <a:lnTo>
                  <a:pt x="0" y="332079"/>
                </a:lnTo>
                <a:lnTo>
                  <a:pt x="38100" y="408279"/>
                </a:lnTo>
                <a:lnTo>
                  <a:pt x="69850" y="344779"/>
                </a:lnTo>
                <a:lnTo>
                  <a:pt x="31750" y="344779"/>
                </a:lnTo>
                <a:lnTo>
                  <a:pt x="31750" y="332079"/>
                </a:lnTo>
                <a:close/>
              </a:path>
              <a:path w="76200" h="408304">
                <a:moveTo>
                  <a:pt x="44450" y="0"/>
                </a:moveTo>
                <a:lnTo>
                  <a:pt x="31750" y="0"/>
                </a:lnTo>
                <a:lnTo>
                  <a:pt x="31750" y="344779"/>
                </a:lnTo>
                <a:lnTo>
                  <a:pt x="44450" y="344779"/>
                </a:lnTo>
                <a:lnTo>
                  <a:pt x="44450" y="0"/>
                </a:lnTo>
                <a:close/>
              </a:path>
              <a:path w="76200" h="408304">
                <a:moveTo>
                  <a:pt x="76200" y="332079"/>
                </a:moveTo>
                <a:lnTo>
                  <a:pt x="44450" y="332079"/>
                </a:lnTo>
                <a:lnTo>
                  <a:pt x="44450" y="344779"/>
                </a:lnTo>
                <a:lnTo>
                  <a:pt x="69850" y="344779"/>
                </a:lnTo>
                <a:lnTo>
                  <a:pt x="76200" y="3320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6051" y="5925337"/>
            <a:ext cx="1931035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30"/>
              </a:spcBef>
            </a:pPr>
            <a:r>
              <a:rPr sz="1400" b="1" spc="-5" dirty="0">
                <a:solidFill>
                  <a:srgbClr val="FF0000"/>
                </a:solidFill>
                <a:latin typeface="PMingLiU"/>
                <a:cs typeface="PMingLiU"/>
              </a:rPr>
              <a:t>手工藝、歌、</a:t>
            </a:r>
            <a:r>
              <a:rPr sz="1400" b="1" dirty="0">
                <a:solidFill>
                  <a:srgbClr val="FF0000"/>
                </a:solidFill>
                <a:latin typeface="PMingLiU"/>
                <a:cs typeface="PMingLiU"/>
              </a:rPr>
              <a:t>舞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(9~10)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995794" y="4445508"/>
            <a:ext cx="2543175" cy="698500"/>
          </a:xfrm>
          <a:custGeom>
            <a:avLst/>
            <a:gdLst/>
            <a:ahLst/>
            <a:cxnLst/>
            <a:rect l="l" t="t" r="r" b="b"/>
            <a:pathLst>
              <a:path w="2543175" h="698500">
                <a:moveTo>
                  <a:pt x="2467759" y="667674"/>
                </a:moveTo>
                <a:lnTo>
                  <a:pt x="2459608" y="698373"/>
                </a:lnTo>
                <a:lnTo>
                  <a:pt x="2543048" y="681101"/>
                </a:lnTo>
                <a:lnTo>
                  <a:pt x="2531537" y="670941"/>
                </a:lnTo>
                <a:lnTo>
                  <a:pt x="2480055" y="670941"/>
                </a:lnTo>
                <a:lnTo>
                  <a:pt x="2467759" y="667674"/>
                </a:lnTo>
                <a:close/>
              </a:path>
              <a:path w="2543175" h="698500">
                <a:moveTo>
                  <a:pt x="2471032" y="655348"/>
                </a:moveTo>
                <a:lnTo>
                  <a:pt x="2467759" y="667674"/>
                </a:lnTo>
                <a:lnTo>
                  <a:pt x="2480055" y="670941"/>
                </a:lnTo>
                <a:lnTo>
                  <a:pt x="2483357" y="658622"/>
                </a:lnTo>
                <a:lnTo>
                  <a:pt x="2471032" y="655348"/>
                </a:lnTo>
                <a:close/>
              </a:path>
              <a:path w="2543175" h="698500">
                <a:moveTo>
                  <a:pt x="2479166" y="624713"/>
                </a:moveTo>
                <a:lnTo>
                  <a:pt x="2471032" y="655348"/>
                </a:lnTo>
                <a:lnTo>
                  <a:pt x="2483357" y="658622"/>
                </a:lnTo>
                <a:lnTo>
                  <a:pt x="2480055" y="670941"/>
                </a:lnTo>
                <a:lnTo>
                  <a:pt x="2531537" y="670941"/>
                </a:lnTo>
                <a:lnTo>
                  <a:pt x="2479166" y="624713"/>
                </a:lnTo>
                <a:close/>
              </a:path>
              <a:path w="2543175" h="698500">
                <a:moveTo>
                  <a:pt x="3301" y="0"/>
                </a:moveTo>
                <a:lnTo>
                  <a:pt x="0" y="12192"/>
                </a:lnTo>
                <a:lnTo>
                  <a:pt x="2467759" y="667674"/>
                </a:lnTo>
                <a:lnTo>
                  <a:pt x="2471032" y="655348"/>
                </a:lnTo>
                <a:lnTo>
                  <a:pt x="33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28892" y="5195951"/>
            <a:ext cx="2910205" cy="292735"/>
          </a:xfrm>
          <a:custGeom>
            <a:avLst/>
            <a:gdLst/>
            <a:ahLst/>
            <a:cxnLst/>
            <a:rect l="l" t="t" r="r" b="b"/>
            <a:pathLst>
              <a:path w="2910204" h="292735">
                <a:moveTo>
                  <a:pt x="2833259" y="31716"/>
                </a:moveTo>
                <a:lnTo>
                  <a:pt x="0" y="279527"/>
                </a:lnTo>
                <a:lnTo>
                  <a:pt x="1015" y="292227"/>
                </a:lnTo>
                <a:lnTo>
                  <a:pt x="2834373" y="44281"/>
                </a:lnTo>
                <a:lnTo>
                  <a:pt x="2833259" y="31716"/>
                </a:lnTo>
                <a:close/>
              </a:path>
              <a:path w="2910204" h="292735">
                <a:moveTo>
                  <a:pt x="2907771" y="30606"/>
                </a:moveTo>
                <a:lnTo>
                  <a:pt x="2845942" y="30606"/>
                </a:lnTo>
                <a:lnTo>
                  <a:pt x="2846958" y="43180"/>
                </a:lnTo>
                <a:lnTo>
                  <a:pt x="2834373" y="44281"/>
                </a:lnTo>
                <a:lnTo>
                  <a:pt x="2837179" y="75946"/>
                </a:lnTo>
                <a:lnTo>
                  <a:pt x="2909697" y="31368"/>
                </a:lnTo>
                <a:lnTo>
                  <a:pt x="2907771" y="30606"/>
                </a:lnTo>
                <a:close/>
              </a:path>
              <a:path w="2910204" h="292735">
                <a:moveTo>
                  <a:pt x="2845942" y="30606"/>
                </a:moveTo>
                <a:lnTo>
                  <a:pt x="2833259" y="31716"/>
                </a:lnTo>
                <a:lnTo>
                  <a:pt x="2834373" y="44281"/>
                </a:lnTo>
                <a:lnTo>
                  <a:pt x="2846958" y="43180"/>
                </a:lnTo>
                <a:lnTo>
                  <a:pt x="2845942" y="30606"/>
                </a:lnTo>
                <a:close/>
              </a:path>
              <a:path w="2910204" h="292735">
                <a:moveTo>
                  <a:pt x="2830449" y="0"/>
                </a:moveTo>
                <a:lnTo>
                  <a:pt x="2833259" y="31716"/>
                </a:lnTo>
                <a:lnTo>
                  <a:pt x="2845942" y="30606"/>
                </a:lnTo>
                <a:lnTo>
                  <a:pt x="2907771" y="30606"/>
                </a:lnTo>
                <a:lnTo>
                  <a:pt x="283044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69957" y="502831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468609" y="502831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63607" y="5034660"/>
            <a:ext cx="911860" cy="0"/>
          </a:xfrm>
          <a:custGeom>
            <a:avLst/>
            <a:gdLst/>
            <a:ahLst/>
            <a:cxnLst/>
            <a:rect l="l" t="t" r="r" b="b"/>
            <a:pathLst>
              <a:path w="911859">
                <a:moveTo>
                  <a:pt x="0" y="0"/>
                </a:moveTo>
                <a:lnTo>
                  <a:pt x="91135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63607" y="5400421"/>
            <a:ext cx="911860" cy="0"/>
          </a:xfrm>
          <a:custGeom>
            <a:avLst/>
            <a:gdLst/>
            <a:ahLst/>
            <a:cxnLst/>
            <a:rect l="l" t="t" r="r" b="b"/>
            <a:pathLst>
              <a:path w="911859">
                <a:moveTo>
                  <a:pt x="0" y="0"/>
                </a:moveTo>
                <a:lnTo>
                  <a:pt x="91135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9576307" y="5054346"/>
            <a:ext cx="88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PMingLiU"/>
                <a:cs typeface="PMingLiU"/>
              </a:rPr>
              <a:t>收割期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0467340" y="5211190"/>
            <a:ext cx="509270" cy="113030"/>
          </a:xfrm>
          <a:custGeom>
            <a:avLst/>
            <a:gdLst/>
            <a:ahLst/>
            <a:cxnLst/>
            <a:rect l="l" t="t" r="r" b="b"/>
            <a:pathLst>
              <a:path w="509270" h="113029">
                <a:moveTo>
                  <a:pt x="432711" y="81438"/>
                </a:moveTo>
                <a:lnTo>
                  <a:pt x="427735" y="112775"/>
                </a:lnTo>
                <a:lnTo>
                  <a:pt x="508888" y="87248"/>
                </a:lnTo>
                <a:lnTo>
                  <a:pt x="503578" y="83438"/>
                </a:lnTo>
                <a:lnTo>
                  <a:pt x="445261" y="83438"/>
                </a:lnTo>
                <a:lnTo>
                  <a:pt x="432711" y="81438"/>
                </a:lnTo>
                <a:close/>
              </a:path>
              <a:path w="509270" h="113029">
                <a:moveTo>
                  <a:pt x="434686" y="69002"/>
                </a:moveTo>
                <a:lnTo>
                  <a:pt x="432711" y="81438"/>
                </a:lnTo>
                <a:lnTo>
                  <a:pt x="445261" y="83438"/>
                </a:lnTo>
                <a:lnTo>
                  <a:pt x="447166" y="70992"/>
                </a:lnTo>
                <a:lnTo>
                  <a:pt x="434686" y="69002"/>
                </a:lnTo>
                <a:close/>
              </a:path>
              <a:path w="509270" h="113029">
                <a:moveTo>
                  <a:pt x="439674" y="37591"/>
                </a:moveTo>
                <a:lnTo>
                  <a:pt x="434686" y="69002"/>
                </a:lnTo>
                <a:lnTo>
                  <a:pt x="447166" y="70992"/>
                </a:lnTo>
                <a:lnTo>
                  <a:pt x="445261" y="83438"/>
                </a:lnTo>
                <a:lnTo>
                  <a:pt x="503578" y="83438"/>
                </a:lnTo>
                <a:lnTo>
                  <a:pt x="439674" y="37591"/>
                </a:lnTo>
                <a:close/>
              </a:path>
              <a:path w="509270" h="113029">
                <a:moveTo>
                  <a:pt x="2031" y="0"/>
                </a:moveTo>
                <a:lnTo>
                  <a:pt x="0" y="12445"/>
                </a:lnTo>
                <a:lnTo>
                  <a:pt x="432711" y="81438"/>
                </a:lnTo>
                <a:lnTo>
                  <a:pt x="434686" y="69002"/>
                </a:lnTo>
                <a:lnTo>
                  <a:pt x="20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976609" y="5139690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875261" y="5139690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970259" y="5146040"/>
            <a:ext cx="911860" cy="0"/>
          </a:xfrm>
          <a:custGeom>
            <a:avLst/>
            <a:gdLst/>
            <a:ahLst/>
            <a:cxnLst/>
            <a:rect l="l" t="t" r="r" b="b"/>
            <a:pathLst>
              <a:path w="911859">
                <a:moveTo>
                  <a:pt x="0" y="0"/>
                </a:moveTo>
                <a:lnTo>
                  <a:pt x="91135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970259" y="5450840"/>
            <a:ext cx="911860" cy="0"/>
          </a:xfrm>
          <a:custGeom>
            <a:avLst/>
            <a:gdLst/>
            <a:ahLst/>
            <a:cxnLst/>
            <a:rect l="l" t="t" r="r" b="b"/>
            <a:pathLst>
              <a:path w="911859">
                <a:moveTo>
                  <a:pt x="0" y="0"/>
                </a:moveTo>
                <a:lnTo>
                  <a:pt x="91135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0982959" y="5169661"/>
            <a:ext cx="886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PMingLiU"/>
                <a:cs typeface="PMingLiU"/>
              </a:rPr>
              <a:t>生活分享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941557" y="5478145"/>
            <a:ext cx="205740" cy="291465"/>
          </a:xfrm>
          <a:custGeom>
            <a:avLst/>
            <a:gdLst/>
            <a:ahLst/>
            <a:cxnLst/>
            <a:rect l="l" t="t" r="r" b="b"/>
            <a:pathLst>
              <a:path w="205740" h="291464">
                <a:moveTo>
                  <a:pt x="12319" y="206997"/>
                </a:moveTo>
                <a:lnTo>
                  <a:pt x="0" y="291312"/>
                </a:lnTo>
                <a:lnTo>
                  <a:pt x="74802" y="250532"/>
                </a:lnTo>
                <a:lnTo>
                  <a:pt x="63738" y="242823"/>
                </a:lnTo>
                <a:lnTo>
                  <a:pt x="41528" y="242823"/>
                </a:lnTo>
                <a:lnTo>
                  <a:pt x="31115" y="235559"/>
                </a:lnTo>
                <a:lnTo>
                  <a:pt x="38360" y="225141"/>
                </a:lnTo>
                <a:lnTo>
                  <a:pt x="12319" y="206997"/>
                </a:lnTo>
                <a:close/>
              </a:path>
              <a:path w="205740" h="291464">
                <a:moveTo>
                  <a:pt x="38360" y="225141"/>
                </a:moveTo>
                <a:lnTo>
                  <a:pt x="31115" y="235559"/>
                </a:lnTo>
                <a:lnTo>
                  <a:pt x="41528" y="242823"/>
                </a:lnTo>
                <a:lnTo>
                  <a:pt x="48780" y="232401"/>
                </a:lnTo>
                <a:lnTo>
                  <a:pt x="38360" y="225141"/>
                </a:lnTo>
                <a:close/>
              </a:path>
              <a:path w="205740" h="291464">
                <a:moveTo>
                  <a:pt x="48780" y="232401"/>
                </a:moveTo>
                <a:lnTo>
                  <a:pt x="41528" y="242823"/>
                </a:lnTo>
                <a:lnTo>
                  <a:pt x="63738" y="242823"/>
                </a:lnTo>
                <a:lnTo>
                  <a:pt x="48780" y="232401"/>
                </a:lnTo>
                <a:close/>
              </a:path>
              <a:path w="205740" h="291464">
                <a:moveTo>
                  <a:pt x="194945" y="0"/>
                </a:moveTo>
                <a:lnTo>
                  <a:pt x="38360" y="225141"/>
                </a:lnTo>
                <a:lnTo>
                  <a:pt x="48780" y="232401"/>
                </a:lnTo>
                <a:lnTo>
                  <a:pt x="205359" y="7365"/>
                </a:lnTo>
                <a:lnTo>
                  <a:pt x="1949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989693" y="5787961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3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006071" y="5787961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3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983343" y="5794311"/>
            <a:ext cx="2029460" cy="0"/>
          </a:xfrm>
          <a:custGeom>
            <a:avLst/>
            <a:gdLst/>
            <a:ahLst/>
            <a:cxnLst/>
            <a:rect l="l" t="t" r="r" b="b"/>
            <a:pathLst>
              <a:path w="2029459">
                <a:moveTo>
                  <a:pt x="0" y="0"/>
                </a:moveTo>
                <a:lnTo>
                  <a:pt x="202907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983343" y="6112840"/>
            <a:ext cx="2029460" cy="0"/>
          </a:xfrm>
          <a:custGeom>
            <a:avLst/>
            <a:gdLst/>
            <a:ahLst/>
            <a:cxnLst/>
            <a:rect l="l" t="t" r="r" b="b"/>
            <a:pathLst>
              <a:path w="2029459">
                <a:moveTo>
                  <a:pt x="0" y="0"/>
                </a:moveTo>
                <a:lnTo>
                  <a:pt x="202907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9996043" y="5817870"/>
            <a:ext cx="20040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PMingLiU"/>
                <a:cs typeface="PMingLiU"/>
              </a:rPr>
              <a:t>分享煮食、豐</a:t>
            </a:r>
            <a:r>
              <a:rPr sz="1400" b="1" spc="5" dirty="0">
                <a:solidFill>
                  <a:srgbClr val="FF0000"/>
                </a:solidFill>
                <a:latin typeface="PMingLiU"/>
                <a:cs typeface="PMingLiU"/>
              </a:rPr>
              <a:t>收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(11~12)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934"/>
            <a:ext cx="6294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二</a:t>
            </a:r>
            <a:r>
              <a:rPr dirty="0"/>
              <a:t>、12</a:t>
            </a:r>
            <a:r>
              <a:rPr spc="-5" dirty="0"/>
              <a:t>週課設計之規</a:t>
            </a:r>
            <a:r>
              <a:rPr dirty="0"/>
              <a:t>劃</a:t>
            </a:r>
            <a:r>
              <a:rPr spc="-5" dirty="0"/>
              <a:t>-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9405746" y="5370118"/>
            <a:ext cx="2263140" cy="701040"/>
          </a:xfrm>
          <a:custGeom>
            <a:avLst/>
            <a:gdLst/>
            <a:ahLst/>
            <a:cxnLst/>
            <a:rect l="l" t="t" r="r" b="b"/>
            <a:pathLst>
              <a:path w="2263140" h="701039">
                <a:moveTo>
                  <a:pt x="0" y="701040"/>
                </a:moveTo>
                <a:lnTo>
                  <a:pt x="2263139" y="701040"/>
                </a:lnTo>
                <a:lnTo>
                  <a:pt x="2263139" y="0"/>
                </a:lnTo>
                <a:lnTo>
                  <a:pt x="0" y="0"/>
                </a:lnTo>
                <a:lnTo>
                  <a:pt x="0" y="70104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19" y="1401317"/>
          <a:ext cx="11021692" cy="4663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週次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主題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教學策略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9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播種期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第一週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2476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前測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-----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種下好心情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24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8110" algn="just">
                        <a:lnSpc>
                          <a:spcPct val="100499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運用族語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失智症周邊 症狀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SD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，簡易心智問 卷調查表</a:t>
                      </a:r>
                      <a:endParaRPr sz="160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第二週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頭腦保健功能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33350">
                        <a:lnSpc>
                          <a:spcPct val="100499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運用族語互動式交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流</a:t>
                      </a:r>
                      <a:r>
                        <a:rPr sz="1600" spc="-5" dirty="0">
                          <a:latin typeface="PMingLiU"/>
                          <a:cs typeface="PMingLiU"/>
                        </a:rPr>
                        <a:t>(PPT</a:t>
                      </a:r>
                      <a:r>
                        <a:rPr sz="1600" spc="-20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頭腦保健及延 </a:t>
                      </a:r>
                      <a:r>
                        <a:rPr sz="1600" spc="-5" dirty="0">
                          <a:latin typeface="PMingLiU"/>
                          <a:cs typeface="PMingLiU"/>
                        </a:rPr>
                        <a:t>緩失智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)</a:t>
                      </a:r>
                      <a:endParaRPr sz="160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第三週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好好照顧心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-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動動腦想一想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1930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唱、跳捕魚歌&amp;畫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魚寫心情</a:t>
                      </a:r>
                      <a:r>
                        <a:rPr sz="1800" b="1" dirty="0">
                          <a:latin typeface="PMingLiU"/>
                          <a:cs typeface="PMingLiU"/>
                        </a:rPr>
                        <a:t>（族服的 圖騰）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萌芽期</a:t>
                      </a:r>
                      <a:endParaRPr sz="2400">
                        <a:latin typeface="PMingLiU"/>
                        <a:cs typeface="PMingLiU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頭腦保健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第四週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腦厲害嗎?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333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運用族語數字反應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遊戲</a:t>
                      </a:r>
                      <a:r>
                        <a:rPr sz="2000" spc="-10" dirty="0">
                          <a:latin typeface="PMingLiU"/>
                          <a:cs typeface="PMingLiU"/>
                        </a:rPr>
                        <a:t>(+1</a:t>
                      </a:r>
                      <a:r>
                        <a:rPr sz="2000" spc="-5" dirty="0">
                          <a:latin typeface="PMingLiU"/>
                          <a:cs typeface="PMingLiU"/>
                        </a:rPr>
                        <a:t>、</a:t>
                      </a:r>
                      <a:r>
                        <a:rPr sz="2000" spc="-10" dirty="0">
                          <a:latin typeface="PMingLiU"/>
                          <a:cs typeface="PMingLiU"/>
                        </a:rPr>
                        <a:t>-1</a:t>
                      </a:r>
                      <a:r>
                        <a:rPr sz="2000" spc="-5" dirty="0">
                          <a:latin typeface="PMingLiU"/>
                          <a:cs typeface="PMingLiU"/>
                        </a:rPr>
                        <a:t>遊戲)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第五週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齊步走、預備起～阿公阿嬤的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potal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92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短期記憶用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20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個海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邊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菜園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)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物件圖卡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81947" y="6060185"/>
            <a:ext cx="2350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812800" algn="l"/>
              </a:tabLst>
            </a:pPr>
            <a:r>
              <a:rPr sz="1200" b="1" dirty="0">
                <a:latin typeface="Microsoft JhengHei"/>
                <a:cs typeface="Microsoft JhengHei"/>
              </a:rPr>
              <a:t>版	權：	衛生福利部國民健康署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87483" y="5916929"/>
            <a:ext cx="159257" cy="345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49383" y="6262115"/>
            <a:ext cx="230124" cy="220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81947" y="6306461"/>
            <a:ext cx="635000" cy="2286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latin typeface="Microsoft JhengHei"/>
                <a:cs typeface="Microsoft JhengHei"/>
              </a:rPr>
              <a:t>編輯者：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2302" y="6306461"/>
            <a:ext cx="2311400" cy="2286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latin typeface="Microsoft JhengHei"/>
                <a:cs typeface="Microsoft JhengHei"/>
              </a:rPr>
              <a:t>社團法人臺灣跨文化健康照護學會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6532"/>
            <a:ext cx="68535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二、12週課程設計之規劃-2</a:t>
            </a:r>
          </a:p>
        </p:txBody>
      </p:sp>
      <p:sp>
        <p:nvSpPr>
          <p:cNvPr id="3" name="object 3"/>
          <p:cNvSpPr/>
          <p:nvPr/>
        </p:nvSpPr>
        <p:spPr>
          <a:xfrm>
            <a:off x="8928607" y="5711012"/>
            <a:ext cx="2279015" cy="540385"/>
          </a:xfrm>
          <a:custGeom>
            <a:avLst/>
            <a:gdLst/>
            <a:ahLst/>
            <a:cxnLst/>
            <a:rect l="l" t="t" r="r" b="b"/>
            <a:pathLst>
              <a:path w="2279015" h="540385">
                <a:moveTo>
                  <a:pt x="0" y="540003"/>
                </a:moveTo>
                <a:lnTo>
                  <a:pt x="2278761" y="540003"/>
                </a:lnTo>
                <a:lnTo>
                  <a:pt x="2278761" y="0"/>
                </a:lnTo>
                <a:lnTo>
                  <a:pt x="0" y="0"/>
                </a:lnTo>
                <a:lnTo>
                  <a:pt x="0" y="54000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0288" y="1197736"/>
          <a:ext cx="10572115" cy="504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週次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主題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教學策略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第六週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愛講話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(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畫)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82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運用族語故事</a:t>
                      </a:r>
                      <a:r>
                        <a:rPr sz="1800" spc="-5" dirty="0">
                          <a:latin typeface="PMingLiU"/>
                          <a:cs typeface="PMingLiU"/>
                        </a:rPr>
                        <a:t>(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懷舊 故事分享</a:t>
                      </a:r>
                      <a:r>
                        <a:rPr sz="1800" spc="-5" dirty="0">
                          <a:latin typeface="PMingLiU"/>
                          <a:cs typeface="PMingLiU"/>
                        </a:rPr>
                        <a:t>)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郎讀&amp;聖 經故事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成長期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spc="-5" dirty="0">
                          <a:latin typeface="PMingLiU"/>
                          <a:cs typeface="PMingLiU"/>
                        </a:rPr>
                        <a:t>第七週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spc="-5" dirty="0">
                          <a:latin typeface="PMingLiU"/>
                          <a:cs typeface="PMingLiU"/>
                        </a:rPr>
                        <a:t>啊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~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吶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ana′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製作(魚)海底撈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第八週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學習讓腦更活要躍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79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字體顏色、圖形顏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色辨識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第九週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手、腦一起動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手工魚簍吊飾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第十週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腦部有氧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族語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海洋歌、舞</a:t>
                      </a:r>
                      <a:r>
                        <a:rPr sz="1800" spc="420" dirty="0">
                          <a:latin typeface="PMingLiU"/>
                          <a:cs typeface="PMingLiU"/>
                        </a:rPr>
                        <a:t>蹈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結穗期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第十一週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五餅二魚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豐收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5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分享儀式、煮食、</a:t>
                      </a:r>
                      <a:endParaRPr sz="2000">
                        <a:latin typeface="PMingLiU"/>
                        <a:cs typeface="PMingLiU"/>
                      </a:endParaRPr>
                    </a:p>
                    <a:p>
                      <a:pPr marL="91440">
                        <a:lnSpc>
                          <a:spcPts val="1914"/>
                        </a:lnSpc>
                      </a:pPr>
                      <a:r>
                        <a:rPr sz="1600" b="1" spc="5" dirty="0">
                          <a:latin typeface="PMingLiU"/>
                          <a:cs typeface="PMingLiU"/>
                        </a:rPr>
                        <a:t>醃生</a:t>
                      </a:r>
                      <a:r>
                        <a:rPr sz="1600" b="1" dirty="0">
                          <a:latin typeface="PMingLiU"/>
                          <a:cs typeface="PMingLiU"/>
                        </a:rPr>
                        <a:t>肉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(silao)</a:t>
                      </a:r>
                      <a:r>
                        <a:rPr sz="1600" b="1" dirty="0">
                          <a:latin typeface="PMingLiU"/>
                          <a:cs typeface="PMingLiU"/>
                        </a:rPr>
                        <a:t>野</a:t>
                      </a:r>
                      <a:r>
                        <a:rPr sz="1600" b="1" spc="-10" dirty="0">
                          <a:latin typeface="PMingLiU"/>
                          <a:cs typeface="PMingLiU"/>
                        </a:rPr>
                        <a:t>菜</a:t>
                      </a:r>
                      <a:r>
                        <a:rPr sz="1600" b="1" dirty="0">
                          <a:latin typeface="PMingLiU"/>
                          <a:cs typeface="PMingLiU"/>
                        </a:rPr>
                        <a:t>等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第十二週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後測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分享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週課與回饋</a:t>
                      </a:r>
                      <a:endParaRPr sz="2000">
                        <a:latin typeface="PMingLiU"/>
                        <a:cs typeface="PMingLiU"/>
                      </a:endParaRPr>
                    </a:p>
                    <a:p>
                      <a:pPr marL="66040">
                        <a:lnSpc>
                          <a:spcPts val="715"/>
                        </a:lnSpc>
                        <a:spcBef>
                          <a:spcPts val="219"/>
                        </a:spcBef>
                        <a:tabLst>
                          <a:tab pos="370205" algn="l"/>
                          <a:tab pos="866140" algn="l"/>
                        </a:tabLst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版	權：	衛生福利部國民健康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153902" y="613511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icrosoft JhengHei"/>
                <a:cs typeface="Microsoft JhengHei"/>
              </a:rPr>
              <a:t>署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85959" y="6054090"/>
            <a:ext cx="131064" cy="282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5000" y="6335267"/>
            <a:ext cx="269748" cy="257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81947" y="6306461"/>
            <a:ext cx="635000" cy="2286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latin typeface="Microsoft JhengHei"/>
                <a:cs typeface="Microsoft JhengHei"/>
              </a:rPr>
              <a:t>編輯者：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2302" y="6306461"/>
            <a:ext cx="2311400" cy="2286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latin typeface="Microsoft JhengHei"/>
                <a:cs typeface="Microsoft JhengHei"/>
              </a:rPr>
              <a:t>社團法人臺灣跨文化健康照護學會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649224"/>
            <a:ext cx="103416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二、單週課程設計之規劃-1</a:t>
            </a:r>
            <a:r>
              <a:rPr spc="-15" dirty="0"/>
              <a:t> </a:t>
            </a:r>
            <a:r>
              <a:rPr sz="2800" dirty="0"/>
              <a:t>(</a:t>
            </a:r>
            <a:r>
              <a:rPr sz="2800" dirty="0">
                <a:solidFill>
                  <a:srgbClr val="FF0000"/>
                </a:solidFill>
              </a:rPr>
              <a:t>播種期其中一週設計</a:t>
            </a:r>
            <a:r>
              <a:rPr sz="2800" dirty="0"/>
              <a:t>)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52499"/>
              </p:ext>
            </p:extLst>
          </p:nvPr>
        </p:nvGraphicFramePr>
        <p:xfrm>
          <a:off x="558483" y="1380856"/>
          <a:ext cx="11075033" cy="434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週次主題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566420" algn="l"/>
                          <a:tab pos="1025525" algn="l"/>
                          <a:tab pos="1483995" algn="l"/>
                          <a:tab pos="177228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第	三	週	‧	照顧心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動動腦想一想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9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教案設計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496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zh-TW" altLang="en-US" sz="1800" b="1">
                          <a:latin typeface="Microsoft JhengHei"/>
                          <a:cs typeface="Microsoft JhengHei"/>
                        </a:rPr>
                        <a:t>陳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美珠、江梅惠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114681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胡淑靜、瑪芽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.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芭拉拉菲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Microsoft JhengHei"/>
                          <a:cs typeface="Microsoft JhengHei"/>
                        </a:rPr>
                        <a:t>教學時間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02945">
                        <a:lnSpc>
                          <a:spcPct val="100000"/>
                        </a:lnSpc>
                      </a:pPr>
                      <a:r>
                        <a:rPr sz="2000" b="1" spc="-20" dirty="0">
                          <a:latin typeface="Microsoft JhengHei"/>
                          <a:cs typeface="Microsoft JhengHei"/>
                        </a:rPr>
                        <a:t>50</a:t>
                      </a:r>
                      <a:r>
                        <a:rPr sz="2000" b="1" spc="-15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教學目標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5780" indent="-458470">
                        <a:lnSpc>
                          <a:spcPct val="100000"/>
                        </a:lnSpc>
                        <a:spcBef>
                          <a:spcPts val="10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以活潑教學的方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式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，提升部落長者對歌曲及舞蹈的記憶</a:t>
                      </a:r>
                      <a:r>
                        <a:rPr sz="1800" b="1" spc="-5" dirty="0">
                          <a:latin typeface="PMingLiU"/>
                          <a:cs typeface="PMingLiU"/>
                        </a:rPr>
                        <a:t>。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525780" indent="-458470">
                        <a:lnSpc>
                          <a:spcPct val="100000"/>
                        </a:lnSpc>
                        <a:spcBef>
                          <a:spcPts val="21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運用長輩對魚的認識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以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創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意方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式畫魚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，畫魚長者可以動動腦，在魚身寫上心情話語。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525780" marR="213360" indent="-457200">
                        <a:lnSpc>
                          <a:spcPct val="100000"/>
                        </a:lnSpc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兼具文化特色之教材、方式等，讓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長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者畫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出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”自己的魚、自己的心情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”(運用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文化作 法了解自我的方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式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544830" indent="-476884">
                        <a:lnSpc>
                          <a:spcPts val="2105"/>
                        </a:lnSpc>
                        <a:buFont typeface="Microsoft JhengHei"/>
                        <a:buAutoNum type="arabicPeriod"/>
                        <a:tabLst>
                          <a:tab pos="544830" algn="l"/>
                          <a:tab pos="54546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透過懷舊故事、宗教信仰互動分享以提升心靈健康。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學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工具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49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材</a:t>
                      </a:r>
                      <a:r>
                        <a:rPr sz="1800" b="1" spc="-5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:</a:t>
                      </a:r>
                      <a:r>
                        <a:rPr sz="1800" b="1" spc="-3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A4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色紙、彩色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筆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、剪刀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、15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分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鐘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部落文化“阿美捕魚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歌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”練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唱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族語歌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詞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及舞蹈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9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教學內容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62255" indent="-194310">
                        <a:lnSpc>
                          <a:spcPct val="100000"/>
                        </a:lnSpc>
                        <a:spcBef>
                          <a:spcPts val="2110"/>
                        </a:spcBef>
                        <a:buSzPct val="94444"/>
                        <a:buAutoNum type="arabicPeriod"/>
                        <a:tabLst>
                          <a:tab pos="262890" algn="l"/>
                        </a:tabLst>
                      </a:pP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透過族語歌曲，了解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海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洋與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族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人的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文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化關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聯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性。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62255" indent="-194310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62890" algn="l"/>
                        </a:tabLst>
                      </a:pP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動動腦想一想長者畫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出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想像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中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的魚。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262890" indent="-19494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63525" algn="l"/>
                        </a:tabLst>
                      </a:pP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在畫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這條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魚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當中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長輩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寫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下或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畫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下這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週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的心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情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話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語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(如: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憂鬱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開心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等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)，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回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想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這週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心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情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267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04430" y="5338064"/>
            <a:ext cx="465518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5459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icrosoft JhengHei"/>
                <a:cs typeface="Microsoft JhengHei"/>
              </a:rPr>
              <a:t>。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469265" algn="l"/>
                <a:tab pos="1212850" algn="l"/>
              </a:tabLst>
            </a:pPr>
            <a:r>
              <a:rPr sz="1800" b="1" dirty="0">
                <a:latin typeface="Microsoft JhengHei"/>
                <a:cs typeface="Microsoft JhengHei"/>
              </a:rPr>
              <a:t>版	權：	衛生福利部國民健康署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tabLst>
                <a:tab pos="1212850" algn="l"/>
              </a:tabLst>
            </a:pPr>
            <a:r>
              <a:rPr sz="1800" b="1" dirty="0">
                <a:latin typeface="Microsoft JhengHei"/>
                <a:cs typeface="Microsoft JhengHei"/>
              </a:rPr>
              <a:t>編輯者：	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65819" y="5727191"/>
            <a:ext cx="171450" cy="371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3043" y="6108953"/>
            <a:ext cx="367283" cy="35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0313" y="1412430"/>
          <a:ext cx="10744833" cy="4846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3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590">
                <a:tc gridSpan="4"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4">
                <a:tc>
                  <a:txBody>
                    <a:bodyPr/>
                    <a:lstStyle/>
                    <a:p>
                      <a:pPr marL="635" algn="ctr">
                        <a:lnSpc>
                          <a:spcPts val="2600"/>
                        </a:lnSpc>
                        <a:spcBef>
                          <a:spcPts val="229"/>
                        </a:spcBef>
                      </a:pPr>
                      <a:r>
                        <a:rPr sz="2200" b="1" spc="-10" dirty="0"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600"/>
                        </a:lnSpc>
                        <a:spcBef>
                          <a:spcPts val="229"/>
                        </a:spcBef>
                      </a:pPr>
                      <a:r>
                        <a:rPr sz="2200" b="1" spc="-15" dirty="0">
                          <a:latin typeface="Microsoft JhengHei"/>
                          <a:cs typeface="Microsoft JhengHei"/>
                        </a:rPr>
                        <a:t>教學資源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2600"/>
                        </a:lnSpc>
                        <a:spcBef>
                          <a:spcPts val="229"/>
                        </a:spcBef>
                      </a:pPr>
                      <a:r>
                        <a:rPr sz="2200" b="1" spc="-15" dirty="0">
                          <a:latin typeface="Microsoft JhengHei"/>
                          <a:cs typeface="Microsoft JhengHei"/>
                        </a:rPr>
                        <a:t>時間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10310">
                        <a:lnSpc>
                          <a:spcPts val="2600"/>
                        </a:lnSpc>
                        <a:spcBef>
                          <a:spcPts val="229"/>
                        </a:spcBef>
                      </a:pPr>
                      <a:r>
                        <a:rPr sz="2200" b="1" spc="-10" dirty="0">
                          <a:latin typeface="Microsoft JhengHei"/>
                          <a:cs typeface="Microsoft JhengHei"/>
                        </a:rPr>
                        <a:t>教學後評估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4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準備活動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講師歌曲教</a:t>
                      </a:r>
                      <a:r>
                        <a:rPr sz="1800" b="1" spc="380" dirty="0">
                          <a:latin typeface="Microsoft JhengHei"/>
                          <a:cs typeface="Microsoft JhengHei"/>
                        </a:rPr>
                        <a:t>材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附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族語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阿美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捕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魚歌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歌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詞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)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、A4色紙、色筆、剪刀、魚簍。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1600" b="1" dirty="0">
                          <a:latin typeface="Microsoft JhengHei"/>
                          <a:cs typeface="Microsoft JhengHei"/>
                        </a:rPr>
                        <a:t>場地: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 marR="336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Microsoft JhengHei"/>
                          <a:cs typeface="Microsoft JhengHei"/>
                        </a:rPr>
                        <a:t>社區活動中心、 教室皆可。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Microsoft JhengHei"/>
                          <a:cs typeface="Microsoft JhengHei"/>
                        </a:rPr>
                        <a:t>設備</a:t>
                      </a:r>
                      <a:r>
                        <a:rPr sz="1600" b="1" dirty="0">
                          <a:latin typeface="Microsoft JhengHei"/>
                          <a:cs typeface="Microsoft JhengHei"/>
                        </a:rPr>
                        <a:t>: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Microsoft JhengHei"/>
                          <a:cs typeface="Microsoft JhengHei"/>
                        </a:rPr>
                        <a:t>桌、椅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Microsoft JhengHei"/>
                          <a:cs typeface="Microsoft JhengHei"/>
                        </a:rPr>
                        <a:t>器材: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 marR="336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Microsoft JhengHei"/>
                          <a:cs typeface="Microsoft JhengHei"/>
                        </a:rPr>
                        <a:t>紙、彩色筆、剪 刀、魚簍。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238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4965" algn="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5分鐘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1.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透過互動式學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習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67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9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91440" marR="171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一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相互交流關於阿美捕魚歌歌詞在各部 落的唱法與舞蹈方式。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ts val="198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二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歌舞呈現暖身。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244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8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5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0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48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2.</a:t>
                      </a:r>
                      <a:r>
                        <a:rPr sz="1800" b="1" spc="-10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440" dirty="0">
                          <a:latin typeface="Microsoft JhengHei"/>
                          <a:cs typeface="Microsoft JhengHei"/>
                        </a:rPr>
                        <a:t>用對話</a:t>
                      </a:r>
                      <a:r>
                        <a:rPr sz="1800" b="1" spc="445" dirty="0">
                          <a:latin typeface="Microsoft JhengHei"/>
                          <a:cs typeface="Microsoft JhengHei"/>
                        </a:rPr>
                        <a:t>方</a:t>
                      </a:r>
                      <a:r>
                        <a:rPr sz="1800" b="1" spc="430" dirty="0">
                          <a:latin typeface="Microsoft JhengHei"/>
                          <a:cs typeface="Microsoft JhengHei"/>
                        </a:rPr>
                        <a:t>式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1800" b="1" spc="-10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434" dirty="0">
                          <a:latin typeface="Microsoft JhengHei"/>
                          <a:cs typeface="Microsoft JhengHei"/>
                        </a:rPr>
                        <a:t>引</a:t>
                      </a:r>
                      <a:r>
                        <a:rPr sz="1800" b="1" spc="430" dirty="0">
                          <a:latin typeface="Microsoft JhengHei"/>
                          <a:cs typeface="Microsoft JhengHei"/>
                        </a:rPr>
                        <a:t>導長</a:t>
                      </a:r>
                      <a:r>
                        <a:rPr sz="1800" b="1" spc="434" dirty="0">
                          <a:latin typeface="Microsoft JhengHei"/>
                          <a:cs typeface="Microsoft JhengHei"/>
                        </a:rPr>
                        <a:t>者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說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出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……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489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5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(三)想一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想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畫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出心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中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魚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05"/>
                        </a:spcBef>
                        <a:buSzPct val="93750"/>
                        <a:buAutoNum type="arabicPeriod"/>
                        <a:tabLst>
                          <a:tab pos="264160" algn="l"/>
                        </a:tabLst>
                      </a:pPr>
                      <a:r>
                        <a:rPr sz="1600" b="1" spc="-15" dirty="0">
                          <a:latin typeface="Microsoft JhengHei"/>
                          <a:cs typeface="Microsoft JhengHei"/>
                        </a:rPr>
                        <a:t>用色筆畫魚。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 marL="263525" indent="-172720">
                        <a:lnSpc>
                          <a:spcPts val="1789"/>
                        </a:lnSpc>
                        <a:spcBef>
                          <a:spcPts val="300"/>
                        </a:spcBef>
                        <a:buSzPct val="93750"/>
                        <a:buAutoNum type="arabicPeriod"/>
                        <a:tabLst>
                          <a:tab pos="264160" algn="l"/>
                        </a:tabLst>
                      </a:pPr>
                      <a:r>
                        <a:rPr sz="1600" b="1" spc="-15" dirty="0">
                          <a:latin typeface="Microsoft JhengHei"/>
                          <a:cs typeface="Microsoft JhengHei"/>
                        </a:rPr>
                        <a:t>魚身上寫或畫心情。(不分</a:t>
                      </a:r>
                      <a:r>
                        <a:rPr sz="1600" b="1" spc="-10" dirty="0">
                          <a:latin typeface="Microsoft JhengHei"/>
                          <a:cs typeface="Microsoft JhengHei"/>
                        </a:rPr>
                        <a:t>享</a:t>
                      </a:r>
                      <a:r>
                        <a:rPr sz="1600" b="1" dirty="0">
                          <a:latin typeface="Microsoft JhengHei"/>
                          <a:cs typeface="Microsoft JhengHei"/>
                        </a:rPr>
                        <a:t>)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8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10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30分鐘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長者用自</a:t>
                      </a: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身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經驗想</a:t>
                      </a: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法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實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際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操作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四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再將魚對折放入魚簍。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Microsoft JhengHei"/>
                          <a:cs typeface="Microsoft JhengHei"/>
                        </a:rPr>
                        <a:t>1.</a:t>
                      </a:r>
                      <a:r>
                        <a:rPr sz="1600" b="1" dirty="0">
                          <a:latin typeface="Microsoft JhengHei"/>
                          <a:cs typeface="Microsoft JhengHei"/>
                        </a:rPr>
                        <a:t>說明將魚放魚簍的動作。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8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496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5分鐘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五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回饋與分享。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8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355600" algn="l"/>
                          <a:tab pos="933450" algn="l"/>
                        </a:tabLst>
                      </a:pP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版	權：	衛生福利部國民健康署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41" y="630173"/>
            <a:ext cx="10198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二、單週課程設計之規</a:t>
            </a:r>
            <a:r>
              <a:rPr dirty="0"/>
              <a:t>劃-2</a:t>
            </a:r>
            <a:r>
              <a:rPr sz="2800" dirty="0"/>
              <a:t>(</a:t>
            </a:r>
            <a:r>
              <a:rPr sz="2800" dirty="0">
                <a:solidFill>
                  <a:srgbClr val="FF0000"/>
                </a:solidFill>
              </a:rPr>
              <a:t>播種期其中一週設</a:t>
            </a:r>
            <a:r>
              <a:rPr sz="2800" spc="-15" dirty="0">
                <a:solidFill>
                  <a:srgbClr val="FF0000"/>
                </a:solidFill>
              </a:rPr>
              <a:t>計</a:t>
            </a:r>
            <a:r>
              <a:rPr sz="2800" dirty="0"/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282178" y="6189471"/>
            <a:ext cx="73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Microsoft JhengHei"/>
                <a:cs typeface="Microsoft JhengHei"/>
              </a:rPr>
              <a:t>編輯者：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5881" y="6189471"/>
            <a:ext cx="26885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Microsoft JhengHei"/>
                <a:cs typeface="Microsoft JhengHei"/>
              </a:rPr>
              <a:t>社團法人臺灣跨文化健康照護學會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25128" y="5931408"/>
            <a:ext cx="128016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3406" y="6228588"/>
            <a:ext cx="269748" cy="25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三、具族群文化特色之動動腦想一想示範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16" y="1998217"/>
            <a:ext cx="44399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(一)阿美捕魚歌(暖身、練唱)  (二)想一想-畫出心中的魚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(三)回饋與分享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4430" y="5841238"/>
            <a:ext cx="465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212850" algn="l"/>
              </a:tabLst>
            </a:pPr>
            <a:r>
              <a:rPr sz="1800" b="1" dirty="0">
                <a:latin typeface="Microsoft JhengHei"/>
                <a:cs typeface="Microsoft JhengHei"/>
              </a:rPr>
              <a:t>版	權：	衛生福利部國民健康署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tabLst>
                <a:tab pos="1212850" algn="l"/>
              </a:tabLst>
            </a:pPr>
            <a:r>
              <a:rPr sz="1800" b="1" dirty="0">
                <a:latin typeface="Microsoft JhengHei"/>
                <a:cs typeface="Microsoft JhengHei"/>
              </a:rPr>
              <a:t>編輯者：	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65819" y="5727191"/>
            <a:ext cx="171450" cy="371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3043" y="6108953"/>
            <a:ext cx="367283" cy="35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660</Words>
  <Application>Microsoft Office PowerPoint</Application>
  <PresentationFormat>寬螢幕</PresentationFormat>
  <Paragraphs>199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</vt:lpstr>
      <vt:lpstr>PMingLiU</vt:lpstr>
      <vt:lpstr>Calibri</vt:lpstr>
      <vt:lpstr>Times New Roman</vt:lpstr>
      <vt:lpstr>Office Theme</vt:lpstr>
      <vt:lpstr>原住民族部落延緩失能種子教師 線上課程</vt:lpstr>
      <vt:lpstr> 課程大綱</vt:lpstr>
      <vt:lpstr>一、族群文化特色</vt:lpstr>
      <vt:lpstr>PowerPoint 簡報</vt:lpstr>
      <vt:lpstr>二、12週課設計之規劃-1</vt:lpstr>
      <vt:lpstr>二、12週課程設計之規劃-2</vt:lpstr>
      <vt:lpstr>二、單週課程設計之規劃-1 (播種期其中一週設計)</vt:lpstr>
      <vt:lpstr>二、單週課程設計之規劃-2(播種期其中一週設計)</vt:lpstr>
      <vt:lpstr>三、具族群文化特色之動動腦想一想示範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</cp:revision>
  <dcterms:created xsi:type="dcterms:W3CDTF">2020-03-06T15:55:36Z</dcterms:created>
  <dcterms:modified xsi:type="dcterms:W3CDTF">2020-02-27T19:19:22Z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2020-03-06T00:00:00Z</vt:filetime>
  </property>
</Properties>
</file>