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77" r:id="rId4"/>
    <p:sldId id="260" r:id="rId5"/>
    <p:sldId id="261" r:id="rId6"/>
    <p:sldId id="267" r:id="rId7"/>
    <p:sldId id="278" r:id="rId8"/>
    <p:sldId id="27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法依斯" initials="法依斯" lastIdx="1" clrIdx="0">
    <p:extLst>
      <p:ext uri="{19B8F6BF-5375-455C-9EA6-DF929625EA0E}">
        <p15:presenceInfo xmlns:p15="http://schemas.microsoft.com/office/powerpoint/2012/main" userId="法依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99FF"/>
    <a:srgbClr val="6699FF"/>
    <a:srgbClr val="CC66FF"/>
    <a:srgbClr val="6600FF"/>
    <a:srgbClr val="66FF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6DB98-B8E6-4348-818E-42D8F7B013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22C6D-48B9-47F9-8970-8A287428CB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1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22C6D-48B9-47F9-8970-8A287428CB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88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71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9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8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5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20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5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9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1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BE70-133B-4521-A765-D635529BDDEB}" type="datetimeFigureOut">
              <a:rPr lang="zh-TW" altLang="en-US" smtClean="0"/>
              <a:pPr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" y="-6962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8000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45364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原住民族部落延緩失能種子教師</a:t>
            </a:r>
            <a:br>
              <a:rPr lang="en-US" altLang="zh-TW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035568"/>
            <a:ext cx="9144000" cy="883290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肌力與運動保健文化教案之分享</a:t>
            </a:r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4410436"/>
            <a:ext cx="12192000" cy="1269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  組長</a:t>
            </a:r>
            <a:r>
              <a:rPr lang="en-US" altLang="zh-TW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莊綉英  組員</a:t>
            </a:r>
            <a:r>
              <a:rPr lang="en-US" altLang="zh-TW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王淑貞、陳秀月、謝秀娟</a:t>
            </a:r>
            <a:endParaRPr lang="en-US" altLang="zh-TW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877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668350" y="1962790"/>
            <a:ext cx="8855301" cy="266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一、族群文化特色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7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週課程與單週課程設計之規劃三、具族群文化特色之肌力運動示範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267200" y="901520"/>
            <a:ext cx="365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u="db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課程大綱</a:t>
            </a:r>
            <a:endParaRPr lang="en-US" altLang="zh-TW" sz="4400" b="1" u="dbl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404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2D743-3394-4C49-8C54-D76C43A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一、族群文化特色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33062" y="2463281"/>
            <a:ext cx="6603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魯凱族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1-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社會組織階層制度。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2-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文化特質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服飾華麗、百合花的神聖性，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對百步蛇及雲豹的敬重。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3-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富於藝術傾向的生活態度，木雕、石雕、刺繡、編織。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4-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收穫祭典，以小米為主要農作。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527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週課設計之規劃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68929"/>
              </p:ext>
            </p:extLst>
          </p:nvPr>
        </p:nvGraphicFramePr>
        <p:xfrm>
          <a:off x="578498" y="1553298"/>
          <a:ext cx="11102640" cy="37800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0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9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rgbClr val="FF0000"/>
                          </a:solidFill>
                        </a:rPr>
                        <a:t>教學策略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播種期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第一週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前測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銀髮族身體機能評估表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第二週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保健好簡單：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檢測說明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提升身體機能要領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rgbClr val="FF0000"/>
                          </a:solidFill>
                        </a:rPr>
                        <a:t>運用族語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...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</a:rPr>
                        <a:t>等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第三週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活力一百分：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何謂活躍老化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健康、快樂、活力、價值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剪刀、石頭、布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萌芽期</a:t>
                      </a:r>
                      <a:endParaRPr lang="en-US" altLang="zh-TW" sz="2400" dirty="0"/>
                    </a:p>
                    <a:p>
                      <a:pPr algn="ctr"/>
                      <a:r>
                        <a:rPr lang="en-US" altLang="zh-TW" sz="2400" u="dbl" baseline="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(</a:t>
                      </a:r>
                      <a:r>
                        <a:rPr lang="zh-TW" altLang="en-US" sz="2400" u="dbl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肌力訓練</a:t>
                      </a:r>
                      <a:r>
                        <a:rPr lang="en-US" altLang="zh-TW" sz="2400" u="dbl" baseline="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)</a:t>
                      </a:r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第四週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跌倒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'a na nay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！：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跌倒因素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危險因素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如何預防跌倒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第五週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勇敢站起來：影片欣賞－跌倒的基本處遇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第六週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健康美食家：飲食指南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3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週課程設計之規劃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3920"/>
              </p:ext>
            </p:extLst>
          </p:nvPr>
        </p:nvGraphicFramePr>
        <p:xfrm>
          <a:off x="565618" y="1463146"/>
          <a:ext cx="10570718" cy="37800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98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3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rgbClr val="FF0000"/>
                          </a:solidFill>
                        </a:rPr>
                        <a:t>教學策略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第七週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運動保健身體好：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認識肌少症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五十肩與運動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肌力訓練－彈力帶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成長期</a:t>
                      </a:r>
                      <a:endParaRPr lang="en-US" altLang="zh-TW" sz="2400" dirty="0"/>
                    </a:p>
                    <a:p>
                      <a:pPr algn="ctr"/>
                      <a:r>
                        <a:rPr lang="en-US" altLang="zh-TW" sz="2400" u="dbl" baseline="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(</a:t>
                      </a:r>
                      <a:r>
                        <a:rPr lang="zh-TW" altLang="en-US" sz="2400" u="dbl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運動保健</a:t>
                      </a:r>
                      <a:r>
                        <a:rPr lang="en-US" altLang="zh-TW" sz="2400" u="dbl" baseline="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)</a:t>
                      </a:r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第八週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瀟灑走一回：強化平衡感的訓練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第九週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飛毛腿：運動與勞動的差別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第十週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傳統競技：搗小米、脫粒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第十一週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有氧舞蹈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結穗期</a:t>
                      </a:r>
                      <a:endParaRPr lang="en-US" altLang="zh-TW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第十二週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後測</a:t>
                      </a: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身體機能檢核表</a:t>
                      </a: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30290" y="383787"/>
            <a:ext cx="6924869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二、單週課程設計之規劃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/>
          </a:p>
        </p:txBody>
      </p:sp>
      <p:graphicFrame>
        <p:nvGraphicFramePr>
          <p:cNvPr id="8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285566"/>
              </p:ext>
            </p:extLst>
          </p:nvPr>
        </p:nvGraphicFramePr>
        <p:xfrm>
          <a:off x="502275" y="1365160"/>
          <a:ext cx="11075831" cy="421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7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週次主題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zh-TW" altLang="en-US"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傳統競技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~</a:t>
                      </a:r>
                      <a:r>
                        <a:rPr lang="zh-TW" altLang="en-US"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搗小米</a:t>
                      </a:r>
                      <a:r>
                        <a:rPr lang="en-US" altLang="zh-TW" sz="1800" b="1" spc="-5" dirty="0" err="1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silrobo</a:t>
                      </a:r>
                      <a:r>
                        <a:rPr lang="en-US" altLang="zh-TW"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lang="zh-TW" altLang="en-US"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脫粒</a:t>
                      </a:r>
                      <a:r>
                        <a:rPr lang="en-US" altLang="zh-TW" sz="1800" b="1" spc="-5" dirty="0">
                          <a:solidFill>
                            <a:schemeClr val="tx1"/>
                          </a:solidFill>
                          <a:latin typeface="Poor Richard" panose="02080502050505020702" pitchFamily="18" charset="0"/>
                          <a:cs typeface="Microsoft JhengHei"/>
                        </a:rPr>
                        <a:t>´</a:t>
                      </a:r>
                      <a:r>
                        <a:rPr lang="en-US" altLang="zh-TW" sz="1800" b="1" spc="-5" dirty="0" err="1">
                          <a:solidFill>
                            <a:schemeClr val="tx1"/>
                          </a:solidFill>
                          <a:latin typeface="Poor Richard" panose="02080502050505020702" pitchFamily="18" charset="0"/>
                          <a:cs typeface="Microsoft JhengHei"/>
                        </a:rPr>
                        <a:t>iki</a:t>
                      </a:r>
                      <a:r>
                        <a:rPr lang="en-US" altLang="zh-TW" sz="1800" b="1" spc="-5" dirty="0">
                          <a:solidFill>
                            <a:schemeClr val="tx1"/>
                          </a:solidFill>
                          <a:latin typeface="Poor Richard" panose="02080502050505020702" pitchFamily="18" charset="0"/>
                          <a:cs typeface="Microsoft JhengHei"/>
                        </a:rPr>
                        <a:t> </a:t>
                      </a:r>
                      <a:r>
                        <a:rPr lang="en-US" altLang="zh-TW" sz="1800" b="1" spc="-5" dirty="0" err="1">
                          <a:solidFill>
                            <a:schemeClr val="tx1"/>
                          </a:solidFill>
                          <a:latin typeface="Poor Richard" panose="02080502050505020702" pitchFamily="18" charset="0"/>
                          <a:cs typeface="Microsoft JhengHei"/>
                        </a:rPr>
                        <a:t>beceng</a:t>
                      </a:r>
                      <a:r>
                        <a:rPr lang="en-US" altLang="zh-TW"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8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”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9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kern="1200" dirty="0">
                          <a:solidFill>
                            <a:schemeClr val="tx1"/>
                          </a:solidFill>
                          <a:latin typeface="Microsoft JhengHei"/>
                          <a:ea typeface="+mn-ea"/>
                          <a:cs typeface="Microsoft JhengHei"/>
                        </a:rPr>
                        <a:t>教案設計</a:t>
                      </a:r>
                    </a:p>
                  </a:txBody>
                  <a:tcPr marL="0" marR="0" marT="3390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19430" algn="l">
                        <a:lnSpc>
                          <a:spcPct val="100000"/>
                        </a:lnSpc>
                        <a:spcBef>
                          <a:spcPts val="880"/>
                        </a:spcBef>
                        <a:tabLst>
                          <a:tab pos="1467485" algn="l"/>
                        </a:tabLst>
                      </a:pPr>
                      <a:r>
                        <a:rPr lang="zh-TW" altLang="en-US" sz="1600" b="1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組長</a:t>
                      </a:r>
                      <a:r>
                        <a:rPr lang="en-US" altLang="zh-TW" sz="1600" b="1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lang="zh-TW" altLang="en-US" sz="1600" b="1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莊綉英  </a:t>
                      </a:r>
                      <a:endParaRPr lang="en-US" altLang="zh-TW" sz="1600" b="1" u="none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cs typeface="Times New Roman"/>
                      </a:endParaRPr>
                    </a:p>
                    <a:p>
                      <a:pPr marR="519430" algn="l">
                        <a:lnSpc>
                          <a:spcPct val="100000"/>
                        </a:lnSpc>
                        <a:spcBef>
                          <a:spcPts val="880"/>
                        </a:spcBef>
                        <a:tabLst>
                          <a:tab pos="1467485" algn="l"/>
                        </a:tabLst>
                      </a:pPr>
                      <a:r>
                        <a:rPr lang="zh-TW" altLang="en-US" sz="1600" b="1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組員</a:t>
                      </a:r>
                      <a:r>
                        <a:rPr lang="en-US" altLang="zh-TW" sz="1600" b="1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lang="zh-TW" altLang="en-US" sz="1600" b="1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王淑貞、陳秀月、謝秀娟</a:t>
                      </a:r>
                      <a:endParaRPr sz="1600" b="1" u="none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教學時間</a:t>
                      </a:r>
                      <a:endParaRPr sz="16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icrosoft JhengHe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702310">
                        <a:lnSpc>
                          <a:spcPct val="100000"/>
                        </a:lnSpc>
                      </a:pPr>
                      <a:r>
                        <a:rPr lang="en-US" altLang="zh-TW"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40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5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教學目標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170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lang="zh-TW" altLang="en-US" sz="1600" b="1" spc="-5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以長者孰悉的日常生活技能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，</a:t>
                      </a:r>
                      <a:r>
                        <a:rPr lang="zh-TW" altLang="en-US" sz="1600" b="1" spc="-5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連結肌力與運動保健知識，強化長者肌肉組織。</a:t>
                      </a:r>
                      <a:endParaRPr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icrosoft JhengHei"/>
                      </a:endParaRPr>
                    </a:p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155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lang="zh-TW" altLang="en-US" sz="1600" b="1" spc="-5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運用傳統競技活動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方</a:t>
                      </a:r>
                      <a:r>
                        <a:rPr sz="1600" b="1" spc="-5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式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，</a:t>
                      </a:r>
                      <a:r>
                        <a:rPr sz="1600" b="1" spc="-5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讓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長</a:t>
                      </a:r>
                      <a:r>
                        <a:rPr sz="1600" b="1" spc="1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者</a:t>
                      </a:r>
                      <a:r>
                        <a:rPr sz="1600" b="1" spc="-5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了解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肌少症帶來的困擾，強化肌肉，活耀老化提升身體機能要領。</a:t>
                      </a:r>
                      <a:endParaRPr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icrosoft JhengHei"/>
                      </a:endParaRPr>
                    </a:p>
                    <a:p>
                      <a:pPr marL="525780" marR="141605" indent="-45720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運用文化特色之教具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(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教材、方</a:t>
                      </a:r>
                      <a:r>
                        <a:rPr sz="1600" b="1" spc="5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式等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)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，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訓練長輩上肢及下肢肌力。</a:t>
                      </a:r>
                      <a:endParaRPr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icrosoft JhengHei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</a:t>
                      </a:r>
                      <a:r>
                        <a:rPr sz="1800" b="1" spc="-5" dirty="0" err="1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學</a:t>
                      </a:r>
                      <a:r>
                        <a:rPr sz="1800" b="1" dirty="0" err="1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工具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127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 marR="8826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杵、臼、小米、米篩、音響、電腦、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PPT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檔。</a:t>
                      </a:r>
                      <a:endParaRPr sz="16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icrosoft JhengHei"/>
                      </a:endParaRPr>
                    </a:p>
                  </a:txBody>
                  <a:tcPr marL="0" marR="0" marT="30988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89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 err="1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教學內容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08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※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icrosoft JhengHei"/>
                        </a:rPr>
                        <a:t>競賽要求:</a:t>
                      </a:r>
                      <a:endParaRPr sz="16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icrosoft JhengHei"/>
                      </a:endParaRPr>
                    </a:p>
                    <a:p>
                      <a:pPr marL="306705" indent="-238760">
                        <a:lnSpc>
                          <a:spcPct val="100000"/>
                        </a:lnSpc>
                        <a:buSzPct val="95454"/>
                        <a:buAutoNum type="arabicPeriod"/>
                        <a:tabLst>
                          <a:tab pos="307340" algn="l"/>
                        </a:tabLst>
                      </a:pPr>
                      <a:r>
                        <a:rPr sz="1600" b="1" spc="-1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Microsoft JhengHei"/>
                        </a:rPr>
                        <a:t>呈現實際方案內容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Microsoft JhengHei"/>
                        </a:rPr>
                        <a:t>之</a:t>
                      </a:r>
                      <a:r>
                        <a:rPr sz="1600" b="1" spc="-1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Microsoft JhengHei"/>
                        </a:rPr>
                        <a:t>PPT</a:t>
                      </a:r>
                      <a:endParaRPr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Microsoft JhengHei"/>
                      </a:endParaRPr>
                    </a:p>
                    <a:p>
                      <a:pPr marL="306705" indent="-238125">
                        <a:lnSpc>
                          <a:spcPct val="100000"/>
                        </a:lnSpc>
                        <a:buSzPct val="95454"/>
                        <a:buAutoNum type="arabicPeriod"/>
                        <a:tabLst>
                          <a:tab pos="3067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Microsoft JhengHei"/>
                        </a:rPr>
                        <a:t>報告</a:t>
                      </a:r>
                      <a:r>
                        <a:rPr sz="1600" b="1" spc="-1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Microsoft JhengHei"/>
                        </a:rPr>
                        <a:t>3-5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Microsoft JhengHei"/>
                        </a:rPr>
                        <a:t>分鐘</a:t>
                      </a:r>
                      <a:endParaRPr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Microsoft JhengHei"/>
                      </a:endParaRPr>
                    </a:p>
                    <a:p>
                      <a:pPr marL="306705" indent="-238125">
                        <a:lnSpc>
                          <a:spcPct val="100000"/>
                        </a:lnSpc>
                        <a:buSzPct val="95454"/>
                        <a:buAutoNum type="arabicPeriod"/>
                        <a:tabLst>
                          <a:tab pos="306705" algn="l"/>
                        </a:tabLst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  <a:cs typeface="Microsoft JhengHei"/>
                        </a:rPr>
                        <a:t>依據評分標準呈現</a:t>
                      </a:r>
                      <a:endParaRPr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445829" y="438538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會再改內容</a:t>
            </a:r>
            <a:r>
              <a:rPr lang="en-US" altLang="zh-TW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417835" y="811764"/>
            <a:ext cx="4609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請寫第</a:t>
            </a:r>
            <a:r>
              <a:rPr lang="en-US" altLang="zh-TW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週至第</a:t>
            </a:r>
            <a:r>
              <a:rPr lang="en-US" altLang="zh-TW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週其中一週</a:t>
            </a:r>
            <a:r>
              <a:rPr lang="en-US" altLang="zh-TW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692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69040"/>
              </p:ext>
            </p:extLst>
          </p:nvPr>
        </p:nvGraphicFramePr>
        <p:xfrm>
          <a:off x="720712" y="1492314"/>
          <a:ext cx="10741024" cy="4533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5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57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教學流程</a:t>
                      </a:r>
                      <a:endParaRPr sz="24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教學活動</a:t>
                      </a:r>
                      <a:endParaRPr sz="22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教學資源</a:t>
                      </a:r>
                      <a:endParaRPr sz="22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時間</a:t>
                      </a:r>
                      <a:endParaRPr sz="22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103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教學後評估</a:t>
                      </a:r>
                      <a:endParaRPr sz="22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5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準備活動</a:t>
                      </a:r>
                    </a:p>
                    <a:p>
                      <a:pPr marL="91440" marR="224154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教師準備教材</a:t>
                      </a:r>
                      <a:r>
                        <a:rPr sz="2000" b="0" spc="-65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 </a:t>
                      </a:r>
                      <a:r>
                        <a:rPr sz="2000" b="0" spc="-1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PPT</a:t>
                      </a:r>
                      <a:r>
                        <a:rPr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檔、線上課程影 </a:t>
                      </a:r>
                      <a:r>
                        <a:rPr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音檔、電腦</a:t>
                      </a:r>
                      <a:r>
                        <a:rPr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。</a:t>
                      </a: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1.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透過影片學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習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。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5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教學活動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(一)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講授肌少症與預防保健</a:t>
                      </a:r>
                      <a:r>
                        <a:rPr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。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(二)引導長者回</a:t>
                      </a:r>
                      <a:r>
                        <a:rPr sz="2000" b="0" spc="-15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答</a:t>
                      </a:r>
                      <a:r>
                        <a:rPr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icrosoft JhengHei"/>
                        </a:rPr>
                        <a:t>問題：</a:t>
                      </a:r>
                    </a:p>
                  </a:txBody>
                  <a:tcPr marL="0" marR="0" marT="1562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2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0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5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1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075" marR="8255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2.</a:t>
                      </a:r>
                      <a:r>
                        <a:rPr sz="2000" b="1" spc="-9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spc="44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用對話方</a:t>
                      </a:r>
                      <a:r>
                        <a:rPr sz="2000" b="1" spc="434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式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sz="2000" b="1" spc="-9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spc="44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引</a:t>
                      </a:r>
                      <a:r>
                        <a:rPr sz="2000" b="1" spc="434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導</a:t>
                      </a:r>
                      <a:r>
                        <a:rPr sz="2000" b="1" spc="43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長</a:t>
                      </a:r>
                      <a:r>
                        <a:rPr sz="2000" b="1" spc="44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者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說 出</a:t>
                      </a:r>
                      <a:r>
                        <a:rPr sz="2000" b="1" spc="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……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。</a:t>
                      </a:r>
                      <a:endParaRPr sz="200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1.</a:t>
                      </a:r>
                      <a:r>
                        <a:rPr lang="zh-TW" altLang="en-US"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引起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肌少症的原因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？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2.</a:t>
                      </a:r>
                      <a:r>
                        <a:rPr sz="2000" b="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族群中有</a:t>
                      </a:r>
                      <a:r>
                        <a:rPr sz="2000" b="0" spc="-1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哪</a:t>
                      </a:r>
                      <a:r>
                        <a:rPr sz="2000" b="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些食物</a:t>
                      </a:r>
                      <a:r>
                        <a:rPr sz="2000" b="0" spc="-1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可</a:t>
                      </a:r>
                      <a:r>
                        <a:rPr sz="2000" b="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能</a:t>
                      </a:r>
                      <a:r>
                        <a:rPr sz="2000" b="0" spc="-1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引</a:t>
                      </a:r>
                      <a:r>
                        <a:rPr sz="2000" b="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起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肌少症</a:t>
                      </a:r>
                      <a:r>
                        <a:rPr sz="2000" b="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？</a:t>
                      </a: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3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3.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增強肌少症九宮格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3.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長者用自</a:t>
                      </a:r>
                      <a:r>
                        <a:rPr sz="2000" b="1" spc="-2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身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經驗想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法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實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際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Microsoft JhengHei"/>
                          <a:cs typeface="Microsoft JhengHei"/>
                        </a:rPr>
                        <a:t>操作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二、單週課程設計之規劃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會再改內容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65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三、具族群文化特色之肌力運動示範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65245" y="1975662"/>
            <a:ext cx="9711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n-ea"/>
              </a:rPr>
              <a:t>(</a:t>
            </a:r>
            <a:r>
              <a:rPr lang="zh-TW" altLang="en-US" b="1" dirty="0">
                <a:latin typeface="+mn-ea"/>
              </a:rPr>
              <a:t>一</a:t>
            </a:r>
            <a:r>
              <a:rPr lang="en-US" altLang="zh-TW" b="1" dirty="0">
                <a:latin typeface="+mn-ea"/>
              </a:rPr>
              <a:t>)</a:t>
            </a:r>
            <a:r>
              <a:rPr lang="zh-TW" altLang="en-US" b="1" dirty="0">
                <a:latin typeface="+mn-ea"/>
              </a:rPr>
              <a:t>運動相關注意事項</a:t>
            </a:r>
            <a:r>
              <a:rPr lang="en-US" altLang="zh-TW" b="1" dirty="0">
                <a:latin typeface="+mn-ea"/>
              </a:rPr>
              <a:t>:</a:t>
            </a:r>
            <a:r>
              <a:rPr lang="zh-TW" altLang="en-US" b="1" dirty="0">
                <a:latin typeface="+mn-ea"/>
              </a:rPr>
              <a:t>血壓量測、暖身運動、活動說明、環境安全、道具使用規則、說明活動  </a:t>
            </a:r>
            <a:endParaRPr lang="en-US" altLang="zh-TW" b="1" dirty="0">
              <a:latin typeface="+mn-ea"/>
            </a:endParaRPr>
          </a:p>
          <a:p>
            <a:r>
              <a:rPr lang="zh-TW" altLang="en-US" b="1" dirty="0">
                <a:latin typeface="+mn-ea"/>
              </a:rPr>
              <a:t>      禁忌。</a:t>
            </a:r>
            <a:endParaRPr lang="en-US" altLang="zh-TW" b="1" dirty="0">
              <a:latin typeface="+mn-ea"/>
            </a:endParaRPr>
          </a:p>
          <a:p>
            <a:r>
              <a:rPr lang="en-US" altLang="zh-TW" b="1" dirty="0">
                <a:latin typeface="+mn-ea"/>
              </a:rPr>
              <a:t>(</a:t>
            </a:r>
            <a:r>
              <a:rPr lang="zh-TW" altLang="en-US" b="1" dirty="0">
                <a:latin typeface="+mn-ea"/>
              </a:rPr>
              <a:t>二</a:t>
            </a:r>
            <a:r>
              <a:rPr lang="en-US" altLang="zh-TW" b="1" dirty="0">
                <a:latin typeface="+mn-ea"/>
              </a:rPr>
              <a:t>)</a:t>
            </a:r>
            <a:r>
              <a:rPr lang="zh-TW" altLang="en-US" b="1" dirty="0">
                <a:latin typeface="+mn-ea"/>
              </a:rPr>
              <a:t>運動肢體分解動作照片</a:t>
            </a:r>
            <a:r>
              <a:rPr lang="en-US" altLang="zh-TW" b="1" dirty="0">
                <a:latin typeface="+mn-ea"/>
              </a:rPr>
              <a:t>(</a:t>
            </a:r>
            <a:r>
              <a:rPr lang="zh-TW" altLang="en-US" b="1" dirty="0">
                <a:latin typeface="+mn-ea"/>
              </a:rPr>
              <a:t>暖身期、運動期、放鬆期</a:t>
            </a:r>
            <a:r>
              <a:rPr lang="en-US" altLang="zh-TW" b="1" dirty="0">
                <a:latin typeface="+mn-ea"/>
              </a:rPr>
              <a:t>)</a:t>
            </a:r>
          </a:p>
          <a:p>
            <a:r>
              <a:rPr lang="en-US" altLang="zh-TW" b="1" dirty="0">
                <a:latin typeface="+mn-ea"/>
              </a:rPr>
              <a:t>(</a:t>
            </a:r>
            <a:r>
              <a:rPr lang="zh-TW" altLang="en-US" b="1" dirty="0">
                <a:latin typeface="+mn-ea"/>
              </a:rPr>
              <a:t>三</a:t>
            </a:r>
            <a:r>
              <a:rPr lang="en-US" altLang="zh-TW" b="1" dirty="0">
                <a:latin typeface="+mn-ea"/>
              </a:rPr>
              <a:t>)</a:t>
            </a:r>
            <a:r>
              <a:rPr lang="zh-TW" altLang="en-US" b="1" dirty="0">
                <a:latin typeface="+mn-ea"/>
              </a:rPr>
              <a:t>影片片段範例</a:t>
            </a:r>
            <a:r>
              <a:rPr lang="en-US" altLang="zh-TW" b="1" dirty="0">
                <a:latin typeface="+mn-ea"/>
              </a:rPr>
              <a:t>(109</a:t>
            </a:r>
            <a:r>
              <a:rPr lang="zh-TW" altLang="en-US" b="1" dirty="0">
                <a:latin typeface="+mn-ea"/>
              </a:rPr>
              <a:t>年延緩失能運動影片</a:t>
            </a:r>
            <a:r>
              <a:rPr lang="en-US" altLang="zh-TW" b="1" dirty="0">
                <a:latin typeface="+mn-ea"/>
              </a:rPr>
              <a:t>/</a:t>
            </a:r>
            <a:r>
              <a:rPr lang="zh-TW" altLang="en-US" b="1" dirty="0">
                <a:latin typeface="+mn-ea"/>
              </a:rPr>
              <a:t>魯凱族</a:t>
            </a:r>
            <a:r>
              <a:rPr lang="en-US" altLang="zh-TW" b="1" dirty="0">
                <a:latin typeface="+mn-ea"/>
              </a:rPr>
              <a:t>)</a:t>
            </a:r>
            <a:endParaRPr lang="zh-TW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769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659</Words>
  <Application>Microsoft Office PowerPoint</Application>
  <PresentationFormat>寬螢幕</PresentationFormat>
  <Paragraphs>103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微軟正黑體</vt:lpstr>
      <vt:lpstr>微軟正黑體</vt:lpstr>
      <vt:lpstr>新細明體</vt:lpstr>
      <vt:lpstr>Arial</vt:lpstr>
      <vt:lpstr>Calibri</vt:lpstr>
      <vt:lpstr>Calibri Light</vt:lpstr>
      <vt:lpstr>Poor Richard</vt:lpstr>
      <vt:lpstr>Times New Roman</vt:lpstr>
      <vt:lpstr>Office 佈景主題</vt:lpstr>
      <vt:lpstr>原住民族部落延緩失能種子教師 線上課程</vt:lpstr>
      <vt:lpstr>PowerPoint 簡報</vt:lpstr>
      <vt:lpstr>一、族群文化特色</vt:lpstr>
      <vt:lpstr>二、12週課設計之規劃-1</vt:lpstr>
      <vt:lpstr>二、12週課程設計之規劃-2</vt:lpstr>
      <vt:lpstr>二、單週課程設計之規劃-1</vt:lpstr>
      <vt:lpstr>二、單週課程設計之規劃-2(會再改內容)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法依斯</cp:lastModifiedBy>
  <cp:revision>61</cp:revision>
  <dcterms:created xsi:type="dcterms:W3CDTF">2020-02-05T03:12:28Z</dcterms:created>
  <dcterms:modified xsi:type="dcterms:W3CDTF">2020-02-12T08:59:45Z</dcterms:modified>
</cp:coreProperties>
</file>