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77" r:id="rId4"/>
    <p:sldId id="260" r:id="rId5"/>
    <p:sldId id="261" r:id="rId6"/>
    <p:sldId id="267" r:id="rId7"/>
    <p:sldId id="278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CC00"/>
    <a:srgbClr val="00FF00"/>
    <a:srgbClr val="FF99FF"/>
    <a:srgbClr val="6699FF"/>
    <a:srgbClr val="CC66FF"/>
    <a:srgbClr val="6600FF"/>
    <a:srgbClr val="66FF3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DB98-B8E6-4348-818E-42D8F7B013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2C6D-48B9-47F9-8970-8A287428C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078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2C6D-48B9-47F9-8970-8A287428C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54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607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999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33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96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39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16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352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66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665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709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7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E70-133B-4521-A765-D635529BDDEB}" type="datetimeFigureOut">
              <a:rPr lang="zh-TW" altLang="en-US" smtClean="0"/>
              <a:pPr/>
              <a:t>2020/06/09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-6962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498000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23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5364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原住民族部落延緩失能種子教師</a:t>
            </a:r>
            <a: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035567"/>
            <a:ext cx="9144000" cy="1374867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【3E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文化教案之分享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>
              <a:spcBef>
                <a:spcPts val="1600"/>
              </a:spcBef>
            </a:pP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鄒族長者營養膳食文化方案</a:t>
            </a:r>
            <a:endParaRPr lang="en-US" altLang="zh-TW" sz="3200" b="1" dirty="0">
              <a:solidFill>
                <a:srgbClr val="00C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4410436"/>
            <a:ext cx="12192000" cy="126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第八組 </a:t>
            </a:r>
            <a:r>
              <a:rPr lang="en-US" altLang="zh-TW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組長：汪娟蓉　組員：陳怡君　余坤珊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6" name="文字方塊 5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0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287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68350" y="1962790"/>
            <a:ext cx="8855301" cy="266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週課程與單週課程設計之規劃三、具族群文化特色之肌力運動示範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67200" y="90152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u="db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課程大綱</a:t>
            </a:r>
            <a:endParaRPr lang="en-US" altLang="zh-TW" sz="4400" b="1" u="db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6840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522D743-3394-4C49-8C54-D76C43A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5" name="文字方塊 4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7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599210" y="1393582"/>
            <a:ext cx="109935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產業與飲食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鄒族傳統生活有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農耕、狩獵、漁撈與採集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；農作物以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小米、旱稻、地瓜、芋頭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為主，蛋白質來源則是由狩獵所獲得的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山豬、水鹿、山羊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鳥類、魚類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等肉品進行補充。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服飾</a:t>
            </a:r>
          </a:p>
          <a:p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鄒族男女傳統服飾：男性使用的材料以皮革為主，當男子盛裝時多穿著紅色，女性使用棉布、絲或綢緞布為主，顏色多使用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紅、白、黑、藍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等色。男子的衣飾具有重要意義，如獸皮帽代表成年，能夠承擔部落與家庭責任，盛裝時插上鷹、藍腹鷴、帝雉、鷲羽毛數根，彰顯勇敢英武。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建築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鄒族傳統建築以木、竹、茅草為主要建材，構築會所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kuba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、家屋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7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emoo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禁忌之屋（祭屋，</a:t>
            </a:r>
            <a:r>
              <a:rPr lang="en-US" altLang="zh-TW" sz="17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emoo</a:t>
            </a:r>
            <a:r>
              <a:rPr lang="en-US" altLang="zh-TW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 </a:t>
            </a:r>
            <a:r>
              <a:rPr lang="en-US" altLang="zh-TW" sz="17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pesia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三類建物。</a:t>
            </a:r>
          </a:p>
          <a:p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◎會所（</a:t>
            </a:r>
            <a:r>
              <a:rPr lang="en-US" altLang="zh-TW" sz="17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kuba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鄒族的會所稱為庫巴，是高架的干欄式建築，為男性學習文化知識與狩獵、戰鬥訓練的地方。   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鄒族人會在會所旁及會所屋頂種植木檞蘭，是天神認得族人的標誌。</a:t>
            </a:r>
          </a:p>
          <a:p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◎家屋（</a:t>
            </a:r>
            <a:r>
              <a:rPr lang="en-US" altLang="zh-TW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emoo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鄒族的家屋以竹子跟茅草為建材。家屋空間象徵兩性，有兩個出入口。</a:t>
            </a:r>
          </a:p>
          <a:p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◎禁忌之屋（祭屋，</a:t>
            </a:r>
            <a:r>
              <a:rPr lang="en-US" altLang="zh-TW" sz="17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emoo</a:t>
            </a:r>
            <a:r>
              <a:rPr lang="en-US" altLang="zh-TW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 </a:t>
            </a:r>
            <a:r>
              <a:rPr lang="en-US" altLang="zh-TW" sz="17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pesia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鄒族的禁忌之屋，早期位於家屋內左側，專門煮食祭祀用的食品。屋中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最重要的就是聖粟倉，是小米女神的臨時住所，禁止煮食魚類。另外，禁忌之屋是小米收穫祭的進行場所，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也是巫師替族人治病的地方，並且是每家的精神象徵。</a:t>
            </a:r>
          </a:p>
        </p:txBody>
      </p:sp>
    </p:spTree>
    <p:extLst>
      <p:ext uri="{BB962C8B-B14F-4D97-AF65-F5344CB8AC3E}">
        <p14:creationId xmlns:p14="http://schemas.microsoft.com/office/powerpoint/2010/main" xmlns="" val="33152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7861764"/>
              </p:ext>
            </p:extLst>
          </p:nvPr>
        </p:nvGraphicFramePr>
        <p:xfrm>
          <a:off x="544680" y="1410019"/>
          <a:ext cx="11408781" cy="5551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985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33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5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82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20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播種期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altLang="en-US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營養及肌少症評估</a:t>
                      </a: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前測</a:t>
                      </a:r>
                      <a:endParaRPr lang="en-US" altLang="zh-TW" sz="24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營養評估及肌少症自我評量表</a:t>
                      </a: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2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鄒族傳統食物討論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腦力激盪方式將過去所有的食物以母語說出，並記錄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2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鄒族傳統飲食習慣討論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說出鄒族過去飲食習慣，以故事方式母語說出，並錄音記錄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腦力與四肢反應遊戲</a:t>
                      </a:r>
                      <a:endParaRPr lang="zh-TW" altLang="en-US" sz="1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82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早期飲食烹煮及處理方式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說出鄒族早期烹煮及處理存放方式，以故事方式母語說出，並錄音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82386104"/>
                  </a:ext>
                </a:extLst>
              </a:tr>
              <a:tr h="57820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萌芽期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健康烹煮的方式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以現代的烹煮方式，以影片教學觀看健康烹煮正確觀念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82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正確飲食的觀念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以影片觀看方式，認識正確飲食觀念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5" name="文字方塊 4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8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906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0821307"/>
              </p:ext>
            </p:extLst>
          </p:nvPr>
        </p:nvGraphicFramePr>
        <p:xfrm>
          <a:off x="565618" y="1463145"/>
          <a:ext cx="12554034" cy="596217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130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53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51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2132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132">
                <a:tc rowSpan="5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成長期</a:t>
                      </a:r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第七週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如何吃得營養又健康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以六大類飲食標準影片觀看方式，認識日常營養健康觀念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2132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第八週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鄒族傳統食物創新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健康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烹煮方式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腦力激盪方式將過去食物設計健康傳統食物以母語說出，並錄音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記錄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132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第九週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鄒族餐盤圖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將前週設計健康傳統食物以分組方式設計餐盤圖母語說出，並錄音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影記錄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132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六大類食物遊戲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運用六大類食物製作圖片，分組競賽將食物正確歸類位置，認識並運用日常生活飲食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132">
                <a:tc vMerge="1">
                  <a:txBody>
                    <a:bodyPr/>
                    <a:lstStyle/>
                    <a:p>
                      <a:pPr algn="ctr"/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鄒族餐盤圖遊戲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運用鄒族舞曲增強肌力，緬懷先祖教訓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運用前次餐踭圖食物製作圖片，分組競賽將食物創意方式歸類位置，認識並運用日常生活飲食</a:t>
                      </a:r>
                      <a:endParaRPr lang="en-US" altLang="zh-TW" sz="1400" b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腦力與四肢反映遊戲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6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結穗期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zh-TW" altLang="en-US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營養及肌少症評估後</a:t>
                      </a:r>
                      <a:r>
                        <a:rPr lang="zh-TW" alt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</a:t>
                      </a:r>
                      <a:endParaRPr lang="en-US" altLang="zh-TW" sz="24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35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營養評估及肌少症自我評量表</a:t>
                      </a: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9" name="文字方塊 8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1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76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0290" y="383787"/>
            <a:ext cx="6924869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8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8381282"/>
              </p:ext>
            </p:extLst>
          </p:nvPr>
        </p:nvGraphicFramePr>
        <p:xfrm>
          <a:off x="502275" y="1432896"/>
          <a:ext cx="11075831" cy="417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7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0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23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8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週次主題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鄒族傳統食物討論</a:t>
                      </a:r>
                      <a:endParaRPr lang="zh-TW" alt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Microsoft JhengHei"/>
                          <a:ea typeface="+mn-ea"/>
                          <a:cs typeface="Microsoft JhengHei"/>
                        </a:rPr>
                        <a:t>教案設計</a:t>
                      </a:r>
                    </a:p>
                  </a:txBody>
                  <a:tcPr marL="0" marR="0" marT="339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TW" altLang="en-US" sz="18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第八組 </a:t>
                      </a:r>
                      <a:r>
                        <a:rPr lang="en-US" altLang="zh-TW" sz="18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8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組長：汪娟蓉　</a:t>
                      </a:r>
                      <a:endParaRPr lang="en-US" altLang="zh-TW" sz="18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TW" altLang="en-US" sz="18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　　　　組員：陳怡君　余坤珊</a:t>
                      </a:r>
                      <a:endParaRPr lang="en-US" altLang="zh-TW" sz="18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教學時間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lang="en-US" altLang="zh-TW"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6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13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教學目標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7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以活潑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的分享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技巧，提升部落長者對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過去飲食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的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認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識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5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運用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腦力激盪的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方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式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，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讓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長</a:t>
                      </a:r>
                      <a:r>
                        <a:rPr sz="1800" b="1" spc="1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者</a:t>
                      </a:r>
                      <a:r>
                        <a:rPr lang="zh-TW" altLang="en-US" sz="1800" b="1" spc="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勇躍提出過去飲食的經驗。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525780" marR="141605" indent="-45720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運用文化特色之影片，讓</a:t>
                      </a:r>
                      <a:r>
                        <a:rPr lang="zh-TW" altLang="en-US" sz="1800" b="1" spc="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長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者重溫並認識小米祭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(</a:t>
                      </a: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homeaya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)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的飲食文化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215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學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工具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27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8826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教材</a:t>
                      </a:r>
                      <a:r>
                        <a:rPr sz="1800" b="1" spc="-3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PPT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檔、線上課程影片、電腦、喇叭、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單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槍投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影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機</a:t>
                      </a:r>
                      <a:r>
                        <a:rPr sz="1800" b="1" spc="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、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16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分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鐘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鄒族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音樂之體適能運動影片「</a:t>
                      </a:r>
                      <a:r>
                        <a:rPr lang="en-US" altLang="zh-TW"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Osi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</a:t>
                      </a:r>
                      <a:r>
                        <a:rPr lang="en-US" altLang="zh-TW" sz="1800" b="1" spc="-5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ose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親愛的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」</a:t>
                      </a:r>
                      <a:endParaRPr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8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教學內容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※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競賽要求: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306705" indent="-238760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7340" algn="l"/>
                        </a:tabLst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effectLst/>
                          <a:latin typeface="Microsoft JhengHei"/>
                          <a:cs typeface="Microsoft JhengHei"/>
                        </a:rPr>
                        <a:t>呈現實際方案內容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effectLst/>
                          <a:latin typeface="Microsoft JhengHei"/>
                          <a:cs typeface="Microsoft JhengHei"/>
                        </a:rPr>
                        <a:t>之</a:t>
                      </a:r>
                      <a:r>
                        <a:rPr sz="1800" b="1" spc="-15" dirty="0">
                          <a:solidFill>
                            <a:schemeClr val="tx1"/>
                          </a:solidFill>
                          <a:effectLst/>
                          <a:latin typeface="Microsoft JhengHei"/>
                          <a:cs typeface="Microsoft JhengHei"/>
                        </a:rPr>
                        <a:t>PPT</a:t>
                      </a:r>
                      <a:endParaRPr sz="1800" dirty="0">
                        <a:solidFill>
                          <a:schemeClr val="tx1"/>
                        </a:solidFill>
                        <a:effectLst/>
                        <a:latin typeface="Microsoft JhengHei"/>
                        <a:cs typeface="Microsoft JhengHei"/>
                      </a:endParaRPr>
                    </a:p>
                    <a:p>
                      <a:pPr marL="306705" indent="-238125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effectLst/>
                          <a:latin typeface="Microsoft JhengHei"/>
                          <a:cs typeface="Microsoft JhengHei"/>
                        </a:rPr>
                        <a:t>報告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effectLst/>
                          <a:latin typeface="Microsoft JhengHei"/>
                          <a:cs typeface="Microsoft JhengHei"/>
                        </a:rPr>
                        <a:t>3-5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effectLst/>
                          <a:latin typeface="Microsoft JhengHei"/>
                          <a:cs typeface="Microsoft JhengHei"/>
                        </a:rPr>
                        <a:t>分鐘</a:t>
                      </a:r>
                      <a:endParaRPr sz="1800" dirty="0">
                        <a:solidFill>
                          <a:schemeClr val="tx1"/>
                        </a:solidFill>
                        <a:effectLst/>
                        <a:latin typeface="Microsoft JhengHei"/>
                        <a:cs typeface="Microsoft JhengHei"/>
                      </a:endParaRPr>
                    </a:p>
                    <a:p>
                      <a:pPr marL="306705" indent="-238125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effectLst/>
                          <a:latin typeface="Microsoft JhengHei"/>
                          <a:cs typeface="Microsoft JhengHei"/>
                        </a:rPr>
                        <a:t>依據評分標準呈現</a:t>
                      </a:r>
                      <a:endParaRPr sz="1800" dirty="0">
                        <a:solidFill>
                          <a:schemeClr val="tx1"/>
                        </a:solidFill>
                        <a:effectLst/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11" name="文字方塊 10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3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7769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1196480"/>
              </p:ext>
            </p:extLst>
          </p:nvPr>
        </p:nvGraphicFramePr>
        <p:xfrm>
          <a:off x="720712" y="1492315"/>
          <a:ext cx="10741024" cy="4539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1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5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9933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2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教學資源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時間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0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教學後評估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14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準備活動</a:t>
                      </a: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 marR="224154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教師準備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小米祭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(homeaya)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影片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檔、電腦、喇叭、單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槍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投影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機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 marR="224154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endParaRPr lang="en-US" altLang="zh-TW" sz="2350" b="0" spc="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透過影片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欣賞回想過去飲食特性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 marR="82550">
                        <a:lnSpc>
                          <a:spcPct val="100000"/>
                        </a:lnSpc>
                      </a:pPr>
                      <a:r>
                        <a:rPr lang="en-US" altLang="zh-TW" sz="20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2.</a:t>
                      </a:r>
                      <a:r>
                        <a:rPr lang="zh-TW" altLang="en-US" sz="2000" b="1" spc="-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以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腦力激盪方式</a:t>
                      </a:r>
                      <a:r>
                        <a:rPr lang="zh-TW" altLang="en-US" sz="20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將每位長者所提出想法錄影紀錄，並引導長者說出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……</a:t>
                      </a:r>
                      <a:r>
                        <a:rPr lang="zh-TW" altLang="en-US" sz="20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lang="en-US" altLang="zh-TW" sz="20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 marR="82550">
                        <a:lnSpc>
                          <a:spcPct val="100000"/>
                        </a:lnSpc>
                      </a:pPr>
                      <a:endParaRPr lang="zh-TW" alt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2075" marR="8255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3.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長者分享自</a:t>
                      </a:r>
                      <a:r>
                        <a:rPr lang="zh-TW" altLang="en-US" sz="2000" b="1" spc="-2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身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經驗及想</a:t>
                      </a:r>
                      <a:r>
                        <a:rPr lang="zh-TW" altLang="en-US" sz="2000" b="1" spc="-1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法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教學活動</a:t>
                      </a: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(一)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腦力激盪討論過去飲食狀況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。</a:t>
                      </a: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(二)引導長者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認識健康飲食並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回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答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問題：</a:t>
                      </a: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562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41757">
                <a:tc vMerge="1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562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lang="zh-TW" altLang="en-US"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5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 marL="92075" marR="82550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6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1.</a:t>
                      </a:r>
                      <a:r>
                        <a:rPr lang="zh-TW" altLang="en-US" sz="2000" b="1" spc="-1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過去飲食與疾病的關係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？</a:t>
                      </a: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0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96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三、具族群文化特色之肌力運動示範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65245" y="1975662"/>
            <a:ext cx="9711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運動相關注意事項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鄒族音樂之體適能運動影片「</a:t>
            </a:r>
            <a:r>
              <a:rPr lang="en-US" altLang="zh-TW" sz="28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Osi</a:t>
            </a:r>
            <a:r>
              <a:rPr lang="zh-TW" altLang="en-US" sz="2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en-US" altLang="zh-TW" sz="28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ose</a:t>
            </a:r>
            <a:r>
              <a:rPr lang="zh-TW" altLang="en-US" sz="2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親愛的</a:t>
            </a:r>
            <a:r>
              <a:rPr lang="zh-TW" altLang="en-US" sz="2800" b="1" spc="-5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」</a:t>
            </a:r>
            <a:endParaRPr lang="en-US" altLang="zh-TW" sz="2800" b="1" spc="-5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衛生福利部國民健康署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576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1351</Words>
  <Application>Microsoft Office PowerPoint</Application>
  <PresentationFormat>自訂</PresentationFormat>
  <Paragraphs>148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原住民族部落延緩失能種子教師 線上課程</vt:lpstr>
      <vt:lpstr>投影片 2</vt:lpstr>
      <vt:lpstr>一、族群文化特色</vt:lpstr>
      <vt:lpstr>二、12週課程設計之規劃-1</vt:lpstr>
      <vt:lpstr>二、12週課程設計之規劃-2</vt:lpstr>
      <vt:lpstr>二、單週課程設計之規劃-1</vt:lpstr>
      <vt:lpstr>二、單週課程設計之規劃-2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amos</cp:lastModifiedBy>
  <cp:revision>78</cp:revision>
  <dcterms:created xsi:type="dcterms:W3CDTF">2020-02-05T03:12:28Z</dcterms:created>
  <dcterms:modified xsi:type="dcterms:W3CDTF">2020-06-09T00:34:22Z</dcterms:modified>
</cp:coreProperties>
</file>