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77" r:id="rId4"/>
    <p:sldId id="260" r:id="rId5"/>
    <p:sldId id="261" r:id="rId6"/>
    <p:sldId id="267" r:id="rId7"/>
    <p:sldId id="278" r:id="rId8"/>
    <p:sldId id="279"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00"/>
    <a:srgbClr val="FF99FF"/>
    <a:srgbClr val="6699FF"/>
    <a:srgbClr val="CC66FF"/>
    <a:srgbClr val="6600FF"/>
    <a:srgbClr val="66FF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1296"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6DB98-B8E6-4348-818E-42D8F7B013EB}" type="datetimeFigureOut">
              <a:rPr lang="zh-TW" altLang="en-US" smtClean="0"/>
              <a:pPr/>
              <a:t>2020/6/12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22C6D-48B9-47F9-8970-8A287428CB5F}" type="slidenum">
              <a:rPr lang="zh-TW" altLang="en-US" smtClean="0"/>
              <a:pPr/>
              <a:t>‹#›</a:t>
            </a:fld>
            <a:endParaRPr lang="zh-TW" altLang="en-US"/>
          </a:p>
        </p:txBody>
      </p:sp>
    </p:spTree>
    <p:extLst>
      <p:ext uri="{BB962C8B-B14F-4D97-AF65-F5344CB8AC3E}">
        <p14:creationId xmlns:p14="http://schemas.microsoft.com/office/powerpoint/2010/main" val="170781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B22C6D-48B9-47F9-8970-8A287428CB5F}" type="slidenum">
              <a:rPr lang="zh-TW" altLang="en-US" smtClean="0"/>
              <a:pPr/>
              <a:t>2</a:t>
            </a:fld>
            <a:endParaRPr lang="zh-TW" altLang="en-US"/>
          </a:p>
        </p:txBody>
      </p:sp>
    </p:spTree>
    <p:extLst>
      <p:ext uri="{BB962C8B-B14F-4D97-AF65-F5344CB8AC3E}">
        <p14:creationId xmlns:p14="http://schemas.microsoft.com/office/powerpoint/2010/main" val="55488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96071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279992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93333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199685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43395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8161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93520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5668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16658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357090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946BE70-133B-4521-A765-D635529BDDEB}" type="datetimeFigureOut">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DE6A28E-40E0-4837-858A-A084DD4221B4}" type="slidenum">
              <a:rPr lang="zh-TW" altLang="en-US" smtClean="0"/>
              <a:pPr/>
              <a:t>‹#›</a:t>
            </a:fld>
            <a:endParaRPr lang="zh-TW" altLang="en-US"/>
          </a:p>
        </p:txBody>
      </p:sp>
    </p:spTree>
    <p:extLst>
      <p:ext uri="{BB962C8B-B14F-4D97-AF65-F5344CB8AC3E}">
        <p14:creationId xmlns:p14="http://schemas.microsoft.com/office/powerpoint/2010/main" val="16471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6BE70-133B-4521-A765-D635529BDDEB}" type="datetimeFigureOut">
              <a:rPr lang="zh-TW" altLang="en-US" smtClean="0"/>
              <a:pPr/>
              <a:t>2020/6/12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6A28E-40E0-4837-858A-A084DD4221B4}" type="slidenum">
              <a:rPr lang="zh-TW" altLang="en-US" smtClean="0"/>
              <a:pPr/>
              <a:t>‹#›</a:t>
            </a:fld>
            <a:endParaRPr lang="zh-TW" altLang="en-US"/>
          </a:p>
        </p:txBody>
      </p:sp>
      <p:pic>
        <p:nvPicPr>
          <p:cNvPr id="7" name="Picture 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flipH="1">
            <a:off x="1" y="-6962"/>
            <a:ext cx="12191999"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 y="6498000"/>
            <a:ext cx="12191999"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31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445364"/>
            <a:ext cx="12192000" cy="2387600"/>
          </a:xfrm>
        </p:spPr>
        <p:txBody>
          <a:bodyPr>
            <a:normAutofit/>
          </a:bodyPr>
          <a:lstStyle/>
          <a:p>
            <a:pPr>
              <a:lnSpc>
                <a:spcPct val="100000"/>
              </a:lnSpc>
            </a:pPr>
            <a:r>
              <a:rPr lang="zh-TW" altLang="en-US" b="1" dirty="0">
                <a:ln w="6600">
                  <a:noFill/>
                  <a:prstDash val="solid"/>
                </a:ln>
                <a:effectLst>
                  <a:outerShdw dist="38100" dir="2700000" algn="tl" rotWithShape="0">
                    <a:srgbClr val="FF0000"/>
                  </a:outerShdw>
                </a:effectLst>
                <a:latin typeface="微軟正黑體" panose="020B0604030504040204" pitchFamily="34" charset="-120"/>
                <a:ea typeface="微軟正黑體" panose="020B0604030504040204" pitchFamily="34" charset="-120"/>
              </a:rPr>
              <a:t>原住民族部落延緩失能種子教師</a:t>
            </a:r>
            <a:r>
              <a:rPr lang="en-US" altLang="zh-TW" b="1" dirty="0">
                <a:ln w="6600">
                  <a:noFill/>
                  <a:prstDash val="solid"/>
                </a:ln>
                <a:effectLst>
                  <a:outerShdw dist="38100" dir="2700000" algn="tl" rotWithShape="0">
                    <a:srgbClr val="FF0000"/>
                  </a:outerShdw>
                </a:effectLst>
                <a:latin typeface="微軟正黑體" panose="020B0604030504040204" pitchFamily="34" charset="-120"/>
                <a:ea typeface="微軟正黑體" panose="020B0604030504040204" pitchFamily="34" charset="-120"/>
              </a:rPr>
              <a:t/>
            </a:r>
            <a:br>
              <a:rPr lang="en-US" altLang="zh-TW" b="1" dirty="0">
                <a:ln w="6600">
                  <a:noFill/>
                  <a:prstDash val="solid"/>
                </a:ln>
                <a:effectLst>
                  <a:outerShdw dist="38100" dir="2700000" algn="tl" rotWithShape="0">
                    <a:srgbClr val="FF0000"/>
                  </a:outerShdw>
                </a:effectLst>
                <a:latin typeface="微軟正黑體" panose="020B0604030504040204" pitchFamily="34" charset="-120"/>
                <a:ea typeface="微軟正黑體" panose="020B0604030504040204" pitchFamily="34" charset="-120"/>
              </a:rPr>
            </a:br>
            <a:r>
              <a:rPr lang="zh-TW" altLang="en-US" b="1" dirty="0">
                <a:ln w="6600">
                  <a:noFill/>
                  <a:prstDash val="solid"/>
                </a:ln>
                <a:effectLst>
                  <a:outerShdw dist="38100" dir="2700000" algn="tl" rotWithShape="0">
                    <a:srgbClr val="FF0000"/>
                  </a:outerShdw>
                </a:effectLst>
                <a:latin typeface="微軟正黑體" panose="020B0604030504040204" pitchFamily="34" charset="-120"/>
                <a:ea typeface="微軟正黑體" panose="020B0604030504040204" pitchFamily="34" charset="-120"/>
              </a:rPr>
              <a:t>線上課程</a:t>
            </a:r>
          </a:p>
        </p:txBody>
      </p:sp>
      <p:sp>
        <p:nvSpPr>
          <p:cNvPr id="3" name="副標題 2"/>
          <p:cNvSpPr>
            <a:spLocks noGrp="1"/>
          </p:cNvSpPr>
          <p:nvPr>
            <p:ph type="subTitle" idx="1"/>
          </p:nvPr>
        </p:nvSpPr>
        <p:spPr>
          <a:xfrm>
            <a:off x="1524000" y="3035567"/>
            <a:ext cx="9144000" cy="1374867"/>
          </a:xfrm>
        </p:spPr>
        <p:txBody>
          <a:bodyPr>
            <a:noAutofit/>
          </a:bodyPr>
          <a:lstStyle/>
          <a:p>
            <a:r>
              <a:rPr lang="en-US" altLang="zh-TW" sz="4400" b="1" dirty="0">
                <a:solidFill>
                  <a:srgbClr val="002060"/>
                </a:solidFill>
                <a:latin typeface="微軟正黑體" panose="020B0604030504040204" pitchFamily="34" charset="-120"/>
                <a:ea typeface="微軟正黑體" panose="020B0604030504040204" pitchFamily="34" charset="-120"/>
              </a:rPr>
              <a:t>【GOGO</a:t>
            </a:r>
            <a:r>
              <a:rPr lang="zh-TW" altLang="en-US" sz="4400" b="1" dirty="0">
                <a:solidFill>
                  <a:srgbClr val="002060"/>
                </a:solidFill>
                <a:latin typeface="微軟正黑體" panose="020B0604030504040204" pitchFamily="34" charset="-120"/>
                <a:ea typeface="微軟正黑體" panose="020B0604030504040204" pitchFamily="34" charset="-120"/>
              </a:rPr>
              <a:t>活力文化教案之分享</a:t>
            </a:r>
            <a:r>
              <a:rPr lang="en-US" altLang="zh-TW" sz="4400" b="1" dirty="0" smtClean="0">
                <a:solidFill>
                  <a:srgbClr val="002060"/>
                </a:solidFill>
                <a:latin typeface="微軟正黑體" panose="020B0604030504040204" pitchFamily="34" charset="-120"/>
                <a:ea typeface="微軟正黑體" panose="020B0604030504040204" pitchFamily="34" charset="-120"/>
              </a:rPr>
              <a:t>】</a:t>
            </a:r>
          </a:p>
          <a:p>
            <a:pPr>
              <a:spcBef>
                <a:spcPts val="1600"/>
              </a:spcBef>
            </a:pPr>
            <a:r>
              <a:rPr lang="zh-TW" altLang="en-US" sz="3200" b="1" dirty="0">
                <a:solidFill>
                  <a:srgbClr val="00CC00"/>
                </a:solidFill>
                <a:latin typeface="微軟正黑體" panose="020B0604030504040204" pitchFamily="34" charset="-120"/>
                <a:ea typeface="微軟正黑體" panose="020B0604030504040204" pitchFamily="34" charset="-120"/>
              </a:rPr>
              <a:t>跳的不一樣</a:t>
            </a:r>
            <a:r>
              <a:rPr lang="en-US" altLang="zh-TW" sz="3200" b="1" dirty="0">
                <a:solidFill>
                  <a:srgbClr val="00CC00"/>
                </a:solidFill>
                <a:latin typeface="微軟正黑體" panose="020B0604030504040204" pitchFamily="34" charset="-120"/>
                <a:ea typeface="微軟正黑體" panose="020B0604030504040204" pitchFamily="34" charset="-120"/>
              </a:rPr>
              <a:t>-</a:t>
            </a:r>
            <a:r>
              <a:rPr lang="zh-TW" altLang="en-US" sz="3200" b="1" dirty="0">
                <a:solidFill>
                  <a:srgbClr val="00CC00"/>
                </a:solidFill>
                <a:latin typeface="微軟正黑體" panose="020B0604030504040204" pitchFamily="34" charset="-120"/>
                <a:ea typeface="微軟正黑體" panose="020B0604030504040204" pitchFamily="34" charset="-120"/>
              </a:rPr>
              <a:t>肌力與</a:t>
            </a:r>
            <a:r>
              <a:rPr lang="zh-TW" altLang="en-US" sz="3200" b="1" dirty="0" smtClean="0">
                <a:solidFill>
                  <a:srgbClr val="00CC00"/>
                </a:solidFill>
                <a:latin typeface="微軟正黑體" panose="020B0604030504040204" pitchFamily="34" charset="-120"/>
                <a:ea typeface="微軟正黑體" panose="020B0604030504040204" pitchFamily="34" charset="-120"/>
              </a:rPr>
              <a:t>運動</a:t>
            </a:r>
            <a:r>
              <a:rPr lang="zh-TW" altLang="en-US" sz="3200" b="1" dirty="0">
                <a:solidFill>
                  <a:srgbClr val="00CC00"/>
                </a:solidFill>
                <a:latin typeface="微軟正黑體" panose="020B0604030504040204" pitchFamily="34" charset="-120"/>
                <a:ea typeface="微軟正黑體" panose="020B0604030504040204" pitchFamily="34" charset="-120"/>
              </a:rPr>
              <a:t>與情人袋</a:t>
            </a:r>
            <a:r>
              <a:rPr lang="zh-TW" altLang="en-US" sz="3200" b="1" dirty="0" smtClean="0">
                <a:solidFill>
                  <a:srgbClr val="00CC00"/>
                </a:solidFill>
                <a:latin typeface="微軟正黑體" panose="020B0604030504040204" pitchFamily="34" charset="-120"/>
                <a:ea typeface="微軟正黑體" panose="020B0604030504040204" pitchFamily="34" charset="-120"/>
              </a:rPr>
              <a:t>方案</a:t>
            </a:r>
            <a:endParaRPr lang="en-US" altLang="zh-TW" sz="3200" b="1" dirty="0">
              <a:solidFill>
                <a:srgbClr val="00CC00"/>
              </a:solidFill>
              <a:latin typeface="微軟正黑體" panose="020B0604030504040204" pitchFamily="34" charset="-120"/>
              <a:ea typeface="微軟正黑體" panose="020B0604030504040204" pitchFamily="34" charset="-120"/>
            </a:endParaRPr>
          </a:p>
        </p:txBody>
      </p:sp>
      <p:sp>
        <p:nvSpPr>
          <p:cNvPr id="5" name="標題 1"/>
          <p:cNvSpPr txBox="1">
            <a:spLocks/>
          </p:cNvSpPr>
          <p:nvPr/>
        </p:nvSpPr>
        <p:spPr>
          <a:xfrm>
            <a:off x="0" y="4410436"/>
            <a:ext cx="12192000" cy="12698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TW" altLang="en-US" sz="2800" b="1" dirty="0">
                <a:ln w="0"/>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王慧玲、王慧英、林春鳳</a:t>
            </a:r>
            <a:endParaRPr lang="en-US" altLang="zh-TW" sz="2800" b="1" dirty="0">
              <a:ln w="0"/>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endParaRPr>
          </a:p>
        </p:txBody>
      </p:sp>
      <p:grpSp>
        <p:nvGrpSpPr>
          <p:cNvPr id="4" name="群組 3"/>
          <p:cNvGrpSpPr/>
          <p:nvPr/>
        </p:nvGrpSpPr>
        <p:grpSpPr>
          <a:xfrm>
            <a:off x="7425267" y="5727071"/>
            <a:ext cx="4902200" cy="733690"/>
            <a:chOff x="7425267" y="5727071"/>
            <a:chExt cx="4902200" cy="733690"/>
          </a:xfrm>
        </p:grpSpPr>
        <p:sp>
          <p:nvSpPr>
            <p:cNvPr id="6" name="文字方塊 5"/>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10"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8774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668350" y="1962790"/>
            <a:ext cx="8855301" cy="2785378"/>
          </a:xfrm>
          <a:prstGeom prst="rect">
            <a:avLst/>
          </a:prstGeom>
          <a:noFill/>
        </p:spPr>
        <p:txBody>
          <a:bodyPr wrap="square" rtlCol="0">
            <a:spAutoFit/>
          </a:bodyPr>
          <a:lstStyle/>
          <a:p>
            <a:pPr>
              <a:lnSpc>
                <a:spcPts val="7000"/>
              </a:lnSpc>
            </a:pPr>
            <a:r>
              <a:rPr lang="zh-TW" altLang="en-US" sz="4000" b="1" dirty="0" smtClean="0">
                <a:latin typeface="微軟正黑體" panose="020B0604030504040204" pitchFamily="34" charset="-120"/>
                <a:ea typeface="微軟正黑體" panose="020B0604030504040204" pitchFamily="34" charset="-120"/>
              </a:rPr>
              <a:t>一、阿美族文化特色</a:t>
            </a:r>
            <a:endParaRPr lang="en-US" altLang="zh-TW" sz="4000" b="1" dirty="0" smtClean="0">
              <a:latin typeface="微軟正黑體" panose="020B0604030504040204" pitchFamily="34" charset="-120"/>
              <a:ea typeface="微軟正黑體" panose="020B0604030504040204" pitchFamily="34" charset="-120"/>
            </a:endParaRPr>
          </a:p>
          <a:p>
            <a:pPr>
              <a:lnSpc>
                <a:spcPts val="7000"/>
              </a:lnSpc>
            </a:pPr>
            <a:r>
              <a:rPr lang="zh-TW" altLang="en-US" sz="4000" b="1" dirty="0" smtClean="0">
                <a:latin typeface="微軟正黑體" panose="020B0604030504040204" pitchFamily="34" charset="-120"/>
                <a:ea typeface="微軟正黑體" panose="020B0604030504040204" pitchFamily="34" charset="-120"/>
              </a:rPr>
              <a:t>二、六週</a:t>
            </a:r>
            <a:r>
              <a:rPr lang="zh-TW" altLang="en-US" sz="4000" b="1" dirty="0">
                <a:latin typeface="微軟正黑體" panose="020B0604030504040204" pitchFamily="34" charset="-120"/>
                <a:ea typeface="微軟正黑體" panose="020B0604030504040204" pitchFamily="34" charset="-120"/>
              </a:rPr>
              <a:t>課程與單週課程設計之</a:t>
            </a:r>
            <a:r>
              <a:rPr lang="zh-TW" altLang="en-US" sz="4000" b="1" dirty="0" smtClean="0">
                <a:latin typeface="微軟正黑體" panose="020B0604030504040204" pitchFamily="34" charset="-120"/>
                <a:ea typeface="微軟正黑體" panose="020B0604030504040204" pitchFamily="34" charset="-120"/>
              </a:rPr>
              <a:t>規劃</a:t>
            </a:r>
            <a:endParaRPr lang="en-US" altLang="zh-TW" sz="4000" b="1" dirty="0" smtClean="0">
              <a:latin typeface="微軟正黑體" panose="020B0604030504040204" pitchFamily="34" charset="-120"/>
              <a:ea typeface="微軟正黑體" panose="020B0604030504040204" pitchFamily="34" charset="-120"/>
            </a:endParaRPr>
          </a:p>
          <a:p>
            <a:pPr>
              <a:lnSpc>
                <a:spcPts val="7000"/>
              </a:lnSpc>
            </a:pPr>
            <a:r>
              <a:rPr lang="zh-TW" altLang="en-US" sz="4000" b="1" dirty="0" smtClean="0">
                <a:latin typeface="微軟正黑體" panose="020B0604030504040204" pitchFamily="34" charset="-120"/>
                <a:ea typeface="微軟正黑體" panose="020B0604030504040204" pitchFamily="34" charset="-120"/>
              </a:rPr>
              <a:t>三、具阿美族文化特</a:t>
            </a:r>
            <a:r>
              <a:rPr lang="zh-TW" altLang="en-US" sz="4000" b="1" dirty="0">
                <a:latin typeface="微軟正黑體" panose="020B0604030504040204" pitchFamily="34" charset="-120"/>
                <a:ea typeface="微軟正黑體" panose="020B0604030504040204" pitchFamily="34" charset="-120"/>
              </a:rPr>
              <a:t>色</a:t>
            </a:r>
            <a:r>
              <a:rPr lang="zh-TW" altLang="en-US" sz="4000" b="1" dirty="0" smtClean="0">
                <a:latin typeface="微軟正黑體" panose="020B0604030504040204" pitchFamily="34" charset="-120"/>
                <a:ea typeface="微軟正黑體" panose="020B0604030504040204" pitchFamily="34" charset="-120"/>
              </a:rPr>
              <a:t>之肌力運動示範</a:t>
            </a:r>
            <a:endParaRPr lang="zh-TW" altLang="en-US" sz="4000" b="1" dirty="0">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4267200" y="901520"/>
            <a:ext cx="3657600" cy="1046440"/>
          </a:xfrm>
          <a:prstGeom prst="rect">
            <a:avLst/>
          </a:prstGeom>
          <a:noFill/>
        </p:spPr>
        <p:txBody>
          <a:bodyPr wrap="square" rtlCol="0">
            <a:spAutoFit/>
          </a:bodyPr>
          <a:lstStyle/>
          <a:p>
            <a:pPr algn="ctr"/>
            <a:r>
              <a:rPr lang="zh-TW" altLang="en-US" sz="4400" b="1" u="dbl" dirty="0">
                <a:latin typeface="微軟正黑體" panose="020B0604030504040204" pitchFamily="34" charset="-120"/>
                <a:ea typeface="微軟正黑體" panose="020B0604030504040204" pitchFamily="34" charset="-120"/>
                <a:cs typeface="+mj-cs"/>
              </a:rPr>
              <a:t>課程大綱</a:t>
            </a:r>
            <a:endParaRPr lang="en-US" altLang="zh-TW" sz="4400" b="1" u="dbl" dirty="0">
              <a:latin typeface="微軟正黑體" panose="020B0604030504040204" pitchFamily="34" charset="-120"/>
              <a:ea typeface="微軟正黑體" panose="020B0604030504040204" pitchFamily="34" charset="-120"/>
              <a:cs typeface="+mj-cs"/>
            </a:endParaRPr>
          </a:p>
          <a:p>
            <a:endParaRPr lang="zh-TW" altLang="en-US" dirty="0"/>
          </a:p>
        </p:txBody>
      </p:sp>
      <p:grpSp>
        <p:nvGrpSpPr>
          <p:cNvPr id="6" name="群組 5"/>
          <p:cNvGrpSpPr/>
          <p:nvPr/>
        </p:nvGrpSpPr>
        <p:grpSpPr>
          <a:xfrm>
            <a:off x="7425267" y="5727071"/>
            <a:ext cx="4902200" cy="733690"/>
            <a:chOff x="7425267" y="5727071"/>
            <a:chExt cx="4902200" cy="733690"/>
          </a:xfrm>
        </p:grpSpPr>
        <p:sp>
          <p:nvSpPr>
            <p:cNvPr id="7" name="文字方塊 6"/>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9" name="Picture 2" descr="http://www.tchca68.org/logo.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8404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2522D743-3394-4C49-8C54-D76C43AFD58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一</a:t>
            </a:r>
            <a:r>
              <a:rPr lang="zh-TW" altLang="en-US" b="1" dirty="0" smtClean="0">
                <a:latin typeface="微軟正黑體" panose="020B0604030504040204" pitchFamily="34" charset="-120"/>
                <a:ea typeface="微軟正黑體" panose="020B0604030504040204" pitchFamily="34" charset="-120"/>
              </a:rPr>
              <a:t>、阿美族文化</a:t>
            </a:r>
            <a:r>
              <a:rPr lang="zh-TW" altLang="en-US" b="1" dirty="0">
                <a:latin typeface="微軟正黑體" panose="020B0604030504040204" pitchFamily="34" charset="-120"/>
                <a:ea typeface="微軟正黑體" panose="020B0604030504040204" pitchFamily="34" charset="-120"/>
              </a:rPr>
              <a:t>特色</a:t>
            </a:r>
          </a:p>
        </p:txBody>
      </p:sp>
      <p:grpSp>
        <p:nvGrpSpPr>
          <p:cNvPr id="4" name="群組 3"/>
          <p:cNvGrpSpPr/>
          <p:nvPr/>
        </p:nvGrpSpPr>
        <p:grpSpPr>
          <a:xfrm>
            <a:off x="7425267" y="5727071"/>
            <a:ext cx="4902200" cy="733690"/>
            <a:chOff x="7425267" y="5727071"/>
            <a:chExt cx="4902200" cy="733690"/>
          </a:xfrm>
        </p:grpSpPr>
        <p:sp>
          <p:nvSpPr>
            <p:cNvPr id="5" name="文字方塊 4"/>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7"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文字方塊 2"/>
          <p:cNvSpPr txBox="1"/>
          <p:nvPr/>
        </p:nvSpPr>
        <p:spPr>
          <a:xfrm>
            <a:off x="546460" y="1645920"/>
            <a:ext cx="11249299" cy="4401205"/>
          </a:xfrm>
          <a:prstGeom prst="rect">
            <a:avLst/>
          </a:prstGeom>
          <a:noFill/>
        </p:spPr>
        <p:txBody>
          <a:bodyPr wrap="square" rtlCol="0">
            <a:spAutoFit/>
          </a:bodyPr>
          <a:lstStyle/>
          <a:p>
            <a:r>
              <a:rPr lang="zh-TW" altLang="en-US" sz="2800" dirty="0" smtClean="0"/>
              <a:t>　　阿美族是一個愛自然，善用植物的民族，生活價值觀在於活動身體每一寸肌肉，野菜文化與歌舞人生是不可缺的生活重點，群性生活及年齡階層制度形成領導與合作之機制，年長在部落裡有其重要的指導角色，長者的動手習慣不會因為年紀的增長而停止反而因為時間的增加而更顯得動手作的機會更豐富，善用阿美族與自然的互動關係及歌舞特色加上動手做的模式，將是文化健康站設計阿美族長者活動重要核心價值。</a:t>
            </a:r>
            <a:endParaRPr lang="en-US" altLang="zh-TW" sz="2800" dirty="0" smtClean="0"/>
          </a:p>
          <a:p>
            <a:r>
              <a:rPr lang="zh-TW" altLang="en-US" sz="2800" dirty="0"/>
              <a:t>　</a:t>
            </a:r>
            <a:r>
              <a:rPr lang="zh-TW" altLang="en-US" sz="2800" dirty="0" smtClean="0"/>
              <a:t>　在活動設計中還注意領導者的角色及歌聲傳達訊息的樣態，讓長者在活動中感受到他（她）與團體的關係，彼此輪流提供不同的點子讓團體氣氛在和氣及共享的氛圍中渡過。</a:t>
            </a:r>
            <a:endParaRPr lang="en-US" altLang="zh-TW" sz="2800" dirty="0" smtClean="0"/>
          </a:p>
          <a:p>
            <a:r>
              <a:rPr lang="zh-TW" altLang="en-US" sz="2800" dirty="0"/>
              <a:t>　</a:t>
            </a:r>
          </a:p>
        </p:txBody>
      </p:sp>
    </p:spTree>
    <p:extLst>
      <p:ext uri="{BB962C8B-B14F-4D97-AF65-F5344CB8AC3E}">
        <p14:creationId xmlns:p14="http://schemas.microsoft.com/office/powerpoint/2010/main" val="331527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二</a:t>
            </a:r>
            <a:r>
              <a:rPr lang="zh-TW" altLang="en-US" b="1" dirty="0" smtClean="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12</a:t>
            </a:r>
            <a:r>
              <a:rPr lang="zh-TW" altLang="en-US" b="1" dirty="0">
                <a:latin typeface="微軟正黑體" panose="020B0604030504040204" pitchFamily="34" charset="-120"/>
                <a:ea typeface="微軟正黑體" panose="020B0604030504040204" pitchFamily="34" charset="-120"/>
              </a:rPr>
              <a:t>週</a:t>
            </a:r>
            <a:r>
              <a:rPr lang="zh-TW" altLang="en-US" b="1" dirty="0" smtClean="0">
                <a:latin typeface="微軟正黑體" panose="020B0604030504040204" pitchFamily="34" charset="-120"/>
                <a:ea typeface="微軟正黑體" panose="020B0604030504040204" pitchFamily="34" charset="-120"/>
              </a:rPr>
              <a:t>課設計</a:t>
            </a:r>
            <a:r>
              <a:rPr lang="zh-TW" altLang="en-US" b="1" dirty="0">
                <a:latin typeface="微軟正黑體" panose="020B0604030504040204" pitchFamily="34" charset="-120"/>
                <a:ea typeface="微軟正黑體" panose="020B0604030504040204" pitchFamily="34" charset="-120"/>
              </a:rPr>
              <a:t>之</a:t>
            </a:r>
            <a:r>
              <a:rPr lang="zh-TW" altLang="en-US" b="1" dirty="0" smtClean="0">
                <a:latin typeface="微軟正黑體" panose="020B0604030504040204" pitchFamily="34" charset="-120"/>
                <a:ea typeface="微軟正黑體" panose="020B0604030504040204" pitchFamily="34" charset="-120"/>
              </a:rPr>
              <a:t>規劃</a:t>
            </a:r>
            <a:r>
              <a:rPr lang="en-US" altLang="zh-TW" b="1" dirty="0" smtClean="0">
                <a:latin typeface="微軟正黑體" panose="020B0604030504040204" pitchFamily="34" charset="-120"/>
                <a:ea typeface="微軟正黑體" panose="020B0604030504040204" pitchFamily="34" charset="-120"/>
              </a:rPr>
              <a:t>-1</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88255883"/>
              </p:ext>
            </p:extLst>
          </p:nvPr>
        </p:nvGraphicFramePr>
        <p:xfrm>
          <a:off x="578498" y="1303020"/>
          <a:ext cx="11102640" cy="5445078"/>
        </p:xfrm>
        <a:graphic>
          <a:graphicData uri="http://schemas.openxmlformats.org/drawingml/2006/table">
            <a:tbl>
              <a:tblPr firstRow="1" bandRow="1">
                <a:tableStyleId>{EB9631B5-78F2-41C9-869B-9F39066F8104}</a:tableStyleId>
              </a:tblPr>
              <a:tblGrid>
                <a:gridCol w="1855609">
                  <a:extLst>
                    <a:ext uri="{9D8B030D-6E8A-4147-A177-3AD203B41FA5}">
                      <a16:colId xmlns="" xmlns:a16="http://schemas.microsoft.com/office/drawing/2014/main" val="20000"/>
                    </a:ext>
                  </a:extLst>
                </a:gridCol>
                <a:gridCol w="1326524">
                  <a:extLst>
                    <a:ext uri="{9D8B030D-6E8A-4147-A177-3AD203B41FA5}">
                      <a16:colId xmlns="" xmlns:a16="http://schemas.microsoft.com/office/drawing/2014/main" val="20001"/>
                    </a:ext>
                  </a:extLst>
                </a:gridCol>
                <a:gridCol w="5640946">
                  <a:extLst>
                    <a:ext uri="{9D8B030D-6E8A-4147-A177-3AD203B41FA5}">
                      <a16:colId xmlns="" xmlns:a16="http://schemas.microsoft.com/office/drawing/2014/main" val="20002"/>
                    </a:ext>
                  </a:extLst>
                </a:gridCol>
                <a:gridCol w="2279561"/>
              </a:tblGrid>
              <a:tr h="790278">
                <a:tc>
                  <a:txBody>
                    <a:bodyPr/>
                    <a:lstStyle/>
                    <a:p>
                      <a:pPr algn="ct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a:t>週次</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a:t>主題</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smtClean="0">
                          <a:solidFill>
                            <a:srgbClr val="FF0000"/>
                          </a:solidFill>
                        </a:rPr>
                        <a:t>教學策略</a:t>
                      </a:r>
                      <a:endParaRPr lang="zh-TW" altLang="en-US" sz="2400" b="1" dirty="0">
                        <a:solidFill>
                          <a:srgbClr val="FF0000"/>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40000">
                <a:tc rowSpan="3">
                  <a:txBody>
                    <a:bodyPr/>
                    <a:lstStyle/>
                    <a:p>
                      <a:pPr algn="ctr"/>
                      <a:r>
                        <a:rPr lang="zh-TW" altLang="en-US" sz="2400" dirty="0"/>
                        <a:t>播種期</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dirty="0"/>
                        <a:t>第一週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dirty="0" smtClean="0"/>
                        <a:t>課程介紹及健康行為前測</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b="1" dirty="0" smtClean="0">
                          <a:solidFill>
                            <a:srgbClr val="FF0000"/>
                          </a:solidFill>
                          <a:latin typeface="微軟正黑體" panose="020B0604030504040204" pitchFamily="34" charset="-120"/>
                          <a:ea typeface="微軟正黑體" panose="020B0604030504040204" pitchFamily="34" charset="-120"/>
                        </a:rPr>
                        <a:t>應用測驗卷</a:t>
                      </a:r>
                      <a:endParaRPr lang="zh-TW" altLang="en-US" sz="2400" b="1" dirty="0">
                        <a:solidFill>
                          <a:srgbClr val="FF0000"/>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第二週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rgbClr val="FF0000"/>
                          </a:solidFill>
                          <a:latin typeface="微軟正黑體" panose="020B0604030504040204" pitchFamily="34" charset="-120"/>
                          <a:ea typeface="微軟正黑體" panose="020B0604030504040204" pitchFamily="34" charset="-120"/>
                        </a:rPr>
                        <a:t>我們在運動，情人袋的工程開始設計</a:t>
                      </a:r>
                      <a:endParaRPr lang="zh-TW" altLang="en-US" sz="2400" b="1" dirty="0">
                        <a:solidFill>
                          <a:srgbClr val="FF0000"/>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rPr>
                        <a:t>運用族語，音響設備</a:t>
                      </a:r>
                      <a:r>
                        <a:rPr lang="en-US" altLang="zh-TW" sz="2400" dirty="0" smtClean="0">
                          <a:solidFill>
                            <a:srgbClr val="FF0000"/>
                          </a:solidFill>
                        </a:rPr>
                        <a:t>...</a:t>
                      </a:r>
                      <a:r>
                        <a:rPr lang="zh-TW" altLang="en-US" sz="2400" dirty="0" smtClean="0">
                          <a:solidFill>
                            <a:srgbClr val="FF0000"/>
                          </a:solidFill>
                        </a:rPr>
                        <a:t>等</a:t>
                      </a:r>
                      <a:endParaRPr lang="zh-TW" altLang="en-US" sz="2400" b="1" dirty="0">
                        <a:solidFill>
                          <a:srgbClr val="FF0000"/>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第三週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rgbClr val="FF0000"/>
                          </a:solidFill>
                          <a:latin typeface="微軟正黑體" panose="020B0604030504040204" pitchFamily="34" charset="-120"/>
                          <a:ea typeface="微軟正黑體" panose="020B0604030504040204" pitchFamily="34" charset="-120"/>
                        </a:rPr>
                        <a:t>運動加口腔健康，情人袋的歌加帶子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rgbClr val="FF0000"/>
                          </a:solidFill>
                          <a:latin typeface="微軟正黑體" panose="020B0604030504040204" pitchFamily="34" charset="-120"/>
                          <a:ea typeface="微軟正黑體" panose="020B0604030504040204" pitchFamily="34" charset="-120"/>
                        </a:rPr>
                        <a:t>單槍設備，帶子的材料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40000">
                <a:tc rowSpan="3">
                  <a:txBody>
                    <a:bodyPr/>
                    <a:lstStyle/>
                    <a:p>
                      <a:pPr algn="ctr"/>
                      <a:r>
                        <a:rPr lang="zh-TW" altLang="en-US" sz="2400" dirty="0" smtClean="0"/>
                        <a:t>萌芽期</a:t>
                      </a:r>
                      <a:endParaRPr lang="en-US" altLang="zh-TW" sz="2400" dirty="0"/>
                    </a:p>
                    <a:p>
                      <a:pPr algn="ctr"/>
                      <a:r>
                        <a:rPr lang="en-US" altLang="zh-TW" sz="2400" u="dbl" baseline="0" dirty="0" smtClean="0">
                          <a:uFill>
                            <a:solidFill>
                              <a:srgbClr val="FF0000"/>
                            </a:solidFill>
                          </a:uFill>
                        </a:rPr>
                        <a:t>(</a:t>
                      </a:r>
                      <a:r>
                        <a:rPr lang="zh-TW" altLang="en-US" sz="2400" u="dbl" baseline="0" dirty="0" smtClean="0">
                          <a:solidFill>
                            <a:srgbClr val="FF0000"/>
                          </a:solidFill>
                          <a:uFill>
                            <a:solidFill>
                              <a:srgbClr val="FF0000"/>
                            </a:solidFill>
                          </a:uFill>
                        </a:rPr>
                        <a:t>肌力訓練</a:t>
                      </a:r>
                      <a:r>
                        <a:rPr lang="en-US" altLang="zh-TW" sz="2400" u="dbl" baseline="0" dirty="0" smtClean="0">
                          <a:uFill>
                            <a:solidFill>
                              <a:srgbClr val="FF0000"/>
                            </a:solidFill>
                          </a:uFill>
                        </a:rPr>
                        <a:t>)</a:t>
                      </a:r>
                      <a:endParaRPr lang="zh-TW" altLang="en-US" sz="2400" b="1" u="dbl" baseline="0" dirty="0">
                        <a:solidFill>
                          <a:srgbClr val="FF0000"/>
                        </a:solidFill>
                        <a:uFill>
                          <a:solidFill>
                            <a:srgbClr val="FF0000"/>
                          </a:solidFill>
                        </a:u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a:t>第四週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肌肉訓練和口腔運動，情人袋裝飾開始了</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布料及音響</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第五週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增加運動內容，口腔再運動，情人袋的正面</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布料及針線</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第六週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tx1"/>
                          </a:solidFill>
                          <a:latin typeface="微軟正黑體" panose="020B0604030504040204" pitchFamily="34" charset="-120"/>
                          <a:ea typeface="微軟正黑體" panose="020B0604030504040204" pitchFamily="34" charset="-120"/>
                        </a:rPr>
                        <a:t>口腔知識復習，情人袋背面</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tx1"/>
                          </a:solidFill>
                          <a:latin typeface="微軟正黑體" panose="020B0604030504040204" pitchFamily="34" charset="-120"/>
                          <a:ea typeface="微軟正黑體" panose="020B0604030504040204" pitchFamily="34" charset="-120"/>
                        </a:rPr>
                        <a:t>單槍設備，配件材料</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pSp>
        <p:nvGrpSpPr>
          <p:cNvPr id="4" name="群組 3"/>
          <p:cNvGrpSpPr/>
          <p:nvPr/>
        </p:nvGrpSpPr>
        <p:grpSpPr>
          <a:xfrm flipV="1">
            <a:off x="13121639" y="8095250"/>
            <a:ext cx="4235027" cy="145780"/>
            <a:chOff x="8353089" y="5727071"/>
            <a:chExt cx="9003578" cy="2368179"/>
          </a:xfrm>
        </p:grpSpPr>
        <p:sp>
          <p:nvSpPr>
            <p:cNvPr id="5" name="文字方塊 4"/>
            <p:cNvSpPr txBox="1"/>
            <p:nvPr/>
          </p:nvSpPr>
          <p:spPr>
            <a:xfrm>
              <a:off x="12454467" y="744891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8"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0639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二</a:t>
            </a:r>
            <a:r>
              <a:rPr lang="zh-TW" altLang="en-US" b="1" dirty="0" smtClean="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12</a:t>
            </a:r>
            <a:r>
              <a:rPr lang="zh-TW" altLang="en-US" b="1" dirty="0">
                <a:latin typeface="微軟正黑體" panose="020B0604030504040204" pitchFamily="34" charset="-120"/>
                <a:ea typeface="微軟正黑體" panose="020B0604030504040204" pitchFamily="34" charset="-120"/>
              </a:rPr>
              <a:t>週</a:t>
            </a:r>
            <a:r>
              <a:rPr lang="zh-TW" altLang="en-US" b="1" dirty="0" smtClean="0">
                <a:latin typeface="微軟正黑體" panose="020B0604030504040204" pitchFamily="34" charset="-120"/>
                <a:ea typeface="微軟正黑體" panose="020B0604030504040204" pitchFamily="34" charset="-120"/>
              </a:rPr>
              <a:t>課程設計</a:t>
            </a:r>
            <a:r>
              <a:rPr lang="zh-TW" altLang="en-US" b="1" dirty="0">
                <a:latin typeface="微軟正黑體" panose="020B0604030504040204" pitchFamily="34" charset="-120"/>
                <a:ea typeface="微軟正黑體" panose="020B0604030504040204" pitchFamily="34" charset="-120"/>
              </a:rPr>
              <a:t>之</a:t>
            </a:r>
            <a:r>
              <a:rPr lang="zh-TW" altLang="en-US" b="1" dirty="0" smtClean="0">
                <a:latin typeface="微軟正黑體" panose="020B0604030504040204" pitchFamily="34" charset="-120"/>
                <a:ea typeface="微軟正黑體" panose="020B0604030504040204" pitchFamily="34" charset="-120"/>
              </a:rPr>
              <a:t>規劃</a:t>
            </a:r>
            <a:r>
              <a:rPr lang="en-US" altLang="zh-TW" b="1" dirty="0" smtClean="0">
                <a:latin typeface="微軟正黑體" panose="020B0604030504040204" pitchFamily="34" charset="-120"/>
                <a:ea typeface="微軟正黑體" panose="020B0604030504040204" pitchFamily="34" charset="-120"/>
              </a:rPr>
              <a:t>-2</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588183385"/>
              </p:ext>
            </p:extLst>
          </p:nvPr>
        </p:nvGraphicFramePr>
        <p:xfrm>
          <a:off x="565618" y="1463146"/>
          <a:ext cx="10570718" cy="4345920"/>
        </p:xfrm>
        <a:graphic>
          <a:graphicData uri="http://schemas.openxmlformats.org/drawingml/2006/table">
            <a:tbl>
              <a:tblPr firstRow="1" bandRow="1">
                <a:tableStyleId>{91EBBBCC-DAD2-459C-BE2E-F6DE35CF9A28}</a:tableStyleId>
              </a:tblPr>
              <a:tblGrid>
                <a:gridCol w="1598033">
                  <a:extLst>
                    <a:ext uri="{9D8B030D-6E8A-4147-A177-3AD203B41FA5}">
                      <a16:colId xmlns="" xmlns:a16="http://schemas.microsoft.com/office/drawing/2014/main" val="20000"/>
                    </a:ext>
                  </a:extLst>
                </a:gridCol>
                <a:gridCol w="1700011">
                  <a:extLst>
                    <a:ext uri="{9D8B030D-6E8A-4147-A177-3AD203B41FA5}">
                      <a16:colId xmlns="" xmlns:a16="http://schemas.microsoft.com/office/drawing/2014/main" val="20001"/>
                    </a:ext>
                  </a:extLst>
                </a:gridCol>
                <a:gridCol w="4993874">
                  <a:extLst>
                    <a:ext uri="{9D8B030D-6E8A-4147-A177-3AD203B41FA5}">
                      <a16:colId xmlns="" xmlns:a16="http://schemas.microsoft.com/office/drawing/2014/main" val="20002"/>
                    </a:ext>
                  </a:extLst>
                </a:gridCol>
                <a:gridCol w="2278800"/>
              </a:tblGrid>
              <a:tr h="540000">
                <a:tc>
                  <a:txBody>
                    <a:bodyPr/>
                    <a:lstStyle/>
                    <a:p>
                      <a:pPr algn="ct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400" dirty="0"/>
                        <a:t>週次</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400" dirty="0"/>
                        <a:t>主題</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rPr>
                        <a:t>教學策略</a:t>
                      </a:r>
                      <a:endParaRPr lang="zh-TW" altLang="en-US" sz="2400" b="1" dirty="0" smtClean="0">
                        <a:solidFill>
                          <a:srgbClr val="FF0000"/>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40000">
                <a:tc>
                  <a:txBody>
                    <a:bodyPr/>
                    <a:lstStyle/>
                    <a:p>
                      <a:pPr algn="ctr"/>
                      <a:endParaRPr lang="zh-TW" altLang="en-US" sz="2400" b="1" u="dbl" baseline="0" dirty="0">
                        <a:solidFill>
                          <a:srgbClr val="FF0000"/>
                        </a:solidFill>
                        <a:uFill>
                          <a:solidFill>
                            <a:srgbClr val="FF0000"/>
                          </a:solidFill>
                        </a:u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400" dirty="0" smtClean="0"/>
                        <a:t>第七週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運動加隊形變化，情人袋的組合</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針線和音響</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rowSpan="4">
                  <a:txBody>
                    <a:bodyPr/>
                    <a:lstStyle/>
                    <a:p>
                      <a:pPr algn="ctr"/>
                      <a:r>
                        <a:rPr lang="zh-TW" altLang="en-US" sz="2400" dirty="0" smtClean="0"/>
                        <a:t>成長期</a:t>
                      </a:r>
                      <a:endParaRPr lang="en-US" altLang="zh-TW" sz="2400" dirty="0"/>
                    </a:p>
                    <a:p>
                      <a:pPr algn="ctr"/>
                      <a:r>
                        <a:rPr lang="en-US" altLang="zh-TW" sz="2400" u="dbl" baseline="0" dirty="0" smtClean="0">
                          <a:uFill>
                            <a:solidFill>
                              <a:srgbClr val="FF0000"/>
                            </a:solidFill>
                          </a:uFill>
                        </a:rPr>
                        <a:t>(</a:t>
                      </a:r>
                      <a:r>
                        <a:rPr lang="zh-TW" altLang="en-US" sz="2400" u="dbl" baseline="0" dirty="0" smtClean="0">
                          <a:solidFill>
                            <a:srgbClr val="FF0000"/>
                          </a:solidFill>
                          <a:uFill>
                            <a:solidFill>
                              <a:srgbClr val="FF0000"/>
                            </a:solidFill>
                          </a:uFill>
                        </a:rPr>
                        <a:t>運動保健</a:t>
                      </a:r>
                      <a:r>
                        <a:rPr lang="en-US" altLang="zh-TW" sz="2400" u="dbl" baseline="0" dirty="0" smtClean="0">
                          <a:uFill>
                            <a:solidFill>
                              <a:srgbClr val="FF0000"/>
                            </a:solidFill>
                          </a:uFill>
                        </a:rPr>
                        <a:t>)</a:t>
                      </a:r>
                      <a:endParaRPr lang="zh-TW" altLang="en-US" sz="2400" b="1" u="dbl" baseline="0" dirty="0">
                        <a:solidFill>
                          <a:srgbClr val="FF0000"/>
                        </a:solidFill>
                        <a:uFill>
                          <a:solidFill>
                            <a:srgbClr val="FF0000"/>
                          </a:solidFill>
                        </a:u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400" dirty="0"/>
                        <a:t>第八週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分組運動加口號，情人的化粧</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小組活動</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第九週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組合不同組別的運動表現，載起情人袋</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整體操練</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40000">
                <a:tc vMerge="1">
                  <a:txBody>
                    <a:bodyPr/>
                    <a:lstStyle/>
                    <a:p>
                      <a:pPr algn="ctr"/>
                      <a:endParaRPr lang="zh-TW" altLang="en-US" sz="2400" b="1"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t>第十週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肌肉訓練，整體表現，配合舞蹈動作展現情人袋</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情人成為道具</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40000">
                <a:tc vMerge="1">
                  <a:txBody>
                    <a:bodyPr/>
                    <a:lstStyle/>
                    <a:p>
                      <a:pPr algn="ctr"/>
                      <a:endParaRPr lang="en-US" altLang="zh-TW" sz="2400" b="1" dirty="0">
                        <a:latin typeface="微軟正黑體" panose="020B0604030504040204" pitchFamily="34" charset="-120"/>
                        <a:ea typeface="微軟正黑體" panose="020B0604030504040204" pitchFamily="34" charset="-120"/>
                      </a:endParaRP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a:t>第十一週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tx1"/>
                          </a:solidFill>
                          <a:latin typeface="微軟正黑體" panose="020B0604030504040204" pitchFamily="34" charset="-120"/>
                          <a:ea typeface="微軟正黑體" panose="020B0604030504040204" pitchFamily="34" charset="-120"/>
                        </a:rPr>
                        <a:t>動起來後說故事時間到，我的情人</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solidFill>
                            <a:schemeClr val="tx1"/>
                          </a:solidFill>
                          <a:latin typeface="微軟正黑體" panose="020B0604030504040204" pitchFamily="34" charset="-120"/>
                          <a:ea typeface="微軟正黑體" panose="020B0604030504040204" pitchFamily="34" charset="-120"/>
                        </a:rPr>
                        <a:t>麥克風及舞台</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4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a:t>結穗期</a:t>
                      </a:r>
                      <a:endParaRPr lang="en-US" altLang="zh-TW"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dirty="0"/>
                        <a:t>第十二週</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dirty="0"/>
                        <a:t>健康行為後</a:t>
                      </a:r>
                      <a:r>
                        <a:rPr lang="zh-TW" altLang="en-US" sz="2400" dirty="0" smtClean="0"/>
                        <a:t>測，情人袋的展示</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TW" altLang="en-US" sz="2400" b="1" dirty="0" smtClean="0">
                          <a:solidFill>
                            <a:schemeClr val="tx1"/>
                          </a:solidFill>
                          <a:latin typeface="微軟正黑體" panose="020B0604030504040204" pitchFamily="34" charset="-120"/>
                          <a:ea typeface="微軟正黑體" panose="020B0604030504040204" pitchFamily="34" charset="-120"/>
                        </a:rPr>
                        <a:t>紙筆測驗</a:t>
                      </a:r>
                      <a:endParaRPr lang="zh-TW" altLang="en-US" sz="2400" b="1" dirty="0">
                        <a:solidFill>
                          <a:schemeClr val="tx1"/>
                        </a:solidFill>
                        <a:latin typeface="微軟正黑體" panose="020B0604030504040204" pitchFamily="34" charset="-120"/>
                        <a:ea typeface="微軟正黑體" panose="020B0604030504040204" pitchFamily="34" charset="-12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8" name="群組 7"/>
          <p:cNvGrpSpPr/>
          <p:nvPr/>
        </p:nvGrpSpPr>
        <p:grpSpPr>
          <a:xfrm>
            <a:off x="7425267" y="5727071"/>
            <a:ext cx="4902200" cy="733690"/>
            <a:chOff x="7425267" y="5727071"/>
            <a:chExt cx="4902200" cy="733690"/>
          </a:xfrm>
        </p:grpSpPr>
        <p:sp>
          <p:nvSpPr>
            <p:cNvPr id="9" name="文字方塊 8"/>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11"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69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p:cNvSpPr>
            <a:spLocks noGrp="1"/>
          </p:cNvSpPr>
          <p:nvPr>
            <p:ph type="title"/>
          </p:nvPr>
        </p:nvSpPr>
        <p:spPr>
          <a:xfrm>
            <a:off x="530290" y="383787"/>
            <a:ext cx="6924869" cy="1325563"/>
          </a:xfrm>
        </p:spPr>
        <p:txBody>
          <a:bodyPr/>
          <a:lstStyle/>
          <a:p>
            <a:r>
              <a:rPr lang="zh-TW" altLang="en-US" b="1" dirty="0">
                <a:latin typeface="微軟正黑體" panose="020B0604030504040204" pitchFamily="34" charset="-120"/>
                <a:ea typeface="微軟正黑體" panose="020B0604030504040204" pitchFamily="34" charset="-120"/>
              </a:rPr>
              <a:t>二</a:t>
            </a:r>
            <a:r>
              <a:rPr lang="zh-TW" altLang="en-US" b="1" dirty="0" smtClean="0">
                <a:latin typeface="微軟正黑體" panose="020B0604030504040204" pitchFamily="34" charset="-120"/>
                <a:ea typeface="微軟正黑體" panose="020B0604030504040204" pitchFamily="34" charset="-120"/>
              </a:rPr>
              <a:t>、單週課程設計</a:t>
            </a:r>
            <a:r>
              <a:rPr lang="zh-TW" altLang="en-US" b="1" dirty="0">
                <a:latin typeface="微軟正黑體" panose="020B0604030504040204" pitchFamily="34" charset="-120"/>
                <a:ea typeface="微軟正黑體" panose="020B0604030504040204" pitchFamily="34" charset="-120"/>
              </a:rPr>
              <a:t>之</a:t>
            </a:r>
            <a:r>
              <a:rPr lang="zh-TW" altLang="en-US" b="1" dirty="0" smtClean="0">
                <a:latin typeface="微軟正黑體" panose="020B0604030504040204" pitchFamily="34" charset="-120"/>
                <a:ea typeface="微軟正黑體" panose="020B0604030504040204" pitchFamily="34" charset="-120"/>
              </a:rPr>
              <a:t>規劃</a:t>
            </a:r>
            <a:r>
              <a:rPr lang="en-US" altLang="zh-TW" b="1" dirty="0" smtClean="0">
                <a:latin typeface="微軟正黑體" panose="020B0604030504040204" pitchFamily="34" charset="-120"/>
                <a:ea typeface="微軟正黑體" panose="020B0604030504040204" pitchFamily="34" charset="-120"/>
              </a:rPr>
              <a:t>-1</a:t>
            </a:r>
            <a:endParaRPr lang="zh-TW" altLang="en-US" dirty="0"/>
          </a:p>
        </p:txBody>
      </p:sp>
      <p:graphicFrame>
        <p:nvGraphicFramePr>
          <p:cNvPr id="8" name="object 19"/>
          <p:cNvGraphicFramePr>
            <a:graphicFrameLocks noGrp="1"/>
          </p:cNvGraphicFramePr>
          <p:nvPr>
            <p:extLst>
              <p:ext uri="{D42A27DB-BD31-4B8C-83A1-F6EECF244321}">
                <p14:modId xmlns:p14="http://schemas.microsoft.com/office/powerpoint/2010/main" val="4052443782"/>
              </p:ext>
            </p:extLst>
          </p:nvPr>
        </p:nvGraphicFramePr>
        <p:xfrm>
          <a:off x="502275" y="1365160"/>
          <a:ext cx="11075831" cy="4629917"/>
        </p:xfrm>
        <a:graphic>
          <a:graphicData uri="http://schemas.openxmlformats.org/drawingml/2006/table">
            <a:tbl>
              <a:tblPr firstRow="1" bandRow="1">
                <a:tableStyleId>{2D5ABB26-0587-4C30-8999-92F81FD0307C}</a:tableStyleId>
              </a:tblPr>
              <a:tblGrid>
                <a:gridCol w="2025090"/>
                <a:gridCol w="4617973"/>
                <a:gridCol w="2190429"/>
                <a:gridCol w="2242339"/>
              </a:tblGrid>
              <a:tr h="338181">
                <a:tc>
                  <a:txBody>
                    <a:bodyPr/>
                    <a:lstStyle/>
                    <a:p>
                      <a:pPr algn="ctr">
                        <a:lnSpc>
                          <a:spcPct val="100000"/>
                        </a:lnSpc>
                        <a:spcBef>
                          <a:spcPts val="340"/>
                        </a:spcBef>
                      </a:pPr>
                      <a:r>
                        <a:rPr sz="1800" b="1" dirty="0">
                          <a:solidFill>
                            <a:schemeClr val="tx1"/>
                          </a:solidFill>
                          <a:latin typeface="Microsoft JhengHei"/>
                          <a:cs typeface="Microsoft JhengHei"/>
                        </a:rPr>
                        <a:t>週次主題</a:t>
                      </a:r>
                      <a:endParaRPr sz="1800" dirty="0">
                        <a:solidFill>
                          <a:schemeClr val="tx1"/>
                        </a:solidFill>
                        <a:latin typeface="Microsoft JhengHei"/>
                        <a:cs typeface="Microsoft JhengHei"/>
                      </a:endParaRPr>
                    </a:p>
                  </a:txBody>
                  <a:tcPr marL="0" marR="0" marT="431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gridSpan="3">
                  <a:txBody>
                    <a:bodyPr/>
                    <a:lstStyle/>
                    <a:p>
                      <a:pPr marL="68580">
                        <a:lnSpc>
                          <a:spcPct val="100000"/>
                        </a:lnSpc>
                        <a:spcBef>
                          <a:spcPts val="325"/>
                        </a:spcBef>
                      </a:pPr>
                      <a:r>
                        <a:rPr lang="zh-TW" altLang="en-US" sz="1800" dirty="0" smtClean="0">
                          <a:solidFill>
                            <a:schemeClr val="tx1"/>
                          </a:solidFill>
                          <a:latin typeface="Microsoft JhengHei"/>
                          <a:cs typeface="Microsoft JhengHei"/>
                        </a:rPr>
                        <a:t>我們在運動，情人袋工程開始了</a:t>
                      </a:r>
                      <a:endParaRPr sz="1800" dirty="0">
                        <a:solidFill>
                          <a:schemeClr val="tx1"/>
                        </a:solidFill>
                        <a:latin typeface="Microsoft JhengHei"/>
                        <a:cs typeface="Microsoft JhengHei"/>
                      </a:endParaRPr>
                    </a:p>
                  </a:txBody>
                  <a:tcPr marL="0" marR="0" marT="412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r>
              <a:tr h="827959">
                <a:tc>
                  <a:txBody>
                    <a:bodyPr/>
                    <a:lstStyle/>
                    <a:p>
                      <a:pPr marL="0" algn="ctr" defTabSz="914400" rtl="0" eaLnBrk="1" latinLnBrk="0" hangingPunct="1">
                        <a:lnSpc>
                          <a:spcPct val="100000"/>
                        </a:lnSpc>
                        <a:spcBef>
                          <a:spcPts val="0"/>
                        </a:spcBef>
                      </a:pPr>
                      <a:r>
                        <a:rPr sz="1800" b="1" kern="1200" dirty="0">
                          <a:solidFill>
                            <a:schemeClr val="tx1"/>
                          </a:solidFill>
                          <a:latin typeface="Microsoft JhengHei"/>
                          <a:ea typeface="+mn-ea"/>
                          <a:cs typeface="Microsoft JhengHei"/>
                        </a:rPr>
                        <a:t>教案設計</a:t>
                      </a:r>
                    </a:p>
                  </a:txBody>
                  <a:tcPr marL="0" marR="0" marT="339090" marB="0" anchor="ct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R="1008380" algn="ctr">
                        <a:lnSpc>
                          <a:spcPct val="100000"/>
                        </a:lnSpc>
                        <a:spcBef>
                          <a:spcPts val="1200"/>
                        </a:spcBef>
                        <a:tabLst>
                          <a:tab pos="1118235" algn="l"/>
                          <a:tab pos="1327785" algn="l"/>
                          <a:tab pos="1746885" algn="l"/>
                        </a:tabLst>
                      </a:pPr>
                      <a:r>
                        <a:rPr lang="zh-TW" altLang="en-US" sz="1800" dirty="0" smtClean="0">
                          <a:solidFill>
                            <a:schemeClr val="tx1"/>
                          </a:solidFill>
                          <a:latin typeface="Microsoft JhengHei"/>
                          <a:cs typeface="Microsoft JhengHei"/>
                        </a:rPr>
                        <a:t>王慧英</a:t>
                      </a:r>
                      <a:endParaRPr lang="en-US" altLang="zh-TW" sz="1800" dirty="0" smtClean="0">
                        <a:solidFill>
                          <a:schemeClr val="tx1"/>
                        </a:solidFill>
                        <a:latin typeface="Microsoft JhengHei"/>
                        <a:cs typeface="Microsoft JhengHei"/>
                      </a:endParaRPr>
                    </a:p>
                    <a:p>
                      <a:pPr marR="1008380" algn="ctr">
                        <a:lnSpc>
                          <a:spcPct val="100000"/>
                        </a:lnSpc>
                        <a:spcBef>
                          <a:spcPts val="1200"/>
                        </a:spcBef>
                        <a:tabLst>
                          <a:tab pos="1118235" algn="l"/>
                          <a:tab pos="1327785" algn="l"/>
                          <a:tab pos="1746885" algn="l"/>
                        </a:tabLst>
                      </a:pPr>
                      <a:r>
                        <a:rPr lang="zh-TW" altLang="en-US" sz="1800" dirty="0" smtClean="0">
                          <a:solidFill>
                            <a:schemeClr val="tx1"/>
                          </a:solidFill>
                          <a:latin typeface="Microsoft JhengHei"/>
                          <a:cs typeface="Microsoft JhengHei"/>
                        </a:rPr>
                        <a:t>王慧玲</a:t>
                      </a:r>
                      <a:endParaRPr lang="en-US" altLang="zh-TW" sz="1800" dirty="0" smtClean="0">
                        <a:solidFill>
                          <a:schemeClr val="tx1"/>
                        </a:solidFill>
                        <a:latin typeface="Microsoft JhengHei"/>
                        <a:cs typeface="Microsoft JhengHei"/>
                      </a:endParaRPr>
                    </a:p>
                    <a:p>
                      <a:pPr marR="1008380" algn="ctr">
                        <a:lnSpc>
                          <a:spcPct val="100000"/>
                        </a:lnSpc>
                        <a:spcBef>
                          <a:spcPts val="1200"/>
                        </a:spcBef>
                        <a:tabLst>
                          <a:tab pos="1118235" algn="l"/>
                          <a:tab pos="1327785" algn="l"/>
                          <a:tab pos="1746885" algn="l"/>
                        </a:tabLst>
                      </a:pPr>
                      <a:r>
                        <a:rPr lang="zh-TW" altLang="en-US" sz="1800" dirty="0" smtClean="0">
                          <a:solidFill>
                            <a:schemeClr val="tx1"/>
                          </a:solidFill>
                          <a:latin typeface="Microsoft JhengHei"/>
                          <a:cs typeface="Microsoft JhengHei"/>
                        </a:rPr>
                        <a:t>林春鳳</a:t>
                      </a:r>
                      <a:endParaRPr sz="1800" dirty="0">
                        <a:solidFill>
                          <a:schemeClr val="tx1"/>
                        </a:solidFill>
                        <a:latin typeface="Microsoft JhengHei"/>
                        <a:cs typeface="Microsoft JhengHei"/>
                      </a:endParaRPr>
                    </a:p>
                  </a:txBody>
                  <a:tcPr marL="0" marR="0" marT="1117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2000" dirty="0">
                        <a:solidFill>
                          <a:schemeClr val="tx1"/>
                        </a:solidFill>
                        <a:latin typeface="Times New Roman"/>
                        <a:cs typeface="Times New Roman"/>
                      </a:endParaRPr>
                    </a:p>
                    <a:p>
                      <a:pPr marL="527050">
                        <a:lnSpc>
                          <a:spcPct val="100000"/>
                        </a:lnSpc>
                      </a:pPr>
                      <a:r>
                        <a:rPr sz="2000" b="1" spc="-5" dirty="0">
                          <a:solidFill>
                            <a:schemeClr val="tx1"/>
                          </a:solidFill>
                          <a:latin typeface="Microsoft JhengHei"/>
                          <a:cs typeface="Microsoft JhengHei"/>
                        </a:rPr>
                        <a:t>教學時間</a:t>
                      </a:r>
                      <a:endParaRPr sz="2000" dirty="0">
                        <a:solidFill>
                          <a:schemeClr val="tx1"/>
                        </a:solidFill>
                        <a:latin typeface="Microsoft JhengHei"/>
                        <a:cs typeface="Microsoft JhengHei"/>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0"/>
                        </a:spcBef>
                      </a:pPr>
                      <a:endParaRPr sz="2000" dirty="0" smtClean="0">
                        <a:solidFill>
                          <a:schemeClr val="tx1"/>
                        </a:solidFill>
                        <a:latin typeface="Times New Roman"/>
                        <a:cs typeface="Times New Roman"/>
                      </a:endParaRPr>
                    </a:p>
                    <a:p>
                      <a:pPr marL="702310">
                        <a:lnSpc>
                          <a:spcPct val="100000"/>
                        </a:lnSpc>
                      </a:pPr>
                      <a:r>
                        <a:rPr lang="zh-TW" altLang="en-US" sz="2000" b="1" spc="-5" dirty="0" smtClean="0">
                          <a:solidFill>
                            <a:schemeClr val="tx1"/>
                          </a:solidFill>
                          <a:latin typeface="Microsoft JhengHei"/>
                          <a:cs typeface="Microsoft JhengHei"/>
                        </a:rPr>
                        <a:t>４０</a:t>
                      </a:r>
                      <a:r>
                        <a:rPr sz="2000" b="1" spc="-5" dirty="0" err="1" smtClean="0">
                          <a:solidFill>
                            <a:schemeClr val="tx1"/>
                          </a:solidFill>
                          <a:latin typeface="Microsoft JhengHei"/>
                          <a:cs typeface="Microsoft JhengHei"/>
                        </a:rPr>
                        <a:t>分鐘</a:t>
                      </a:r>
                      <a:endParaRPr sz="2000" dirty="0">
                        <a:solidFill>
                          <a:schemeClr val="tx1"/>
                        </a:solidFill>
                        <a:latin typeface="Microsoft JhengHei"/>
                        <a:cs typeface="Microsoft JhengHei"/>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203573">
                <a:tc>
                  <a:txBody>
                    <a:bodyPr/>
                    <a:lstStyle/>
                    <a:p>
                      <a:pPr algn="ctr">
                        <a:lnSpc>
                          <a:spcPct val="100000"/>
                        </a:lnSpc>
                      </a:pPr>
                      <a:r>
                        <a:rPr sz="1800" b="1" dirty="0" err="1" smtClean="0">
                          <a:solidFill>
                            <a:schemeClr val="tx1"/>
                          </a:solidFill>
                          <a:latin typeface="Microsoft JhengHei"/>
                          <a:cs typeface="Microsoft JhengHei"/>
                        </a:rPr>
                        <a:t>教學目標</a:t>
                      </a:r>
                      <a:endParaRPr sz="1800" dirty="0">
                        <a:solidFill>
                          <a:schemeClr val="tx1"/>
                        </a:solidFill>
                        <a:latin typeface="Microsoft JhengHei"/>
                        <a:cs typeface="Microsoft JhengHei"/>
                      </a:endParaRPr>
                    </a:p>
                  </a:txBody>
                  <a:tcPr marL="0" marR="0" marT="5715" marB="0" anchor="ct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gridSpan="3">
                  <a:txBody>
                    <a:bodyPr/>
                    <a:lstStyle/>
                    <a:p>
                      <a:pPr marL="525780" indent="-457834">
                        <a:lnSpc>
                          <a:spcPct val="100000"/>
                        </a:lnSpc>
                        <a:spcBef>
                          <a:spcPts val="170"/>
                        </a:spcBef>
                        <a:buAutoNum type="arabicPeriod"/>
                        <a:tabLst>
                          <a:tab pos="525780" algn="l"/>
                          <a:tab pos="526415" algn="l"/>
                        </a:tabLst>
                      </a:pPr>
                      <a:r>
                        <a:rPr sz="1800" b="1" spc="-5" dirty="0" smtClean="0">
                          <a:solidFill>
                            <a:schemeClr val="tx1"/>
                          </a:solidFill>
                          <a:latin typeface="Microsoft JhengHei"/>
                          <a:cs typeface="Microsoft JhengHei"/>
                        </a:rPr>
                        <a:t>以</a:t>
                      </a:r>
                      <a:r>
                        <a:rPr lang="zh-TW" altLang="en-US" sz="1800" b="1" spc="-5" dirty="0" smtClean="0">
                          <a:solidFill>
                            <a:schemeClr val="tx1"/>
                          </a:solidFill>
                          <a:latin typeface="Microsoft JhengHei"/>
                          <a:cs typeface="Microsoft JhengHei"/>
                        </a:rPr>
                        <a:t>身體活動方式，讓長者了解自己身體的狀況</a:t>
                      </a:r>
                      <a:r>
                        <a:rPr sz="1800" b="1" spc="-5" dirty="0" smtClean="0">
                          <a:solidFill>
                            <a:schemeClr val="tx1"/>
                          </a:solidFill>
                          <a:latin typeface="Microsoft JhengHei"/>
                          <a:cs typeface="Microsoft JhengHei"/>
                        </a:rPr>
                        <a:t>。</a:t>
                      </a:r>
                      <a:endParaRPr sz="1800" dirty="0">
                        <a:solidFill>
                          <a:schemeClr val="tx1"/>
                        </a:solidFill>
                        <a:latin typeface="Microsoft JhengHei"/>
                        <a:cs typeface="Microsoft JhengHei"/>
                      </a:endParaRPr>
                    </a:p>
                    <a:p>
                      <a:pPr marL="525780" indent="-457834">
                        <a:lnSpc>
                          <a:spcPct val="100000"/>
                        </a:lnSpc>
                        <a:spcBef>
                          <a:spcPts val="155"/>
                        </a:spcBef>
                        <a:buAutoNum type="arabicPeriod"/>
                        <a:tabLst>
                          <a:tab pos="525780" algn="l"/>
                          <a:tab pos="526415" algn="l"/>
                        </a:tabLst>
                      </a:pPr>
                      <a:r>
                        <a:rPr sz="1800" b="1" spc="-5" dirty="0" err="1" smtClean="0">
                          <a:solidFill>
                            <a:schemeClr val="tx1"/>
                          </a:solidFill>
                          <a:latin typeface="Microsoft JhengHei"/>
                          <a:cs typeface="Microsoft JhengHei"/>
                        </a:rPr>
                        <a:t>運用</a:t>
                      </a:r>
                      <a:r>
                        <a:rPr lang="zh-TW" altLang="en-US" sz="1800" b="1" spc="-5" dirty="0" smtClean="0">
                          <a:solidFill>
                            <a:schemeClr val="tx1"/>
                          </a:solidFill>
                          <a:latin typeface="Microsoft JhengHei"/>
                          <a:cs typeface="Microsoft JhengHei"/>
                        </a:rPr>
                        <a:t>展示，分配材料讓長者再次動手做自己的情人袋</a:t>
                      </a:r>
                      <a:endParaRPr sz="1800" dirty="0">
                        <a:solidFill>
                          <a:schemeClr val="tx1"/>
                        </a:solidFill>
                        <a:latin typeface="Microsoft JhengHei"/>
                        <a:cs typeface="Microsoft JhengHei"/>
                      </a:endParaRPr>
                    </a:p>
                    <a:p>
                      <a:pPr marL="525780" marR="141605" indent="-457200">
                        <a:lnSpc>
                          <a:spcPct val="100000"/>
                        </a:lnSpc>
                        <a:spcBef>
                          <a:spcPts val="15"/>
                        </a:spcBef>
                        <a:buAutoNum type="arabicPeriod"/>
                        <a:tabLst>
                          <a:tab pos="525780" algn="l"/>
                          <a:tab pos="526415" algn="l"/>
                        </a:tabLst>
                      </a:pPr>
                      <a:r>
                        <a:rPr sz="1800" b="1" dirty="0" err="1" smtClean="0">
                          <a:solidFill>
                            <a:schemeClr val="tx1"/>
                          </a:solidFill>
                          <a:latin typeface="Microsoft JhengHei"/>
                          <a:cs typeface="Microsoft JhengHei"/>
                        </a:rPr>
                        <a:t>運用</a:t>
                      </a:r>
                      <a:r>
                        <a:rPr lang="zh-TW" altLang="en-US" sz="1800" b="1" dirty="0" smtClean="0">
                          <a:solidFill>
                            <a:schemeClr val="tx1"/>
                          </a:solidFill>
                          <a:latin typeface="Microsoft JhengHei"/>
                          <a:cs typeface="Microsoft JhengHei"/>
                        </a:rPr>
                        <a:t>情人袋的歌，引動長者對活動的期待與情感</a:t>
                      </a:r>
                      <a:r>
                        <a:rPr sz="1800" b="1" spc="-5" dirty="0" smtClean="0">
                          <a:solidFill>
                            <a:schemeClr val="tx1"/>
                          </a:solidFill>
                          <a:latin typeface="Microsoft JhengHei"/>
                          <a:cs typeface="Microsoft JhengHei"/>
                        </a:rPr>
                        <a:t>。</a:t>
                      </a:r>
                      <a:endParaRPr sz="1800" dirty="0">
                        <a:solidFill>
                          <a:schemeClr val="tx1"/>
                        </a:solidFill>
                        <a:latin typeface="Microsoft JhengHei"/>
                        <a:cs typeface="Microsoft JhengHei"/>
                      </a:endParaRPr>
                    </a:p>
                  </a:txBody>
                  <a:tcPr marL="0" marR="0" marT="215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r>
              <a:tr h="669702">
                <a:tc>
                  <a:txBody>
                    <a:bodyPr/>
                    <a:lstStyle/>
                    <a:p>
                      <a:pPr algn="ctr">
                        <a:lnSpc>
                          <a:spcPct val="100000"/>
                        </a:lnSpc>
                      </a:pPr>
                      <a:r>
                        <a:rPr sz="1800" b="1" dirty="0" err="1" smtClean="0">
                          <a:solidFill>
                            <a:schemeClr val="tx1"/>
                          </a:solidFill>
                          <a:latin typeface="Microsoft JhengHei"/>
                          <a:cs typeface="Microsoft JhengHei"/>
                        </a:rPr>
                        <a:t>教</a:t>
                      </a:r>
                      <a:r>
                        <a:rPr sz="1800" b="1" spc="-5" dirty="0" err="1" smtClean="0">
                          <a:solidFill>
                            <a:schemeClr val="tx1"/>
                          </a:solidFill>
                          <a:latin typeface="Microsoft JhengHei"/>
                          <a:cs typeface="Microsoft JhengHei"/>
                        </a:rPr>
                        <a:t>學</a:t>
                      </a:r>
                      <a:r>
                        <a:rPr sz="1800" b="1" dirty="0" err="1" smtClean="0">
                          <a:solidFill>
                            <a:schemeClr val="tx1"/>
                          </a:solidFill>
                          <a:latin typeface="Microsoft JhengHei"/>
                          <a:cs typeface="Microsoft JhengHei"/>
                        </a:rPr>
                        <a:t>工具</a:t>
                      </a:r>
                      <a:endParaRPr sz="1800" dirty="0">
                        <a:solidFill>
                          <a:schemeClr val="tx1"/>
                        </a:solidFill>
                        <a:latin typeface="Microsoft JhengHei"/>
                        <a:cs typeface="Microsoft JhengHei"/>
                      </a:endParaRPr>
                    </a:p>
                  </a:txBody>
                  <a:tcPr marL="0" marR="0" marT="1270" marB="0" anchor="ct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gridSpan="3">
                  <a:txBody>
                    <a:bodyPr/>
                    <a:lstStyle/>
                    <a:p>
                      <a:pPr marL="68580" marR="88265">
                        <a:lnSpc>
                          <a:spcPct val="100000"/>
                        </a:lnSpc>
                        <a:spcBef>
                          <a:spcPts val="0"/>
                        </a:spcBef>
                      </a:pPr>
                      <a:r>
                        <a:rPr sz="1800" b="1" spc="-5" dirty="0">
                          <a:solidFill>
                            <a:schemeClr val="tx1"/>
                          </a:solidFill>
                          <a:latin typeface="Microsoft JhengHei"/>
                          <a:cs typeface="Microsoft JhengHei"/>
                        </a:rPr>
                        <a:t>教材</a:t>
                      </a:r>
                      <a:r>
                        <a:rPr sz="1800" b="1" spc="-35" dirty="0">
                          <a:solidFill>
                            <a:schemeClr val="tx1"/>
                          </a:solidFill>
                          <a:latin typeface="Microsoft JhengHei"/>
                          <a:cs typeface="Microsoft JhengHei"/>
                        </a:rPr>
                        <a:t> </a:t>
                      </a:r>
                      <a:r>
                        <a:rPr sz="1800" b="1" spc="-10" dirty="0">
                          <a:solidFill>
                            <a:schemeClr val="tx1"/>
                          </a:solidFill>
                          <a:latin typeface="Microsoft JhengHei"/>
                          <a:cs typeface="Microsoft JhengHei"/>
                        </a:rPr>
                        <a:t>PPT</a:t>
                      </a:r>
                      <a:r>
                        <a:rPr sz="1800" b="1" spc="-5" dirty="0">
                          <a:solidFill>
                            <a:schemeClr val="tx1"/>
                          </a:solidFill>
                          <a:latin typeface="Microsoft JhengHei"/>
                          <a:cs typeface="Microsoft JhengHei"/>
                        </a:rPr>
                        <a:t> </a:t>
                      </a:r>
                      <a:r>
                        <a:rPr sz="1800" b="1" spc="-5" dirty="0" err="1">
                          <a:solidFill>
                            <a:schemeClr val="tx1"/>
                          </a:solidFill>
                          <a:latin typeface="Microsoft JhengHei"/>
                          <a:cs typeface="Microsoft JhengHei"/>
                        </a:rPr>
                        <a:t>檔、線上課程影片、電腦、喇叭、</a:t>
                      </a:r>
                      <a:r>
                        <a:rPr sz="1800" b="1" dirty="0" err="1">
                          <a:solidFill>
                            <a:schemeClr val="tx1"/>
                          </a:solidFill>
                          <a:latin typeface="Microsoft JhengHei"/>
                          <a:cs typeface="Microsoft JhengHei"/>
                        </a:rPr>
                        <a:t>單</a:t>
                      </a:r>
                      <a:r>
                        <a:rPr sz="1800" b="1" spc="-5" dirty="0" err="1">
                          <a:solidFill>
                            <a:schemeClr val="tx1"/>
                          </a:solidFill>
                          <a:latin typeface="Microsoft JhengHei"/>
                          <a:cs typeface="Microsoft JhengHei"/>
                        </a:rPr>
                        <a:t>槍投</a:t>
                      </a:r>
                      <a:r>
                        <a:rPr sz="1800" b="1" dirty="0" err="1">
                          <a:solidFill>
                            <a:schemeClr val="tx1"/>
                          </a:solidFill>
                          <a:latin typeface="Microsoft JhengHei"/>
                          <a:cs typeface="Microsoft JhengHei"/>
                        </a:rPr>
                        <a:t>影</a:t>
                      </a:r>
                      <a:r>
                        <a:rPr sz="1800" b="1" spc="-5" dirty="0" err="1">
                          <a:solidFill>
                            <a:schemeClr val="tx1"/>
                          </a:solidFill>
                          <a:latin typeface="Microsoft JhengHei"/>
                          <a:cs typeface="Microsoft JhengHei"/>
                        </a:rPr>
                        <a:t>機</a:t>
                      </a:r>
                      <a:r>
                        <a:rPr sz="1800" b="1" spc="5" dirty="0" err="1" smtClean="0">
                          <a:solidFill>
                            <a:schemeClr val="tx1"/>
                          </a:solidFill>
                          <a:latin typeface="Microsoft JhengHei"/>
                          <a:cs typeface="Microsoft JhengHei"/>
                        </a:rPr>
                        <a:t>、</a:t>
                      </a:r>
                      <a:r>
                        <a:rPr sz="1800" b="1" spc="-5" dirty="0" err="1" smtClean="0">
                          <a:solidFill>
                            <a:schemeClr val="tx1"/>
                          </a:solidFill>
                          <a:latin typeface="Microsoft JhengHei"/>
                          <a:cs typeface="Microsoft JhengHei"/>
                        </a:rPr>
                        <a:t>體適能運動</a:t>
                      </a:r>
                      <a:r>
                        <a:rPr lang="zh-TW" altLang="en-US" sz="1800" b="1" spc="-5" dirty="0" smtClean="0">
                          <a:solidFill>
                            <a:schemeClr val="tx1"/>
                          </a:solidFill>
                          <a:latin typeface="Microsoft JhengHei"/>
                          <a:cs typeface="Microsoft JhengHei"/>
                        </a:rPr>
                        <a:t>示範、情人袋材料</a:t>
                      </a:r>
                      <a:endParaRPr sz="1800" dirty="0">
                        <a:solidFill>
                          <a:schemeClr val="tx1"/>
                        </a:solidFill>
                        <a:latin typeface="Microsoft JhengHei"/>
                        <a:cs typeface="Microsoft JhengHei"/>
                      </a:endParaRPr>
                    </a:p>
                  </a:txBody>
                  <a:tcPr marL="0" marR="0" marT="309880" marB="0" anchor="ct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r>
              <a:tr h="1178941">
                <a:tc>
                  <a:txBody>
                    <a:bodyPr/>
                    <a:lstStyle/>
                    <a:p>
                      <a:pPr algn="ctr">
                        <a:lnSpc>
                          <a:spcPct val="100000"/>
                        </a:lnSpc>
                        <a:spcBef>
                          <a:spcPts val="5"/>
                        </a:spcBef>
                      </a:pPr>
                      <a:r>
                        <a:rPr sz="1800" b="1" dirty="0" err="1" smtClean="0">
                          <a:solidFill>
                            <a:schemeClr val="tx1"/>
                          </a:solidFill>
                          <a:latin typeface="Microsoft JhengHei"/>
                          <a:cs typeface="Microsoft JhengHei"/>
                        </a:rPr>
                        <a:t>教學內容</a:t>
                      </a:r>
                      <a:endParaRPr sz="1800" dirty="0">
                        <a:solidFill>
                          <a:schemeClr val="tx1"/>
                        </a:solidFill>
                        <a:latin typeface="Microsoft JhengHei"/>
                        <a:cs typeface="Microsoft JhengHei"/>
                      </a:endParaRPr>
                    </a:p>
                  </a:txBody>
                  <a:tcPr marL="0" marR="0" marT="5080" marB="0" anchor="ct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gridSpan="3">
                  <a:txBody>
                    <a:bodyPr/>
                    <a:lstStyle/>
                    <a:p>
                      <a:pPr marL="306705" indent="-238125">
                        <a:lnSpc>
                          <a:spcPct val="100000"/>
                        </a:lnSpc>
                        <a:buSzPct val="95454"/>
                        <a:buAutoNum type="arabicPeriod"/>
                        <a:tabLst>
                          <a:tab pos="306705" algn="l"/>
                        </a:tabLst>
                      </a:pPr>
                      <a:r>
                        <a:rPr lang="zh-TW" altLang="en-US" sz="1800" dirty="0" smtClean="0">
                          <a:solidFill>
                            <a:schemeClr val="tx1"/>
                          </a:solidFill>
                          <a:effectLst>
                            <a:outerShdw blurRad="38100" dist="38100" dir="2700000" algn="tl">
                              <a:srgbClr val="000000">
                                <a:alpha val="43137"/>
                              </a:srgbClr>
                            </a:outerShdw>
                          </a:effectLst>
                          <a:latin typeface="Microsoft JhengHei"/>
                          <a:cs typeface="Microsoft JhengHei"/>
                        </a:rPr>
                        <a:t>暖身活動</a:t>
                      </a:r>
                      <a:endParaRPr lang="en-US" altLang="zh-TW" sz="1800" dirty="0" smtClean="0">
                        <a:solidFill>
                          <a:schemeClr val="tx1"/>
                        </a:solidFill>
                        <a:effectLst>
                          <a:outerShdw blurRad="38100" dist="38100" dir="2700000" algn="tl">
                            <a:srgbClr val="000000">
                              <a:alpha val="43137"/>
                            </a:srgbClr>
                          </a:outerShdw>
                        </a:effectLst>
                        <a:latin typeface="Microsoft JhengHei"/>
                        <a:cs typeface="Microsoft JhengHei"/>
                      </a:endParaRPr>
                    </a:p>
                    <a:p>
                      <a:pPr marL="306705" indent="-238125">
                        <a:lnSpc>
                          <a:spcPct val="100000"/>
                        </a:lnSpc>
                        <a:buSzPct val="95454"/>
                        <a:buAutoNum type="arabicPeriod"/>
                        <a:tabLst>
                          <a:tab pos="306705" algn="l"/>
                        </a:tabLst>
                      </a:pPr>
                      <a:r>
                        <a:rPr lang="zh-TW" altLang="en-US" sz="1800" dirty="0" smtClean="0">
                          <a:solidFill>
                            <a:schemeClr val="tx1"/>
                          </a:solidFill>
                          <a:effectLst>
                            <a:outerShdw blurRad="38100" dist="38100" dir="2700000" algn="tl">
                              <a:srgbClr val="000000">
                                <a:alpha val="43137"/>
                              </a:srgbClr>
                            </a:outerShdw>
                          </a:effectLst>
                          <a:latin typeface="Microsoft JhengHei"/>
                          <a:cs typeface="Microsoft JhengHei"/>
                        </a:rPr>
                        <a:t>跟著老師動起來</a:t>
                      </a:r>
                      <a:endParaRPr lang="en-US" altLang="zh-TW" sz="1800" dirty="0" smtClean="0">
                        <a:solidFill>
                          <a:schemeClr val="tx1"/>
                        </a:solidFill>
                        <a:effectLst>
                          <a:outerShdw blurRad="38100" dist="38100" dir="2700000" algn="tl">
                            <a:srgbClr val="000000">
                              <a:alpha val="43137"/>
                            </a:srgbClr>
                          </a:outerShdw>
                        </a:effectLst>
                        <a:latin typeface="Microsoft JhengHei"/>
                        <a:cs typeface="Microsoft JhengHei"/>
                      </a:endParaRPr>
                    </a:p>
                    <a:p>
                      <a:pPr marL="306705" indent="-238125">
                        <a:lnSpc>
                          <a:spcPct val="100000"/>
                        </a:lnSpc>
                        <a:buSzPct val="95454"/>
                        <a:buAutoNum type="arabicPeriod"/>
                        <a:tabLst>
                          <a:tab pos="306705" algn="l"/>
                        </a:tabLst>
                      </a:pPr>
                      <a:r>
                        <a:rPr lang="zh-TW" altLang="en-US" sz="1800" dirty="0" smtClean="0">
                          <a:solidFill>
                            <a:schemeClr val="tx1"/>
                          </a:solidFill>
                          <a:effectLst>
                            <a:outerShdw blurRad="38100" dist="38100" dir="2700000" algn="tl">
                              <a:srgbClr val="000000">
                                <a:alpha val="43137"/>
                              </a:srgbClr>
                            </a:outerShdw>
                          </a:effectLst>
                          <a:latin typeface="Microsoft JhengHei"/>
                          <a:cs typeface="Microsoft JhengHei"/>
                        </a:rPr>
                        <a:t>檢查我們身體的情況，柔軟程度、肌肉力量、活動的範圍</a:t>
                      </a:r>
                      <a:endParaRPr sz="1800" dirty="0">
                        <a:solidFill>
                          <a:schemeClr val="tx1"/>
                        </a:solidFill>
                        <a:effectLst>
                          <a:outerShdw blurRad="38100" dist="38100" dir="2700000" algn="tl">
                            <a:srgbClr val="000000">
                              <a:alpha val="43137"/>
                            </a:srgbClr>
                          </a:outerShdw>
                        </a:effectLst>
                        <a:latin typeface="Microsoft JhengHei"/>
                        <a:cs typeface="Microsoft JhengHei"/>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r>
            </a:tbl>
          </a:graphicData>
        </a:graphic>
      </p:graphicFrame>
      <p:grpSp>
        <p:nvGrpSpPr>
          <p:cNvPr id="10" name="群組 9"/>
          <p:cNvGrpSpPr/>
          <p:nvPr/>
        </p:nvGrpSpPr>
        <p:grpSpPr>
          <a:xfrm>
            <a:off x="7425267" y="5727071"/>
            <a:ext cx="4902200" cy="733690"/>
            <a:chOff x="7425267" y="5727071"/>
            <a:chExt cx="4902200" cy="733690"/>
          </a:xfrm>
        </p:grpSpPr>
        <p:sp>
          <p:nvSpPr>
            <p:cNvPr id="11" name="文字方塊 10"/>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13"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6928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Grp="1"/>
          </p:cNvGraphicFramePr>
          <p:nvPr>
            <p:extLst>
              <p:ext uri="{D42A27DB-BD31-4B8C-83A1-F6EECF244321}">
                <p14:modId xmlns:p14="http://schemas.microsoft.com/office/powerpoint/2010/main" val="2360135292"/>
              </p:ext>
            </p:extLst>
          </p:nvPr>
        </p:nvGraphicFramePr>
        <p:xfrm>
          <a:off x="720712" y="1492314"/>
          <a:ext cx="10741024" cy="4892355"/>
        </p:xfrm>
        <a:graphic>
          <a:graphicData uri="http://schemas.openxmlformats.org/drawingml/2006/table">
            <a:tbl>
              <a:tblPr firstRow="1" bandRow="1">
                <a:tableStyleId>{2D5ABB26-0587-4C30-8999-92F81FD0307C}</a:tableStyleId>
              </a:tblPr>
              <a:tblGrid>
                <a:gridCol w="4161790"/>
                <a:gridCol w="1465580"/>
                <a:gridCol w="1298575"/>
                <a:gridCol w="3815079"/>
              </a:tblGrid>
              <a:tr h="422578">
                <a:tc gridSpan="4">
                  <a:txBody>
                    <a:bodyPr/>
                    <a:lstStyle/>
                    <a:p>
                      <a:pPr algn="ctr">
                        <a:lnSpc>
                          <a:spcPct val="100000"/>
                        </a:lnSpc>
                        <a:spcBef>
                          <a:spcPts val="290"/>
                        </a:spcBef>
                      </a:pPr>
                      <a:r>
                        <a:rPr sz="2400" b="1" dirty="0">
                          <a:solidFill>
                            <a:schemeClr val="tx1"/>
                          </a:solidFill>
                          <a:latin typeface="Microsoft JhengHei"/>
                          <a:cs typeface="Microsoft JhengHei"/>
                        </a:rPr>
                        <a:t>教學流程</a:t>
                      </a:r>
                      <a:endParaRPr sz="2400" dirty="0">
                        <a:solidFill>
                          <a:schemeClr val="tx1"/>
                        </a:solidFill>
                        <a:latin typeface="Microsoft JhengHei"/>
                        <a:cs typeface="Microsoft JhengHei"/>
                      </a:endParaRPr>
                    </a:p>
                  </a:txBody>
                  <a:tcPr marL="0" marR="0" marT="368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94406">
                <a:tc>
                  <a:txBody>
                    <a:bodyPr/>
                    <a:lstStyle/>
                    <a:p>
                      <a:pPr algn="ctr">
                        <a:lnSpc>
                          <a:spcPct val="100000"/>
                        </a:lnSpc>
                        <a:spcBef>
                          <a:spcPts val="295"/>
                        </a:spcBef>
                      </a:pPr>
                      <a:r>
                        <a:rPr sz="2200" b="1" spc="-10" dirty="0">
                          <a:solidFill>
                            <a:schemeClr val="tx1"/>
                          </a:solidFill>
                          <a:latin typeface="Microsoft JhengHei"/>
                          <a:cs typeface="Microsoft JhengHei"/>
                        </a:rPr>
                        <a:t>教學活動</a:t>
                      </a:r>
                      <a:endParaRPr sz="2200" dirty="0">
                        <a:solidFill>
                          <a:schemeClr val="tx1"/>
                        </a:solidFill>
                        <a:latin typeface="Microsoft JhengHei"/>
                        <a:cs typeface="Microsoft JhengHei"/>
                      </a:endParaRPr>
                    </a:p>
                  </a:txBody>
                  <a:tcPr marL="0" marR="0" marT="374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75895">
                        <a:lnSpc>
                          <a:spcPct val="100000"/>
                        </a:lnSpc>
                        <a:spcBef>
                          <a:spcPts val="295"/>
                        </a:spcBef>
                      </a:pPr>
                      <a:r>
                        <a:rPr sz="2200" b="1" spc="-10" dirty="0">
                          <a:solidFill>
                            <a:schemeClr val="tx1"/>
                          </a:solidFill>
                          <a:latin typeface="Microsoft JhengHei"/>
                          <a:cs typeface="Microsoft JhengHei"/>
                        </a:rPr>
                        <a:t>教學資源</a:t>
                      </a:r>
                      <a:endParaRPr sz="2200">
                        <a:solidFill>
                          <a:schemeClr val="tx1"/>
                        </a:solidFill>
                        <a:latin typeface="Microsoft JhengHei"/>
                        <a:cs typeface="Microsoft JhengHei"/>
                      </a:endParaRPr>
                    </a:p>
                  </a:txBody>
                  <a:tcPr marL="0" marR="0" marT="374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370205">
                        <a:lnSpc>
                          <a:spcPct val="100000"/>
                        </a:lnSpc>
                        <a:spcBef>
                          <a:spcPts val="295"/>
                        </a:spcBef>
                      </a:pPr>
                      <a:r>
                        <a:rPr sz="2200" b="1" spc="-10" dirty="0">
                          <a:solidFill>
                            <a:schemeClr val="tx1"/>
                          </a:solidFill>
                          <a:latin typeface="Microsoft JhengHei"/>
                          <a:cs typeface="Microsoft JhengHei"/>
                        </a:rPr>
                        <a:t>時間</a:t>
                      </a:r>
                      <a:endParaRPr sz="2200">
                        <a:solidFill>
                          <a:schemeClr val="tx1"/>
                        </a:solidFill>
                        <a:latin typeface="Microsoft JhengHei"/>
                        <a:cs typeface="Microsoft JhengHei"/>
                      </a:endParaRPr>
                    </a:p>
                  </a:txBody>
                  <a:tcPr marL="0" marR="0" marT="374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210310">
                        <a:lnSpc>
                          <a:spcPct val="100000"/>
                        </a:lnSpc>
                        <a:spcBef>
                          <a:spcPts val="295"/>
                        </a:spcBef>
                      </a:pPr>
                      <a:r>
                        <a:rPr sz="2200" b="1" spc="-10" dirty="0">
                          <a:solidFill>
                            <a:schemeClr val="tx1"/>
                          </a:solidFill>
                          <a:latin typeface="Microsoft JhengHei"/>
                          <a:cs typeface="Microsoft JhengHei"/>
                        </a:rPr>
                        <a:t>教學後評估</a:t>
                      </a:r>
                      <a:endParaRPr sz="2200">
                        <a:solidFill>
                          <a:schemeClr val="tx1"/>
                        </a:solidFill>
                        <a:latin typeface="Microsoft JhengHei"/>
                        <a:cs typeface="Microsoft JhengHei"/>
                      </a:endParaRPr>
                    </a:p>
                  </a:txBody>
                  <a:tcPr marL="0" marR="0" marT="374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r>
              <a:tr h="1020532">
                <a:tc>
                  <a:txBody>
                    <a:bodyPr/>
                    <a:lstStyle/>
                    <a:p>
                      <a:pPr marL="91440">
                        <a:lnSpc>
                          <a:spcPct val="100000"/>
                        </a:lnSpc>
                        <a:spcBef>
                          <a:spcPts val="309"/>
                        </a:spcBef>
                      </a:pPr>
                      <a:r>
                        <a:rPr sz="2000" b="1" dirty="0">
                          <a:solidFill>
                            <a:schemeClr val="tx1"/>
                          </a:solidFill>
                          <a:latin typeface="Microsoft JhengHei"/>
                          <a:cs typeface="Microsoft JhengHei"/>
                        </a:rPr>
                        <a:t>準備活動</a:t>
                      </a:r>
                      <a:endParaRPr sz="2000" dirty="0">
                        <a:solidFill>
                          <a:schemeClr val="tx1"/>
                        </a:solidFill>
                        <a:latin typeface="Microsoft JhengHei"/>
                        <a:cs typeface="Microsoft JhengHei"/>
                      </a:endParaRPr>
                    </a:p>
                    <a:p>
                      <a:pPr marL="91440" marR="224154">
                        <a:lnSpc>
                          <a:spcPct val="100000"/>
                        </a:lnSpc>
                      </a:pPr>
                      <a:r>
                        <a:rPr sz="2000" b="1" dirty="0">
                          <a:solidFill>
                            <a:schemeClr val="tx1"/>
                          </a:solidFill>
                          <a:latin typeface="Microsoft JhengHei"/>
                          <a:cs typeface="Microsoft JhengHei"/>
                        </a:rPr>
                        <a:t>教師準備教材</a:t>
                      </a:r>
                      <a:r>
                        <a:rPr sz="2000" b="1" spc="-65" dirty="0">
                          <a:solidFill>
                            <a:schemeClr val="tx1"/>
                          </a:solidFill>
                          <a:latin typeface="Microsoft JhengHei"/>
                          <a:cs typeface="Microsoft JhengHei"/>
                        </a:rPr>
                        <a:t> </a:t>
                      </a:r>
                      <a:r>
                        <a:rPr sz="2000" b="1" spc="-10" dirty="0" err="1">
                          <a:solidFill>
                            <a:schemeClr val="tx1"/>
                          </a:solidFill>
                          <a:latin typeface="Microsoft JhengHei"/>
                          <a:cs typeface="Microsoft JhengHei"/>
                        </a:rPr>
                        <a:t>PPT</a:t>
                      </a:r>
                      <a:r>
                        <a:rPr sz="2000" b="1" dirty="0" err="1">
                          <a:solidFill>
                            <a:schemeClr val="tx1"/>
                          </a:solidFill>
                          <a:latin typeface="Microsoft JhengHei"/>
                          <a:cs typeface="Microsoft JhengHei"/>
                        </a:rPr>
                        <a:t>檔</a:t>
                      </a:r>
                      <a:r>
                        <a:rPr sz="2000" b="1" dirty="0" smtClean="0">
                          <a:solidFill>
                            <a:schemeClr val="tx1"/>
                          </a:solidFill>
                          <a:latin typeface="Microsoft JhengHei"/>
                          <a:cs typeface="Microsoft JhengHei"/>
                        </a:rPr>
                        <a:t>、</a:t>
                      </a:r>
                      <a:r>
                        <a:rPr lang="zh-TW" altLang="en-US" sz="2000" b="1" dirty="0" smtClean="0">
                          <a:solidFill>
                            <a:schemeClr val="tx1"/>
                          </a:solidFill>
                          <a:latin typeface="Microsoft JhengHei"/>
                          <a:cs typeface="Microsoft JhengHei"/>
                        </a:rPr>
                        <a:t>情人袋材料</a:t>
                      </a:r>
                      <a:r>
                        <a:rPr sz="2000" b="1" dirty="0" smtClean="0">
                          <a:solidFill>
                            <a:schemeClr val="tx1"/>
                          </a:solidFill>
                          <a:latin typeface="Microsoft JhengHei"/>
                          <a:cs typeface="Microsoft JhengHei"/>
                        </a:rPr>
                        <a:t>、</a:t>
                      </a:r>
                      <a:r>
                        <a:rPr sz="2000" b="1" dirty="0">
                          <a:solidFill>
                            <a:schemeClr val="tx1"/>
                          </a:solidFill>
                          <a:latin typeface="Microsoft JhengHei"/>
                          <a:cs typeface="Microsoft JhengHei"/>
                        </a:rPr>
                        <a:t>電腦、喇叭、單</a:t>
                      </a:r>
                      <a:r>
                        <a:rPr sz="2000" b="1" spc="-15" dirty="0">
                          <a:solidFill>
                            <a:schemeClr val="tx1"/>
                          </a:solidFill>
                          <a:latin typeface="Microsoft JhengHei"/>
                          <a:cs typeface="Microsoft JhengHei"/>
                        </a:rPr>
                        <a:t>槍</a:t>
                      </a:r>
                      <a:r>
                        <a:rPr sz="2000" b="1" dirty="0">
                          <a:solidFill>
                            <a:schemeClr val="tx1"/>
                          </a:solidFill>
                          <a:latin typeface="Microsoft JhengHei"/>
                          <a:cs typeface="Microsoft JhengHei"/>
                        </a:rPr>
                        <a:t>投影</a:t>
                      </a:r>
                      <a:r>
                        <a:rPr sz="2000" b="1" spc="-15" dirty="0">
                          <a:solidFill>
                            <a:schemeClr val="tx1"/>
                          </a:solidFill>
                          <a:latin typeface="Microsoft JhengHei"/>
                          <a:cs typeface="Microsoft JhengHei"/>
                        </a:rPr>
                        <a:t>機</a:t>
                      </a:r>
                      <a:r>
                        <a:rPr sz="2000" b="1" dirty="0">
                          <a:solidFill>
                            <a:schemeClr val="tx1"/>
                          </a:solidFill>
                          <a:latin typeface="Microsoft JhengHei"/>
                          <a:cs typeface="Microsoft JhengHei"/>
                        </a:rPr>
                        <a:t>。</a:t>
                      </a:r>
                      <a:endParaRPr sz="2000" dirty="0">
                        <a:solidFill>
                          <a:schemeClr val="tx1"/>
                        </a:solidFill>
                        <a:latin typeface="Microsoft JhengHei"/>
                        <a:cs typeface="Microsoft JhengHei"/>
                      </a:endParaRPr>
                    </a:p>
                  </a:txBody>
                  <a:tcPr marL="0" marR="0" marT="39369" marB="0">
                    <a:lnL w="9525">
                      <a:solidFill>
                        <a:srgbClr val="000000"/>
                      </a:solidFill>
                      <a:prstDash val="solid"/>
                    </a:lnL>
                    <a:lnR w="9525">
                      <a:solidFill>
                        <a:srgbClr val="000000"/>
                      </a:solidFill>
                      <a:prstDash val="solid"/>
                    </a:lnR>
                    <a:lnT w="9525">
                      <a:solidFill>
                        <a:srgbClr val="000000"/>
                      </a:solidFill>
                      <a:prstDash val="solid"/>
                    </a:lnT>
                  </a:tcPr>
                </a:tc>
                <a:tc rowSpan="5">
                  <a:txBody>
                    <a:bodyPr/>
                    <a:lstStyle/>
                    <a:p>
                      <a:pPr>
                        <a:lnSpc>
                          <a:spcPct val="100000"/>
                        </a:lnSpc>
                      </a:pPr>
                      <a:endParaRPr sz="200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spcBef>
                          <a:spcPts val="5"/>
                        </a:spcBef>
                      </a:pPr>
                      <a:endParaRPr sz="2350" dirty="0">
                        <a:solidFill>
                          <a:schemeClr val="tx1"/>
                        </a:solidFill>
                        <a:latin typeface="Times New Roman"/>
                        <a:cs typeface="Times New Roman"/>
                      </a:endParaRPr>
                    </a:p>
                    <a:p>
                      <a:pPr marL="92075">
                        <a:lnSpc>
                          <a:spcPct val="100000"/>
                        </a:lnSpc>
                      </a:pPr>
                      <a:r>
                        <a:rPr sz="2000" b="1" spc="-10" dirty="0">
                          <a:solidFill>
                            <a:schemeClr val="tx1"/>
                          </a:solidFill>
                          <a:latin typeface="Microsoft JhengHei"/>
                          <a:cs typeface="Microsoft JhengHei"/>
                        </a:rPr>
                        <a:t>1.</a:t>
                      </a:r>
                      <a:r>
                        <a:rPr sz="2000" b="1" dirty="0" smtClean="0">
                          <a:solidFill>
                            <a:schemeClr val="tx1"/>
                          </a:solidFill>
                          <a:latin typeface="Microsoft JhengHei"/>
                          <a:cs typeface="Microsoft JhengHei"/>
                        </a:rPr>
                        <a:t>透過</a:t>
                      </a:r>
                      <a:r>
                        <a:rPr lang="zh-TW" altLang="en-US" sz="2000" b="1" dirty="0" smtClean="0">
                          <a:solidFill>
                            <a:schemeClr val="tx1"/>
                          </a:solidFill>
                          <a:latin typeface="Microsoft JhengHei"/>
                          <a:cs typeface="Microsoft JhengHei"/>
                        </a:rPr>
                        <a:t>帶領者</a:t>
                      </a:r>
                      <a:r>
                        <a:rPr sz="2000" b="1" dirty="0" err="1" smtClean="0">
                          <a:solidFill>
                            <a:schemeClr val="tx1"/>
                          </a:solidFill>
                          <a:latin typeface="Microsoft JhengHei"/>
                          <a:cs typeface="Microsoft JhengHei"/>
                        </a:rPr>
                        <a:t>學</a:t>
                      </a:r>
                      <a:r>
                        <a:rPr sz="2000" b="1" spc="-10" dirty="0" err="1" smtClean="0">
                          <a:solidFill>
                            <a:schemeClr val="tx1"/>
                          </a:solidFill>
                          <a:latin typeface="Microsoft JhengHei"/>
                          <a:cs typeface="Microsoft JhengHei"/>
                        </a:rPr>
                        <a:t>習</a:t>
                      </a:r>
                      <a:r>
                        <a:rPr sz="2000" b="1" dirty="0">
                          <a:solidFill>
                            <a:schemeClr val="tx1"/>
                          </a:solidFill>
                          <a:latin typeface="Microsoft JhengHei"/>
                          <a:cs typeface="Microsoft JhengHei"/>
                        </a:rPr>
                        <a:t>。</a:t>
                      </a:r>
                      <a:endParaRPr sz="2000" dirty="0">
                        <a:solidFill>
                          <a:schemeClr val="tx1"/>
                        </a:solidFill>
                        <a:latin typeface="Microsoft JhengHei"/>
                        <a:cs typeface="Microsoft JhengHei"/>
                      </a:endParaRPr>
                    </a:p>
                  </a:txBody>
                  <a:tcPr marL="0" marR="0" marT="635" marB="0">
                    <a:lnL w="9525">
                      <a:solidFill>
                        <a:srgbClr val="000000"/>
                      </a:solidFill>
                      <a:prstDash val="solid"/>
                    </a:lnL>
                    <a:lnR w="9525">
                      <a:solidFill>
                        <a:srgbClr val="000000"/>
                      </a:solidFill>
                      <a:prstDash val="solid"/>
                    </a:lnR>
                    <a:lnT w="9525">
                      <a:solidFill>
                        <a:srgbClr val="000000"/>
                      </a:solidFill>
                      <a:prstDash val="solid"/>
                    </a:lnT>
                  </a:tcPr>
                </a:tc>
              </a:tr>
              <a:tr h="1122583">
                <a:tc>
                  <a:txBody>
                    <a:bodyPr/>
                    <a:lstStyle/>
                    <a:p>
                      <a:pPr marL="91440">
                        <a:lnSpc>
                          <a:spcPct val="100000"/>
                        </a:lnSpc>
                        <a:spcBef>
                          <a:spcPts val="1230"/>
                        </a:spcBef>
                      </a:pPr>
                      <a:r>
                        <a:rPr sz="2000" b="1" dirty="0" err="1" smtClean="0">
                          <a:solidFill>
                            <a:schemeClr val="tx1"/>
                          </a:solidFill>
                          <a:latin typeface="Microsoft JhengHei"/>
                          <a:cs typeface="Microsoft JhengHei"/>
                        </a:rPr>
                        <a:t>教學活動</a:t>
                      </a:r>
                      <a:endParaRPr lang="en-US" sz="2000" b="1" dirty="0" smtClean="0">
                        <a:solidFill>
                          <a:schemeClr val="tx1"/>
                        </a:solidFill>
                        <a:latin typeface="Microsoft JhengHei"/>
                        <a:cs typeface="Microsoft JhengHei"/>
                      </a:endParaRPr>
                    </a:p>
                    <a:p>
                      <a:pPr marL="91440">
                        <a:lnSpc>
                          <a:spcPct val="100000"/>
                        </a:lnSpc>
                        <a:spcBef>
                          <a:spcPts val="1230"/>
                        </a:spcBef>
                      </a:pPr>
                      <a:r>
                        <a:rPr lang="zh-TW" altLang="en-US" sz="2000" b="1" dirty="0" smtClean="0">
                          <a:solidFill>
                            <a:schemeClr val="tx1"/>
                          </a:solidFill>
                          <a:latin typeface="Microsoft JhengHei"/>
                          <a:cs typeface="Microsoft JhengHei"/>
                        </a:rPr>
                        <a:t>我們就要開始美麗的課</a:t>
                      </a:r>
                      <a:endParaRPr sz="2000" dirty="0">
                        <a:solidFill>
                          <a:schemeClr val="tx1"/>
                        </a:solidFill>
                        <a:latin typeface="Microsoft JhengHei"/>
                        <a:cs typeface="Microsoft JhengHei"/>
                      </a:endParaRPr>
                    </a:p>
                    <a:p>
                      <a:pPr marL="91440">
                        <a:lnSpc>
                          <a:spcPct val="100000"/>
                        </a:lnSpc>
                        <a:spcBef>
                          <a:spcPts val="180"/>
                        </a:spcBef>
                      </a:pPr>
                      <a:r>
                        <a:rPr sz="2000" b="1" dirty="0">
                          <a:solidFill>
                            <a:schemeClr val="tx1"/>
                          </a:solidFill>
                          <a:latin typeface="Microsoft JhengHei"/>
                          <a:cs typeface="Microsoft JhengHei"/>
                        </a:rPr>
                        <a:t>(一</a:t>
                      </a:r>
                      <a:r>
                        <a:rPr sz="2000" b="1" dirty="0" smtClean="0">
                          <a:solidFill>
                            <a:schemeClr val="tx1"/>
                          </a:solidFill>
                          <a:latin typeface="Microsoft JhengHei"/>
                          <a:cs typeface="Microsoft JhengHei"/>
                        </a:rPr>
                        <a:t>)</a:t>
                      </a:r>
                      <a:r>
                        <a:rPr lang="zh-TW" altLang="en-US" sz="2000" b="1" dirty="0" smtClean="0">
                          <a:solidFill>
                            <a:schemeClr val="tx1"/>
                          </a:solidFill>
                          <a:latin typeface="Microsoft JhengHei"/>
                          <a:cs typeface="Microsoft JhengHei"/>
                        </a:rPr>
                        <a:t>引導運動</a:t>
                      </a:r>
                      <a:r>
                        <a:rPr sz="2000" b="1" dirty="0" smtClean="0">
                          <a:solidFill>
                            <a:schemeClr val="tx1"/>
                          </a:solidFill>
                          <a:latin typeface="Microsoft JhengHei"/>
                          <a:cs typeface="Microsoft JhengHei"/>
                        </a:rPr>
                        <a:t>。</a:t>
                      </a:r>
                      <a:endParaRPr sz="2000" dirty="0">
                        <a:solidFill>
                          <a:schemeClr val="tx1"/>
                        </a:solidFill>
                        <a:latin typeface="Microsoft JhengHei"/>
                        <a:cs typeface="Microsoft JhengHei"/>
                      </a:endParaRPr>
                    </a:p>
                    <a:p>
                      <a:pPr marL="91440">
                        <a:lnSpc>
                          <a:spcPct val="100000"/>
                        </a:lnSpc>
                        <a:spcBef>
                          <a:spcPts val="310"/>
                        </a:spcBef>
                      </a:pPr>
                      <a:r>
                        <a:rPr sz="2000" b="1" dirty="0">
                          <a:solidFill>
                            <a:schemeClr val="tx1"/>
                          </a:solidFill>
                          <a:latin typeface="Microsoft JhengHei"/>
                          <a:cs typeface="Microsoft JhengHei"/>
                        </a:rPr>
                        <a:t>(二</a:t>
                      </a:r>
                      <a:r>
                        <a:rPr sz="2000" b="1" dirty="0" smtClean="0">
                          <a:solidFill>
                            <a:schemeClr val="tx1"/>
                          </a:solidFill>
                          <a:latin typeface="Microsoft JhengHei"/>
                          <a:cs typeface="Microsoft JhengHei"/>
                        </a:rPr>
                        <a:t>)</a:t>
                      </a:r>
                      <a:r>
                        <a:rPr lang="zh-TW" altLang="en-US" sz="2000" b="1" dirty="0" smtClean="0">
                          <a:solidFill>
                            <a:schemeClr val="tx1"/>
                          </a:solidFill>
                          <a:latin typeface="Microsoft JhengHei"/>
                          <a:cs typeface="Microsoft JhengHei"/>
                        </a:rPr>
                        <a:t>肌力檢查及加強</a:t>
                      </a:r>
                      <a:r>
                        <a:rPr sz="2000" b="1" dirty="0" smtClean="0">
                          <a:solidFill>
                            <a:schemeClr val="tx1"/>
                          </a:solidFill>
                          <a:latin typeface="Microsoft JhengHei"/>
                          <a:cs typeface="Microsoft JhengHei"/>
                        </a:rPr>
                        <a:t>：</a:t>
                      </a:r>
                      <a:endParaRPr sz="2000" dirty="0">
                        <a:solidFill>
                          <a:schemeClr val="tx1"/>
                        </a:solidFill>
                        <a:latin typeface="Microsoft JhengHei"/>
                        <a:cs typeface="Microsoft JhengHei"/>
                      </a:endParaRPr>
                    </a:p>
                  </a:txBody>
                  <a:tcPr marL="0" marR="0" marT="15621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45"/>
                        </a:spcBef>
                      </a:pPr>
                      <a:endParaRPr sz="2700" dirty="0">
                        <a:solidFill>
                          <a:schemeClr val="tx1"/>
                        </a:solidFill>
                        <a:latin typeface="Times New Roman"/>
                        <a:cs typeface="Times New Roman"/>
                      </a:endParaRPr>
                    </a:p>
                    <a:p>
                      <a:pPr marL="243204">
                        <a:lnSpc>
                          <a:spcPct val="100000"/>
                        </a:lnSpc>
                      </a:pPr>
                      <a:r>
                        <a:rPr lang="en-US" altLang="zh-TW" sz="2000" b="1" spc="-10" dirty="0" smtClean="0">
                          <a:solidFill>
                            <a:schemeClr val="tx1"/>
                          </a:solidFill>
                          <a:latin typeface="Microsoft JhengHei"/>
                          <a:cs typeface="Microsoft JhengHei"/>
                        </a:rPr>
                        <a:t>5</a:t>
                      </a:r>
                      <a:r>
                        <a:rPr lang="zh-TW" altLang="en-US" sz="2000" b="1" spc="-10" dirty="0" smtClean="0">
                          <a:solidFill>
                            <a:schemeClr val="tx1"/>
                          </a:solidFill>
                          <a:latin typeface="Microsoft JhengHei"/>
                          <a:cs typeface="Microsoft JhengHei"/>
                        </a:rPr>
                        <a:t>分鐘</a:t>
                      </a:r>
                      <a:endParaRPr lang="en-US" altLang="zh-TW" sz="2000" b="1" spc="-10" dirty="0" smtClean="0">
                        <a:solidFill>
                          <a:schemeClr val="tx1"/>
                        </a:solidFill>
                        <a:latin typeface="Microsoft JhengHei"/>
                        <a:cs typeface="Microsoft JhengHei"/>
                      </a:endParaRPr>
                    </a:p>
                    <a:p>
                      <a:pPr marL="243204">
                        <a:lnSpc>
                          <a:spcPct val="100000"/>
                        </a:lnSpc>
                      </a:pPr>
                      <a:r>
                        <a:rPr lang="zh-TW" altLang="en-US" sz="2000" b="1" spc="-10" dirty="0" smtClean="0">
                          <a:solidFill>
                            <a:schemeClr val="tx1"/>
                          </a:solidFill>
                          <a:latin typeface="Microsoft JhengHei"/>
                          <a:cs typeface="Microsoft JhengHei"/>
                        </a:rPr>
                        <a:t>１</a:t>
                      </a:r>
                      <a:r>
                        <a:rPr sz="2000" b="1" spc="-10" dirty="0" smtClean="0">
                          <a:solidFill>
                            <a:schemeClr val="tx1"/>
                          </a:solidFill>
                          <a:latin typeface="Microsoft JhengHei"/>
                          <a:cs typeface="Microsoft JhengHei"/>
                        </a:rPr>
                        <a:t>0</a:t>
                      </a:r>
                      <a:r>
                        <a:rPr sz="2000" b="1" dirty="0">
                          <a:solidFill>
                            <a:schemeClr val="tx1"/>
                          </a:solidFill>
                          <a:latin typeface="Microsoft JhengHei"/>
                          <a:cs typeface="Microsoft JhengHei"/>
                        </a:rPr>
                        <a:t>分鐘</a:t>
                      </a:r>
                      <a:endParaRPr sz="2000" dirty="0">
                        <a:solidFill>
                          <a:schemeClr val="tx1"/>
                        </a:solidFill>
                        <a:latin typeface="Microsoft JhengHei"/>
                        <a:cs typeface="Microsoft JhengHei"/>
                      </a:endParaRPr>
                    </a:p>
                    <a:p>
                      <a:pPr marL="243204">
                        <a:lnSpc>
                          <a:spcPct val="100000"/>
                        </a:lnSpc>
                        <a:spcBef>
                          <a:spcPts val="190"/>
                        </a:spcBef>
                      </a:pPr>
                      <a:r>
                        <a:rPr sz="2000" b="1" spc="-5" dirty="0" smtClean="0">
                          <a:solidFill>
                            <a:schemeClr val="tx1"/>
                          </a:solidFill>
                          <a:latin typeface="Microsoft JhengHei"/>
                          <a:cs typeface="Microsoft JhengHei"/>
                        </a:rPr>
                        <a:t>1</a:t>
                      </a:r>
                      <a:r>
                        <a:rPr lang="zh-TW" altLang="en-US" sz="2000" b="1" spc="-5" dirty="0" smtClean="0">
                          <a:solidFill>
                            <a:schemeClr val="tx1"/>
                          </a:solidFill>
                          <a:latin typeface="Microsoft JhengHei"/>
                          <a:cs typeface="Microsoft JhengHei"/>
                        </a:rPr>
                        <a:t>０</a:t>
                      </a:r>
                      <a:r>
                        <a:rPr sz="2000" b="1" dirty="0" err="1" smtClean="0">
                          <a:solidFill>
                            <a:schemeClr val="tx1"/>
                          </a:solidFill>
                          <a:latin typeface="Microsoft JhengHei"/>
                          <a:cs typeface="Microsoft JhengHei"/>
                        </a:rPr>
                        <a:t>分鐘</a:t>
                      </a:r>
                      <a:endParaRPr lang="en-US" sz="2000" b="1" dirty="0" smtClean="0">
                        <a:solidFill>
                          <a:schemeClr val="tx1"/>
                        </a:solidFill>
                        <a:latin typeface="Microsoft JhengHei"/>
                        <a:cs typeface="Microsoft JhengHei"/>
                      </a:endParaRPr>
                    </a:p>
                    <a:p>
                      <a:pPr marL="243204">
                        <a:lnSpc>
                          <a:spcPct val="100000"/>
                        </a:lnSpc>
                        <a:spcBef>
                          <a:spcPts val="190"/>
                        </a:spcBef>
                      </a:pPr>
                      <a:endParaRPr sz="2000" dirty="0">
                        <a:solidFill>
                          <a:schemeClr val="tx1"/>
                        </a:solidFill>
                        <a:latin typeface="Microsoft JhengHei"/>
                        <a:cs typeface="Microsoft JhengHei"/>
                      </a:endParaRPr>
                    </a:p>
                  </a:txBody>
                  <a:tcPr marL="0" marR="0" marT="5715" marB="0">
                    <a:lnL w="9525">
                      <a:solidFill>
                        <a:srgbClr val="000000"/>
                      </a:solidFill>
                      <a:prstDash val="solid"/>
                    </a:lnL>
                    <a:lnR w="9525">
                      <a:solidFill>
                        <a:srgbClr val="000000"/>
                      </a:solidFill>
                      <a:prstDash val="solid"/>
                    </a:lnR>
                  </a:tcPr>
                </a:tc>
                <a:tc>
                  <a:txBody>
                    <a:bodyPr/>
                    <a:lstStyle/>
                    <a:p>
                      <a:pPr>
                        <a:lnSpc>
                          <a:spcPct val="100000"/>
                        </a:lnSpc>
                        <a:spcBef>
                          <a:spcPts val="50"/>
                        </a:spcBef>
                      </a:pPr>
                      <a:endParaRPr sz="3100" dirty="0">
                        <a:solidFill>
                          <a:schemeClr val="tx1"/>
                        </a:solidFill>
                        <a:latin typeface="Times New Roman"/>
                        <a:cs typeface="Times New Roman"/>
                      </a:endParaRPr>
                    </a:p>
                    <a:p>
                      <a:pPr marL="92075" marR="82550">
                        <a:lnSpc>
                          <a:spcPct val="100000"/>
                        </a:lnSpc>
                      </a:pPr>
                      <a:r>
                        <a:rPr sz="2000" b="1" spc="-5" dirty="0">
                          <a:solidFill>
                            <a:schemeClr val="tx1"/>
                          </a:solidFill>
                          <a:latin typeface="Microsoft JhengHei"/>
                          <a:cs typeface="Microsoft JhengHei"/>
                        </a:rPr>
                        <a:t>2.</a:t>
                      </a:r>
                      <a:r>
                        <a:rPr sz="2000" b="1" spc="-90" dirty="0">
                          <a:solidFill>
                            <a:schemeClr val="tx1"/>
                          </a:solidFill>
                          <a:latin typeface="Microsoft JhengHei"/>
                          <a:cs typeface="Microsoft JhengHei"/>
                        </a:rPr>
                        <a:t> </a:t>
                      </a:r>
                      <a:r>
                        <a:rPr sz="2000" b="1" spc="445" dirty="0" smtClean="0">
                          <a:solidFill>
                            <a:schemeClr val="tx1"/>
                          </a:solidFill>
                          <a:latin typeface="Microsoft JhengHei"/>
                          <a:cs typeface="Microsoft JhengHei"/>
                        </a:rPr>
                        <a:t>用</a:t>
                      </a:r>
                      <a:r>
                        <a:rPr lang="zh-TW" altLang="en-US" sz="2000" b="1" spc="445" dirty="0" smtClean="0">
                          <a:solidFill>
                            <a:schemeClr val="tx1"/>
                          </a:solidFill>
                          <a:latin typeface="Microsoft JhengHei"/>
                          <a:cs typeface="Microsoft JhengHei"/>
                        </a:rPr>
                        <a:t>示範的</a:t>
                      </a:r>
                      <a:r>
                        <a:rPr sz="2000" b="1" spc="445" dirty="0" err="1" smtClean="0">
                          <a:solidFill>
                            <a:schemeClr val="tx1"/>
                          </a:solidFill>
                          <a:latin typeface="Microsoft JhengHei"/>
                          <a:cs typeface="Microsoft JhengHei"/>
                        </a:rPr>
                        <a:t>方</a:t>
                      </a:r>
                      <a:r>
                        <a:rPr sz="2000" b="1" spc="434" dirty="0" err="1" smtClean="0">
                          <a:solidFill>
                            <a:schemeClr val="tx1"/>
                          </a:solidFill>
                          <a:latin typeface="Microsoft JhengHei"/>
                          <a:cs typeface="Microsoft JhengHei"/>
                        </a:rPr>
                        <a:t>式</a:t>
                      </a:r>
                      <a:r>
                        <a:rPr sz="2000" b="1" dirty="0">
                          <a:solidFill>
                            <a:schemeClr val="tx1"/>
                          </a:solidFill>
                          <a:latin typeface="Microsoft JhengHei"/>
                          <a:cs typeface="Microsoft JhengHei"/>
                        </a:rPr>
                        <a:t>，</a:t>
                      </a:r>
                      <a:r>
                        <a:rPr sz="2000" b="1" spc="-90" dirty="0">
                          <a:solidFill>
                            <a:schemeClr val="tx1"/>
                          </a:solidFill>
                          <a:latin typeface="Microsoft JhengHei"/>
                          <a:cs typeface="Microsoft JhengHei"/>
                        </a:rPr>
                        <a:t> </a:t>
                      </a:r>
                      <a:r>
                        <a:rPr sz="2000" b="1" spc="440" dirty="0" err="1" smtClean="0">
                          <a:solidFill>
                            <a:schemeClr val="tx1"/>
                          </a:solidFill>
                          <a:latin typeface="Microsoft JhengHei"/>
                          <a:cs typeface="Microsoft JhengHei"/>
                        </a:rPr>
                        <a:t>引</a:t>
                      </a:r>
                      <a:r>
                        <a:rPr sz="2000" b="1" spc="434" dirty="0" err="1" smtClean="0">
                          <a:solidFill>
                            <a:schemeClr val="tx1"/>
                          </a:solidFill>
                          <a:latin typeface="Microsoft JhengHei"/>
                          <a:cs typeface="Microsoft JhengHei"/>
                        </a:rPr>
                        <a:t>導</a:t>
                      </a:r>
                      <a:r>
                        <a:rPr lang="zh-TW" altLang="en-US" sz="2000" b="1" spc="434" dirty="0" smtClean="0">
                          <a:solidFill>
                            <a:schemeClr val="tx1"/>
                          </a:solidFill>
                          <a:latin typeface="Microsoft JhengHei"/>
                          <a:cs typeface="Microsoft JhengHei"/>
                        </a:rPr>
                        <a:t>做出強化核心肌群的動作</a:t>
                      </a:r>
                      <a:r>
                        <a:rPr sz="2000" b="1" dirty="0" smtClean="0">
                          <a:solidFill>
                            <a:schemeClr val="tx1"/>
                          </a:solidFill>
                          <a:latin typeface="Microsoft JhengHei"/>
                          <a:cs typeface="Microsoft JhengHei"/>
                        </a:rPr>
                        <a:t>。</a:t>
                      </a:r>
                      <a:endParaRPr sz="2000" dirty="0">
                        <a:solidFill>
                          <a:schemeClr val="tx1"/>
                        </a:solidFill>
                        <a:latin typeface="Microsoft JhengHei"/>
                        <a:cs typeface="Microsoft JhengHei"/>
                      </a:endParaRPr>
                    </a:p>
                  </a:txBody>
                  <a:tcPr marL="0" marR="0" marT="6350" marB="0">
                    <a:lnL w="9525">
                      <a:solidFill>
                        <a:srgbClr val="000000"/>
                      </a:solidFill>
                      <a:prstDash val="solid"/>
                    </a:lnL>
                    <a:lnR w="9525">
                      <a:solidFill>
                        <a:srgbClr val="000000"/>
                      </a:solidFill>
                      <a:prstDash val="solid"/>
                    </a:lnR>
                  </a:tcPr>
                </a:tc>
              </a:tr>
              <a:tr h="352452">
                <a:tc>
                  <a:txBody>
                    <a:bodyPr/>
                    <a:lstStyle/>
                    <a:p>
                      <a:pPr marL="91440">
                        <a:lnSpc>
                          <a:spcPct val="100000"/>
                        </a:lnSpc>
                        <a:spcBef>
                          <a:spcPts val="325"/>
                        </a:spcBef>
                      </a:pPr>
                      <a:r>
                        <a:rPr sz="2000" b="1" spc="-10" dirty="0">
                          <a:solidFill>
                            <a:schemeClr val="tx1"/>
                          </a:solidFill>
                          <a:latin typeface="Microsoft JhengHei"/>
                          <a:cs typeface="Microsoft JhengHei"/>
                        </a:rPr>
                        <a:t>1</a:t>
                      </a:r>
                      <a:r>
                        <a:rPr sz="2000" b="1" spc="-10" dirty="0" smtClean="0">
                          <a:solidFill>
                            <a:schemeClr val="tx1"/>
                          </a:solidFill>
                          <a:latin typeface="Microsoft JhengHei"/>
                          <a:cs typeface="Microsoft JhengHei"/>
                        </a:rPr>
                        <a:t>.</a:t>
                      </a:r>
                      <a:r>
                        <a:rPr lang="zh-TW" altLang="en-US" sz="2000" b="1" spc="-10" dirty="0" smtClean="0">
                          <a:solidFill>
                            <a:schemeClr val="tx1"/>
                          </a:solidFill>
                          <a:latin typeface="Microsoft JhengHei"/>
                          <a:cs typeface="Microsoft JhengHei"/>
                        </a:rPr>
                        <a:t>我們會運動</a:t>
                      </a:r>
                      <a:endParaRPr sz="2000" dirty="0">
                        <a:solidFill>
                          <a:schemeClr val="tx1"/>
                        </a:solidFill>
                        <a:latin typeface="Microsoft JhengHei"/>
                        <a:cs typeface="Microsoft JhengHei"/>
                      </a:endParaRPr>
                    </a:p>
                  </a:txBody>
                  <a:tcPr marL="0" marR="0" marT="41275"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dirty="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200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tcPr>
                </a:tc>
              </a:tr>
              <a:tr h="352252">
                <a:tc>
                  <a:txBody>
                    <a:bodyPr/>
                    <a:lstStyle/>
                    <a:p>
                      <a:pPr marL="91440">
                        <a:lnSpc>
                          <a:spcPct val="100000"/>
                        </a:lnSpc>
                        <a:spcBef>
                          <a:spcPts val="320"/>
                        </a:spcBef>
                      </a:pPr>
                      <a:r>
                        <a:rPr sz="2000" b="1" spc="-10" dirty="0">
                          <a:solidFill>
                            <a:schemeClr val="tx1"/>
                          </a:solidFill>
                          <a:latin typeface="Microsoft JhengHei"/>
                          <a:cs typeface="Microsoft JhengHei"/>
                        </a:rPr>
                        <a:t>2</a:t>
                      </a:r>
                      <a:r>
                        <a:rPr sz="2000" b="1" spc="-10" dirty="0" smtClean="0">
                          <a:solidFill>
                            <a:schemeClr val="tx1"/>
                          </a:solidFill>
                          <a:latin typeface="Microsoft JhengHei"/>
                          <a:cs typeface="Microsoft JhengHei"/>
                        </a:rPr>
                        <a:t>.</a:t>
                      </a:r>
                      <a:r>
                        <a:rPr lang="zh-TW" altLang="en-US" sz="2000" b="1" spc="-10" dirty="0" smtClean="0">
                          <a:solidFill>
                            <a:schemeClr val="tx1"/>
                          </a:solidFill>
                          <a:latin typeface="Microsoft JhengHei"/>
                          <a:cs typeface="Microsoft JhengHei"/>
                        </a:rPr>
                        <a:t>我的身體哪裡不舒服</a:t>
                      </a:r>
                      <a:endParaRPr sz="2000" dirty="0">
                        <a:solidFill>
                          <a:schemeClr val="tx1"/>
                        </a:solidFill>
                        <a:latin typeface="Microsoft JhengHei"/>
                        <a:cs typeface="Microsoft JhengHei"/>
                      </a:endParaRPr>
                    </a:p>
                  </a:txBody>
                  <a:tcPr marL="0" marR="0" marT="40640" marB="0">
                    <a:lnL w="9525">
                      <a:solidFill>
                        <a:srgbClr val="000000"/>
                      </a:solidFill>
                      <a:prstDash val="solid"/>
                    </a:lnL>
                    <a:lnR w="9525">
                      <a:solidFill>
                        <a:srgbClr val="000000"/>
                      </a:solidFill>
                      <a:prstDash val="solid"/>
                    </a:lnR>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r>
                        <a:rPr lang="en-US" altLang="zh-TW" sz="2000" dirty="0" smtClean="0">
                          <a:solidFill>
                            <a:schemeClr val="tx1"/>
                          </a:solidFill>
                          <a:latin typeface="Times New Roman"/>
                          <a:cs typeface="Times New Roman"/>
                        </a:rPr>
                        <a:t>5</a:t>
                      </a:r>
                      <a:r>
                        <a:rPr lang="zh-TW" altLang="en-US" sz="2000" dirty="0" smtClean="0">
                          <a:solidFill>
                            <a:schemeClr val="tx1"/>
                          </a:solidFill>
                          <a:latin typeface="Times New Roman"/>
                          <a:cs typeface="Times New Roman"/>
                        </a:rPr>
                        <a:t>分鐘</a:t>
                      </a:r>
                      <a:endParaRPr sz="2000" dirty="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200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tcPr>
                </a:tc>
              </a:tr>
              <a:tr h="559344">
                <a:tc>
                  <a:txBody>
                    <a:bodyPr/>
                    <a:lstStyle/>
                    <a:p>
                      <a:pPr marL="91440">
                        <a:lnSpc>
                          <a:spcPct val="100000"/>
                        </a:lnSpc>
                        <a:spcBef>
                          <a:spcPts val="320"/>
                        </a:spcBef>
                      </a:pPr>
                      <a:r>
                        <a:rPr sz="2000" b="1" spc="-10" dirty="0">
                          <a:solidFill>
                            <a:schemeClr val="tx1"/>
                          </a:solidFill>
                          <a:latin typeface="Microsoft JhengHei"/>
                          <a:cs typeface="Microsoft JhengHei"/>
                        </a:rPr>
                        <a:t>3.</a:t>
                      </a:r>
                      <a:r>
                        <a:rPr sz="2000" b="1" dirty="0" smtClean="0">
                          <a:solidFill>
                            <a:schemeClr val="tx1"/>
                          </a:solidFill>
                          <a:latin typeface="Microsoft JhengHei"/>
                          <a:cs typeface="Microsoft JhengHei"/>
                        </a:rPr>
                        <a:t>我的</a:t>
                      </a:r>
                      <a:r>
                        <a:rPr lang="zh-TW" altLang="en-US" sz="2000" b="1" dirty="0" smtClean="0">
                          <a:solidFill>
                            <a:schemeClr val="tx1"/>
                          </a:solidFill>
                          <a:latin typeface="Microsoft JhengHei"/>
                          <a:cs typeface="Microsoft JhengHei"/>
                        </a:rPr>
                        <a:t>情人袋的構想</a:t>
                      </a:r>
                      <a:endParaRPr sz="2000" dirty="0">
                        <a:solidFill>
                          <a:schemeClr val="tx1"/>
                        </a:solidFill>
                        <a:latin typeface="Microsoft JhengHei"/>
                        <a:cs typeface="Microsoft JhengHei"/>
                      </a:endParaRPr>
                    </a:p>
                  </a:txBody>
                  <a:tcPr marL="0" marR="0" marT="4064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r>
                        <a:rPr lang="en-US" altLang="zh-TW" sz="2000" dirty="0" smtClean="0">
                          <a:solidFill>
                            <a:schemeClr val="tx1"/>
                          </a:solidFill>
                          <a:latin typeface="Times New Roman"/>
                          <a:cs typeface="Times New Roman"/>
                        </a:rPr>
                        <a:t>10</a:t>
                      </a:r>
                      <a:r>
                        <a:rPr lang="zh-TW" altLang="en-US" sz="2000" dirty="0" smtClean="0">
                          <a:solidFill>
                            <a:schemeClr val="tx1"/>
                          </a:solidFill>
                          <a:latin typeface="Times New Roman"/>
                          <a:cs typeface="Times New Roman"/>
                        </a:rPr>
                        <a:t>分鐘</a:t>
                      </a:r>
                      <a:endParaRPr sz="2000" dirty="0">
                        <a:solidFill>
                          <a:schemeClr val="tx1"/>
                        </a:solidFill>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a:txBody>
                    <a:bodyPr/>
                    <a:lstStyle/>
                    <a:p>
                      <a:pPr marL="92075">
                        <a:lnSpc>
                          <a:spcPct val="100000"/>
                        </a:lnSpc>
                        <a:spcBef>
                          <a:spcPts val="420"/>
                        </a:spcBef>
                      </a:pPr>
                      <a:r>
                        <a:rPr sz="2000" b="1" spc="-10" dirty="0">
                          <a:solidFill>
                            <a:schemeClr val="tx1"/>
                          </a:solidFill>
                          <a:latin typeface="Microsoft JhengHei"/>
                          <a:cs typeface="Microsoft JhengHei"/>
                        </a:rPr>
                        <a:t>3.</a:t>
                      </a:r>
                      <a:r>
                        <a:rPr sz="2000" b="1" dirty="0" smtClean="0">
                          <a:solidFill>
                            <a:schemeClr val="tx1"/>
                          </a:solidFill>
                          <a:latin typeface="Microsoft JhengHei"/>
                          <a:cs typeface="Microsoft JhengHei"/>
                        </a:rPr>
                        <a:t>長者用</a:t>
                      </a:r>
                      <a:r>
                        <a:rPr lang="zh-TW" altLang="en-US" sz="2000" b="1" dirty="0" smtClean="0">
                          <a:solidFill>
                            <a:schemeClr val="tx1"/>
                          </a:solidFill>
                          <a:latin typeface="Microsoft JhengHei"/>
                          <a:cs typeface="Microsoft JhengHei"/>
                        </a:rPr>
                        <a:t>說及畫出自己想要的情人袋之樣式</a:t>
                      </a:r>
                      <a:endParaRPr sz="2000" dirty="0">
                        <a:solidFill>
                          <a:schemeClr val="tx1"/>
                        </a:solidFill>
                        <a:latin typeface="Microsoft JhengHei"/>
                        <a:cs typeface="Microsoft JhengHei"/>
                      </a:endParaRPr>
                    </a:p>
                  </a:txBody>
                  <a:tcPr marL="0" marR="0" marT="53340" marB="0">
                    <a:lnL w="9525">
                      <a:solidFill>
                        <a:srgbClr val="000000"/>
                      </a:solidFill>
                      <a:prstDash val="solid"/>
                    </a:lnL>
                    <a:lnR w="9525">
                      <a:solidFill>
                        <a:srgbClr val="000000"/>
                      </a:solidFill>
                      <a:prstDash val="solid"/>
                    </a:lnR>
                    <a:lnB w="9525">
                      <a:solidFill>
                        <a:srgbClr val="000000"/>
                      </a:solidFill>
                      <a:prstDash val="solid"/>
                    </a:lnB>
                  </a:tcPr>
                </a:tc>
              </a:tr>
            </a:tbl>
          </a:graphicData>
        </a:graphic>
      </p:graphicFrame>
      <p:sp>
        <p:nvSpPr>
          <p:cNvPr id="5" name="標題 1"/>
          <p:cNvSpPr>
            <a:spLocks noGrp="1"/>
          </p:cNvSpPr>
          <p:nvPr>
            <p:ph type="title"/>
          </p:nvPr>
        </p:nvSpPr>
        <p:spPr>
          <a:xfrm>
            <a:off x="838200" y="365125"/>
            <a:ext cx="10515600" cy="1325563"/>
          </a:xfrm>
        </p:spPr>
        <p:txBody>
          <a:bodyPr/>
          <a:lstStyle/>
          <a:p>
            <a:r>
              <a:rPr lang="zh-TW" altLang="en-US" b="1" dirty="0">
                <a:latin typeface="微軟正黑體" panose="020B0604030504040204" pitchFamily="34" charset="-120"/>
                <a:ea typeface="微軟正黑體" panose="020B0604030504040204" pitchFamily="34" charset="-120"/>
              </a:rPr>
              <a:t>二</a:t>
            </a:r>
            <a:r>
              <a:rPr lang="zh-TW" altLang="en-US" b="1" dirty="0" smtClean="0">
                <a:latin typeface="微軟正黑體" panose="020B0604030504040204" pitchFamily="34" charset="-120"/>
                <a:ea typeface="微軟正黑體" panose="020B0604030504040204" pitchFamily="34" charset="-120"/>
              </a:rPr>
              <a:t>、單</a:t>
            </a:r>
            <a:r>
              <a:rPr lang="zh-TW" altLang="en-US" b="1" dirty="0">
                <a:latin typeface="微軟正黑體" panose="020B0604030504040204" pitchFamily="34" charset="-120"/>
                <a:ea typeface="微軟正黑體" panose="020B0604030504040204" pitchFamily="34" charset="-120"/>
              </a:rPr>
              <a:t>週課程設計之</a:t>
            </a:r>
            <a:r>
              <a:rPr lang="zh-TW" altLang="en-US" b="1" dirty="0" smtClean="0">
                <a:latin typeface="微軟正黑體" panose="020B0604030504040204" pitchFamily="34" charset="-120"/>
                <a:ea typeface="微軟正黑體" panose="020B0604030504040204" pitchFamily="34" charset="-120"/>
              </a:rPr>
              <a:t>規劃</a:t>
            </a:r>
            <a:r>
              <a:rPr lang="en-US" altLang="zh-TW" b="1" dirty="0" smtClean="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2</a:t>
            </a:r>
            <a:endParaRPr lang="zh-TW" altLang="en-US" dirty="0"/>
          </a:p>
        </p:txBody>
      </p:sp>
      <p:grpSp>
        <p:nvGrpSpPr>
          <p:cNvPr id="7" name="群組 6"/>
          <p:cNvGrpSpPr/>
          <p:nvPr/>
        </p:nvGrpSpPr>
        <p:grpSpPr>
          <a:xfrm>
            <a:off x="7425267" y="5727071"/>
            <a:ext cx="4902200" cy="733690"/>
            <a:chOff x="7425267" y="5727071"/>
            <a:chExt cx="4902200" cy="733690"/>
          </a:xfrm>
        </p:grpSpPr>
        <p:sp>
          <p:nvSpPr>
            <p:cNvPr id="8" name="文字方塊 7"/>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10"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3965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latin typeface="微軟正黑體" panose="020B0604030504040204" pitchFamily="34" charset="-120"/>
                <a:ea typeface="微軟正黑體" panose="020B0604030504040204" pitchFamily="34" charset="-120"/>
              </a:rPr>
              <a:t>三、具族群文化特色之肌力運動示範</a:t>
            </a:r>
          </a:p>
        </p:txBody>
      </p:sp>
      <p:sp>
        <p:nvSpPr>
          <p:cNvPr id="5" name="文字方塊 4"/>
          <p:cNvSpPr txBox="1"/>
          <p:nvPr/>
        </p:nvSpPr>
        <p:spPr>
          <a:xfrm>
            <a:off x="1065245" y="1975662"/>
            <a:ext cx="9711612" cy="1384995"/>
          </a:xfrm>
          <a:prstGeom prst="rect">
            <a:avLst/>
          </a:prstGeom>
          <a:noFill/>
        </p:spPr>
        <p:txBody>
          <a:bodyPr wrap="square" rtlCol="0">
            <a:spAutoFit/>
          </a:bodyPr>
          <a:lstStyle/>
          <a:p>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一</a:t>
            </a:r>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運動</a:t>
            </a:r>
            <a:r>
              <a:rPr lang="zh-TW" altLang="en-US" sz="2800" b="1" dirty="0" smtClean="0">
                <a:solidFill>
                  <a:srgbClr val="FF0000"/>
                </a:solidFill>
                <a:latin typeface="微軟正黑體" panose="020B0604030504040204" pitchFamily="34" charset="-120"/>
                <a:ea typeface="微軟正黑體" panose="020B0604030504040204" pitchFamily="34" charset="-120"/>
              </a:rPr>
              <a:t>肢體分解動作照片</a:t>
            </a:r>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a:solidFill>
                  <a:srgbClr val="FF0000"/>
                </a:solidFill>
                <a:latin typeface="微軟正黑體" panose="020B0604030504040204" pitchFamily="34" charset="-120"/>
                <a:ea typeface="微軟正黑體" panose="020B0604030504040204" pitchFamily="34" charset="-120"/>
              </a:rPr>
              <a:t>暖身期、運動期、放鬆期</a:t>
            </a:r>
            <a:r>
              <a:rPr lang="en-US" altLang="zh-TW" sz="2800" b="1" dirty="0" smtClean="0">
                <a:solidFill>
                  <a:srgbClr val="FF0000"/>
                </a:solidFill>
                <a:latin typeface="微軟正黑體" panose="020B0604030504040204" pitchFamily="34" charset="-120"/>
                <a:ea typeface="微軟正黑體" panose="020B0604030504040204" pitchFamily="34" charset="-120"/>
              </a:rPr>
              <a:t>)</a:t>
            </a:r>
          </a:p>
          <a:p>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二</a:t>
            </a:r>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身體柔軟度、平衡感、肌力、的自我檢查</a:t>
            </a:r>
            <a:endParaRPr lang="en-US" altLang="zh-TW" sz="2800" b="1" dirty="0" smtClean="0">
              <a:solidFill>
                <a:srgbClr val="FF0000"/>
              </a:solidFill>
              <a:latin typeface="微軟正黑體" panose="020B0604030504040204" pitchFamily="34" charset="-120"/>
              <a:ea typeface="微軟正黑體" panose="020B0604030504040204" pitchFamily="34" charset="-120"/>
            </a:endParaRPr>
          </a:p>
          <a:p>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三</a:t>
            </a:r>
            <a:r>
              <a:rPr lang="en-US" altLang="zh-TW" sz="2800" b="1" dirty="0" smtClean="0">
                <a:solidFill>
                  <a:srgbClr val="FF0000"/>
                </a:solidFill>
                <a:latin typeface="微軟正黑體" panose="020B0604030504040204" pitchFamily="34" charset="-120"/>
                <a:ea typeface="微軟正黑體" panose="020B0604030504040204" pitchFamily="34" charset="-120"/>
              </a:rPr>
              <a:t>)</a:t>
            </a:r>
            <a:r>
              <a:rPr lang="zh-TW" altLang="en-US" sz="2800" b="1" dirty="0" smtClean="0">
                <a:solidFill>
                  <a:srgbClr val="FF0000"/>
                </a:solidFill>
                <a:latin typeface="微軟正黑體" panose="020B0604030504040204" pitchFamily="34" charset="-120"/>
                <a:ea typeface="微軟正黑體" panose="020B0604030504040204" pitchFamily="34" charset="-120"/>
              </a:rPr>
              <a:t>指導員動作示範，做一系列的核心肌力增強運動</a:t>
            </a:r>
            <a:endParaRPr lang="zh-TW" altLang="en-US" sz="2800" b="1" dirty="0">
              <a:solidFill>
                <a:srgbClr val="FF0000"/>
              </a:solidFill>
              <a:latin typeface="微軟正黑體" panose="020B0604030504040204" pitchFamily="34" charset="-120"/>
              <a:ea typeface="微軟正黑體" panose="020B0604030504040204" pitchFamily="34" charset="-120"/>
            </a:endParaRPr>
          </a:p>
        </p:txBody>
      </p:sp>
      <p:grpSp>
        <p:nvGrpSpPr>
          <p:cNvPr id="6" name="群組 5"/>
          <p:cNvGrpSpPr/>
          <p:nvPr/>
        </p:nvGrpSpPr>
        <p:grpSpPr>
          <a:xfrm>
            <a:off x="7425267" y="5727071"/>
            <a:ext cx="4902200" cy="733690"/>
            <a:chOff x="7425267" y="5727071"/>
            <a:chExt cx="4902200" cy="733690"/>
          </a:xfrm>
        </p:grpSpPr>
        <p:sp>
          <p:nvSpPr>
            <p:cNvPr id="7" name="文字方塊 6"/>
            <p:cNvSpPr txBox="1"/>
            <p:nvPr/>
          </p:nvSpPr>
          <p:spPr>
            <a:xfrm>
              <a:off x="7425267" y="5814429"/>
              <a:ext cx="4902200" cy="646331"/>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版    權：     衛生</a:t>
              </a:r>
              <a:r>
                <a:rPr lang="zh-TW" altLang="en-US" b="1" dirty="0">
                  <a:latin typeface="微軟正黑體" panose="020B0604030504040204" pitchFamily="34" charset="-120"/>
                  <a:ea typeface="微軟正黑體" panose="020B0604030504040204" pitchFamily="34" charset="-120"/>
                </a:rPr>
                <a:t>福利部國民健康</a:t>
              </a:r>
              <a:r>
                <a:rPr lang="zh-TW" altLang="en-US" b="1" dirty="0" smtClean="0">
                  <a:latin typeface="微軟正黑體" panose="020B0604030504040204" pitchFamily="34" charset="-120"/>
                  <a:ea typeface="微軟正黑體" panose="020B0604030504040204" pitchFamily="34" charset="-120"/>
                </a:rPr>
                <a:t>署</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編輯者：     社團法人臺灣跨文化健康照護學會</a:t>
              </a:r>
              <a:endParaRPr lang="en-US" altLang="zh-TW" b="1" dirty="0" smtClean="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10" y="5727071"/>
              <a:ext cx="171450" cy="371190"/>
            </a:xfrm>
            <a:prstGeom prst="rect">
              <a:avLst/>
            </a:prstGeom>
          </p:spPr>
        </p:pic>
        <p:pic>
          <p:nvPicPr>
            <p:cNvPr id="9" name="Picture 2" descr="http://www.tchca68.org/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8034"/>
            <a:stretch/>
          </p:blipFill>
          <p:spPr bwMode="auto">
            <a:xfrm>
              <a:off x="8353089" y="6108871"/>
              <a:ext cx="367579" cy="3518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57695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774</Words>
  <Application>Microsoft Office PowerPoint</Application>
  <PresentationFormat>自訂</PresentationFormat>
  <Paragraphs>130</Paragraphs>
  <Slides>8</Slides>
  <Notes>1</Notes>
  <HiddenSlides>0</HiddenSlides>
  <MMClips>0</MMClips>
  <ScaleCrop>false</ScaleCrop>
  <HeadingPairs>
    <vt:vector size="4" baseType="variant">
      <vt:variant>
        <vt:lpstr>佈景主題</vt:lpstr>
      </vt:variant>
      <vt:variant>
        <vt:i4>1</vt:i4>
      </vt:variant>
      <vt:variant>
        <vt:lpstr>投影片標題</vt:lpstr>
      </vt:variant>
      <vt:variant>
        <vt:i4>8</vt:i4>
      </vt:variant>
    </vt:vector>
  </HeadingPairs>
  <TitlesOfParts>
    <vt:vector size="9" baseType="lpstr">
      <vt:lpstr>Office 佈景主題</vt:lpstr>
      <vt:lpstr>原住民族部落延緩失能種子教師 線上課程</vt:lpstr>
      <vt:lpstr>PowerPoint 簡報</vt:lpstr>
      <vt:lpstr>一、阿美族文化特色</vt:lpstr>
      <vt:lpstr>二、12週課設計之規劃-1</vt:lpstr>
      <vt:lpstr>二、12週課程設計之規劃-2</vt:lpstr>
      <vt:lpstr>二、單週課程設計之規劃-1</vt:lpstr>
      <vt:lpstr>二、單週課程設計之規劃-2</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TEACHER</cp:lastModifiedBy>
  <cp:revision>58</cp:revision>
  <dcterms:created xsi:type="dcterms:W3CDTF">2020-02-05T03:12:28Z</dcterms:created>
  <dcterms:modified xsi:type="dcterms:W3CDTF">2020-06-11T22:49:29Z</dcterms:modified>
</cp:coreProperties>
</file>