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325" r:id="rId2"/>
    <p:sldId id="326" r:id="rId3"/>
    <p:sldId id="357" r:id="rId4"/>
    <p:sldId id="359" r:id="rId5"/>
    <p:sldId id="361" r:id="rId6"/>
    <p:sldId id="336" r:id="rId7"/>
    <p:sldId id="362" r:id="rId8"/>
    <p:sldId id="351" r:id="rId9"/>
    <p:sldId id="339" r:id="rId10"/>
    <p:sldId id="329" r:id="rId11"/>
    <p:sldId id="328" r:id="rId12"/>
    <p:sldId id="331" r:id="rId13"/>
    <p:sldId id="363" r:id="rId14"/>
    <p:sldId id="370" r:id="rId15"/>
    <p:sldId id="369" r:id="rId16"/>
    <p:sldId id="353" r:id="rId17"/>
    <p:sldId id="368" r:id="rId18"/>
  </p:sldIdLst>
  <p:sldSz cx="9144000" cy="5143500" type="screen16x9"/>
  <p:notesSz cx="6858000" cy="9144000"/>
  <p:embeddedFontLst>
    <p:embeddedFont>
      <p:font typeface="微软雅黑" pitchFamily="34" charset="-122"/>
      <p:regular r:id="rId20"/>
      <p:bold r:id="rId21"/>
    </p:embeddedFont>
    <p:embeddedFont>
      <p:font typeface="Century Gothic" pitchFamily="34" charset="0"/>
      <p:regular r:id="rId22"/>
      <p:bold r:id="rId23"/>
      <p:italic r:id="rId24"/>
      <p:boldItalic r:id="rId25"/>
    </p:embeddedFont>
    <p:embeddedFont>
      <p:font typeface="华文楷体" pitchFamily="2" charset="-122"/>
      <p:regular r:id="rId26"/>
    </p:embeddedFont>
    <p:embeddedFont>
      <p:font typeface="Calibri" pitchFamily="34" charset="0"/>
      <p:regular r:id="rId27"/>
      <p:bold r:id="rId28"/>
      <p:italic r:id="rId29"/>
      <p:boldItalic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317" userDrawn="1">
          <p15:clr>
            <a:srgbClr val="A4A3A4"/>
          </p15:clr>
        </p15:guide>
        <p15:guide id="3" pos="5440" userDrawn="1">
          <p15:clr>
            <a:srgbClr val="A4A3A4"/>
          </p15:clr>
        </p15:guide>
        <p15:guide id="4" orient="horz" pos="32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F56"/>
    <a:srgbClr val="1C2D37"/>
    <a:srgbClr val="00A7AA"/>
    <a:srgbClr val="0563B8"/>
    <a:srgbClr val="93AFCA"/>
    <a:srgbClr val="008B8E"/>
    <a:srgbClr val="1F9E23"/>
    <a:srgbClr val="394A57"/>
    <a:srgbClr val="28333C"/>
    <a:srgbClr val="697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017" autoAdjust="0"/>
    <p:restoredTop sz="94659" autoAdjust="0"/>
  </p:normalViewPr>
  <p:slideViewPr>
    <p:cSldViewPr>
      <p:cViewPr>
        <p:scale>
          <a:sx n="125" d="100"/>
          <a:sy n="125" d="100"/>
        </p:scale>
        <p:origin x="342" y="648"/>
      </p:cViewPr>
      <p:guideLst>
        <p:guide orient="horz" pos="3239"/>
        <p:guide pos="317"/>
        <p:guide pos="5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56263-3964-4F85-8AE9-F8B3257BC532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6CC9C-DD87-4893-A479-CBABAC3F9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24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6CC9C-DD87-4893-A479-CBABAC3F92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52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6CC9C-DD87-4893-A479-CBABAC3F92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64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6CC9C-DD87-4893-A479-CBABAC3F92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644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C6CC9C-DD87-4893-A479-CBABAC3F92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6553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C6CC9C-DD87-4893-A479-CBABAC3F92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6553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6CC9C-DD87-4893-A479-CBABAC3F92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09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6CC9C-DD87-4893-A479-CBABAC3F92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723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6CC9C-DD87-4893-A479-CBABAC3F92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076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C6CC9C-DD87-4893-A479-CBABAC3F92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641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C6CC9C-DD87-4893-A479-CBABAC3F92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238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6CC9C-DD87-4893-A479-CBABAC3F92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890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C6CC9C-DD87-4893-A479-CBABAC3F92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5884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6CC9C-DD87-4893-A479-CBABAC3F92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341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6CC9C-DD87-4893-A479-CBABAC3F92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012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6CC9C-DD87-4893-A479-CBABAC3F92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455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503547" y="492037"/>
            <a:ext cx="325753" cy="45720"/>
            <a:chOff x="486593" y="492037"/>
            <a:chExt cx="325753" cy="45720"/>
          </a:xfrm>
        </p:grpSpPr>
        <p:sp>
          <p:nvSpPr>
            <p:cNvPr id="9" name="椭圆 8"/>
            <p:cNvSpPr/>
            <p:nvPr/>
          </p:nvSpPr>
          <p:spPr>
            <a:xfrm>
              <a:off x="486593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79937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73281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766626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63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27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308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470A5-F3AE-4070-B14D-EE2BD75D7466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atling.io/docs/current/cheat-sheet/" TargetMode="External"/><Relationship Id="rId5" Type="http://schemas.openxmlformats.org/officeDocument/2006/relationships/hyperlink" Target="http://gatling.io/docs/current/general/simulation_setup/" TargetMode="Externa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9215"/>
            <a:ext cx="9144000" cy="515112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864111" y="1995686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F44F5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简介</a:t>
            </a:r>
            <a:endParaRPr lang="en-US" altLang="zh-CN" sz="4800" b="1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99737" y="-15085"/>
            <a:ext cx="1944526" cy="1563154"/>
          </a:xfrm>
          <a:prstGeom prst="rect">
            <a:avLst/>
          </a:prstGeom>
          <a:solidFill>
            <a:srgbClr val="F44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400" b="1" dirty="0"/>
              <a:t>Gatling</a:t>
            </a:r>
            <a:endParaRPr lang="zh-CN" altLang="en-US" sz="4400" b="1" dirty="0"/>
          </a:p>
        </p:txBody>
      </p:sp>
      <p:sp>
        <p:nvSpPr>
          <p:cNvPr id="16" name="矩形 15"/>
          <p:cNvSpPr/>
          <p:nvPr/>
        </p:nvSpPr>
        <p:spPr>
          <a:xfrm>
            <a:off x="683568" y="3579862"/>
            <a:ext cx="8223510" cy="1180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endParaRPr lang="en-US" altLang="zh-CN" sz="1100" dirty="0" smtClean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endParaRPr lang="en-US" altLang="zh-CN" sz="11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r>
              <a:rPr lang="en-US" altLang="zh-CN" sz="11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</a:t>
            </a:r>
            <a:r>
              <a:rPr lang="en-US" altLang="zh-CN" sz="20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BY </a:t>
            </a:r>
            <a:r>
              <a:rPr lang="zh-CN" altLang="en-US" sz="20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张伟</a:t>
            </a:r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                                                                 </a:t>
            </a:r>
            <a:r>
              <a:rPr lang="zh-CN" altLang="en-US" sz="20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贷</a:t>
            </a:r>
            <a:r>
              <a:rPr lang="zh-CN" altLang="en-US" sz="20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前组</a:t>
            </a:r>
            <a:r>
              <a:rPr lang="zh-CN" altLang="en-US" sz="20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测试</a:t>
            </a:r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4366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12490" y="524010"/>
            <a:ext cx="1585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44F5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实战示例</a:t>
            </a:r>
            <a:r>
              <a:rPr lang="en-US" altLang="zh-CN" sz="2400" dirty="0" smtClean="0">
                <a:solidFill>
                  <a:srgbClr val="F44F5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2</a:t>
            </a:r>
            <a:endParaRPr lang="en-US" altLang="zh-CN" sz="2400" dirty="0">
              <a:solidFill>
                <a:srgbClr val="F44F56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2490" y="877466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用户注入策略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60132" y="2142970"/>
            <a:ext cx="5709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30%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8892480" y="411510"/>
            <a:ext cx="251520" cy="661800"/>
            <a:chOff x="8892480" y="411510"/>
            <a:chExt cx="251520" cy="661800"/>
          </a:xfrm>
        </p:grpSpPr>
        <p:sp>
          <p:nvSpPr>
            <p:cNvPr id="33" name="矩形 32"/>
            <p:cNvSpPr/>
            <p:nvPr/>
          </p:nvSpPr>
          <p:spPr>
            <a:xfrm>
              <a:off x="8892480" y="411510"/>
              <a:ext cx="251520" cy="661800"/>
            </a:xfrm>
            <a:prstGeom prst="rect">
              <a:avLst/>
            </a:prstGeom>
            <a:solidFill>
              <a:srgbClr val="394A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19"/>
            <p:cNvSpPr txBox="1"/>
            <p:nvPr/>
          </p:nvSpPr>
          <p:spPr>
            <a:xfrm rot="5400000">
              <a:off x="8688849" y="634418"/>
              <a:ext cx="658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PAGE   </a:t>
              </a:r>
              <a:r>
                <a:rPr lang="en-US" altLang="zh-CN" sz="8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10</a:t>
              </a:r>
              <a:endParaRPr lang="zh-CN" altLang="en-US" sz="8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8964240" y="818664"/>
              <a:ext cx="108000" cy="8629"/>
              <a:chOff x="8953171" y="847239"/>
              <a:chExt cx="130138" cy="8629"/>
            </a:xfrm>
          </p:grpSpPr>
          <p:cxnSp>
            <p:nvCxnSpPr>
              <p:cNvPr id="36" name="直接连接符 35"/>
              <p:cNvCxnSpPr/>
              <p:nvPr/>
            </p:nvCxnSpPr>
            <p:spPr>
              <a:xfrm>
                <a:off x="8953171" y="855868"/>
                <a:ext cx="130138" cy="0"/>
              </a:xfrm>
              <a:prstGeom prst="line">
                <a:avLst/>
              </a:prstGeom>
              <a:ln w="3175">
                <a:solidFill>
                  <a:srgbClr val="2833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8953171" y="847239"/>
                <a:ext cx="130138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1311610"/>
            <a:ext cx="7632848" cy="3831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8830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2490" y="524010"/>
            <a:ext cx="1585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44F5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实战示例</a:t>
            </a:r>
            <a:r>
              <a:rPr lang="en-US" altLang="zh-CN" sz="2400" dirty="0" smtClean="0">
                <a:solidFill>
                  <a:srgbClr val="F44F5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2</a:t>
            </a:r>
            <a:endParaRPr lang="en-US" altLang="zh-CN" sz="2400" dirty="0">
              <a:solidFill>
                <a:srgbClr val="F44F56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2490" y="877466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压测时间策略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8892480" y="411510"/>
            <a:ext cx="251520" cy="661800"/>
            <a:chOff x="8892480" y="411510"/>
            <a:chExt cx="251520" cy="661800"/>
          </a:xfrm>
        </p:grpSpPr>
        <p:sp>
          <p:nvSpPr>
            <p:cNvPr id="16" name="矩形 15"/>
            <p:cNvSpPr/>
            <p:nvPr/>
          </p:nvSpPr>
          <p:spPr>
            <a:xfrm>
              <a:off x="8892480" y="411510"/>
              <a:ext cx="251520" cy="661800"/>
            </a:xfrm>
            <a:prstGeom prst="rect">
              <a:avLst/>
            </a:prstGeom>
            <a:solidFill>
              <a:srgbClr val="394A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 rot="5400000">
              <a:off x="8688849" y="634418"/>
              <a:ext cx="658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PAGE   </a:t>
              </a:r>
              <a:r>
                <a:rPr lang="en-US" altLang="zh-CN" sz="8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11</a:t>
              </a:r>
              <a:endParaRPr lang="zh-CN" altLang="en-US" sz="8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8964240" y="818664"/>
              <a:ext cx="108000" cy="8629"/>
              <a:chOff x="8953171" y="847239"/>
              <a:chExt cx="130138" cy="8629"/>
            </a:xfrm>
          </p:grpSpPr>
          <p:cxnSp>
            <p:nvCxnSpPr>
              <p:cNvPr id="22" name="直接连接符 21"/>
              <p:cNvCxnSpPr/>
              <p:nvPr/>
            </p:nvCxnSpPr>
            <p:spPr>
              <a:xfrm>
                <a:off x="8953171" y="855868"/>
                <a:ext cx="130138" cy="0"/>
              </a:xfrm>
              <a:prstGeom prst="line">
                <a:avLst/>
              </a:prstGeom>
              <a:ln w="3175">
                <a:solidFill>
                  <a:srgbClr val="2833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8953171" y="847239"/>
                <a:ext cx="130138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2565983" y="2303579"/>
            <a:ext cx="1944526" cy="1980220"/>
            <a:chOff x="2565983" y="2303579"/>
            <a:chExt cx="1944526" cy="1980220"/>
          </a:xfrm>
        </p:grpSpPr>
        <p:grpSp>
          <p:nvGrpSpPr>
            <p:cNvPr id="69" name="组合 68"/>
            <p:cNvGrpSpPr/>
            <p:nvPr/>
          </p:nvGrpSpPr>
          <p:grpSpPr>
            <a:xfrm>
              <a:off x="2565983" y="2303579"/>
              <a:ext cx="1944526" cy="1980220"/>
              <a:chOff x="503238" y="2332607"/>
              <a:chExt cx="1944526" cy="1980220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503238" y="2332607"/>
                <a:ext cx="1944526" cy="198022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  <a:alpha val="3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596891" y="2515543"/>
                <a:ext cx="89639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dirty="0">
                    <a:solidFill>
                      <a:srgbClr val="F44F56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May 2013</a:t>
                </a: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503238" y="2823319"/>
                <a:ext cx="1944526" cy="547687"/>
              </a:xfrm>
              <a:prstGeom prst="rect">
                <a:avLst/>
              </a:prstGeom>
              <a:solidFill>
                <a:srgbClr val="F44F5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596891" y="2806253"/>
                <a:ext cx="174759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Increaser profit by</a:t>
                </a: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596891" y="2987590"/>
                <a:ext cx="66877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30%</a:t>
                </a: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2762507" y="3775277"/>
              <a:ext cx="329185" cy="376388"/>
              <a:chOff x="11864975" y="2498725"/>
              <a:chExt cx="420688" cy="481013"/>
            </a:xfrm>
            <a:solidFill>
              <a:srgbClr val="697E92"/>
            </a:solidFill>
          </p:grpSpPr>
          <p:sp>
            <p:nvSpPr>
              <p:cNvPr id="90" name="Freeform 5"/>
              <p:cNvSpPr>
                <a:spLocks/>
              </p:cNvSpPr>
              <p:nvPr/>
            </p:nvSpPr>
            <p:spPr bwMode="auto">
              <a:xfrm>
                <a:off x="11864975" y="2603500"/>
                <a:ext cx="390525" cy="376238"/>
              </a:xfrm>
              <a:custGeom>
                <a:avLst/>
                <a:gdLst>
                  <a:gd name="T0" fmla="*/ 52 w 104"/>
                  <a:gd name="T1" fmla="*/ 100 h 100"/>
                  <a:gd name="T2" fmla="*/ 0 w 104"/>
                  <a:gd name="T3" fmla="*/ 48 h 100"/>
                  <a:gd name="T4" fmla="*/ 32 w 104"/>
                  <a:gd name="T5" fmla="*/ 0 h 100"/>
                  <a:gd name="T6" fmla="*/ 35 w 104"/>
                  <a:gd name="T7" fmla="*/ 7 h 100"/>
                  <a:gd name="T8" fmla="*/ 8 w 104"/>
                  <a:gd name="T9" fmla="*/ 48 h 100"/>
                  <a:gd name="T10" fmla="*/ 52 w 104"/>
                  <a:gd name="T11" fmla="*/ 92 h 100"/>
                  <a:gd name="T12" fmla="*/ 96 w 104"/>
                  <a:gd name="T13" fmla="*/ 52 h 100"/>
                  <a:gd name="T14" fmla="*/ 104 w 104"/>
                  <a:gd name="T15" fmla="*/ 52 h 100"/>
                  <a:gd name="T16" fmla="*/ 52 w 104"/>
                  <a:gd name="T1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" h="100">
                    <a:moveTo>
                      <a:pt x="52" y="100"/>
                    </a:moveTo>
                    <a:cubicBezTo>
                      <a:pt x="23" y="100"/>
                      <a:pt x="0" y="77"/>
                      <a:pt x="0" y="48"/>
                    </a:cubicBezTo>
                    <a:cubicBezTo>
                      <a:pt x="0" y="27"/>
                      <a:pt x="13" y="8"/>
                      <a:pt x="32" y="0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19" y="14"/>
                      <a:pt x="8" y="30"/>
                      <a:pt x="8" y="48"/>
                    </a:cubicBezTo>
                    <a:cubicBezTo>
                      <a:pt x="8" y="72"/>
                      <a:pt x="28" y="92"/>
                      <a:pt x="52" y="92"/>
                    </a:cubicBezTo>
                    <a:cubicBezTo>
                      <a:pt x="75" y="92"/>
                      <a:pt x="94" y="74"/>
                      <a:pt x="96" y="52"/>
                    </a:cubicBezTo>
                    <a:cubicBezTo>
                      <a:pt x="104" y="52"/>
                      <a:pt x="104" y="52"/>
                      <a:pt x="104" y="52"/>
                    </a:cubicBezTo>
                    <a:cubicBezTo>
                      <a:pt x="102" y="79"/>
                      <a:pt x="79" y="100"/>
                      <a:pt x="52" y="10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6"/>
              <p:cNvSpPr>
                <a:spLocks/>
              </p:cNvSpPr>
              <p:nvPr/>
            </p:nvSpPr>
            <p:spPr bwMode="auto">
              <a:xfrm>
                <a:off x="12123738" y="2603500"/>
                <a:ext cx="131763" cy="166688"/>
              </a:xfrm>
              <a:custGeom>
                <a:avLst/>
                <a:gdLst>
                  <a:gd name="T0" fmla="*/ 27 w 35"/>
                  <a:gd name="T1" fmla="*/ 44 h 44"/>
                  <a:gd name="T2" fmla="*/ 0 w 35"/>
                  <a:gd name="T3" fmla="*/ 7 h 44"/>
                  <a:gd name="T4" fmla="*/ 3 w 35"/>
                  <a:gd name="T5" fmla="*/ 0 h 44"/>
                  <a:gd name="T6" fmla="*/ 35 w 35"/>
                  <a:gd name="T7" fmla="*/ 44 h 44"/>
                  <a:gd name="T8" fmla="*/ 27 w 35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4">
                    <a:moveTo>
                      <a:pt x="27" y="44"/>
                    </a:moveTo>
                    <a:cubicBezTo>
                      <a:pt x="25" y="28"/>
                      <a:pt x="15" y="14"/>
                      <a:pt x="0" y="7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1" y="8"/>
                      <a:pt x="33" y="24"/>
                      <a:pt x="35" y="44"/>
                    </a:cubicBezTo>
                    <a:lnTo>
                      <a:pt x="27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7"/>
              <p:cNvSpPr>
                <a:spLocks/>
              </p:cNvSpPr>
              <p:nvPr/>
            </p:nvSpPr>
            <p:spPr bwMode="auto">
              <a:xfrm>
                <a:off x="11969750" y="2498725"/>
                <a:ext cx="180975" cy="134938"/>
              </a:xfrm>
              <a:custGeom>
                <a:avLst/>
                <a:gdLst>
                  <a:gd name="T0" fmla="*/ 86 w 114"/>
                  <a:gd name="T1" fmla="*/ 85 h 85"/>
                  <a:gd name="T2" fmla="*/ 67 w 114"/>
                  <a:gd name="T3" fmla="*/ 85 h 85"/>
                  <a:gd name="T4" fmla="*/ 67 w 114"/>
                  <a:gd name="T5" fmla="*/ 38 h 85"/>
                  <a:gd name="T6" fmla="*/ 95 w 114"/>
                  <a:gd name="T7" fmla="*/ 38 h 85"/>
                  <a:gd name="T8" fmla="*/ 95 w 114"/>
                  <a:gd name="T9" fmla="*/ 19 h 85"/>
                  <a:gd name="T10" fmla="*/ 19 w 114"/>
                  <a:gd name="T11" fmla="*/ 19 h 85"/>
                  <a:gd name="T12" fmla="*/ 19 w 114"/>
                  <a:gd name="T13" fmla="*/ 38 h 85"/>
                  <a:gd name="T14" fmla="*/ 48 w 114"/>
                  <a:gd name="T15" fmla="*/ 38 h 85"/>
                  <a:gd name="T16" fmla="*/ 48 w 114"/>
                  <a:gd name="T17" fmla="*/ 85 h 85"/>
                  <a:gd name="T18" fmla="*/ 29 w 114"/>
                  <a:gd name="T19" fmla="*/ 85 h 85"/>
                  <a:gd name="T20" fmla="*/ 29 w 114"/>
                  <a:gd name="T21" fmla="*/ 57 h 85"/>
                  <a:gd name="T22" fmla="*/ 0 w 114"/>
                  <a:gd name="T23" fmla="*/ 57 h 85"/>
                  <a:gd name="T24" fmla="*/ 0 w 114"/>
                  <a:gd name="T25" fmla="*/ 0 h 85"/>
                  <a:gd name="T26" fmla="*/ 114 w 114"/>
                  <a:gd name="T27" fmla="*/ 0 h 85"/>
                  <a:gd name="T28" fmla="*/ 114 w 114"/>
                  <a:gd name="T29" fmla="*/ 57 h 85"/>
                  <a:gd name="T30" fmla="*/ 86 w 114"/>
                  <a:gd name="T31" fmla="*/ 57 h 85"/>
                  <a:gd name="T32" fmla="*/ 86 w 114"/>
                  <a:gd name="T3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4" h="85">
                    <a:moveTo>
                      <a:pt x="86" y="85"/>
                    </a:moveTo>
                    <a:lnTo>
                      <a:pt x="67" y="85"/>
                    </a:lnTo>
                    <a:lnTo>
                      <a:pt x="67" y="38"/>
                    </a:lnTo>
                    <a:lnTo>
                      <a:pt x="95" y="38"/>
                    </a:lnTo>
                    <a:lnTo>
                      <a:pt x="95" y="19"/>
                    </a:lnTo>
                    <a:lnTo>
                      <a:pt x="19" y="19"/>
                    </a:lnTo>
                    <a:lnTo>
                      <a:pt x="19" y="38"/>
                    </a:lnTo>
                    <a:lnTo>
                      <a:pt x="48" y="38"/>
                    </a:lnTo>
                    <a:lnTo>
                      <a:pt x="48" y="85"/>
                    </a:lnTo>
                    <a:lnTo>
                      <a:pt x="29" y="85"/>
                    </a:lnTo>
                    <a:lnTo>
                      <a:pt x="29" y="57"/>
                    </a:lnTo>
                    <a:lnTo>
                      <a:pt x="0" y="57"/>
                    </a:lnTo>
                    <a:lnTo>
                      <a:pt x="0" y="0"/>
                    </a:lnTo>
                    <a:lnTo>
                      <a:pt x="114" y="0"/>
                    </a:lnTo>
                    <a:lnTo>
                      <a:pt x="114" y="57"/>
                    </a:lnTo>
                    <a:lnTo>
                      <a:pt x="86" y="57"/>
                    </a:lnTo>
                    <a:lnTo>
                      <a:pt x="86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8"/>
              <p:cNvSpPr>
                <a:spLocks/>
              </p:cNvSpPr>
              <p:nvPr/>
            </p:nvSpPr>
            <p:spPr bwMode="auto">
              <a:xfrm>
                <a:off x="12199938" y="2562225"/>
                <a:ext cx="68263" cy="68263"/>
              </a:xfrm>
              <a:custGeom>
                <a:avLst/>
                <a:gdLst>
                  <a:gd name="T0" fmla="*/ 14 w 43"/>
                  <a:gd name="T1" fmla="*/ 43 h 43"/>
                  <a:gd name="T2" fmla="*/ 0 w 43"/>
                  <a:gd name="T3" fmla="*/ 29 h 43"/>
                  <a:gd name="T4" fmla="*/ 28 w 43"/>
                  <a:gd name="T5" fmla="*/ 0 h 43"/>
                  <a:gd name="T6" fmla="*/ 43 w 43"/>
                  <a:gd name="T7" fmla="*/ 15 h 43"/>
                  <a:gd name="T8" fmla="*/ 14 w 43"/>
                  <a:gd name="T9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3">
                    <a:moveTo>
                      <a:pt x="14" y="43"/>
                    </a:moveTo>
                    <a:lnTo>
                      <a:pt x="0" y="29"/>
                    </a:lnTo>
                    <a:lnTo>
                      <a:pt x="28" y="0"/>
                    </a:lnTo>
                    <a:lnTo>
                      <a:pt x="43" y="15"/>
                    </a:lnTo>
                    <a:lnTo>
                      <a:pt x="14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9"/>
              <p:cNvSpPr>
                <a:spLocks/>
              </p:cNvSpPr>
              <p:nvPr/>
            </p:nvSpPr>
            <p:spPr bwMode="auto">
              <a:xfrm>
                <a:off x="12225338" y="2543175"/>
                <a:ext cx="60325" cy="60325"/>
              </a:xfrm>
              <a:custGeom>
                <a:avLst/>
                <a:gdLst>
                  <a:gd name="T0" fmla="*/ 27 w 38"/>
                  <a:gd name="T1" fmla="*/ 38 h 38"/>
                  <a:gd name="T2" fmla="*/ 0 w 38"/>
                  <a:gd name="T3" fmla="*/ 12 h 38"/>
                  <a:gd name="T4" fmla="*/ 12 w 38"/>
                  <a:gd name="T5" fmla="*/ 0 h 38"/>
                  <a:gd name="T6" fmla="*/ 38 w 38"/>
                  <a:gd name="T7" fmla="*/ 27 h 38"/>
                  <a:gd name="T8" fmla="*/ 27 w 38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8">
                    <a:moveTo>
                      <a:pt x="27" y="38"/>
                    </a:moveTo>
                    <a:lnTo>
                      <a:pt x="0" y="12"/>
                    </a:lnTo>
                    <a:lnTo>
                      <a:pt x="12" y="0"/>
                    </a:lnTo>
                    <a:lnTo>
                      <a:pt x="38" y="27"/>
                    </a:lnTo>
                    <a:lnTo>
                      <a:pt x="27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0"/>
              <p:cNvSpPr>
                <a:spLocks/>
              </p:cNvSpPr>
              <p:nvPr/>
            </p:nvSpPr>
            <p:spPr bwMode="auto">
              <a:xfrm>
                <a:off x="12045950" y="2663825"/>
                <a:ext cx="134938" cy="136525"/>
              </a:xfrm>
              <a:custGeom>
                <a:avLst/>
                <a:gdLst>
                  <a:gd name="T0" fmla="*/ 85 w 85"/>
                  <a:gd name="T1" fmla="*/ 86 h 86"/>
                  <a:gd name="T2" fmla="*/ 0 w 85"/>
                  <a:gd name="T3" fmla="*/ 86 h 86"/>
                  <a:gd name="T4" fmla="*/ 0 w 85"/>
                  <a:gd name="T5" fmla="*/ 0 h 86"/>
                  <a:gd name="T6" fmla="*/ 19 w 85"/>
                  <a:gd name="T7" fmla="*/ 0 h 86"/>
                  <a:gd name="T8" fmla="*/ 19 w 85"/>
                  <a:gd name="T9" fmla="*/ 67 h 86"/>
                  <a:gd name="T10" fmla="*/ 85 w 85"/>
                  <a:gd name="T11" fmla="*/ 67 h 86"/>
                  <a:gd name="T12" fmla="*/ 85 w 85"/>
                  <a:gd name="T13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86">
                    <a:moveTo>
                      <a:pt x="85" y="86"/>
                    </a:moveTo>
                    <a:lnTo>
                      <a:pt x="0" y="86"/>
                    </a:lnTo>
                    <a:lnTo>
                      <a:pt x="0" y="0"/>
                    </a:lnTo>
                    <a:lnTo>
                      <a:pt x="19" y="0"/>
                    </a:lnTo>
                    <a:lnTo>
                      <a:pt x="19" y="67"/>
                    </a:lnTo>
                    <a:lnTo>
                      <a:pt x="85" y="67"/>
                    </a:lnTo>
                    <a:lnTo>
                      <a:pt x="85" y="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39" y="1158347"/>
            <a:ext cx="5357121" cy="3985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2877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12490" y="524010"/>
            <a:ext cx="1585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44F5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实战示例</a:t>
            </a:r>
            <a:r>
              <a:rPr lang="en-US" altLang="zh-CN" sz="2400" dirty="0" smtClean="0">
                <a:solidFill>
                  <a:srgbClr val="F44F5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3</a:t>
            </a:r>
            <a:endParaRPr lang="en-US" altLang="zh-CN" sz="2400" dirty="0">
              <a:solidFill>
                <a:srgbClr val="F44F56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12490" y="1524491"/>
            <a:ext cx="10967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rgbClr val="F44F5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ADD THE TITLE</a:t>
            </a:r>
          </a:p>
        </p:txBody>
      </p:sp>
      <p:grpSp>
        <p:nvGrpSpPr>
          <p:cNvPr id="70" name="组合 69"/>
          <p:cNvGrpSpPr/>
          <p:nvPr/>
        </p:nvGrpSpPr>
        <p:grpSpPr>
          <a:xfrm>
            <a:off x="8892480" y="411510"/>
            <a:ext cx="251520" cy="661800"/>
            <a:chOff x="8892480" y="411510"/>
            <a:chExt cx="251520" cy="661800"/>
          </a:xfrm>
        </p:grpSpPr>
        <p:sp>
          <p:nvSpPr>
            <p:cNvPr id="74" name="矩形 73"/>
            <p:cNvSpPr/>
            <p:nvPr/>
          </p:nvSpPr>
          <p:spPr>
            <a:xfrm>
              <a:off x="8892480" y="411510"/>
              <a:ext cx="251520" cy="661800"/>
            </a:xfrm>
            <a:prstGeom prst="rect">
              <a:avLst/>
            </a:prstGeom>
            <a:solidFill>
              <a:srgbClr val="394A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19"/>
            <p:cNvSpPr txBox="1"/>
            <p:nvPr/>
          </p:nvSpPr>
          <p:spPr>
            <a:xfrm rot="5400000">
              <a:off x="8688849" y="634418"/>
              <a:ext cx="658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PAGE   07</a:t>
              </a:r>
              <a:endParaRPr lang="zh-CN" altLang="en-US" sz="8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8964240" y="818664"/>
              <a:ext cx="108000" cy="8629"/>
              <a:chOff x="8953171" y="847239"/>
              <a:chExt cx="130138" cy="8629"/>
            </a:xfrm>
          </p:grpSpPr>
          <p:cxnSp>
            <p:nvCxnSpPr>
              <p:cNvPr id="77" name="直接连接符 76"/>
              <p:cNvCxnSpPr/>
              <p:nvPr/>
            </p:nvCxnSpPr>
            <p:spPr>
              <a:xfrm>
                <a:off x="8953171" y="855868"/>
                <a:ext cx="130138" cy="0"/>
              </a:xfrm>
              <a:prstGeom prst="line">
                <a:avLst/>
              </a:prstGeom>
              <a:ln w="3175">
                <a:solidFill>
                  <a:srgbClr val="2833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>
                <a:off x="8953171" y="847239"/>
                <a:ext cx="130138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88267"/>
            <a:ext cx="7956884" cy="3955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矩形 115"/>
          <p:cNvSpPr/>
          <p:nvPr/>
        </p:nvSpPr>
        <p:spPr>
          <a:xfrm>
            <a:off x="412490" y="877466"/>
            <a:ext cx="15616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错误处理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&amp;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提取返回值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0564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7" grpId="0"/>
      <p:bldP spid="1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9215"/>
            <a:ext cx="9144000" cy="515112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5616" y="1790173"/>
            <a:ext cx="1944526" cy="1563154"/>
          </a:xfrm>
          <a:prstGeom prst="rect">
            <a:avLst/>
          </a:prstGeom>
          <a:solidFill>
            <a:srgbClr val="F44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04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83868" y="2153681"/>
            <a:ext cx="225254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00" b="1" dirty="0" smtClean="0">
                <a:solidFill>
                  <a:srgbClr val="F44F56"/>
                </a:solidFill>
              </a:rPr>
              <a:t>Gatling</a:t>
            </a:r>
            <a:r>
              <a:rPr lang="zh-CN" altLang="en-US" sz="2700" b="1" dirty="0" smtClean="0">
                <a:solidFill>
                  <a:srgbClr val="F44F56"/>
                </a:solidFill>
              </a:rPr>
              <a:t>的报告</a:t>
            </a:r>
            <a:endParaRPr lang="zh-CN" altLang="en-US" sz="2700" b="1" dirty="0">
              <a:solidFill>
                <a:srgbClr val="F44F56"/>
              </a:solidFill>
            </a:endParaRPr>
          </a:p>
        </p:txBody>
      </p:sp>
      <p:sp>
        <p:nvSpPr>
          <p:cNvPr id="7" name="矩形 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383868" y="2638429"/>
            <a:ext cx="448937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自带报告，十分好看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424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04548" cy="5049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689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9215"/>
            <a:ext cx="9144000" cy="515112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5616" y="1790173"/>
            <a:ext cx="1944526" cy="1563154"/>
          </a:xfrm>
          <a:prstGeom prst="rect">
            <a:avLst/>
          </a:prstGeom>
          <a:solidFill>
            <a:srgbClr val="F44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05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83868" y="2153681"/>
            <a:ext cx="259878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00" b="1" dirty="0" smtClean="0">
                <a:solidFill>
                  <a:srgbClr val="F44F56"/>
                </a:solidFill>
              </a:rPr>
              <a:t>Gatling</a:t>
            </a:r>
            <a:r>
              <a:rPr lang="zh-CN" altLang="en-US" sz="2700" b="1" dirty="0" smtClean="0">
                <a:solidFill>
                  <a:srgbClr val="F44F56"/>
                </a:solidFill>
              </a:rPr>
              <a:t>的优缺点</a:t>
            </a:r>
            <a:endParaRPr lang="zh-CN" altLang="en-US" sz="2700" b="1" dirty="0">
              <a:solidFill>
                <a:srgbClr val="F44F56"/>
              </a:solidFill>
            </a:endParaRPr>
          </a:p>
        </p:txBody>
      </p:sp>
      <p:sp>
        <p:nvSpPr>
          <p:cNvPr id="7" name="矩形 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383868" y="2638429"/>
            <a:ext cx="448937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为什么选择它，它有哪些优点，又有哪些不足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1775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44399" y="1680155"/>
            <a:ext cx="3111970" cy="31778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412490" y="524010"/>
            <a:ext cx="2513830" cy="615066"/>
            <a:chOff x="412490" y="524010"/>
            <a:chExt cx="2513830" cy="615066"/>
          </a:xfrm>
        </p:grpSpPr>
        <p:sp>
          <p:nvSpPr>
            <p:cNvPr id="2" name="矩形 1"/>
            <p:cNvSpPr/>
            <p:nvPr/>
          </p:nvSpPr>
          <p:spPr>
            <a:xfrm>
              <a:off x="412490" y="524010"/>
              <a:ext cx="25138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F44F56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Gatling</a:t>
              </a:r>
              <a:r>
                <a:rPr lang="zh-CN" altLang="en-US" sz="2400" dirty="0" smtClean="0">
                  <a:solidFill>
                    <a:srgbClr val="F44F56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的优缺点</a:t>
              </a:r>
              <a:endParaRPr lang="en-US" altLang="zh-CN" sz="2400" dirty="0">
                <a:solidFill>
                  <a:srgbClr val="F44F56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12490" y="877466"/>
              <a:ext cx="18473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892480" y="411510"/>
            <a:ext cx="251520" cy="661800"/>
            <a:chOff x="8892480" y="411510"/>
            <a:chExt cx="251520" cy="661800"/>
          </a:xfrm>
        </p:grpSpPr>
        <p:sp>
          <p:nvSpPr>
            <p:cNvPr id="5" name="矩形 4"/>
            <p:cNvSpPr/>
            <p:nvPr/>
          </p:nvSpPr>
          <p:spPr>
            <a:xfrm>
              <a:off x="8892480" y="411510"/>
              <a:ext cx="251520" cy="661800"/>
            </a:xfrm>
            <a:prstGeom prst="rect">
              <a:avLst/>
            </a:prstGeom>
            <a:solidFill>
              <a:srgbClr val="394A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19"/>
            <p:cNvSpPr txBox="1"/>
            <p:nvPr/>
          </p:nvSpPr>
          <p:spPr>
            <a:xfrm rot="5400000">
              <a:off x="8688849" y="634418"/>
              <a:ext cx="658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PAGE   </a:t>
              </a:r>
              <a:r>
                <a:rPr lang="en-US" altLang="zh-CN" sz="8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16</a:t>
              </a:r>
              <a:endParaRPr lang="zh-CN" altLang="en-US" sz="8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964240" y="818664"/>
              <a:ext cx="108000" cy="8629"/>
              <a:chOff x="8953171" y="847239"/>
              <a:chExt cx="130138" cy="8629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8953171" y="855868"/>
                <a:ext cx="130138" cy="0"/>
              </a:xfrm>
              <a:prstGeom prst="line">
                <a:avLst/>
              </a:prstGeom>
              <a:ln w="3175">
                <a:solidFill>
                  <a:srgbClr val="2833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8953171" y="847239"/>
                <a:ext cx="130138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074" name="Picture 2" descr="C:\Users\Admin\Desktop\Nipic_2716341_20100921120319054802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92465" y="1147027"/>
            <a:ext cx="2579735" cy="3433763"/>
          </a:xfrm>
          <a:prstGeom prst="rect">
            <a:avLst/>
          </a:prstGeom>
          <a:noFill/>
          <a:effectLst>
            <a:reflection blurRad="6350" stA="12000" endPos="1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矩形 58"/>
          <p:cNvSpPr/>
          <p:nvPr/>
        </p:nvSpPr>
        <p:spPr>
          <a:xfrm>
            <a:off x="1022342" y="3549569"/>
            <a:ext cx="27830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1000" dirty="0">
                <a:solidFill>
                  <a:schemeClr val="bg1"/>
                </a:solidFill>
              </a:rPr>
              <a:t>简洁强大的</a:t>
            </a:r>
            <a:r>
              <a:rPr lang="en-US" altLang="zh-CN" sz="1000" dirty="0">
                <a:solidFill>
                  <a:schemeClr val="bg1"/>
                </a:solidFill>
              </a:rPr>
              <a:t>DSL API</a:t>
            </a:r>
            <a:r>
              <a:rPr lang="zh-CN" altLang="en-US" sz="1000" dirty="0">
                <a:solidFill>
                  <a:schemeClr val="bg1"/>
                </a:solidFill>
              </a:rPr>
              <a:t>，支持命令行运行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22342" y="2723587"/>
            <a:ext cx="27830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1000" dirty="0">
                <a:solidFill>
                  <a:schemeClr val="bg1"/>
                </a:solidFill>
              </a:rPr>
              <a:t>轻</a:t>
            </a:r>
            <a:r>
              <a:rPr lang="zh-CN" altLang="en-US" sz="1000" dirty="0" smtClean="0">
                <a:solidFill>
                  <a:schemeClr val="bg1"/>
                </a:solidFill>
              </a:rPr>
              <a:t>量</a:t>
            </a:r>
            <a:r>
              <a:rPr lang="zh-CN" altLang="en-US" sz="1000" dirty="0">
                <a:solidFill>
                  <a:schemeClr val="bg1"/>
                </a:solidFill>
              </a:rPr>
              <a:t>美观</a:t>
            </a:r>
            <a:r>
              <a:rPr lang="zh-CN" altLang="en-US" sz="1000" dirty="0" smtClean="0">
                <a:solidFill>
                  <a:schemeClr val="bg1"/>
                </a:solidFill>
              </a:rPr>
              <a:t>的</a:t>
            </a:r>
            <a:r>
              <a:rPr lang="en-US" altLang="zh-CN" sz="1000" dirty="0">
                <a:solidFill>
                  <a:schemeClr val="bg1"/>
                </a:solidFill>
              </a:rPr>
              <a:t>HTML</a:t>
            </a:r>
            <a:r>
              <a:rPr lang="zh-CN" altLang="en-US" sz="1000" dirty="0">
                <a:solidFill>
                  <a:schemeClr val="bg1"/>
                </a:solidFill>
              </a:rPr>
              <a:t>报告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22342" y="1897606"/>
            <a:ext cx="27830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1000" dirty="0">
                <a:solidFill>
                  <a:schemeClr val="bg1"/>
                </a:solidFill>
              </a:rPr>
              <a:t>高性能（</a:t>
            </a:r>
            <a:r>
              <a:rPr lang="nn-NO" altLang="zh-CN" sz="1000" dirty="0">
                <a:solidFill>
                  <a:schemeClr val="bg1"/>
                </a:solidFill>
              </a:rPr>
              <a:t>Akka Actors</a:t>
            </a:r>
            <a:r>
              <a:rPr lang="zh-CN" altLang="nn-NO" sz="1000" dirty="0">
                <a:solidFill>
                  <a:schemeClr val="bg1"/>
                </a:solidFill>
              </a:rPr>
              <a:t>和</a:t>
            </a:r>
            <a:r>
              <a:rPr lang="nn-NO" altLang="zh-CN" sz="1000" dirty="0">
                <a:solidFill>
                  <a:schemeClr val="bg1"/>
                </a:solidFill>
              </a:rPr>
              <a:t>Async IO</a:t>
            </a:r>
            <a:r>
              <a:rPr lang="zh-CN" altLang="en-US" sz="1000" dirty="0">
                <a:solidFill>
                  <a:schemeClr val="bg1"/>
                </a:solidFill>
              </a:rPr>
              <a:t>）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563820" y="2489535"/>
            <a:ext cx="3021313" cy="7143"/>
            <a:chOff x="5934316" y="1592499"/>
            <a:chExt cx="2714384" cy="7143"/>
          </a:xfrm>
        </p:grpSpPr>
        <p:cxnSp>
          <p:nvCxnSpPr>
            <p:cNvPr id="91" name="直接连接符 90"/>
            <p:cNvCxnSpPr/>
            <p:nvPr/>
          </p:nvCxnSpPr>
          <p:spPr>
            <a:xfrm>
              <a:off x="5934316" y="1599642"/>
              <a:ext cx="2714384" cy="0"/>
            </a:xfrm>
            <a:prstGeom prst="line">
              <a:avLst/>
            </a:prstGeom>
            <a:ln w="6350">
              <a:solidFill>
                <a:schemeClr val="bg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5934316" y="1592499"/>
              <a:ext cx="2714384" cy="0"/>
            </a:xfrm>
            <a:prstGeom prst="line">
              <a:avLst/>
            </a:prstGeom>
            <a:ln w="63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563819" y="3186383"/>
            <a:ext cx="3021313" cy="7143"/>
            <a:chOff x="5934316" y="1592499"/>
            <a:chExt cx="2714384" cy="7143"/>
          </a:xfrm>
        </p:grpSpPr>
        <p:cxnSp>
          <p:nvCxnSpPr>
            <p:cNvPr id="89" name="直接连接符 88"/>
            <p:cNvCxnSpPr/>
            <p:nvPr/>
          </p:nvCxnSpPr>
          <p:spPr>
            <a:xfrm>
              <a:off x="5934316" y="1599642"/>
              <a:ext cx="2714384" cy="0"/>
            </a:xfrm>
            <a:prstGeom prst="line">
              <a:avLst/>
            </a:prstGeom>
            <a:ln w="6350">
              <a:solidFill>
                <a:schemeClr val="bg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5934316" y="1592499"/>
              <a:ext cx="2714384" cy="0"/>
            </a:xfrm>
            <a:prstGeom prst="line">
              <a:avLst/>
            </a:prstGeom>
            <a:ln w="63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矩形 95"/>
          <p:cNvSpPr/>
          <p:nvPr/>
        </p:nvSpPr>
        <p:spPr>
          <a:xfrm>
            <a:off x="6326564" y="1815666"/>
            <a:ext cx="2493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支持的协议单一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326564" y="2723587"/>
            <a:ext cx="1845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GUI</a:t>
            </a:r>
            <a:r>
              <a:rPr lang="zh-CN" altLang="en-US" dirty="0">
                <a:solidFill>
                  <a:srgbClr val="FF0000"/>
                </a:solidFill>
              </a:rPr>
              <a:t>功能不足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571153" y="4055033"/>
            <a:ext cx="3021313" cy="7143"/>
            <a:chOff x="5934316" y="1592499"/>
            <a:chExt cx="2714384" cy="7143"/>
          </a:xfrm>
        </p:grpSpPr>
        <p:cxnSp>
          <p:nvCxnSpPr>
            <p:cNvPr id="117" name="直接连接符 116"/>
            <p:cNvCxnSpPr/>
            <p:nvPr/>
          </p:nvCxnSpPr>
          <p:spPr>
            <a:xfrm>
              <a:off x="5934316" y="1599642"/>
              <a:ext cx="2714384" cy="0"/>
            </a:xfrm>
            <a:prstGeom prst="line">
              <a:avLst/>
            </a:prstGeom>
            <a:ln w="6350">
              <a:solidFill>
                <a:schemeClr val="bg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5934316" y="1592499"/>
              <a:ext cx="2714384" cy="0"/>
            </a:xfrm>
            <a:prstGeom prst="line">
              <a:avLst/>
            </a:prstGeom>
            <a:ln w="63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矩形 120"/>
          <p:cNvSpPr/>
          <p:nvPr/>
        </p:nvSpPr>
        <p:spPr>
          <a:xfrm>
            <a:off x="1022342" y="4334569"/>
            <a:ext cx="27830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1000" dirty="0">
                <a:solidFill>
                  <a:schemeClr val="bg1"/>
                </a:solidFill>
              </a:rPr>
              <a:t>支持</a:t>
            </a:r>
            <a:r>
              <a:rPr lang="en-US" altLang="zh-CN" sz="1000" dirty="0">
                <a:solidFill>
                  <a:schemeClr val="bg1"/>
                </a:solidFill>
              </a:rPr>
              <a:t>Jenkins</a:t>
            </a:r>
            <a:r>
              <a:rPr lang="zh-CN" altLang="en-US" sz="1000" dirty="0">
                <a:solidFill>
                  <a:schemeClr val="bg1"/>
                </a:solidFill>
              </a:rPr>
              <a:t>，以便于进行持续集成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383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9215"/>
            <a:ext cx="9144000" cy="515112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494881" y="1995686"/>
            <a:ext cx="61542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F44F5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THANKS VERY MUCH</a:t>
            </a:r>
            <a:endParaRPr lang="en-US" altLang="zh-CN" sz="4800" b="1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99737" y="-15085"/>
            <a:ext cx="1944526" cy="1563154"/>
          </a:xfrm>
          <a:prstGeom prst="rect">
            <a:avLst/>
          </a:prstGeom>
          <a:solidFill>
            <a:srgbClr val="F44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400" b="1" dirty="0"/>
              <a:t>OVER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0767220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931862" y="754842"/>
            <a:ext cx="175270" cy="175270"/>
          </a:xfrm>
          <a:prstGeom prst="rect">
            <a:avLst/>
          </a:prstGeom>
          <a:solidFill>
            <a:srgbClr val="F44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-931862" y="1018426"/>
            <a:ext cx="175270" cy="175270"/>
          </a:xfrm>
          <a:prstGeom prst="rect">
            <a:avLst/>
          </a:prstGeom>
          <a:solidFill>
            <a:srgbClr val="394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-931862" y="1282011"/>
            <a:ext cx="175270" cy="175270"/>
          </a:xfrm>
          <a:prstGeom prst="rect">
            <a:avLst/>
          </a:prstGeom>
          <a:solidFill>
            <a:srgbClr val="697E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8892480" y="411510"/>
            <a:ext cx="251520" cy="661800"/>
            <a:chOff x="8892480" y="411510"/>
            <a:chExt cx="251520" cy="661800"/>
          </a:xfrm>
        </p:grpSpPr>
        <p:sp>
          <p:nvSpPr>
            <p:cNvPr id="42" name="矩形 41"/>
            <p:cNvSpPr/>
            <p:nvPr/>
          </p:nvSpPr>
          <p:spPr>
            <a:xfrm>
              <a:off x="8892480" y="411510"/>
              <a:ext cx="251520" cy="661800"/>
            </a:xfrm>
            <a:prstGeom prst="rect">
              <a:avLst/>
            </a:prstGeom>
            <a:solidFill>
              <a:srgbClr val="394A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19"/>
            <p:cNvSpPr txBox="1"/>
            <p:nvPr/>
          </p:nvSpPr>
          <p:spPr>
            <a:xfrm rot="5400000">
              <a:off x="8688849" y="634418"/>
              <a:ext cx="658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PAGE   02</a:t>
              </a:r>
              <a:endParaRPr lang="zh-CN" altLang="en-US" sz="8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8964240" y="818664"/>
              <a:ext cx="108000" cy="8629"/>
              <a:chOff x="8953171" y="847239"/>
              <a:chExt cx="130138" cy="8629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8953171" y="855868"/>
                <a:ext cx="130138" cy="0"/>
              </a:xfrm>
              <a:prstGeom prst="line">
                <a:avLst/>
              </a:prstGeom>
              <a:ln w="3175">
                <a:solidFill>
                  <a:srgbClr val="2833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8953171" y="847239"/>
                <a:ext cx="130138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412491" y="951711"/>
            <a:ext cx="1804535" cy="510342"/>
            <a:chOff x="844181" y="1917392"/>
            <a:chExt cx="1804535" cy="510342"/>
          </a:xfrm>
        </p:grpSpPr>
        <p:sp>
          <p:nvSpPr>
            <p:cNvPr id="70" name="矩形 69"/>
            <p:cNvSpPr/>
            <p:nvPr/>
          </p:nvSpPr>
          <p:spPr>
            <a:xfrm>
              <a:off x="844181" y="1917392"/>
              <a:ext cx="1804535" cy="510342"/>
            </a:xfrm>
            <a:prstGeom prst="rect">
              <a:avLst/>
            </a:prstGeom>
            <a:solidFill>
              <a:srgbClr val="F44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1020929" y="2003286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导语</a:t>
              </a:r>
              <a:endParaRPr lang="en-US" altLang="zh-CN" sz="16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412491" y="1809308"/>
            <a:ext cx="8223510" cy="1986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性能测试水很深，要想精通非一日之功，但是熟练掌握工具用法肯定是基础中的基础。市面五花八门的工具很多，比较热门的有</a:t>
            </a:r>
            <a:r>
              <a:rPr lang="en-US" altLang="zh-CN" sz="2400" dirty="0" err="1">
                <a:latin typeface="华文楷体" pitchFamily="2" charset="-122"/>
                <a:ea typeface="华文楷体" pitchFamily="2" charset="-122"/>
              </a:rPr>
              <a:t>LoadRunner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dirty="0" err="1">
                <a:latin typeface="华文楷体" pitchFamily="2" charset="-122"/>
                <a:ea typeface="华文楷体" pitchFamily="2" charset="-122"/>
              </a:rPr>
              <a:t>Jmeter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等，而我今天要介绍的是一款不那么热门但同样有其特点和优点的工具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-Gatling</a:t>
            </a:r>
          </a:p>
          <a:p>
            <a:pPr>
              <a:lnSpc>
                <a:spcPct val="114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957229" y="1572663"/>
            <a:ext cx="471016" cy="689458"/>
            <a:chOff x="6045200" y="1282700"/>
            <a:chExt cx="328613" cy="481013"/>
          </a:xfrm>
          <a:solidFill>
            <a:srgbClr val="697E92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045200" y="1282700"/>
              <a:ext cx="328613" cy="165100"/>
            </a:xfrm>
            <a:custGeom>
              <a:avLst/>
              <a:gdLst>
                <a:gd name="T0" fmla="*/ 88 w 88"/>
                <a:gd name="T1" fmla="*/ 44 h 44"/>
                <a:gd name="T2" fmla="*/ 80 w 88"/>
                <a:gd name="T3" fmla="*/ 44 h 44"/>
                <a:gd name="T4" fmla="*/ 44 w 88"/>
                <a:gd name="T5" fmla="*/ 8 h 44"/>
                <a:gd name="T6" fmla="*/ 8 w 88"/>
                <a:gd name="T7" fmla="*/ 44 h 44"/>
                <a:gd name="T8" fmla="*/ 0 w 88"/>
                <a:gd name="T9" fmla="*/ 44 h 44"/>
                <a:gd name="T10" fmla="*/ 44 w 88"/>
                <a:gd name="T11" fmla="*/ 0 h 44"/>
                <a:gd name="T12" fmla="*/ 88 w 88"/>
                <a:gd name="T1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44">
                  <a:moveTo>
                    <a:pt x="88" y="44"/>
                  </a:moveTo>
                  <a:cubicBezTo>
                    <a:pt x="80" y="44"/>
                    <a:pt x="80" y="4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4" y="8"/>
                    <a:pt x="8" y="24"/>
                    <a:pt x="8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045200" y="1477963"/>
              <a:ext cx="328613" cy="285750"/>
            </a:xfrm>
            <a:custGeom>
              <a:avLst/>
              <a:gdLst>
                <a:gd name="T0" fmla="*/ 44 w 88"/>
                <a:gd name="T1" fmla="*/ 76 h 76"/>
                <a:gd name="T2" fmla="*/ 0 w 88"/>
                <a:gd name="T3" fmla="*/ 32 h 76"/>
                <a:gd name="T4" fmla="*/ 0 w 88"/>
                <a:gd name="T5" fmla="*/ 0 h 76"/>
                <a:gd name="T6" fmla="*/ 8 w 88"/>
                <a:gd name="T7" fmla="*/ 0 h 76"/>
                <a:gd name="T8" fmla="*/ 8 w 88"/>
                <a:gd name="T9" fmla="*/ 32 h 76"/>
                <a:gd name="T10" fmla="*/ 44 w 88"/>
                <a:gd name="T11" fmla="*/ 68 h 76"/>
                <a:gd name="T12" fmla="*/ 80 w 88"/>
                <a:gd name="T13" fmla="*/ 32 h 76"/>
                <a:gd name="T14" fmla="*/ 80 w 88"/>
                <a:gd name="T15" fmla="*/ 0 h 76"/>
                <a:gd name="T16" fmla="*/ 88 w 88"/>
                <a:gd name="T17" fmla="*/ 0 h 76"/>
                <a:gd name="T18" fmla="*/ 88 w 88"/>
                <a:gd name="T19" fmla="*/ 32 h 76"/>
                <a:gd name="T20" fmla="*/ 44 w 88"/>
                <a:gd name="T21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cubicBezTo>
                    <a:pt x="20" y="76"/>
                    <a:pt x="0" y="56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52"/>
                    <a:pt x="24" y="68"/>
                    <a:pt x="44" y="68"/>
                  </a:cubicBezTo>
                  <a:cubicBezTo>
                    <a:pt x="64" y="68"/>
                    <a:pt x="80" y="52"/>
                    <a:pt x="80" y="3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32"/>
                    <a:pt x="88" y="32"/>
                    <a:pt x="88" y="32"/>
                  </a:cubicBezTo>
                  <a:cubicBezTo>
                    <a:pt x="88" y="56"/>
                    <a:pt x="68" y="76"/>
                    <a:pt x="44" y="7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6194425" y="1373188"/>
              <a:ext cx="30163" cy="1190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34242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-257686"/>
            <a:ext cx="10196292" cy="540118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03160" y="723935"/>
            <a:ext cx="412955" cy="412955"/>
          </a:xfrm>
          <a:prstGeom prst="rect">
            <a:avLst/>
          </a:prstGeom>
          <a:solidFill>
            <a:srgbClr val="F44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b="1" dirty="0">
                <a:cs typeface="+mn-ea"/>
                <a:sym typeface="+mn-lt"/>
              </a:rPr>
              <a:t>01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03161" y="1616836"/>
            <a:ext cx="412955" cy="412955"/>
          </a:xfrm>
          <a:prstGeom prst="rect">
            <a:avLst/>
          </a:prstGeom>
          <a:solidFill>
            <a:srgbClr val="F44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b="1" dirty="0">
                <a:cs typeface="+mn-ea"/>
                <a:sym typeface="+mn-lt"/>
              </a:rPr>
              <a:t>02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03159" y="2512415"/>
            <a:ext cx="412955" cy="412955"/>
          </a:xfrm>
          <a:prstGeom prst="rect">
            <a:avLst/>
          </a:prstGeom>
          <a:solidFill>
            <a:srgbClr val="F44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b="1" dirty="0">
                <a:cs typeface="+mn-ea"/>
                <a:sym typeface="+mn-lt"/>
              </a:rPr>
              <a:t>03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03161" y="3379358"/>
            <a:ext cx="412955" cy="412955"/>
          </a:xfrm>
          <a:prstGeom prst="rect">
            <a:avLst/>
          </a:prstGeom>
          <a:solidFill>
            <a:srgbClr val="F44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b="1" dirty="0">
                <a:cs typeface="+mn-ea"/>
                <a:sym typeface="+mn-lt"/>
              </a:rPr>
              <a:t>04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62039" y="622301"/>
            <a:ext cx="1330621" cy="367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500" b="1" dirty="0" smtClean="0">
                <a:solidFill>
                  <a:srgbClr val="F44F56"/>
                </a:solidFill>
                <a:cs typeface="+mn-ea"/>
                <a:sym typeface="+mn-lt"/>
              </a:rPr>
              <a:t>Gatling</a:t>
            </a:r>
            <a:r>
              <a:rPr lang="zh-CN" altLang="en-US" sz="1500" b="1" dirty="0" smtClean="0">
                <a:solidFill>
                  <a:srgbClr val="F44F56"/>
                </a:solidFill>
                <a:cs typeface="+mn-ea"/>
                <a:sym typeface="+mn-lt"/>
              </a:rPr>
              <a:t>是什么</a:t>
            </a:r>
            <a:endParaRPr lang="zh-CN" altLang="en-US" sz="1500" b="1" dirty="0">
              <a:solidFill>
                <a:srgbClr val="F44F56"/>
              </a:solidFill>
              <a:cs typeface="+mn-ea"/>
              <a:sym typeface="+mn-lt"/>
            </a:endParaRPr>
          </a:p>
        </p:txBody>
      </p:sp>
      <p:sp>
        <p:nvSpPr>
          <p:cNvPr id="7" name="矩形 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5662038" y="887459"/>
            <a:ext cx="2580968" cy="230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750" dirty="0" smtClean="0">
                <a:solidFill>
                  <a:schemeClr val="bg1"/>
                </a:solidFill>
                <a:cs typeface="+mn-ea"/>
                <a:sym typeface="+mn-lt"/>
              </a:rPr>
              <a:t>What?</a:t>
            </a:r>
            <a:endParaRPr lang="zh-CN" altLang="en-US" sz="7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62040" y="1542157"/>
            <a:ext cx="1330621" cy="367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500" b="1" dirty="0" smtClean="0">
                <a:solidFill>
                  <a:srgbClr val="F44F56"/>
                </a:solidFill>
                <a:cs typeface="+mn-ea"/>
                <a:sym typeface="+mn-lt"/>
              </a:rPr>
              <a:t>Gatling</a:t>
            </a:r>
            <a:r>
              <a:rPr lang="zh-CN" altLang="en-US" sz="1500" b="1" dirty="0" smtClean="0">
                <a:solidFill>
                  <a:srgbClr val="F44F56"/>
                </a:solidFill>
                <a:cs typeface="+mn-ea"/>
                <a:sym typeface="+mn-lt"/>
              </a:rPr>
              <a:t>怎么用</a:t>
            </a:r>
            <a:endParaRPr lang="zh-CN" altLang="en-US" sz="1500" b="1" dirty="0">
              <a:solidFill>
                <a:srgbClr val="F44F56"/>
              </a:solidFill>
              <a:cs typeface="+mn-ea"/>
              <a:sym typeface="+mn-lt"/>
            </a:endParaRPr>
          </a:p>
        </p:txBody>
      </p:sp>
      <p:sp>
        <p:nvSpPr>
          <p:cNvPr id="9" name="矩形 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5662039" y="1807315"/>
            <a:ext cx="2580968" cy="230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750" dirty="0" smtClean="0">
                <a:solidFill>
                  <a:schemeClr val="bg1"/>
                </a:solidFill>
                <a:cs typeface="+mn-ea"/>
                <a:sym typeface="+mn-lt"/>
              </a:rPr>
              <a:t>How?</a:t>
            </a:r>
            <a:endParaRPr lang="zh-CN" altLang="en-US" sz="7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62038" y="2390920"/>
            <a:ext cx="1715341" cy="367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500" b="1" dirty="0" smtClean="0">
                <a:solidFill>
                  <a:srgbClr val="F44F56"/>
                </a:solidFill>
                <a:cs typeface="+mn-ea"/>
                <a:sym typeface="+mn-lt"/>
              </a:rPr>
              <a:t>Gatling</a:t>
            </a:r>
            <a:r>
              <a:rPr lang="zh-CN" altLang="en-US" sz="1500" b="1" dirty="0" smtClean="0">
                <a:solidFill>
                  <a:srgbClr val="F44F56"/>
                </a:solidFill>
                <a:cs typeface="+mn-ea"/>
                <a:sym typeface="+mn-lt"/>
              </a:rPr>
              <a:t>脚本怎么写</a:t>
            </a:r>
            <a:endParaRPr lang="zh-CN" altLang="en-US" sz="1500" b="1" dirty="0">
              <a:solidFill>
                <a:srgbClr val="F44F56"/>
              </a:solidFill>
              <a:cs typeface="+mn-ea"/>
              <a:sym typeface="+mn-lt"/>
            </a:endParaRPr>
          </a:p>
        </p:txBody>
      </p:sp>
      <p:sp>
        <p:nvSpPr>
          <p:cNvPr id="11" name="矩形 1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5662037" y="2656078"/>
            <a:ext cx="2580968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>
                <a:solidFill>
                  <a:schemeClr val="bg1"/>
                </a:solidFill>
                <a:cs typeface="+mn-ea"/>
                <a:sym typeface="+mn-lt"/>
              </a:rPr>
              <a:t>提供</a:t>
            </a:r>
            <a:r>
              <a:rPr lang="zh-CN" altLang="en-US" sz="750" dirty="0" smtClean="0">
                <a:solidFill>
                  <a:schemeClr val="bg1"/>
                </a:solidFill>
                <a:cs typeface="+mn-ea"/>
                <a:sym typeface="+mn-lt"/>
              </a:rPr>
              <a:t>一些实践案例</a:t>
            </a:r>
            <a:r>
              <a:rPr lang="en-US" altLang="zh-CN" sz="750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zh-CN" altLang="en-US" sz="7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62040" y="3302736"/>
            <a:ext cx="1330621" cy="367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500" b="1" dirty="0" smtClean="0">
                <a:solidFill>
                  <a:srgbClr val="F44F56"/>
                </a:solidFill>
                <a:cs typeface="+mn-ea"/>
                <a:sym typeface="+mn-lt"/>
              </a:rPr>
              <a:t>Gatling</a:t>
            </a:r>
            <a:r>
              <a:rPr lang="zh-CN" altLang="en-US" sz="1500" b="1" dirty="0" smtClean="0">
                <a:solidFill>
                  <a:srgbClr val="F44F56"/>
                </a:solidFill>
                <a:cs typeface="+mn-ea"/>
                <a:sym typeface="+mn-lt"/>
              </a:rPr>
              <a:t>的报告</a:t>
            </a:r>
            <a:endParaRPr lang="zh-CN" altLang="en-US" sz="1500" b="1" dirty="0">
              <a:solidFill>
                <a:srgbClr val="F44F56"/>
              </a:solidFill>
              <a:cs typeface="+mn-ea"/>
              <a:sym typeface="+mn-lt"/>
            </a:endParaRPr>
          </a:p>
        </p:txBody>
      </p:sp>
      <p:sp>
        <p:nvSpPr>
          <p:cNvPr id="13" name="矩形 12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5662039" y="3567894"/>
            <a:ext cx="2580968" cy="230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50" dirty="0" smtClean="0">
                <a:solidFill>
                  <a:schemeClr val="bg1"/>
                </a:solidFill>
                <a:cs typeface="+mn-ea"/>
                <a:sym typeface="+mn-lt"/>
              </a:rPr>
              <a:t>轻量美观</a:t>
            </a:r>
            <a:endParaRPr lang="zh-CN" altLang="en-US" sz="7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Oval 65_1"/>
          <p:cNvSpPr/>
          <p:nvPr/>
        </p:nvSpPr>
        <p:spPr>
          <a:xfrm>
            <a:off x="1323110" y="1598144"/>
            <a:ext cx="1925781" cy="1925781"/>
          </a:xfrm>
          <a:prstGeom prst="rect">
            <a:avLst/>
          </a:prstGeom>
          <a:solidFill>
            <a:srgbClr val="F44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3200" dirty="0">
                <a:cs typeface="+mn-ea"/>
                <a:sym typeface="+mn-lt"/>
              </a:rPr>
              <a:t>目录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02597" y="4226369"/>
            <a:ext cx="412955" cy="412955"/>
          </a:xfrm>
          <a:prstGeom prst="rect">
            <a:avLst/>
          </a:prstGeom>
          <a:solidFill>
            <a:srgbClr val="F44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b="1" dirty="0" smtClean="0">
                <a:cs typeface="+mn-ea"/>
                <a:sym typeface="+mn-lt"/>
              </a:rPr>
              <a:t>05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17" name="文本框 11"/>
          <p:cNvSpPr txBox="1"/>
          <p:nvPr/>
        </p:nvSpPr>
        <p:spPr>
          <a:xfrm>
            <a:off x="5661476" y="4150980"/>
            <a:ext cx="1330621" cy="367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500" b="1" dirty="0" smtClean="0">
                <a:solidFill>
                  <a:srgbClr val="F44F56"/>
                </a:solidFill>
                <a:cs typeface="+mn-ea"/>
                <a:sym typeface="+mn-lt"/>
              </a:rPr>
              <a:t>Gatling</a:t>
            </a:r>
            <a:r>
              <a:rPr lang="zh-CN" altLang="en-US" sz="1500" b="1" dirty="0">
                <a:solidFill>
                  <a:srgbClr val="F44F56"/>
                </a:solidFill>
                <a:cs typeface="+mn-ea"/>
                <a:sym typeface="+mn-lt"/>
              </a:rPr>
              <a:t>优缺点</a:t>
            </a:r>
            <a:endParaRPr lang="zh-CN" altLang="en-US" sz="1500" b="1" dirty="0">
              <a:solidFill>
                <a:srgbClr val="F44F56"/>
              </a:solidFill>
              <a:cs typeface="+mn-ea"/>
              <a:sym typeface="+mn-lt"/>
            </a:endParaRP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5570212" y="4416138"/>
            <a:ext cx="2580968" cy="22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75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750" dirty="0" smtClean="0">
                <a:solidFill>
                  <a:schemeClr val="bg1"/>
                </a:solidFill>
                <a:cs typeface="+mn-ea"/>
                <a:sym typeface="+mn-lt"/>
              </a:rPr>
              <a:t>    Why?</a:t>
            </a:r>
            <a:endParaRPr lang="zh-CN" altLang="en-US" sz="75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83925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500" y="-9215"/>
            <a:ext cx="9144000" cy="515112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5616" y="1790173"/>
            <a:ext cx="1944526" cy="1563154"/>
          </a:xfrm>
          <a:prstGeom prst="rect">
            <a:avLst/>
          </a:prstGeom>
          <a:solidFill>
            <a:srgbClr val="F44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01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83868" y="2153681"/>
            <a:ext cx="2329356" cy="605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F44F56"/>
                </a:solidFill>
                <a:cs typeface="+mn-ea"/>
                <a:sym typeface="+mn-lt"/>
              </a:rPr>
              <a:t>Gatling</a:t>
            </a:r>
            <a:r>
              <a:rPr lang="zh-CN" altLang="en-US" sz="2800" b="1" dirty="0">
                <a:solidFill>
                  <a:srgbClr val="F44F56"/>
                </a:solidFill>
                <a:cs typeface="+mn-ea"/>
                <a:sym typeface="+mn-lt"/>
              </a:rPr>
              <a:t>是什么</a:t>
            </a:r>
            <a:endParaRPr lang="zh-CN" altLang="en-US" sz="2800" b="1" dirty="0">
              <a:solidFill>
                <a:srgbClr val="F44F56"/>
              </a:solidFill>
              <a:cs typeface="+mn-ea"/>
              <a:sym typeface="+mn-lt"/>
            </a:endParaRPr>
          </a:p>
        </p:txBody>
      </p:sp>
      <p:sp>
        <p:nvSpPr>
          <p:cNvPr id="7" name="矩形 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383868" y="2758911"/>
            <a:ext cx="44893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bg1"/>
                </a:solidFill>
              </a:rPr>
              <a:t>一款基于</a:t>
            </a:r>
            <a:r>
              <a:rPr lang="en-US" altLang="zh-CN" sz="1050" dirty="0" err="1">
                <a:solidFill>
                  <a:schemeClr val="bg1"/>
                </a:solidFill>
              </a:rPr>
              <a:t>Scala</a:t>
            </a:r>
            <a:r>
              <a:rPr lang="en-US" altLang="zh-CN" sz="1050" dirty="0">
                <a:solidFill>
                  <a:schemeClr val="bg1"/>
                </a:solidFill>
              </a:rPr>
              <a:t> </a:t>
            </a:r>
            <a:r>
              <a:rPr lang="zh-CN" altLang="en-US" sz="1050" dirty="0">
                <a:solidFill>
                  <a:schemeClr val="bg1"/>
                </a:solidFill>
              </a:rPr>
              <a:t>开发的开源免费的高性能服务器性能测试工具</a:t>
            </a:r>
          </a:p>
          <a:p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6278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9215"/>
            <a:ext cx="9144000" cy="515112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5616" y="1790173"/>
            <a:ext cx="1944526" cy="1563154"/>
          </a:xfrm>
          <a:prstGeom prst="rect">
            <a:avLst/>
          </a:prstGeom>
          <a:solidFill>
            <a:srgbClr val="F44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02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83867" y="2153681"/>
            <a:ext cx="225254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00" b="1" dirty="0" smtClean="0">
                <a:solidFill>
                  <a:srgbClr val="F44F56"/>
                </a:solidFill>
              </a:rPr>
              <a:t>Gatling</a:t>
            </a:r>
            <a:r>
              <a:rPr lang="zh-CN" altLang="en-US" sz="2700" b="1" dirty="0">
                <a:solidFill>
                  <a:srgbClr val="F44F56"/>
                </a:solidFill>
              </a:rPr>
              <a:t>怎么用</a:t>
            </a:r>
          </a:p>
        </p:txBody>
      </p:sp>
      <p:sp>
        <p:nvSpPr>
          <p:cNvPr id="7" name="矩形 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383868" y="2638429"/>
            <a:ext cx="448937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先从录制开始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4836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724401" y="492037"/>
            <a:ext cx="325753" cy="45720"/>
            <a:chOff x="486593" y="492037"/>
            <a:chExt cx="325753" cy="45720"/>
          </a:xfrm>
        </p:grpSpPr>
        <p:sp>
          <p:nvSpPr>
            <p:cNvPr id="13" name="椭圆 12"/>
            <p:cNvSpPr/>
            <p:nvPr/>
          </p:nvSpPr>
          <p:spPr>
            <a:xfrm>
              <a:off x="486593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79937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73281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766626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892480" y="411510"/>
            <a:ext cx="251520" cy="661800"/>
            <a:chOff x="8892480" y="411510"/>
            <a:chExt cx="251520" cy="661800"/>
          </a:xfrm>
        </p:grpSpPr>
        <p:sp>
          <p:nvSpPr>
            <p:cNvPr id="18" name="矩形 17"/>
            <p:cNvSpPr/>
            <p:nvPr/>
          </p:nvSpPr>
          <p:spPr>
            <a:xfrm>
              <a:off x="8892480" y="411510"/>
              <a:ext cx="251520" cy="661800"/>
            </a:xfrm>
            <a:prstGeom prst="rect">
              <a:avLst/>
            </a:prstGeom>
            <a:solidFill>
              <a:srgbClr val="394A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9"/>
            <p:cNvSpPr txBox="1"/>
            <p:nvPr/>
          </p:nvSpPr>
          <p:spPr>
            <a:xfrm rot="5400000">
              <a:off x="8688849" y="634418"/>
              <a:ext cx="658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PAGE   </a:t>
              </a:r>
              <a:r>
                <a:rPr lang="en-US" altLang="zh-CN" sz="8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6</a:t>
              </a:r>
              <a:endParaRPr lang="zh-CN" altLang="en-US" sz="8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8964240" y="818664"/>
              <a:ext cx="108000" cy="8629"/>
              <a:chOff x="8953171" y="847239"/>
              <a:chExt cx="130138" cy="8629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8953171" y="855868"/>
                <a:ext cx="130138" cy="0"/>
              </a:xfrm>
              <a:prstGeom prst="line">
                <a:avLst/>
              </a:prstGeom>
              <a:ln w="3175">
                <a:solidFill>
                  <a:srgbClr val="2833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8953171" y="847239"/>
                <a:ext cx="130138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组合 51"/>
          <p:cNvGrpSpPr/>
          <p:nvPr/>
        </p:nvGrpSpPr>
        <p:grpSpPr>
          <a:xfrm>
            <a:off x="4720590" y="1455626"/>
            <a:ext cx="3621015" cy="837225"/>
            <a:chOff x="4875421" y="2970672"/>
            <a:chExt cx="3621015" cy="837225"/>
          </a:xfrm>
        </p:grpSpPr>
        <p:grpSp>
          <p:nvGrpSpPr>
            <p:cNvPr id="7" name="组合 6"/>
            <p:cNvGrpSpPr/>
            <p:nvPr/>
          </p:nvGrpSpPr>
          <p:grpSpPr>
            <a:xfrm>
              <a:off x="4875421" y="2970672"/>
              <a:ext cx="612620" cy="612620"/>
              <a:chOff x="4875421" y="2877508"/>
              <a:chExt cx="612620" cy="612620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4875421" y="2877508"/>
                <a:ext cx="612620" cy="612620"/>
              </a:xfrm>
              <a:prstGeom prst="ellipse">
                <a:avLst/>
              </a:prstGeom>
              <a:solidFill>
                <a:srgbClr val="F44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0" name="组合 29"/>
              <p:cNvGrpSpPr/>
              <p:nvPr/>
            </p:nvGrpSpPr>
            <p:grpSpPr>
              <a:xfrm flipH="1">
                <a:off x="5000369" y="2999972"/>
                <a:ext cx="362725" cy="367692"/>
                <a:chOff x="9363075" y="4967288"/>
                <a:chExt cx="463551" cy="469900"/>
              </a:xfrm>
              <a:solidFill>
                <a:schemeClr val="bg1"/>
              </a:solidFill>
            </p:grpSpPr>
            <p:sp>
              <p:nvSpPr>
                <p:cNvPr id="31" name="Freeform 22"/>
                <p:cNvSpPr>
                  <a:spLocks/>
                </p:cNvSpPr>
                <p:nvPr/>
              </p:nvSpPr>
              <p:spPr bwMode="auto">
                <a:xfrm>
                  <a:off x="9371013" y="5280025"/>
                  <a:ext cx="158750" cy="150813"/>
                </a:xfrm>
                <a:custGeom>
                  <a:avLst/>
                  <a:gdLst>
                    <a:gd name="T0" fmla="*/ 14 w 100"/>
                    <a:gd name="T1" fmla="*/ 95 h 95"/>
                    <a:gd name="T2" fmla="*/ 0 w 100"/>
                    <a:gd name="T3" fmla="*/ 80 h 95"/>
                    <a:gd name="T4" fmla="*/ 85 w 100"/>
                    <a:gd name="T5" fmla="*/ 0 h 95"/>
                    <a:gd name="T6" fmla="*/ 100 w 100"/>
                    <a:gd name="T7" fmla="*/ 14 h 95"/>
                    <a:gd name="T8" fmla="*/ 14 w 100"/>
                    <a:gd name="T9" fmla="*/ 95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95">
                      <a:moveTo>
                        <a:pt x="14" y="95"/>
                      </a:moveTo>
                      <a:lnTo>
                        <a:pt x="0" y="80"/>
                      </a:lnTo>
                      <a:lnTo>
                        <a:pt x="85" y="0"/>
                      </a:lnTo>
                      <a:lnTo>
                        <a:pt x="100" y="14"/>
                      </a:lnTo>
                      <a:lnTo>
                        <a:pt x="14" y="9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23"/>
                <p:cNvSpPr>
                  <a:spLocks noEditPoints="1"/>
                </p:cNvSpPr>
                <p:nvPr/>
              </p:nvSpPr>
              <p:spPr bwMode="auto">
                <a:xfrm>
                  <a:off x="9486900" y="5200650"/>
                  <a:ext cx="120650" cy="120650"/>
                </a:xfrm>
                <a:custGeom>
                  <a:avLst/>
                  <a:gdLst>
                    <a:gd name="T0" fmla="*/ 16 w 32"/>
                    <a:gd name="T1" fmla="*/ 32 h 32"/>
                    <a:gd name="T2" fmla="*/ 0 w 32"/>
                    <a:gd name="T3" fmla="*/ 16 h 32"/>
                    <a:gd name="T4" fmla="*/ 16 w 32"/>
                    <a:gd name="T5" fmla="*/ 0 h 32"/>
                    <a:gd name="T6" fmla="*/ 32 w 32"/>
                    <a:gd name="T7" fmla="*/ 16 h 32"/>
                    <a:gd name="T8" fmla="*/ 16 w 32"/>
                    <a:gd name="T9" fmla="*/ 32 h 32"/>
                    <a:gd name="T10" fmla="*/ 16 w 32"/>
                    <a:gd name="T11" fmla="*/ 8 h 32"/>
                    <a:gd name="T12" fmla="*/ 8 w 32"/>
                    <a:gd name="T13" fmla="*/ 16 h 32"/>
                    <a:gd name="T14" fmla="*/ 16 w 32"/>
                    <a:gd name="T15" fmla="*/ 24 h 32"/>
                    <a:gd name="T16" fmla="*/ 24 w 32"/>
                    <a:gd name="T17" fmla="*/ 16 h 32"/>
                    <a:gd name="T18" fmla="*/ 16 w 32"/>
                    <a:gd name="T19" fmla="*/ 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" h="32">
                      <a:moveTo>
                        <a:pt x="16" y="32"/>
                      </a:moveTo>
                      <a:cubicBezTo>
                        <a:pt x="7" y="32"/>
                        <a:pt x="0" y="25"/>
                        <a:pt x="0" y="16"/>
                      </a:cubicBez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25" y="0"/>
                        <a:pt x="32" y="7"/>
                        <a:pt x="32" y="16"/>
                      </a:cubicBezTo>
                      <a:cubicBezTo>
                        <a:pt x="32" y="25"/>
                        <a:pt x="25" y="32"/>
                        <a:pt x="16" y="32"/>
                      </a:cubicBezTo>
                      <a:moveTo>
                        <a:pt x="16" y="8"/>
                      </a:moveTo>
                      <a:cubicBezTo>
                        <a:pt x="12" y="8"/>
                        <a:pt x="8" y="12"/>
                        <a:pt x="8" y="16"/>
                      </a:cubicBezTo>
                      <a:cubicBezTo>
                        <a:pt x="8" y="20"/>
                        <a:pt x="12" y="24"/>
                        <a:pt x="16" y="24"/>
                      </a:cubicBezTo>
                      <a:cubicBezTo>
                        <a:pt x="20" y="24"/>
                        <a:pt x="24" y="20"/>
                        <a:pt x="24" y="16"/>
                      </a:cubicBezTo>
                      <a:cubicBezTo>
                        <a:pt x="24" y="12"/>
                        <a:pt x="20" y="8"/>
                        <a:pt x="16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24"/>
                <p:cNvSpPr>
                  <a:spLocks noEditPoints="1"/>
                </p:cNvSpPr>
                <p:nvPr/>
              </p:nvSpPr>
              <p:spPr bwMode="auto">
                <a:xfrm>
                  <a:off x="9577388" y="4967288"/>
                  <a:ext cx="249238" cy="249238"/>
                </a:xfrm>
                <a:custGeom>
                  <a:avLst/>
                  <a:gdLst>
                    <a:gd name="T0" fmla="*/ 32 w 66"/>
                    <a:gd name="T1" fmla="*/ 66 h 66"/>
                    <a:gd name="T2" fmla="*/ 9 w 66"/>
                    <a:gd name="T3" fmla="*/ 57 h 66"/>
                    <a:gd name="T4" fmla="*/ 0 w 66"/>
                    <a:gd name="T5" fmla="*/ 34 h 66"/>
                    <a:gd name="T6" fmla="*/ 9 w 66"/>
                    <a:gd name="T7" fmla="*/ 11 h 66"/>
                    <a:gd name="T8" fmla="*/ 20 w 66"/>
                    <a:gd name="T9" fmla="*/ 0 h 66"/>
                    <a:gd name="T10" fmla="*/ 66 w 66"/>
                    <a:gd name="T11" fmla="*/ 46 h 66"/>
                    <a:gd name="T12" fmla="*/ 55 w 66"/>
                    <a:gd name="T13" fmla="*/ 57 h 66"/>
                    <a:gd name="T14" fmla="*/ 32 w 66"/>
                    <a:gd name="T15" fmla="*/ 66 h 66"/>
                    <a:gd name="T16" fmla="*/ 20 w 66"/>
                    <a:gd name="T17" fmla="*/ 12 h 66"/>
                    <a:gd name="T18" fmla="*/ 15 w 66"/>
                    <a:gd name="T19" fmla="*/ 17 h 66"/>
                    <a:gd name="T20" fmla="*/ 8 w 66"/>
                    <a:gd name="T21" fmla="*/ 34 h 66"/>
                    <a:gd name="T22" fmla="*/ 15 w 66"/>
                    <a:gd name="T23" fmla="*/ 51 h 66"/>
                    <a:gd name="T24" fmla="*/ 32 w 66"/>
                    <a:gd name="T25" fmla="*/ 58 h 66"/>
                    <a:gd name="T26" fmla="*/ 49 w 66"/>
                    <a:gd name="T27" fmla="*/ 51 h 66"/>
                    <a:gd name="T28" fmla="*/ 54 w 66"/>
                    <a:gd name="T29" fmla="*/ 46 h 66"/>
                    <a:gd name="T30" fmla="*/ 20 w 66"/>
                    <a:gd name="T31" fmla="*/ 12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6" h="66">
                      <a:moveTo>
                        <a:pt x="32" y="66"/>
                      </a:moveTo>
                      <a:cubicBezTo>
                        <a:pt x="23" y="66"/>
                        <a:pt x="15" y="63"/>
                        <a:pt x="9" y="57"/>
                      </a:cubicBezTo>
                      <a:cubicBezTo>
                        <a:pt x="3" y="51"/>
                        <a:pt x="0" y="43"/>
                        <a:pt x="0" y="34"/>
                      </a:cubicBezTo>
                      <a:cubicBezTo>
                        <a:pt x="0" y="25"/>
                        <a:pt x="3" y="17"/>
                        <a:pt x="9" y="11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6" y="46"/>
                        <a:pt x="66" y="46"/>
                        <a:pt x="66" y="46"/>
                      </a:cubicBezTo>
                      <a:cubicBezTo>
                        <a:pt x="55" y="57"/>
                        <a:pt x="55" y="57"/>
                        <a:pt x="55" y="57"/>
                      </a:cubicBezTo>
                      <a:cubicBezTo>
                        <a:pt x="49" y="63"/>
                        <a:pt x="41" y="66"/>
                        <a:pt x="32" y="66"/>
                      </a:cubicBezTo>
                      <a:moveTo>
                        <a:pt x="20" y="12"/>
                      </a:move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22"/>
                        <a:pt x="8" y="28"/>
                        <a:pt x="8" y="34"/>
                      </a:cubicBezTo>
                      <a:cubicBezTo>
                        <a:pt x="8" y="40"/>
                        <a:pt x="10" y="46"/>
                        <a:pt x="15" y="51"/>
                      </a:cubicBezTo>
                      <a:cubicBezTo>
                        <a:pt x="20" y="56"/>
                        <a:pt x="26" y="58"/>
                        <a:pt x="32" y="58"/>
                      </a:cubicBezTo>
                      <a:cubicBezTo>
                        <a:pt x="38" y="58"/>
                        <a:pt x="44" y="56"/>
                        <a:pt x="49" y="51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lnTo>
                        <a:pt x="2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25"/>
                <p:cNvSpPr>
                  <a:spLocks/>
                </p:cNvSpPr>
                <p:nvPr/>
              </p:nvSpPr>
              <p:spPr bwMode="auto">
                <a:xfrm>
                  <a:off x="9363075" y="5065713"/>
                  <a:ext cx="365125" cy="371475"/>
                </a:xfrm>
                <a:custGeom>
                  <a:avLst/>
                  <a:gdLst>
                    <a:gd name="T0" fmla="*/ 0 w 230"/>
                    <a:gd name="T1" fmla="*/ 234 h 234"/>
                    <a:gd name="T2" fmla="*/ 22 w 230"/>
                    <a:gd name="T3" fmla="*/ 49 h 234"/>
                    <a:gd name="T4" fmla="*/ 112 w 230"/>
                    <a:gd name="T5" fmla="*/ 0 h 234"/>
                    <a:gd name="T6" fmla="*/ 121 w 230"/>
                    <a:gd name="T7" fmla="*/ 16 h 234"/>
                    <a:gd name="T8" fmla="*/ 41 w 230"/>
                    <a:gd name="T9" fmla="*/ 61 h 234"/>
                    <a:gd name="T10" fmla="*/ 24 w 230"/>
                    <a:gd name="T11" fmla="*/ 211 h 234"/>
                    <a:gd name="T12" fmla="*/ 185 w 230"/>
                    <a:gd name="T13" fmla="*/ 180 h 234"/>
                    <a:gd name="T14" fmla="*/ 211 w 230"/>
                    <a:gd name="T15" fmla="*/ 111 h 234"/>
                    <a:gd name="T16" fmla="*/ 230 w 230"/>
                    <a:gd name="T17" fmla="*/ 116 h 234"/>
                    <a:gd name="T18" fmla="*/ 199 w 230"/>
                    <a:gd name="T19" fmla="*/ 199 h 234"/>
                    <a:gd name="T20" fmla="*/ 0 w 230"/>
                    <a:gd name="T21" fmla="*/ 234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30" h="234">
                      <a:moveTo>
                        <a:pt x="0" y="234"/>
                      </a:moveTo>
                      <a:lnTo>
                        <a:pt x="22" y="49"/>
                      </a:lnTo>
                      <a:lnTo>
                        <a:pt x="112" y="0"/>
                      </a:lnTo>
                      <a:lnTo>
                        <a:pt x="121" y="16"/>
                      </a:lnTo>
                      <a:lnTo>
                        <a:pt x="41" y="61"/>
                      </a:lnTo>
                      <a:lnTo>
                        <a:pt x="24" y="211"/>
                      </a:lnTo>
                      <a:lnTo>
                        <a:pt x="185" y="180"/>
                      </a:lnTo>
                      <a:lnTo>
                        <a:pt x="211" y="111"/>
                      </a:lnTo>
                      <a:lnTo>
                        <a:pt x="230" y="116"/>
                      </a:lnTo>
                      <a:lnTo>
                        <a:pt x="199" y="199"/>
                      </a:lnTo>
                      <a:lnTo>
                        <a:pt x="0" y="2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0" name="矩形 49"/>
            <p:cNvSpPr/>
            <p:nvPr/>
          </p:nvSpPr>
          <p:spPr>
            <a:xfrm>
              <a:off x="5553913" y="3069233"/>
              <a:ext cx="294252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/>
                <a:t>使用自带的</a:t>
              </a:r>
              <a:r>
                <a:rPr lang="en-US" altLang="zh-CN" sz="1400" dirty="0"/>
                <a:t>GUI</a:t>
              </a:r>
              <a:r>
                <a:rPr lang="zh-CN" altLang="en-US" sz="1400" dirty="0"/>
                <a:t>进行录制</a:t>
              </a:r>
              <a:endParaRPr lang="en-US" altLang="zh-CN" sz="1400" dirty="0"/>
            </a:p>
            <a:p>
              <a:pPr marL="171450" indent="-171450">
                <a:buClr>
                  <a:srgbClr val="FF0000"/>
                </a:buClr>
                <a:buFont typeface="Wingdings" pitchFamily="2" charset="2"/>
                <a:buChar char="Ø"/>
              </a:pPr>
              <a:r>
                <a:rPr lang="en-US" altLang="zh-CN" sz="1400" dirty="0" smtClean="0"/>
                <a:t>HTTP </a:t>
              </a:r>
              <a:r>
                <a:rPr lang="en-US" altLang="zh-CN" sz="1400" dirty="0"/>
                <a:t>Proxy</a:t>
              </a:r>
            </a:p>
            <a:p>
              <a:pPr marL="171450" indent="-171450">
                <a:buClr>
                  <a:srgbClr val="FF0000"/>
                </a:buClr>
                <a:buFont typeface="Wingdings" pitchFamily="2" charset="2"/>
                <a:buChar char="Ø"/>
              </a:pPr>
              <a:r>
                <a:rPr lang="en-US" altLang="zh-CN" sz="1400" dirty="0" smtClean="0"/>
                <a:t>HAR </a:t>
              </a:r>
              <a:r>
                <a:rPr lang="en-US" altLang="zh-CN" sz="1400" dirty="0"/>
                <a:t>Converter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724401" y="3864130"/>
            <a:ext cx="3621015" cy="612620"/>
            <a:chOff x="4875421" y="3970959"/>
            <a:chExt cx="3621015" cy="612620"/>
          </a:xfrm>
        </p:grpSpPr>
        <p:grpSp>
          <p:nvGrpSpPr>
            <p:cNvPr id="8" name="组合 7"/>
            <p:cNvGrpSpPr/>
            <p:nvPr/>
          </p:nvGrpSpPr>
          <p:grpSpPr>
            <a:xfrm>
              <a:off x="4875421" y="3970959"/>
              <a:ext cx="612620" cy="612620"/>
              <a:chOff x="4875421" y="3970959"/>
              <a:chExt cx="612620" cy="612620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4875421" y="3970959"/>
                <a:ext cx="612620" cy="612620"/>
              </a:xfrm>
              <a:prstGeom prst="ellipse">
                <a:avLst/>
              </a:prstGeom>
              <a:solidFill>
                <a:srgbClr val="F44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5" name="组合 24"/>
              <p:cNvGrpSpPr/>
              <p:nvPr/>
            </p:nvGrpSpPr>
            <p:grpSpPr>
              <a:xfrm>
                <a:off x="4996021" y="4091560"/>
                <a:ext cx="371420" cy="371419"/>
                <a:chOff x="13057188" y="3740150"/>
                <a:chExt cx="474663" cy="474663"/>
              </a:xfrm>
              <a:solidFill>
                <a:schemeClr val="bg1"/>
              </a:solidFill>
            </p:grpSpPr>
            <p:sp>
              <p:nvSpPr>
                <p:cNvPr id="26" name="Freeform 18"/>
                <p:cNvSpPr>
                  <a:spLocks/>
                </p:cNvSpPr>
                <p:nvPr/>
              </p:nvSpPr>
              <p:spPr bwMode="auto">
                <a:xfrm>
                  <a:off x="13114338" y="4019550"/>
                  <a:ext cx="360363" cy="195263"/>
                </a:xfrm>
                <a:custGeom>
                  <a:avLst/>
                  <a:gdLst>
                    <a:gd name="T0" fmla="*/ 227 w 227"/>
                    <a:gd name="T1" fmla="*/ 123 h 123"/>
                    <a:gd name="T2" fmla="*/ 0 w 227"/>
                    <a:gd name="T3" fmla="*/ 123 h 123"/>
                    <a:gd name="T4" fmla="*/ 0 w 227"/>
                    <a:gd name="T5" fmla="*/ 0 h 123"/>
                    <a:gd name="T6" fmla="*/ 19 w 227"/>
                    <a:gd name="T7" fmla="*/ 0 h 123"/>
                    <a:gd name="T8" fmla="*/ 19 w 227"/>
                    <a:gd name="T9" fmla="*/ 104 h 123"/>
                    <a:gd name="T10" fmla="*/ 208 w 227"/>
                    <a:gd name="T11" fmla="*/ 104 h 123"/>
                    <a:gd name="T12" fmla="*/ 208 w 227"/>
                    <a:gd name="T13" fmla="*/ 0 h 123"/>
                    <a:gd name="T14" fmla="*/ 227 w 227"/>
                    <a:gd name="T15" fmla="*/ 0 h 123"/>
                    <a:gd name="T16" fmla="*/ 227 w 227"/>
                    <a:gd name="T17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7" h="123">
                      <a:moveTo>
                        <a:pt x="227" y="123"/>
                      </a:moveTo>
                      <a:lnTo>
                        <a:pt x="0" y="123"/>
                      </a:ln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19" y="104"/>
                      </a:lnTo>
                      <a:lnTo>
                        <a:pt x="208" y="104"/>
                      </a:lnTo>
                      <a:lnTo>
                        <a:pt x="208" y="0"/>
                      </a:lnTo>
                      <a:lnTo>
                        <a:pt x="227" y="0"/>
                      </a:lnTo>
                      <a:lnTo>
                        <a:pt x="227" y="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Freeform 19"/>
                <p:cNvSpPr>
                  <a:spLocks/>
                </p:cNvSpPr>
                <p:nvPr/>
              </p:nvSpPr>
              <p:spPr bwMode="auto">
                <a:xfrm>
                  <a:off x="13057188" y="3740150"/>
                  <a:ext cx="474663" cy="274638"/>
                </a:xfrm>
                <a:custGeom>
                  <a:avLst/>
                  <a:gdLst>
                    <a:gd name="T0" fmla="*/ 284 w 299"/>
                    <a:gd name="T1" fmla="*/ 173 h 173"/>
                    <a:gd name="T2" fmla="*/ 149 w 299"/>
                    <a:gd name="T3" fmla="*/ 29 h 173"/>
                    <a:gd name="T4" fmla="*/ 14 w 299"/>
                    <a:gd name="T5" fmla="*/ 173 h 173"/>
                    <a:gd name="T6" fmla="*/ 0 w 299"/>
                    <a:gd name="T7" fmla="*/ 159 h 173"/>
                    <a:gd name="T8" fmla="*/ 149 w 299"/>
                    <a:gd name="T9" fmla="*/ 0 h 173"/>
                    <a:gd name="T10" fmla="*/ 299 w 299"/>
                    <a:gd name="T11" fmla="*/ 159 h 173"/>
                    <a:gd name="T12" fmla="*/ 284 w 299"/>
                    <a:gd name="T13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9" h="173">
                      <a:moveTo>
                        <a:pt x="284" y="173"/>
                      </a:moveTo>
                      <a:lnTo>
                        <a:pt x="149" y="29"/>
                      </a:lnTo>
                      <a:lnTo>
                        <a:pt x="14" y="173"/>
                      </a:lnTo>
                      <a:lnTo>
                        <a:pt x="0" y="159"/>
                      </a:lnTo>
                      <a:lnTo>
                        <a:pt x="149" y="0"/>
                      </a:lnTo>
                      <a:lnTo>
                        <a:pt x="299" y="159"/>
                      </a:lnTo>
                      <a:lnTo>
                        <a:pt x="284" y="1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Freeform 20"/>
                <p:cNvSpPr>
                  <a:spLocks/>
                </p:cNvSpPr>
                <p:nvPr/>
              </p:nvSpPr>
              <p:spPr bwMode="auto">
                <a:xfrm>
                  <a:off x="13233400" y="4019550"/>
                  <a:ext cx="120650" cy="134938"/>
                </a:xfrm>
                <a:custGeom>
                  <a:avLst/>
                  <a:gdLst>
                    <a:gd name="T0" fmla="*/ 76 w 76"/>
                    <a:gd name="T1" fmla="*/ 85 h 85"/>
                    <a:gd name="T2" fmla="*/ 57 w 76"/>
                    <a:gd name="T3" fmla="*/ 85 h 85"/>
                    <a:gd name="T4" fmla="*/ 57 w 76"/>
                    <a:gd name="T5" fmla="*/ 19 h 85"/>
                    <a:gd name="T6" fmla="*/ 19 w 76"/>
                    <a:gd name="T7" fmla="*/ 19 h 85"/>
                    <a:gd name="T8" fmla="*/ 19 w 76"/>
                    <a:gd name="T9" fmla="*/ 85 h 85"/>
                    <a:gd name="T10" fmla="*/ 0 w 76"/>
                    <a:gd name="T11" fmla="*/ 85 h 85"/>
                    <a:gd name="T12" fmla="*/ 0 w 76"/>
                    <a:gd name="T13" fmla="*/ 0 h 85"/>
                    <a:gd name="T14" fmla="*/ 76 w 76"/>
                    <a:gd name="T15" fmla="*/ 0 h 85"/>
                    <a:gd name="T16" fmla="*/ 76 w 76"/>
                    <a:gd name="T17" fmla="*/ 8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6" h="85">
                      <a:moveTo>
                        <a:pt x="76" y="85"/>
                      </a:moveTo>
                      <a:lnTo>
                        <a:pt x="57" y="85"/>
                      </a:lnTo>
                      <a:lnTo>
                        <a:pt x="57" y="19"/>
                      </a:lnTo>
                      <a:lnTo>
                        <a:pt x="19" y="19"/>
                      </a:lnTo>
                      <a:lnTo>
                        <a:pt x="19" y="85"/>
                      </a:lnTo>
                      <a:lnTo>
                        <a:pt x="0" y="85"/>
                      </a:lnTo>
                      <a:lnTo>
                        <a:pt x="0" y="0"/>
                      </a:lnTo>
                      <a:lnTo>
                        <a:pt x="76" y="0"/>
                      </a:lnTo>
                      <a:lnTo>
                        <a:pt x="76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21"/>
                <p:cNvSpPr>
                  <a:spLocks noEditPoints="1"/>
                </p:cNvSpPr>
                <p:nvPr/>
              </p:nvSpPr>
              <p:spPr bwMode="auto">
                <a:xfrm>
                  <a:off x="13233400" y="3868738"/>
                  <a:ext cx="120650" cy="120650"/>
                </a:xfrm>
                <a:custGeom>
                  <a:avLst/>
                  <a:gdLst>
                    <a:gd name="T0" fmla="*/ 16 w 32"/>
                    <a:gd name="T1" fmla="*/ 32 h 32"/>
                    <a:gd name="T2" fmla="*/ 0 w 32"/>
                    <a:gd name="T3" fmla="*/ 16 h 32"/>
                    <a:gd name="T4" fmla="*/ 16 w 32"/>
                    <a:gd name="T5" fmla="*/ 0 h 32"/>
                    <a:gd name="T6" fmla="*/ 32 w 32"/>
                    <a:gd name="T7" fmla="*/ 16 h 32"/>
                    <a:gd name="T8" fmla="*/ 16 w 32"/>
                    <a:gd name="T9" fmla="*/ 32 h 32"/>
                    <a:gd name="T10" fmla="*/ 16 w 32"/>
                    <a:gd name="T11" fmla="*/ 8 h 32"/>
                    <a:gd name="T12" fmla="*/ 8 w 32"/>
                    <a:gd name="T13" fmla="*/ 16 h 32"/>
                    <a:gd name="T14" fmla="*/ 16 w 32"/>
                    <a:gd name="T15" fmla="*/ 24 h 32"/>
                    <a:gd name="T16" fmla="*/ 24 w 32"/>
                    <a:gd name="T17" fmla="*/ 16 h 32"/>
                    <a:gd name="T18" fmla="*/ 16 w 32"/>
                    <a:gd name="T19" fmla="*/ 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" h="32">
                      <a:moveTo>
                        <a:pt x="16" y="32"/>
                      </a:moveTo>
                      <a:cubicBezTo>
                        <a:pt x="7" y="32"/>
                        <a:pt x="0" y="25"/>
                        <a:pt x="0" y="16"/>
                      </a:cubicBez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25" y="0"/>
                        <a:pt x="32" y="7"/>
                        <a:pt x="32" y="16"/>
                      </a:cubicBezTo>
                      <a:cubicBezTo>
                        <a:pt x="32" y="25"/>
                        <a:pt x="25" y="32"/>
                        <a:pt x="16" y="32"/>
                      </a:cubicBezTo>
                      <a:moveTo>
                        <a:pt x="16" y="8"/>
                      </a:moveTo>
                      <a:cubicBezTo>
                        <a:pt x="12" y="8"/>
                        <a:pt x="8" y="12"/>
                        <a:pt x="8" y="16"/>
                      </a:cubicBezTo>
                      <a:cubicBezTo>
                        <a:pt x="8" y="20"/>
                        <a:pt x="12" y="24"/>
                        <a:pt x="16" y="24"/>
                      </a:cubicBezTo>
                      <a:cubicBezTo>
                        <a:pt x="20" y="24"/>
                        <a:pt x="24" y="20"/>
                        <a:pt x="24" y="16"/>
                      </a:cubicBezTo>
                      <a:cubicBezTo>
                        <a:pt x="24" y="12"/>
                        <a:pt x="20" y="8"/>
                        <a:pt x="16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1" name="矩形 50"/>
            <p:cNvSpPr/>
            <p:nvPr/>
          </p:nvSpPr>
          <p:spPr>
            <a:xfrm>
              <a:off x="5553913" y="4069520"/>
              <a:ext cx="294252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使用</a:t>
              </a:r>
              <a:r>
                <a:rPr lang="en-US" altLang="zh-CN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Scala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编写测试脚本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26" name="Picture 2" descr="C:\Users\Admin\Desktop\陆长淼\项目图片收集\图片收集\shutterstock_114759688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435197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8516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9215"/>
            <a:ext cx="9144000" cy="515112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5616" y="1790173"/>
            <a:ext cx="1944526" cy="1563154"/>
          </a:xfrm>
          <a:prstGeom prst="rect">
            <a:avLst/>
          </a:prstGeom>
          <a:solidFill>
            <a:srgbClr val="F44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03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83868" y="2153681"/>
            <a:ext cx="29450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00" b="1" dirty="0" smtClean="0">
                <a:solidFill>
                  <a:srgbClr val="F44F56"/>
                </a:solidFill>
              </a:rPr>
              <a:t>Gatling</a:t>
            </a:r>
            <a:r>
              <a:rPr lang="zh-CN" altLang="en-US" sz="2700" b="1" dirty="0" smtClean="0">
                <a:solidFill>
                  <a:srgbClr val="F44F56"/>
                </a:solidFill>
              </a:rPr>
              <a:t>脚本怎么写</a:t>
            </a:r>
            <a:endParaRPr lang="zh-CN" altLang="en-US" sz="2700" b="1" dirty="0">
              <a:solidFill>
                <a:srgbClr val="F44F56"/>
              </a:solidFill>
            </a:endParaRPr>
          </a:p>
        </p:txBody>
      </p:sp>
      <p:sp>
        <p:nvSpPr>
          <p:cNvPr id="7" name="矩形 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383868" y="2638429"/>
            <a:ext cx="448937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总结了</a:t>
            </a:r>
            <a:r>
              <a: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几</a:t>
            </a:r>
            <a:r>
              <a:rPr lang="zh-CN" altLang="en-US" sz="105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0417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351970" cy="5141913"/>
          </a:xfrm>
          <a:custGeom>
            <a:avLst/>
            <a:gdLst>
              <a:gd name="connsiteX0" fmla="*/ 0 w 1705100"/>
              <a:gd name="connsiteY0" fmla="*/ 0 h 2100195"/>
              <a:gd name="connsiteX1" fmla="*/ 1705100 w 1705100"/>
              <a:gd name="connsiteY1" fmla="*/ 0 h 2100195"/>
              <a:gd name="connsiteX2" fmla="*/ 1705100 w 1705100"/>
              <a:gd name="connsiteY2" fmla="*/ 2100195 h 2100195"/>
              <a:gd name="connsiteX3" fmla="*/ 0 w 1705100"/>
              <a:gd name="connsiteY3" fmla="*/ 2100195 h 2100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5100" h="2100195">
                <a:moveTo>
                  <a:pt x="0" y="0"/>
                </a:moveTo>
                <a:lnTo>
                  <a:pt x="1705100" y="0"/>
                </a:lnTo>
                <a:lnTo>
                  <a:pt x="1705100" y="2100195"/>
                </a:lnTo>
                <a:lnTo>
                  <a:pt x="0" y="2100195"/>
                </a:lnTo>
                <a:close/>
              </a:path>
            </a:pathLst>
          </a:custGeom>
        </p:spPr>
      </p:pic>
      <p:grpSp>
        <p:nvGrpSpPr>
          <p:cNvPr id="2" name="组合 1"/>
          <p:cNvGrpSpPr/>
          <p:nvPr/>
        </p:nvGrpSpPr>
        <p:grpSpPr>
          <a:xfrm>
            <a:off x="4633344" y="492037"/>
            <a:ext cx="4668266" cy="695454"/>
            <a:chOff x="412490" y="492037"/>
            <a:chExt cx="4668266" cy="695454"/>
          </a:xfrm>
        </p:grpSpPr>
        <p:sp>
          <p:nvSpPr>
            <p:cNvPr id="5" name="矩形 4"/>
            <p:cNvSpPr/>
            <p:nvPr/>
          </p:nvSpPr>
          <p:spPr>
            <a:xfrm>
              <a:off x="412490" y="524010"/>
              <a:ext cx="46682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F44F56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Gatling</a:t>
              </a:r>
              <a:r>
                <a:rPr lang="zh-CN" altLang="en-US" sz="2400" dirty="0" smtClean="0">
                  <a:solidFill>
                    <a:srgbClr val="F44F56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脚本的学习成本不算太高</a:t>
              </a:r>
              <a:endParaRPr lang="en-US" altLang="zh-CN" sz="2400" dirty="0">
                <a:solidFill>
                  <a:srgbClr val="F44F56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12490" y="925881"/>
              <a:ext cx="145424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个人总结了以下几点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03547" y="492037"/>
              <a:ext cx="325753" cy="45720"/>
              <a:chOff x="486593" y="492037"/>
              <a:chExt cx="325753" cy="45720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486593" y="492037"/>
                <a:ext cx="45720" cy="457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579937" y="492037"/>
                <a:ext cx="45720" cy="457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673281" y="492037"/>
                <a:ext cx="45720" cy="457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766626" y="492037"/>
                <a:ext cx="45720" cy="457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8892480" y="411510"/>
            <a:ext cx="251520" cy="661800"/>
            <a:chOff x="8892480" y="411510"/>
            <a:chExt cx="251520" cy="661800"/>
          </a:xfrm>
        </p:grpSpPr>
        <p:sp>
          <p:nvSpPr>
            <p:cNvPr id="18" name="矩形 17"/>
            <p:cNvSpPr/>
            <p:nvPr/>
          </p:nvSpPr>
          <p:spPr>
            <a:xfrm>
              <a:off x="8892480" y="411510"/>
              <a:ext cx="251520" cy="661800"/>
            </a:xfrm>
            <a:prstGeom prst="rect">
              <a:avLst/>
            </a:prstGeom>
            <a:solidFill>
              <a:srgbClr val="394A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9"/>
            <p:cNvSpPr txBox="1"/>
            <p:nvPr/>
          </p:nvSpPr>
          <p:spPr>
            <a:xfrm rot="5400000">
              <a:off x="8688849" y="634418"/>
              <a:ext cx="658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PAGE   </a:t>
              </a:r>
              <a:r>
                <a:rPr lang="en-US" altLang="zh-CN" sz="8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08</a:t>
              </a:r>
              <a:endParaRPr lang="zh-CN" altLang="en-US" sz="8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8964240" y="818664"/>
              <a:ext cx="108000" cy="8629"/>
              <a:chOff x="8953171" y="847239"/>
              <a:chExt cx="130138" cy="8629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8953171" y="855868"/>
                <a:ext cx="130138" cy="0"/>
              </a:xfrm>
              <a:prstGeom prst="line">
                <a:avLst/>
              </a:prstGeom>
              <a:ln w="3175">
                <a:solidFill>
                  <a:srgbClr val="2833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8953171" y="847239"/>
                <a:ext cx="130138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矩形 72"/>
          <p:cNvSpPr/>
          <p:nvPr/>
        </p:nvSpPr>
        <p:spPr>
          <a:xfrm>
            <a:off x="4676775" y="3924350"/>
            <a:ext cx="2808311" cy="26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4.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了解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工具的强项和局限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676776" y="3095358"/>
            <a:ext cx="28083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3.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熟悉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常见的注入策略。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  <a:hlinkClick r:id="rId5"/>
              </a:rPr>
              <a:t>http://gatling.io/docs/current/general/simulation_setup/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76776" y="2269654"/>
            <a:ext cx="28083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熟悉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Gatling DSL API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，常用的做到非常熟悉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  <a:hlinkClick r:id="rId6"/>
              </a:rPr>
              <a:t>http://gatling.io/docs/current/cheat-sheet/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3" name="矩形 52"/>
          <p:cNvSpPr/>
          <p:nvPr/>
        </p:nvSpPr>
        <p:spPr>
          <a:xfrm>
            <a:off x="4676776" y="1662502"/>
            <a:ext cx="2808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了解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scala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语法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676775" y="4515966"/>
            <a:ext cx="2808311" cy="252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5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大量实践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6287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12490" y="524010"/>
            <a:ext cx="1585690" cy="615066"/>
            <a:chOff x="412490" y="524010"/>
            <a:chExt cx="1585690" cy="615066"/>
          </a:xfrm>
        </p:grpSpPr>
        <p:sp>
          <p:nvSpPr>
            <p:cNvPr id="2" name="矩形 1"/>
            <p:cNvSpPr/>
            <p:nvPr/>
          </p:nvSpPr>
          <p:spPr>
            <a:xfrm>
              <a:off x="412490" y="524010"/>
              <a:ext cx="15856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rgbClr val="F44F56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实战示例</a:t>
              </a:r>
              <a:r>
                <a:rPr lang="en-US" altLang="zh-CN" sz="2400" dirty="0" smtClean="0">
                  <a:solidFill>
                    <a:srgbClr val="F44F56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1</a:t>
              </a:r>
              <a:endParaRPr lang="en-US" altLang="zh-CN" sz="2400" dirty="0">
                <a:solidFill>
                  <a:srgbClr val="F44F56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12490" y="877466"/>
              <a:ext cx="6078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随机数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892480" y="411510"/>
            <a:ext cx="251520" cy="661800"/>
            <a:chOff x="8892480" y="411510"/>
            <a:chExt cx="251520" cy="661800"/>
          </a:xfrm>
        </p:grpSpPr>
        <p:sp>
          <p:nvSpPr>
            <p:cNvPr id="5" name="矩形 4"/>
            <p:cNvSpPr/>
            <p:nvPr/>
          </p:nvSpPr>
          <p:spPr>
            <a:xfrm>
              <a:off x="8892480" y="411510"/>
              <a:ext cx="251520" cy="661800"/>
            </a:xfrm>
            <a:prstGeom prst="rect">
              <a:avLst/>
            </a:prstGeom>
            <a:solidFill>
              <a:srgbClr val="394A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19"/>
            <p:cNvSpPr txBox="1"/>
            <p:nvPr/>
          </p:nvSpPr>
          <p:spPr>
            <a:xfrm rot="5400000">
              <a:off x="8688849" y="634418"/>
              <a:ext cx="658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PAGE   </a:t>
              </a:r>
              <a:r>
                <a:rPr lang="en-US" altLang="zh-CN" sz="8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09</a:t>
              </a:r>
              <a:endParaRPr lang="zh-CN" altLang="en-US" sz="8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964240" y="818664"/>
              <a:ext cx="108000" cy="8629"/>
              <a:chOff x="8953171" y="847239"/>
              <a:chExt cx="130138" cy="8629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8953171" y="855868"/>
                <a:ext cx="130138" cy="0"/>
              </a:xfrm>
              <a:prstGeom prst="line">
                <a:avLst/>
              </a:prstGeom>
              <a:ln w="3175">
                <a:solidFill>
                  <a:srgbClr val="2833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8953171" y="847239"/>
                <a:ext cx="130138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42858"/>
            <a:ext cx="6593089" cy="1332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内容占位符 1"/>
          <p:cNvSpPr txBox="1">
            <a:spLocks/>
          </p:cNvSpPr>
          <p:nvPr/>
        </p:nvSpPr>
        <p:spPr>
          <a:xfrm>
            <a:off x="748295" y="2391730"/>
            <a:ext cx="6632017" cy="13562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randomIdFeeder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Iterator.continually</a:t>
            </a:r>
            <a:r>
              <a:rPr lang="en-US" altLang="zh-CN" dirty="0" smtClean="0"/>
              <a:t>(Map("id" -&gt; (</a:t>
            </a:r>
            <a:r>
              <a:rPr lang="en-US" altLang="zh-CN" dirty="0" err="1" smtClean="0"/>
              <a:t>scala.util.Random.nextInt</a:t>
            </a:r>
            <a:r>
              <a:rPr lang="en-US" altLang="zh-CN" dirty="0" smtClean="0"/>
              <a:t>(100)))) </a:t>
            </a:r>
          </a:p>
          <a:p>
            <a:pPr marL="0" indent="0">
              <a:buNone/>
            </a:pPr>
            <a:r>
              <a:rPr lang="en-US" altLang="zh-CN" dirty="0" smtClean="0"/>
              <a:t>forever( feed(</a:t>
            </a:r>
            <a:r>
              <a:rPr lang="en-US" altLang="zh-CN" dirty="0" err="1" smtClean="0"/>
              <a:t>randomIdFeeder</a:t>
            </a:r>
            <a:r>
              <a:rPr lang="en-US" altLang="zh-CN" dirty="0" smtClean="0"/>
              <a:t>) .exec(http("Random </a:t>
            </a:r>
            <a:r>
              <a:rPr lang="en-US" altLang="zh-CN" dirty="0" err="1" smtClean="0"/>
              <a:t>idbrowse</a:t>
            </a:r>
            <a:r>
              <a:rPr lang="en-US" altLang="zh-CN" dirty="0" smtClean="0"/>
              <a:t>") .get("/articles/${id}")) .check(status.is(200)))</a:t>
            </a:r>
            <a:endParaRPr lang="zh-CN" altLang="en-US" dirty="0"/>
          </a:p>
        </p:txBody>
      </p:sp>
      <p:sp>
        <p:nvSpPr>
          <p:cNvPr id="40" name="内容占位符 1"/>
          <p:cNvSpPr txBox="1">
            <a:spLocks/>
          </p:cNvSpPr>
          <p:nvPr/>
        </p:nvSpPr>
        <p:spPr>
          <a:xfrm>
            <a:off x="748294" y="3975906"/>
            <a:ext cx="7383509" cy="1008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DSL</a:t>
            </a:r>
            <a:r>
              <a:rPr lang="zh-CN" altLang="en-US" sz="2000" dirty="0">
                <a:solidFill>
                  <a:srgbClr val="FF0000"/>
                </a:solidFill>
              </a:rPr>
              <a:t>会预编译，在整个执行过程中是静态的。因此</a:t>
            </a:r>
            <a:r>
              <a:rPr lang="en-US" altLang="zh-CN" sz="2000" dirty="0">
                <a:solidFill>
                  <a:srgbClr val="FF0000"/>
                </a:solidFill>
              </a:rPr>
              <a:t>Random</a:t>
            </a:r>
            <a:r>
              <a:rPr lang="zh-CN" altLang="en-US" sz="2000" dirty="0">
                <a:solidFill>
                  <a:srgbClr val="FF0000"/>
                </a:solidFill>
              </a:rPr>
              <a:t>在运行过程中就已经静态化了，不会再执行</a:t>
            </a:r>
          </a:p>
        </p:txBody>
      </p:sp>
    </p:spTree>
    <p:extLst>
      <p:ext uri="{BB962C8B-B14F-4D97-AF65-F5344CB8AC3E}">
        <p14:creationId xmlns:p14="http://schemas.microsoft.com/office/powerpoint/2010/main" val="42936209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5186</TotalTime>
  <Words>423</Words>
  <Application>Microsoft Office PowerPoint</Application>
  <PresentationFormat>全屏显示(16:9)</PresentationFormat>
  <Paragraphs>100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微软雅黑</vt:lpstr>
      <vt:lpstr>Century Gothic</vt:lpstr>
      <vt:lpstr>华文楷体</vt:lpstr>
      <vt:lpstr>Calibri</vt:lpstr>
      <vt:lpstr>Wingdings</vt:lpstr>
      <vt:lpstr>Symbol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</dc:creator>
  <cp:lastModifiedBy>张伟</cp:lastModifiedBy>
  <cp:revision>115</cp:revision>
  <dcterms:created xsi:type="dcterms:W3CDTF">2014-08-01T07:00:40Z</dcterms:created>
  <dcterms:modified xsi:type="dcterms:W3CDTF">2017-07-21T05:43:00Z</dcterms:modified>
</cp:coreProperties>
</file>