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4" y="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9BC7-339B-43D8-90C3-85EA037EE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9893C-C2C8-466B-987B-C9534C326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0CC1-5A53-4AE1-9BC8-F84F9C11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28BC-46B5-4861-93B5-134CCF2459E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A447-CCE4-4580-888A-6159D987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27BDD-9738-40AB-AB2F-82CFFABD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571-C344-483F-8988-85171BB6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3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DB7E-C651-4D96-96AF-FEBFB502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033E4-820B-4155-AEF3-AECEEBC6C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14F2-1C47-41B6-9A79-32F53442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28BC-46B5-4861-93B5-134CCF2459E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D2EA-0883-4266-8409-489A07A3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9F23-55CC-47CD-8102-6568E545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571-C344-483F-8988-85171BB6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52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E34E6-D001-4EA2-B1A2-DCA4F014F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5FA01-52D6-4E0A-A07C-EEDD4DC02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FD63-2FCA-4252-98B3-308D015C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28BC-46B5-4861-93B5-134CCF2459E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25A8-F597-4F68-A93C-437B3018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3571-0247-40E2-A7A2-D595ED1C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571-C344-483F-8988-85171BB6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5496-DD19-4510-B7AC-AC1085AD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4533-6F6E-4198-9856-E65DCA17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D0E7-B401-46CE-AD57-32DA8521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28BC-46B5-4861-93B5-134CCF2459E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0686-B516-44AE-BFCA-4CED178E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FB31E-061A-494D-8B6E-AE70B860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571-C344-483F-8988-85171BB6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0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C7E-AAF3-4AF0-8205-5F3426A3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B55FF-C158-4ACA-9352-5A68C0A8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501CF-8F6D-4434-9519-36CD5B5D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28BC-46B5-4861-93B5-134CCF2459E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1D48-1374-4CF0-A729-AB878A4D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035A-AC61-4E1F-BC15-0FB5EFC0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571-C344-483F-8988-85171BB6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55FA-770E-439F-B18D-D84A598F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2DEA-9969-4360-9E52-4B005DE84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B4468-ECD0-4F91-916A-62765564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EE8F0-9D5E-4D65-A660-7F47F2BE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28BC-46B5-4861-93B5-134CCF2459E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0E24-0EB9-476C-A7CC-D443B880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4FA22-FE30-4500-B98A-7E945CB9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571-C344-483F-8988-85171BB6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7FB6-F025-448F-8063-302ADD2B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E37D7-02D8-47F3-A35C-635565781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39A95-BE87-49B3-9A84-DBC61AB9E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0B860-9C8F-4B12-9C34-7021FCBE2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91B89-50D4-4507-8C33-91B7C0242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D64E8-BC72-47BA-9B6D-82AE02BE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28BC-46B5-4861-93B5-134CCF2459E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26EFE-81C6-4B25-90BB-4AD818BE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B67EE-B305-4781-913D-DBCCCFA1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571-C344-483F-8988-85171BB6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4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2C8C-1A67-493D-8C5D-440DEC07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34AA8-1FCC-48BB-AB50-A581474D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28BC-46B5-4861-93B5-134CCF2459E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21A1-F9AB-4BF4-A8C8-B910FB93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B9A8D-66F2-4A3F-A758-F7691D66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571-C344-483F-8988-85171BB6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0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3FFB9-D548-432C-A7CD-F5313DEE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28BC-46B5-4861-93B5-134CCF2459E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9C6CE-47F6-4DFA-932E-4FA40CE6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F2E76-520D-47A9-BB8E-97410C4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571-C344-483F-8988-85171BB6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9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3379-28C8-404E-AA97-1D222AE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0BEA-D4EE-43FF-B7D0-4176B27B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AA54E-9849-4D8D-9407-AFB7946A7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4062F-45DA-4A45-8820-1DAF975C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28BC-46B5-4861-93B5-134CCF2459E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95F8-2614-4B5F-A136-3623F668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705D2-DD9B-42B3-B068-442ED8D1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571-C344-483F-8988-85171BB6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5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FCCB-ACA3-46F4-8C0C-BE304F8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EC5E9-7C1D-4631-89CE-BD4D48C12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E153-786E-4D26-A015-9330AE5D8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B5B8C-16EA-4528-B022-AB5808BE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28BC-46B5-4861-93B5-134CCF2459E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BFCEA-198D-428F-81AC-5C71B814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D6463-531E-42F5-B67A-6E17E99D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571-C344-483F-8988-85171BB6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3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6C4DA-5F1E-405F-A3BF-FFA84F05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7155-73AB-4809-A727-4C2F8292B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F891-7A42-455C-B98E-780E4F328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628BC-46B5-4861-93B5-134CCF2459E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3AE5-971D-41D5-BD90-5DCED0338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6959-ADA8-45B9-945F-EC876535A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B571-C344-483F-8988-85171BB6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9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D5088-6290-44E9-85EB-540571D0F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r>
              <a:rPr lang="en-AU" altLang="zh-CN" sz="5400" dirty="0">
                <a:solidFill>
                  <a:schemeClr val="bg1"/>
                </a:solidFill>
              </a:rPr>
              <a:t>Language Engineering Assignment 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B2EC-0D3A-4175-B8BF-F1BDE2D0E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017915"/>
          </a:xfrm>
        </p:spPr>
        <p:txBody>
          <a:bodyPr>
            <a:normAutofit/>
          </a:bodyPr>
          <a:lstStyle/>
          <a:p>
            <a:r>
              <a:rPr lang="en-AU" altLang="zh-CN" sz="2000">
                <a:solidFill>
                  <a:schemeClr val="bg1"/>
                </a:solidFill>
              </a:rPr>
              <a:t>Xuecong Liu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07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C9C5-658B-41E3-9099-8B92693F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167"/>
            <a:ext cx="10515600" cy="1325563"/>
          </a:xfrm>
        </p:spPr>
        <p:txBody>
          <a:bodyPr/>
          <a:lstStyle/>
          <a:p>
            <a:r>
              <a:rPr lang="en-AU" altLang="zh-CN" dirty="0"/>
              <a:t>Batch Gradient Descent</a:t>
            </a:r>
            <a:endParaRPr lang="zh-CN" altLang="en-US" dirty="0"/>
          </a:p>
        </p:txBody>
      </p:sp>
      <p:pic>
        <p:nvPicPr>
          <p:cNvPr id="5" name="Content Placeholder 4" descr="Chart, shape&#10;&#10;Description automatically generated">
            <a:extLst>
              <a:ext uri="{FF2B5EF4-FFF2-40B4-BE49-F238E27FC236}">
                <a16:creationId xmlns:a16="http://schemas.microsoft.com/office/drawing/2014/main" id="{D77CD7B3-15FF-4877-BEB4-DF378E4A5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53331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A3235-ACAB-49DB-A4FA-635A60A71D46}"/>
              </a:ext>
            </a:extLst>
          </p:cNvPr>
          <p:cNvSpPr txBox="1"/>
          <p:nvPr/>
        </p:nvSpPr>
        <p:spPr>
          <a:xfrm>
            <a:off x="924840" y="5761641"/>
            <a:ext cx="5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Sum of squared gradients - Number of 100 iterations</a:t>
            </a:r>
          </a:p>
          <a:p>
            <a:pPr algn="ctr"/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Learning rate: 0.1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370A3-EFE6-49FC-9E43-4A5D7AF4A966}"/>
              </a:ext>
            </a:extLst>
          </p:cNvPr>
          <p:cNvSpPr txBox="1"/>
          <p:nvPr/>
        </p:nvSpPr>
        <p:spPr>
          <a:xfrm>
            <a:off x="6892413" y="1140542"/>
            <a:ext cx="4375355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parameters</a:t>
            </a:r>
            <a:endParaRPr lang="en-AU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0: -3.5557</a:t>
            </a: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1:5.8118</a:t>
            </a: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2: -3.0430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89C41CB-AC51-45B5-9C8C-0A14C5D1D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44289"/>
              </p:ext>
            </p:extLst>
          </p:nvPr>
        </p:nvGraphicFramePr>
        <p:xfrm>
          <a:off x="6801104" y="4071697"/>
          <a:ext cx="4639188" cy="2059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797">
                  <a:extLst>
                    <a:ext uri="{9D8B030D-6E8A-4147-A177-3AD203B41FA5}">
                      <a16:colId xmlns:a16="http://schemas.microsoft.com/office/drawing/2014/main" val="236328049"/>
                    </a:ext>
                  </a:extLst>
                </a:gridCol>
                <a:gridCol w="1159797">
                  <a:extLst>
                    <a:ext uri="{9D8B030D-6E8A-4147-A177-3AD203B41FA5}">
                      <a16:colId xmlns:a16="http://schemas.microsoft.com/office/drawing/2014/main" val="4069092970"/>
                    </a:ext>
                  </a:extLst>
                </a:gridCol>
                <a:gridCol w="1159797">
                  <a:extLst>
                    <a:ext uri="{9D8B030D-6E8A-4147-A177-3AD203B41FA5}">
                      <a16:colId xmlns:a16="http://schemas.microsoft.com/office/drawing/2014/main" val="1210874558"/>
                    </a:ext>
                  </a:extLst>
                </a:gridCol>
                <a:gridCol w="1159797">
                  <a:extLst>
                    <a:ext uri="{9D8B030D-6E8A-4147-A177-3AD203B41FA5}">
                      <a16:colId xmlns:a16="http://schemas.microsoft.com/office/drawing/2014/main" val="4222118053"/>
                    </a:ext>
                  </a:extLst>
                </a:gridCol>
              </a:tblGrid>
              <a:tr h="5148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43824"/>
                  </a:ext>
                </a:extLst>
              </a:tr>
              <a:tr h="5148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53685"/>
                  </a:ext>
                </a:extLst>
              </a:tr>
              <a:tr h="514819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83831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56791"/>
                  </a:ext>
                </a:extLst>
              </a:tr>
              <a:tr h="514819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12046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872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447334-AE9C-4B9F-9604-C708487D1718}"/>
              </a:ext>
            </a:extLst>
          </p:cNvPr>
          <p:cNvSpPr txBox="1"/>
          <p:nvPr/>
        </p:nvSpPr>
        <p:spPr>
          <a:xfrm>
            <a:off x="6073213" y="3541700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endParaRPr lang="en-AU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8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B246-03A3-416E-BF49-28202A08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167"/>
            <a:ext cx="10515600" cy="1325563"/>
          </a:xfrm>
        </p:spPr>
        <p:txBody>
          <a:bodyPr/>
          <a:lstStyle/>
          <a:p>
            <a:r>
              <a:rPr lang="en-AU" altLang="zh-CN" dirty="0"/>
              <a:t>Stochastic Gradient Descent (100 iterations)</a:t>
            </a:r>
            <a:endParaRPr lang="zh-CN" alt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5E2A9F0-AEA6-48BD-A32C-110E539EB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1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23960-0F4C-4784-A4D1-0CA19CF1AD21}"/>
              </a:ext>
            </a:extLst>
          </p:cNvPr>
          <p:cNvSpPr txBox="1"/>
          <p:nvPr/>
        </p:nvSpPr>
        <p:spPr>
          <a:xfrm>
            <a:off x="924840" y="5761641"/>
            <a:ext cx="5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Sum of squared gradients - Number of iterations</a:t>
            </a:r>
          </a:p>
          <a:p>
            <a:pPr algn="ctr"/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Learning rate: 0.01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20F6A-17CC-475C-90D8-2B24EA855E7D}"/>
              </a:ext>
            </a:extLst>
          </p:cNvPr>
          <p:cNvSpPr txBox="1"/>
          <p:nvPr/>
        </p:nvSpPr>
        <p:spPr>
          <a:xfrm>
            <a:off x="6892413" y="1235792"/>
            <a:ext cx="4375355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parameters</a:t>
            </a:r>
            <a:endParaRPr lang="en-AU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0: 0.2477</a:t>
            </a: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1:0.8720</a:t>
            </a: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2: -1.0107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CEC42D0-07C3-4C3F-A3D8-96D2ACE2D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48690"/>
              </p:ext>
            </p:extLst>
          </p:nvPr>
        </p:nvGraphicFramePr>
        <p:xfrm>
          <a:off x="6801104" y="4071697"/>
          <a:ext cx="4639188" cy="2059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797">
                  <a:extLst>
                    <a:ext uri="{9D8B030D-6E8A-4147-A177-3AD203B41FA5}">
                      <a16:colId xmlns:a16="http://schemas.microsoft.com/office/drawing/2014/main" val="236328049"/>
                    </a:ext>
                  </a:extLst>
                </a:gridCol>
                <a:gridCol w="1159797">
                  <a:extLst>
                    <a:ext uri="{9D8B030D-6E8A-4147-A177-3AD203B41FA5}">
                      <a16:colId xmlns:a16="http://schemas.microsoft.com/office/drawing/2014/main" val="4069092970"/>
                    </a:ext>
                  </a:extLst>
                </a:gridCol>
                <a:gridCol w="1159797">
                  <a:extLst>
                    <a:ext uri="{9D8B030D-6E8A-4147-A177-3AD203B41FA5}">
                      <a16:colId xmlns:a16="http://schemas.microsoft.com/office/drawing/2014/main" val="1210874558"/>
                    </a:ext>
                  </a:extLst>
                </a:gridCol>
                <a:gridCol w="1159797">
                  <a:extLst>
                    <a:ext uri="{9D8B030D-6E8A-4147-A177-3AD203B41FA5}">
                      <a16:colId xmlns:a16="http://schemas.microsoft.com/office/drawing/2014/main" val="4222118053"/>
                    </a:ext>
                  </a:extLst>
                </a:gridCol>
              </a:tblGrid>
              <a:tr h="5148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43824"/>
                  </a:ext>
                </a:extLst>
              </a:tr>
              <a:tr h="5148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53685"/>
                  </a:ext>
                </a:extLst>
              </a:tr>
              <a:tr h="514819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56791"/>
                  </a:ext>
                </a:extLst>
              </a:tr>
              <a:tr h="514819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84609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15241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872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F2263-C469-4C9B-ADDB-D0E7FCC00C04}"/>
              </a:ext>
            </a:extLst>
          </p:cNvPr>
          <p:cNvSpPr txBox="1"/>
          <p:nvPr/>
        </p:nvSpPr>
        <p:spPr>
          <a:xfrm>
            <a:off x="6073213" y="3541700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endParaRPr lang="en-AU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4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B246-03A3-416E-BF49-28202A08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167"/>
            <a:ext cx="10515600" cy="1325563"/>
          </a:xfrm>
        </p:spPr>
        <p:txBody>
          <a:bodyPr/>
          <a:lstStyle/>
          <a:p>
            <a:r>
              <a:rPr lang="en-AU" altLang="zh-CN" dirty="0"/>
              <a:t>Stochastic Gradient Descent (1000 iterations)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23960-0F4C-4784-A4D1-0CA19CF1AD21}"/>
              </a:ext>
            </a:extLst>
          </p:cNvPr>
          <p:cNvSpPr txBox="1"/>
          <p:nvPr/>
        </p:nvSpPr>
        <p:spPr>
          <a:xfrm>
            <a:off x="924840" y="5761641"/>
            <a:ext cx="5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Sum of squared gradients - Number of iterations</a:t>
            </a:r>
          </a:p>
          <a:p>
            <a:pPr algn="ctr"/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Learning rate: 0.1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20F6A-17CC-475C-90D8-2B24EA855E7D}"/>
              </a:ext>
            </a:extLst>
          </p:cNvPr>
          <p:cNvSpPr txBox="1"/>
          <p:nvPr/>
        </p:nvSpPr>
        <p:spPr>
          <a:xfrm>
            <a:off x="6892413" y="1245317"/>
            <a:ext cx="4375355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parameters</a:t>
            </a:r>
            <a:endParaRPr lang="en-AU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0: -2.7120</a:t>
            </a: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1: 4.0581</a:t>
            </a: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2: -0.9241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CEC42D0-07C3-4C3F-A3D8-96D2ACE2D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42485"/>
              </p:ext>
            </p:extLst>
          </p:nvPr>
        </p:nvGraphicFramePr>
        <p:xfrm>
          <a:off x="6801104" y="4071697"/>
          <a:ext cx="4639188" cy="2059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797">
                  <a:extLst>
                    <a:ext uri="{9D8B030D-6E8A-4147-A177-3AD203B41FA5}">
                      <a16:colId xmlns:a16="http://schemas.microsoft.com/office/drawing/2014/main" val="236328049"/>
                    </a:ext>
                  </a:extLst>
                </a:gridCol>
                <a:gridCol w="1159797">
                  <a:extLst>
                    <a:ext uri="{9D8B030D-6E8A-4147-A177-3AD203B41FA5}">
                      <a16:colId xmlns:a16="http://schemas.microsoft.com/office/drawing/2014/main" val="4069092970"/>
                    </a:ext>
                  </a:extLst>
                </a:gridCol>
                <a:gridCol w="1159797">
                  <a:extLst>
                    <a:ext uri="{9D8B030D-6E8A-4147-A177-3AD203B41FA5}">
                      <a16:colId xmlns:a16="http://schemas.microsoft.com/office/drawing/2014/main" val="1210874558"/>
                    </a:ext>
                  </a:extLst>
                </a:gridCol>
                <a:gridCol w="1159797">
                  <a:extLst>
                    <a:ext uri="{9D8B030D-6E8A-4147-A177-3AD203B41FA5}">
                      <a16:colId xmlns:a16="http://schemas.microsoft.com/office/drawing/2014/main" val="4222118053"/>
                    </a:ext>
                  </a:extLst>
                </a:gridCol>
              </a:tblGrid>
              <a:tr h="5148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43824"/>
                  </a:ext>
                </a:extLst>
              </a:tr>
              <a:tr h="5148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53685"/>
                  </a:ext>
                </a:extLst>
              </a:tr>
              <a:tr h="514819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80674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56791"/>
                  </a:ext>
                </a:extLst>
              </a:tr>
              <a:tr h="514819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4036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13273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872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F2263-C469-4C9B-ADDB-D0E7FCC00C04}"/>
              </a:ext>
            </a:extLst>
          </p:cNvPr>
          <p:cNvSpPr txBox="1"/>
          <p:nvPr/>
        </p:nvSpPr>
        <p:spPr>
          <a:xfrm>
            <a:off x="6073213" y="3541700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endParaRPr lang="en-AU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4E6583DB-7E51-4758-8FC6-CE3386638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9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12649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B246-03A3-416E-BF49-28202A08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167"/>
            <a:ext cx="10515600" cy="1325563"/>
          </a:xfrm>
        </p:spPr>
        <p:txBody>
          <a:bodyPr/>
          <a:lstStyle/>
          <a:p>
            <a:r>
              <a:rPr lang="en-AU" altLang="zh-CN" dirty="0"/>
              <a:t>Minibatch Gradient Descent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23960-0F4C-4784-A4D1-0CA19CF1AD21}"/>
              </a:ext>
            </a:extLst>
          </p:cNvPr>
          <p:cNvSpPr txBox="1"/>
          <p:nvPr/>
        </p:nvSpPr>
        <p:spPr>
          <a:xfrm>
            <a:off x="924840" y="5761641"/>
            <a:ext cx="5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Sum of squared gradients - Number of iterations</a:t>
            </a:r>
          </a:p>
          <a:p>
            <a:pPr algn="ctr"/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Learning rate: 0.1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20F6A-17CC-475C-90D8-2B24EA855E7D}"/>
              </a:ext>
            </a:extLst>
          </p:cNvPr>
          <p:cNvSpPr txBox="1"/>
          <p:nvPr/>
        </p:nvSpPr>
        <p:spPr>
          <a:xfrm>
            <a:off x="6892413" y="1140542"/>
            <a:ext cx="4375355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parameters</a:t>
            </a:r>
            <a:endParaRPr lang="en-AU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0: -3.4206</a:t>
            </a: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1: 5.2573</a:t>
            </a: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2: -2.2900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CEC42D0-07C3-4C3F-A3D8-96D2ACE2D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90668"/>
              </p:ext>
            </p:extLst>
          </p:nvPr>
        </p:nvGraphicFramePr>
        <p:xfrm>
          <a:off x="6801104" y="4071697"/>
          <a:ext cx="4639188" cy="2059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797">
                  <a:extLst>
                    <a:ext uri="{9D8B030D-6E8A-4147-A177-3AD203B41FA5}">
                      <a16:colId xmlns:a16="http://schemas.microsoft.com/office/drawing/2014/main" val="236328049"/>
                    </a:ext>
                  </a:extLst>
                </a:gridCol>
                <a:gridCol w="1159797">
                  <a:extLst>
                    <a:ext uri="{9D8B030D-6E8A-4147-A177-3AD203B41FA5}">
                      <a16:colId xmlns:a16="http://schemas.microsoft.com/office/drawing/2014/main" val="4069092970"/>
                    </a:ext>
                  </a:extLst>
                </a:gridCol>
                <a:gridCol w="1159797">
                  <a:extLst>
                    <a:ext uri="{9D8B030D-6E8A-4147-A177-3AD203B41FA5}">
                      <a16:colId xmlns:a16="http://schemas.microsoft.com/office/drawing/2014/main" val="1210874558"/>
                    </a:ext>
                  </a:extLst>
                </a:gridCol>
                <a:gridCol w="1159797">
                  <a:extLst>
                    <a:ext uri="{9D8B030D-6E8A-4147-A177-3AD203B41FA5}">
                      <a16:colId xmlns:a16="http://schemas.microsoft.com/office/drawing/2014/main" val="4222118053"/>
                    </a:ext>
                  </a:extLst>
                </a:gridCol>
              </a:tblGrid>
              <a:tr h="5148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43824"/>
                  </a:ext>
                </a:extLst>
              </a:tr>
              <a:tr h="5148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53685"/>
                  </a:ext>
                </a:extLst>
              </a:tr>
              <a:tr h="514819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83831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56791"/>
                  </a:ext>
                </a:extLst>
              </a:tr>
              <a:tr h="514819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12046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872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F2263-C469-4C9B-ADDB-D0E7FCC00C04}"/>
              </a:ext>
            </a:extLst>
          </p:cNvPr>
          <p:cNvSpPr txBox="1"/>
          <p:nvPr/>
        </p:nvSpPr>
        <p:spPr>
          <a:xfrm>
            <a:off x="6073213" y="3541700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endParaRPr lang="en-AU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0AC1BCD2-3EE7-4428-9575-348611CD5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8108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CCA1-691C-452D-82DC-76176BE8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Accuracy, Precision and Recall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532E-FD80-4E56-9882-83268183A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zh-CN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AU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AU" altLang="zh-CN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zh-CN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AU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AU" altLang="zh-CN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zh-CN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AU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AU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532E-FD80-4E56-9882-83268183A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0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CCA1-691C-452D-82DC-76176BE8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Accuracy, Precision and Recall</a:t>
            </a:r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E77AD1-F3ED-4B31-BBAE-1DCC6DF2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64857"/>
              </p:ext>
            </p:extLst>
          </p:nvPr>
        </p:nvGraphicFramePr>
        <p:xfrm>
          <a:off x="753762" y="2687320"/>
          <a:ext cx="1073184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641">
                  <a:extLst>
                    <a:ext uri="{9D8B030D-6E8A-4147-A177-3AD203B41FA5}">
                      <a16:colId xmlns:a16="http://schemas.microsoft.com/office/drawing/2014/main" val="2922912935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2546516086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0126623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330337508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902622310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279422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Precision </a:t>
                      </a:r>
                    </a:p>
                    <a:p>
                      <a:pPr algn="ctr"/>
                      <a:r>
                        <a:rPr lang="en-AU" altLang="zh-CN" dirty="0"/>
                        <a:t>(no name)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Recall</a:t>
                      </a:r>
                    </a:p>
                    <a:p>
                      <a:pPr algn="ctr"/>
                      <a:r>
                        <a:rPr lang="en-AU" altLang="zh-CN" dirty="0"/>
                        <a:t>(no name)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Precision</a:t>
                      </a:r>
                    </a:p>
                    <a:p>
                      <a:pPr algn="ctr"/>
                      <a:r>
                        <a:rPr lang="en-AU" altLang="zh-CN" dirty="0"/>
                        <a:t>(name)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Recall</a:t>
                      </a:r>
                    </a:p>
                    <a:p>
                      <a:pPr algn="ctr"/>
                      <a:r>
                        <a:rPr lang="en-AU" altLang="zh-CN" dirty="0"/>
                        <a:t>(name)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Batch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95.88%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96.28%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98.96%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93.20%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78.79%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Stochastic (100)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15.34%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68.24%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0.12%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15.26%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99.70%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dirty="0"/>
                        <a:t>Stochastic (1000)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93.95%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97.56%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95.24%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76.68%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86.81%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8271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Minibatch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95.88%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96.28%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98.96%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93.20%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78.79%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59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CCA1-691C-452D-82DC-76176BE8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Accuracy, Precision and Recall</a:t>
            </a:r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E77AD1-F3ED-4B31-BBAE-1DCC6DF2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69592"/>
              </p:ext>
            </p:extLst>
          </p:nvPr>
        </p:nvGraphicFramePr>
        <p:xfrm>
          <a:off x="753762" y="1501071"/>
          <a:ext cx="1073184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641">
                  <a:extLst>
                    <a:ext uri="{9D8B030D-6E8A-4147-A177-3AD203B41FA5}">
                      <a16:colId xmlns:a16="http://schemas.microsoft.com/office/drawing/2014/main" val="2922912935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2546516086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0126623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330337508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902622310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279422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Precision </a:t>
                      </a:r>
                    </a:p>
                    <a:p>
                      <a:pPr algn="ctr"/>
                      <a:r>
                        <a:rPr lang="en-AU" altLang="zh-CN" dirty="0"/>
                        <a:t>(no name)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Recall</a:t>
                      </a:r>
                    </a:p>
                    <a:p>
                      <a:pPr algn="ctr"/>
                      <a:r>
                        <a:rPr lang="en-AU" altLang="zh-CN" dirty="0"/>
                        <a:t>(no name)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Precision</a:t>
                      </a:r>
                    </a:p>
                    <a:p>
                      <a:pPr algn="ctr"/>
                      <a:r>
                        <a:rPr lang="en-AU" altLang="zh-CN" dirty="0"/>
                        <a:t>(name)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Recall</a:t>
                      </a:r>
                    </a:p>
                    <a:p>
                      <a:pPr algn="ctr"/>
                      <a:r>
                        <a:rPr lang="en-AU" altLang="zh-CN" dirty="0"/>
                        <a:t>(name)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Batch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95.88%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96.28%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98.96%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93.20%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78.79%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Stochastic (100)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15.34%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68.24%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0.12%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15.26%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99.70%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dirty="0"/>
                        <a:t>Stochastic (1000)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93.95%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97.56%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95.24%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76.68%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86.81%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8271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Minibatch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95.88%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96.28%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98.96%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93.20%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78.79%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83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2B6ECE-D1EB-4290-AF76-89E44EAC9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12342"/>
              </p:ext>
            </p:extLst>
          </p:nvPr>
        </p:nvGraphicFramePr>
        <p:xfrm>
          <a:off x="753762" y="4295209"/>
          <a:ext cx="1073184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641">
                  <a:extLst>
                    <a:ext uri="{9D8B030D-6E8A-4147-A177-3AD203B41FA5}">
                      <a16:colId xmlns:a16="http://schemas.microsoft.com/office/drawing/2014/main" val="2922912935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2546516086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0126623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330337508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902622310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279422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Precision </a:t>
                      </a:r>
                    </a:p>
                    <a:p>
                      <a:pPr algn="ctr"/>
                      <a:r>
                        <a:rPr lang="en-AU" altLang="zh-CN" dirty="0"/>
                        <a:t>(no name)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Recall</a:t>
                      </a:r>
                    </a:p>
                    <a:p>
                      <a:pPr algn="ctr"/>
                      <a:r>
                        <a:rPr lang="en-AU" altLang="zh-CN" dirty="0"/>
                        <a:t>(no name)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Precision</a:t>
                      </a:r>
                    </a:p>
                    <a:p>
                      <a:pPr algn="ctr"/>
                      <a:r>
                        <a:rPr lang="en-AU" altLang="zh-CN" dirty="0"/>
                        <a:t>(name)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Recall</a:t>
                      </a:r>
                    </a:p>
                    <a:p>
                      <a:pPr algn="ctr"/>
                      <a:r>
                        <a:rPr lang="en-AU" altLang="zh-CN" dirty="0"/>
                        <a:t>(name)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Batch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96.08%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96.51%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98.96%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93.28%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80.19%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Stochastic (100)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84.71%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dirty="0"/>
                        <a:t>Stochastic (1000)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93.95%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97.56%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95.24%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76.68%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86.82%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8271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Minibatch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96.09%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96.51%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98.96%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93.28%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80.19%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8350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FCEFC47E-4E68-4D9A-B923-BF64949944D8}"/>
              </a:ext>
            </a:extLst>
          </p:cNvPr>
          <p:cNvSpPr/>
          <p:nvPr/>
        </p:nvSpPr>
        <p:spPr>
          <a:xfrm>
            <a:off x="1495682" y="3707027"/>
            <a:ext cx="438665" cy="481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81623-4B0D-4337-B130-F15EA2BDCABA}"/>
              </a:ext>
            </a:extLst>
          </p:cNvPr>
          <p:cNvSpPr txBox="1"/>
          <p:nvPr/>
        </p:nvSpPr>
        <p:spPr>
          <a:xfrm>
            <a:off x="2027024" y="3772791"/>
            <a:ext cx="68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feature: contains punctuation or Arabic numbers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CCA1-691C-452D-82DC-76176BE8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Accuracy, Precision and Recall</a:t>
            </a:r>
            <a:endParaRPr lang="zh-CN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2B6ECE-D1EB-4290-AF76-89E44EAC9943}"/>
              </a:ext>
            </a:extLst>
          </p:cNvPr>
          <p:cNvGraphicFramePr>
            <a:graphicFrameLocks noGrp="1"/>
          </p:cNvGraphicFramePr>
          <p:nvPr/>
        </p:nvGraphicFramePr>
        <p:xfrm>
          <a:off x="753762" y="4295209"/>
          <a:ext cx="1073184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641">
                  <a:extLst>
                    <a:ext uri="{9D8B030D-6E8A-4147-A177-3AD203B41FA5}">
                      <a16:colId xmlns:a16="http://schemas.microsoft.com/office/drawing/2014/main" val="2922912935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2546516086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0126623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330337508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3902622310"/>
                    </a:ext>
                  </a:extLst>
                </a:gridCol>
                <a:gridCol w="1788641">
                  <a:extLst>
                    <a:ext uri="{9D8B030D-6E8A-4147-A177-3AD203B41FA5}">
                      <a16:colId xmlns:a16="http://schemas.microsoft.com/office/drawing/2014/main" val="279422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Precision </a:t>
                      </a:r>
                    </a:p>
                    <a:p>
                      <a:pPr algn="ctr"/>
                      <a:r>
                        <a:rPr lang="en-AU" altLang="zh-CN" dirty="0"/>
                        <a:t>(no name)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Recall</a:t>
                      </a:r>
                    </a:p>
                    <a:p>
                      <a:pPr algn="ctr"/>
                      <a:r>
                        <a:rPr lang="en-AU" altLang="zh-CN" dirty="0"/>
                        <a:t>(no name)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Precision</a:t>
                      </a:r>
                    </a:p>
                    <a:p>
                      <a:pPr algn="ctr"/>
                      <a:r>
                        <a:rPr lang="en-AU" altLang="zh-CN" dirty="0"/>
                        <a:t>(name)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Recall</a:t>
                      </a:r>
                    </a:p>
                    <a:p>
                      <a:pPr algn="ctr"/>
                      <a:r>
                        <a:rPr lang="en-AU" altLang="zh-CN" dirty="0"/>
                        <a:t>(name)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Batch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96.08%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96.51%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98.96%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93.28%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80.19%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Stochastic (100)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84.71%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dirty="0"/>
                        <a:t>Stochastic (1000)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93.95%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97.56%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95.24%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76.68%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86.82%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8271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Minibatch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96.09%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96.51%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98.96%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93.28%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/>
                        <a:t>80.19%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8350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FCEFC47E-4E68-4D9A-B923-BF64949944D8}"/>
              </a:ext>
            </a:extLst>
          </p:cNvPr>
          <p:cNvSpPr/>
          <p:nvPr/>
        </p:nvSpPr>
        <p:spPr>
          <a:xfrm>
            <a:off x="1495682" y="3707027"/>
            <a:ext cx="438665" cy="481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81623-4B0D-4337-B130-F15EA2BDCABA}"/>
              </a:ext>
            </a:extLst>
          </p:cNvPr>
          <p:cNvSpPr txBox="1"/>
          <p:nvPr/>
        </p:nvSpPr>
        <p:spPr>
          <a:xfrm>
            <a:off x="2027024" y="3772791"/>
            <a:ext cx="68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feature: contains punctuation or Arabic numbers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997F6-7F58-41F4-8A84-EA5524130435}"/>
              </a:ext>
            </a:extLst>
          </p:cNvPr>
          <p:cNvSpPr txBox="1"/>
          <p:nvPr/>
        </p:nvSpPr>
        <p:spPr>
          <a:xfrm>
            <a:off x="3908322" y="1280888"/>
            <a:ext cx="4375355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parameters</a:t>
            </a:r>
            <a:endParaRPr lang="en-AU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0: -3.8818</a:t>
            </a: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1: 6.0699</a:t>
            </a: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2: -3.0565</a:t>
            </a:r>
          </a:p>
          <a:p>
            <a:pPr algn="ct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3: 1.4030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511</Words>
  <Application>Microsoft Office PowerPoint</Application>
  <PresentationFormat>Widescreen</PresentationFormat>
  <Paragraphs>232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Theme</vt:lpstr>
      <vt:lpstr>Language Engineering Assignment 2</vt:lpstr>
      <vt:lpstr>Batch Gradient Descent</vt:lpstr>
      <vt:lpstr>Stochastic Gradient Descent (100 iterations)</vt:lpstr>
      <vt:lpstr>Stochastic Gradient Descent (1000 iterations)</vt:lpstr>
      <vt:lpstr>Minibatch Gradient Descent</vt:lpstr>
      <vt:lpstr>Accuracy, Precision and Recall</vt:lpstr>
      <vt:lpstr>Accuracy, Precision and Recall</vt:lpstr>
      <vt:lpstr>Accuracy, Precision and Recall</vt:lpstr>
      <vt:lpstr>Accuracy, Precision and Recall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Engineering Assignment 2</dc:title>
  <dc:creator>Liu Xuecong</dc:creator>
  <cp:lastModifiedBy>Liu Xuecong</cp:lastModifiedBy>
  <cp:revision>16</cp:revision>
  <dcterms:created xsi:type="dcterms:W3CDTF">2021-04-18T23:31:50Z</dcterms:created>
  <dcterms:modified xsi:type="dcterms:W3CDTF">2021-04-19T21:26:33Z</dcterms:modified>
</cp:coreProperties>
</file>