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1" r:id="rId8"/>
    <p:sldId id="269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4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4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8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7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4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6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7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9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3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5DBC34E-F0C6-4AAD-8114-F9D6E438B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7557" b="1858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C34D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664F2-7DF2-43BF-A018-4DC3BF0B7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AU" altLang="zh-CN" sz="5500"/>
              <a:t>Language Engineering Assignment 3</a:t>
            </a:r>
            <a:endParaRPr lang="zh-CN" altLang="en-US" sz="5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4D997-8DDC-458B-AC68-E03303D1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8975" y="4599432"/>
            <a:ext cx="5734051" cy="934593"/>
          </a:xfrm>
        </p:spPr>
        <p:txBody>
          <a:bodyPr>
            <a:normAutofit/>
          </a:bodyPr>
          <a:lstStyle/>
          <a:p>
            <a:pPr algn="ctr"/>
            <a:r>
              <a:rPr lang="en-AU" altLang="zh-CN" sz="3200"/>
              <a:t>Xuecong Liu</a:t>
            </a:r>
            <a:endParaRPr lang="zh-CN" altLang="en-US" sz="320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0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34D53"/>
          </a:solidFill>
          <a:ln w="38100" cap="rnd">
            <a:solidFill>
              <a:srgbClr val="C34D5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F7CBF-0DC6-44CE-911C-4ABF0B60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altLang="zh-CN" sz="5400" dirty="0"/>
              <a:t>Glove </a:t>
            </a:r>
            <a:endParaRPr lang="zh-CN" altLang="en-US" sz="5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6ED46-DD84-408D-AFEA-639AB431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After 2 millions of iterations on HP1:</a:t>
            </a:r>
          </a:p>
          <a:p>
            <a:pPr marL="0" indent="0">
              <a:lnSpc>
                <a:spcPct val="100000"/>
              </a:lnSpc>
              <a:buNone/>
            </a:pPr>
            <a:endParaRPr lang="en-AU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harry: [('harry', 0.0), ('he', 0.19646), ('</a:t>
            </a: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hagrid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', 0.29475), ('</a:t>
            </a: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ron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', 0.31125), ('it', 0.3403)]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gryffindor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: [('</a:t>
            </a: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gryffindor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', 0.0), ('filled', 0.47392), ('new', 0.47514), ('suspicious', 0.49243), ('ice-cold', 0.50744)]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chair: [('chair', 0.0), ('foretold', 0.51854), ('jolt', 0.54398), ('written', 0.55241), ('slinking', 0.55358)]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wand: [('wand', 0.0), ('evil', 0.50052), ('hunt', 0.52566), ('</a:t>
            </a: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gray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-faced', 0.52802), ('furniture', 0.53791)]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good: [('good', 0.0), ('in', 0.47639), ('devil', 0.49608), ('left', 0.50195), ('with', 0.52747)]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enter: [('enter', 0.0), ('prickle', 0.4735), ('choice', 0.51595), ('woven', 0.51831), ('crossed', 0.52066)]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on: [('on', 0.0), ('in', 0.29225), ('and', 0.35678), ('.', 0.36863), ('over', 0.39452)]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school: [('school', 0.0), ('tabby', 0.45065), ('boy', 0.48862), ('will', 0.50061), ('way', 0.5183)]</a:t>
            </a:r>
          </a:p>
        </p:txBody>
      </p:sp>
    </p:spTree>
    <p:extLst>
      <p:ext uri="{BB962C8B-B14F-4D97-AF65-F5344CB8AC3E}">
        <p14:creationId xmlns:p14="http://schemas.microsoft.com/office/powerpoint/2010/main" val="104818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34D53"/>
          </a:solidFill>
          <a:ln w="38100" cap="rnd">
            <a:solidFill>
              <a:srgbClr val="C34D5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F7CBF-0DC6-44CE-911C-4ABF0B60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altLang="zh-CN" sz="6600"/>
              <a:t>Random Indexing</a:t>
            </a:r>
            <a:endParaRPr lang="zh-CN" altLang="en-US" sz="66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6ED46-DD84-408D-AFEA-639AB431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61969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Dimension: 2000, non-zero numbers: 1000, non-zero values: [-1, 1], window size: [3, 3]</a:t>
            </a:r>
          </a:p>
          <a:p>
            <a:pPr marL="0" indent="0">
              <a:lnSpc>
                <a:spcPct val="100000"/>
              </a:lnSpc>
              <a:buNone/>
            </a:pPr>
            <a:endParaRPr lang="en-AU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Harry: [('Harry', 0.0), ('Hagrid', 0.06215), ('Snape', 0.06616), ('Dumbledore', 0.07342), ('Sirius', 0.07586)]</a:t>
            </a:r>
          </a:p>
          <a:p>
            <a:pPr>
              <a:lnSpc>
                <a:spcPct val="100000"/>
              </a:lnSpc>
            </a:pP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Neighbors for Gryffindor: [('Gryffindor', 0.0), ('Slytherin', 0.09007), ('house', 0.10982), ('school', 0.11736), ('library', 0.13274)]</a:t>
            </a:r>
          </a:p>
          <a:p>
            <a:pPr>
              <a:lnSpc>
                <a:spcPct val="100000"/>
              </a:lnSpc>
            </a:pP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Neighbors for chair: [('chair', 0.0), ('seat', 0.05824), ('cauldron', 0.11058), ('hand', 0.11988), ('bag', 0.12446)]</a:t>
            </a:r>
          </a:p>
          <a:p>
            <a:pPr>
              <a:lnSpc>
                <a:spcPct val="100000"/>
              </a:lnSpc>
            </a:pP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Neighbors for wand: [('wand', 0.0), ('head', 0.05859), ('hand', 0.06632), ('fingers', 0.07641), ('eyes', 0.08)]</a:t>
            </a:r>
          </a:p>
          <a:p>
            <a:pPr>
              <a:lnSpc>
                <a:spcPct val="100000"/>
              </a:lnSpc>
            </a:pP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Neighbors for good: [('good', 0.0), ('such', 0.13246), ('very', 0.13626), ('bad', 0.13739), ('like', 0.14133)]</a:t>
            </a:r>
          </a:p>
          <a:p>
            <a:pPr>
              <a:lnSpc>
                <a:spcPct val="100000"/>
              </a:lnSpc>
            </a:pP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Neighbors for enter: [('enter', 0.0), ('leave', 0.12105), ('use', 0.13063), ('break', 0.13171), ('take', 0.13463)]</a:t>
            </a:r>
          </a:p>
          <a:p>
            <a:pPr>
              <a:lnSpc>
                <a:spcPct val="100000"/>
              </a:lnSpc>
            </a:pP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Neighbors for on: [('on', 0.0), ('in', 0.02904), ('from', 0.03101), ('into', 0.0376), ('through', 0.04429)]</a:t>
            </a:r>
          </a:p>
          <a:p>
            <a:pPr>
              <a:lnSpc>
                <a:spcPct val="100000"/>
              </a:lnSpc>
            </a:pP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Neighbors for school: [('school', 0.0), ('house', 0.05661), ('castle', 0.06828), ('point', 0.0709), ('way', 0.07969)]</a:t>
            </a:r>
          </a:p>
          <a:p>
            <a:pPr marL="0" indent="0">
              <a:lnSpc>
                <a:spcPct val="100000"/>
              </a:lnSpc>
              <a:buNone/>
            </a:pPr>
            <a:endParaRPr lang="en-AU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altLang="zh-CN" sz="18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ery</a:t>
            </a:r>
            <a:r>
              <a:rPr lang="en-AU" altLang="zh-CN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good results</a:t>
            </a:r>
          </a:p>
        </p:txBody>
      </p:sp>
    </p:spTree>
    <p:extLst>
      <p:ext uri="{BB962C8B-B14F-4D97-AF65-F5344CB8AC3E}">
        <p14:creationId xmlns:p14="http://schemas.microsoft.com/office/powerpoint/2010/main" val="379355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34D53"/>
          </a:solidFill>
          <a:ln w="38100" cap="rnd">
            <a:solidFill>
              <a:srgbClr val="C34D5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F7CBF-0DC6-44CE-911C-4ABF0B60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altLang="zh-CN" sz="6600"/>
              <a:t>Random Indexing</a:t>
            </a:r>
            <a:endParaRPr lang="zh-CN" altLang="en-US" sz="66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6ED46-DD84-408D-AFEA-639AB431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51572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Dimension: 10</a:t>
            </a:r>
            <a:r>
              <a:rPr lang="en-A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non-zero numbers: 8</a:t>
            </a:r>
            <a:r>
              <a:rPr lang="en-A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non-zero values: [-1, 1], window size: [3, 3]</a:t>
            </a:r>
          </a:p>
          <a:p>
            <a:pPr marL="0" indent="0">
              <a:lnSpc>
                <a:spcPct val="100000"/>
              </a:lnSpc>
              <a:buNone/>
            </a:pPr>
            <a:endParaRPr lang="en-AU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Neighbors for Harry: [('Harry', 0.0), ('she', 0.02033), ('creeping', 0.02874), ('alongside', 0.0309), ('She', 0.0367)]</a:t>
            </a:r>
          </a:p>
          <a:p>
            <a:pPr>
              <a:lnSpc>
                <a:spcPct val="100000"/>
              </a:lnSpc>
            </a:pP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Neighbors for Gryffindor: [('Gryffindor', 0.0), ('world', 0.01971), ('snake', 0.0263), ('practice', 0.02868), ('Ravenclaw', 0.0316)]</a:t>
            </a:r>
          </a:p>
          <a:p>
            <a:pPr>
              <a:lnSpc>
                <a:spcPct val="100000"/>
              </a:lnSpc>
            </a:pP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Neighbors for chair: [('chair', 0.0), ('making', 0.0435), ('silver', 0.04442), ('striding', 0.04575), ('wood', 0.0463)]</a:t>
            </a:r>
          </a:p>
          <a:p>
            <a:pPr>
              <a:lnSpc>
                <a:spcPct val="100000"/>
              </a:lnSpc>
            </a:pP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Neighbors for wand: [('wand', 0.0), ('toy', 0.01705), ('bandage', 0.04025), ('hand', 0.04118), ('folded', 0.0421)]</a:t>
            </a:r>
          </a:p>
          <a:p>
            <a:pPr>
              <a:lnSpc>
                <a:spcPct val="100000"/>
              </a:lnSpc>
            </a:pP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Neighbors for good: [('good', 0.0), ('such', 0.02003), ('fashion', 0.03985), ('Patronus', 0.05496), ('malediction', 0.05845)]</a:t>
            </a:r>
          </a:p>
          <a:p>
            <a:pPr>
              <a:lnSpc>
                <a:spcPct val="100000"/>
              </a:lnSpc>
            </a:pP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Neighbors for enter: [('enter', 0.0), ('conveying', 0.03832), ('refer', 0.03937), ('persuade', 0.04372), ('investigate', 0.04463)]</a:t>
            </a:r>
          </a:p>
          <a:p>
            <a:pPr>
              <a:lnSpc>
                <a:spcPct val="100000"/>
              </a:lnSpc>
            </a:pP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Neighbors for on: [('on', 0.0), ('cottage', 0.02277), ('to', 0.02599), ('book', 0.02638), ('students', 0.02703)]</a:t>
            </a:r>
          </a:p>
          <a:p>
            <a:pPr>
              <a:lnSpc>
                <a:spcPct val="100000"/>
              </a:lnSpc>
            </a:pP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Neighbors for school: [('school', 0.0), ('Meanwhile', 0.016), ('risk', 0.02103), ('owls', 0.02236), ('police', 0.02322)</a:t>
            </a:r>
          </a:p>
          <a:p>
            <a:pPr marL="0" indent="0">
              <a:lnSpc>
                <a:spcPct val="100000"/>
              </a:lnSpc>
              <a:buNone/>
            </a:pPr>
            <a:endParaRPr lang="en-AU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AU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results. Random vectors are not very different among words.</a:t>
            </a:r>
          </a:p>
        </p:txBody>
      </p:sp>
    </p:spTree>
    <p:extLst>
      <p:ext uri="{BB962C8B-B14F-4D97-AF65-F5344CB8AC3E}">
        <p14:creationId xmlns:p14="http://schemas.microsoft.com/office/powerpoint/2010/main" val="213931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34D53"/>
          </a:solidFill>
          <a:ln w="38100" cap="rnd">
            <a:solidFill>
              <a:srgbClr val="C34D5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F7CBF-0DC6-44CE-911C-4ABF0B60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altLang="zh-CN" sz="6600"/>
              <a:t>Random Indexing</a:t>
            </a:r>
            <a:endParaRPr lang="zh-CN" altLang="en-US" sz="66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6ED46-DD84-408D-AFEA-639AB431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88536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Dimension: 10, non-zero numbers: 8, non-zero values: [-1, 1], </a:t>
            </a:r>
            <a:r>
              <a:rPr lang="en-A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window size: [10, 10]</a:t>
            </a:r>
          </a:p>
          <a:p>
            <a:pPr marL="0" indent="0">
              <a:lnSpc>
                <a:spcPct val="100000"/>
              </a:lnSpc>
              <a:buNone/>
            </a:pPr>
            <a:endParaRPr lang="en-AU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Harry: [('Harry', 0.0), ('Snape', 0.03171), ('he', 0.03184), ('now', 0.032), ('He', 0.03463)]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Gryffindor: [('Gryffindor', 0.0), ('Slytherin', 0.04127), ('house', 0.04407), ('way', 0.05072), ('by', 0.05173)]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chair: [('chair', 0.0), ('seat', 0.03702), ('desk', 0.0492), ('hand', 0.0495), ('dropped', 0.04983)]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wand: [('wand', 0.0), ('hand', 0.02298), ('head', 0.02788), ('eyes', 0.03834), ('face', 0.03924)]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good: [('good', 0.0), ('like', 0.04553), ('very', 0.05299), ('big', 0.05713), ('little', 0.06133)]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enter: [('enter', 0.0), ('take', 0.07534), ('leave', 0.08017), ('be', 0.09156), ('use', 0.09521)]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on: [('on', 0.0), ('in', 0.00793), ('from', 0.00867), ('over', 0.01177), ('and', 0.0129)]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school: [('school', 0.0), ('house', 0.02957), ('place', 0.03105), ('last', 0.03161), ('first', 0.03357)]</a:t>
            </a:r>
          </a:p>
          <a:p>
            <a:pPr>
              <a:lnSpc>
                <a:spcPct val="100000"/>
              </a:lnSpc>
            </a:pPr>
            <a:endParaRPr lang="en-AU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AU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Decent results. Worse than window size 3, mixing too many words in the context.</a:t>
            </a:r>
          </a:p>
        </p:txBody>
      </p:sp>
    </p:spTree>
    <p:extLst>
      <p:ext uri="{BB962C8B-B14F-4D97-AF65-F5344CB8AC3E}">
        <p14:creationId xmlns:p14="http://schemas.microsoft.com/office/powerpoint/2010/main" val="105045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34D53"/>
          </a:solidFill>
          <a:ln w="38100" cap="rnd">
            <a:solidFill>
              <a:srgbClr val="C34D5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F7CBF-0DC6-44CE-911C-4ABF0B60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altLang="zh-CN" sz="6600"/>
              <a:t>Random Indexing</a:t>
            </a:r>
            <a:endParaRPr lang="zh-CN" altLang="en-US" sz="66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6ED46-DD84-408D-AFEA-639AB431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52937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Dimension: 10, non-zero numbers: 8, non-zero values: [-1, 1], </a:t>
            </a:r>
            <a:r>
              <a:rPr lang="en-A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window size: [0, 3]</a:t>
            </a:r>
          </a:p>
          <a:p>
            <a:pPr marL="0" indent="0">
              <a:lnSpc>
                <a:spcPct val="100000"/>
              </a:lnSpc>
              <a:buNone/>
            </a:pPr>
            <a:endParaRPr lang="en-AU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Harry: [('Harry', 0.0), ('Snape', 0.1001), ('Hagrid', 0.10939), ('Weasley', 0.11389), ('Lupin', 0.1172)]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Gryffindor: [('Gryffindor', 0.0), ('Slytherin', 0.21372), ('Ravenclaw', 0.29399), ('Hufflepuff', 0.37891), ('house', 0.39812)]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chair: [('chair', 0.0), ('wand', 0.11921), ('head', 0.11946), ('table', 0.12039), ('floor', 0.12549)]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wand: [('wand', 0.0), ('hand', 0.09908), ('head', 0.10256), ('feet', 0.10687), ('window', 0.1085)]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good: [('good', 0.0), ('here', 0.14391), ('me', 0.15191), ('right', 0.17966), ('us', 0.19549)]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enter: [('enter', 0.0), ('entered', 0.17431), ('through', 0.17638), ('from', 0.17812), ('across', 0.18207)]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on: [('on', 0.0), ('from', 0.02325), ('over', 0.04185), ('of', 0.04203), ('off', 0.04371)]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school: [('school', 0.0), ('again', 0.11098), ('house', 0.13406), ('office', 0.13434), ('now', 0.13482)]</a:t>
            </a:r>
          </a:p>
          <a:p>
            <a:pPr>
              <a:lnSpc>
                <a:spcPct val="100000"/>
              </a:lnSpc>
            </a:pPr>
            <a:endParaRPr lang="en-AU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AU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results. What comes after a word determines more the context.</a:t>
            </a:r>
          </a:p>
        </p:txBody>
      </p:sp>
    </p:spTree>
    <p:extLst>
      <p:ext uri="{BB962C8B-B14F-4D97-AF65-F5344CB8AC3E}">
        <p14:creationId xmlns:p14="http://schemas.microsoft.com/office/powerpoint/2010/main" val="404478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34D53"/>
          </a:solidFill>
          <a:ln w="38100" cap="rnd">
            <a:solidFill>
              <a:srgbClr val="C34D5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F7CBF-0DC6-44CE-911C-4ABF0B60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altLang="zh-CN" sz="6600"/>
              <a:t>Random Indexing</a:t>
            </a:r>
            <a:endParaRPr lang="zh-CN" altLang="en-US" sz="66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6ED46-DD84-408D-AFEA-639AB431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52937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Dimension: 10, non-zero numbers: 8, non-zero values: [-1, 1], </a:t>
            </a:r>
            <a:r>
              <a:rPr lang="en-A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window size: [3, 0]</a:t>
            </a:r>
          </a:p>
          <a:p>
            <a:pPr marL="0" indent="0">
              <a:lnSpc>
                <a:spcPct val="100000"/>
              </a:lnSpc>
              <a:buNone/>
            </a:pPr>
            <a:endParaRPr lang="en-AU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Harry: [('Harry', 0.0), ('Mr', 0.03299), ('Professor', 0.03599), ('Hagrid', 0.03893), ('Dumbledore', 0.05648)]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Gryffindor: [('Gryffindor', 0.0), ('Slytherin', 0.08339), ('school', 0.0871), ('house', 0.09867), ('castle', 0.10686)]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chair: [('chair', 0.0), ('seat', 0.06518), ('bag', 0.13188), ('cauldron', 0.13312), ('cupboard', 0.14217)]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wand: [('wand', 0.0), ('head', 0.06634), ('eyes', 0.07219), ('hand', 0.08542), ('nose', 0.08962)]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good: [('good', 0.0), ('nice', 0.08832), ('short', 0.0913), ('nasty', 0.09182), ('different', 0.09866)]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enter: [('enter', 0.0), ('keep', 0.08514), ('give', 0.08862), ('leave', 0.08894), ('make', 0.08904)]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on: [('on', 0.0), ('in', 0.06736), ('with', 0.07989), ('for', 0.11209), ('and', 0.1193)]</a:t>
            </a:r>
          </a:p>
          <a:p>
            <a:pPr>
              <a:lnSpc>
                <a:spcPct val="100000"/>
              </a:lnSpc>
            </a:pPr>
            <a:r>
              <a:rPr lang="en-AU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school: [('school', 0.0), ('house', 0.0607), ('Quidditch', 0.06186), ('castle', 0.06475), ('staff', 0.06969)]</a:t>
            </a:r>
          </a:p>
          <a:p>
            <a:pPr>
              <a:lnSpc>
                <a:spcPct val="100000"/>
              </a:lnSpc>
            </a:pPr>
            <a:endParaRPr lang="en-AU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AU" altLang="zh-CN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results. What comes before a word contribute less to the context.</a:t>
            </a:r>
          </a:p>
        </p:txBody>
      </p:sp>
    </p:spTree>
    <p:extLst>
      <p:ext uri="{BB962C8B-B14F-4D97-AF65-F5344CB8AC3E}">
        <p14:creationId xmlns:p14="http://schemas.microsoft.com/office/powerpoint/2010/main" val="182459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756E-6ADD-45F2-8222-46160149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dirty="0"/>
              <a:t>Word2vec </a:t>
            </a:r>
            <a:r>
              <a:rPr lang="en-AU" altLang="zh-CN" dirty="0">
                <a:solidFill>
                  <a:schemeClr val="accent6"/>
                </a:solidFill>
              </a:rPr>
              <a:t>corrected</a:t>
            </a:r>
            <a:r>
              <a:rPr lang="en-AU" altLang="zh-CN" dirty="0"/>
              <a:t> vs </a:t>
            </a:r>
            <a:r>
              <a:rPr lang="en-AU" altLang="zh-CN" dirty="0">
                <a:solidFill>
                  <a:schemeClr val="accent2"/>
                </a:solidFill>
              </a:rPr>
              <a:t>original</a:t>
            </a:r>
            <a:r>
              <a:rPr lang="en-AU" altLang="zh-CN" dirty="0"/>
              <a:t> unigram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3B66-CEDC-4692-A53A-65B9408B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41" y="1929384"/>
            <a:ext cx="10719485" cy="425196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1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 for Harry: [('Harry', 0.0), ('Ron', 0.24448769844318008), ('although', 0.2505832466208576), ('Hagrid', 0.25463849529003657), ('She', 0.2619859021579338)]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altLang="zh-CN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 for Harry: [('Harry', 0.0), ('Hagrid', 0.21410977342064064), ('please', 0.24525256396055994), ('Right', 0.24966656706980517), ('she', 0.2536881050288228)]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 for Gryffindor: [('Gryffindor', 0.0), ('read', 0.28051973987622725), ('house', 0.2878209847305909), ('award', 0.29689783071985254), ('waiting', 0.31217321263190057)]</a:t>
            </a:r>
            <a:endParaRPr lang="en-AU" altLang="zh-CN" sz="15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AU" altLang="zh-CN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 for Gryffindor: [('Gryffindor', 0.0), ('fifty', 0.2786157777289501), ('Slytherin', 0.31291703512159286), ('house', 0.3202025944402679), ('points', 0.3224327361230269)]</a:t>
            </a:r>
            <a:endParaRPr lang="en-AU" altLang="zh-CN" sz="15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 for good: [('good', 0.0), ('</a:t>
            </a:r>
            <a:r>
              <a:rPr lang="en-US" altLang="zh-CN" sz="15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theyre</a:t>
            </a:r>
            <a:r>
              <a:rPr lang="en-US" altLang="zh-CN" sz="1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0.26252535190613036), ('</a:t>
            </a:r>
            <a:r>
              <a:rPr lang="en-US" altLang="zh-CN" sz="15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yehd</a:t>
            </a:r>
            <a:r>
              <a:rPr lang="en-US" altLang="zh-CN" sz="1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0.26737901396926744), ('reason', 0.2752513433269397), ('pleased', 0.27540618010632767)]</a:t>
            </a:r>
            <a:endParaRPr lang="en-AU" altLang="zh-CN" sz="15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AU" altLang="zh-CN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 for good: [('good', 0.0), ('really', 0.26253516507634556), ('</a:t>
            </a:r>
            <a:r>
              <a:rPr lang="en-US" altLang="zh-CN" sz="15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knowin</a:t>
            </a:r>
            <a:r>
              <a:rPr lang="en-US" altLang="zh-CN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0.29368432244572196), ('Its', 0.3009520493485984), ('stupid', 0.30208317586905586)]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AU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Performances are similar</a:t>
            </a:r>
            <a:endParaRPr lang="zh-CN" alt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0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756E-6ADD-45F2-8222-46160149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>
                <a:solidFill>
                  <a:schemeClr val="accent6"/>
                </a:solidFill>
              </a:rPr>
              <a:t>Word2vec</a:t>
            </a:r>
            <a:r>
              <a:rPr lang="en-AU" altLang="zh-CN" dirty="0"/>
              <a:t> vs </a:t>
            </a:r>
            <a:r>
              <a:rPr lang="en-AU" altLang="zh-CN" dirty="0">
                <a:solidFill>
                  <a:schemeClr val="accent2"/>
                </a:solidFill>
              </a:rPr>
              <a:t>random indexing </a:t>
            </a:r>
            <a:r>
              <a:rPr lang="en-AU" altLang="zh-CN" dirty="0"/>
              <a:t>(HP1)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3B66-CEDC-4692-A53A-65B9408B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41" y="1929384"/>
            <a:ext cx="10719485" cy="425196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AU" altLang="zh-CN" sz="15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Gryffindor: [('Gryffindor', 0.0), ('read', 0.28051), ('house', 0.28782), ('award', 0.29689), ('waiting', 0.31217)]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altLang="zh-CN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AU" altLang="zh-CN" sz="15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Gryffindor: [('Gryffindor', 0.0), ('house', 0.24374), ('Slytherin', 0.26948), ('library', 0.28095), ('time', 0.28949)]</a:t>
            </a:r>
            <a:endParaRPr lang="en-AU" altLang="zh-CN" sz="15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AU" altLang="zh-CN" sz="15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wand: [('wand', 0.0), ('hand', 0.16739), ('broomstick', 0.19726), ('broomsticks', 0.24167), ('pockets', 0.24632)]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altLang="zh-CN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AU" altLang="zh-CN" sz="15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wand: [('wand', 0.0), ('hand', 0.20103), ('head', 0.21144), ('eyes', 0.22595), ('face', 0.24035)]</a:t>
            </a:r>
            <a:endParaRPr lang="en-AU" altLang="zh-CN" sz="15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AU" altLang="zh-CN" sz="15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on: [('on', 0.0), ('leaves', 0.25740), ('carried', 0.29796), ('pushed', 0.31470), ('headed', 0.31614)]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altLang="zh-CN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AU" altLang="zh-CN" sz="15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AU" altLang="zh-CN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on: [('on', 0.0), ('in', 0.04399), ('from', 0.07592), ('over', 0.0853), ('and', 0.08732)]</a:t>
            </a:r>
          </a:p>
          <a:p>
            <a:pPr marL="0" indent="0">
              <a:lnSpc>
                <a:spcPct val="120000"/>
              </a:lnSpc>
              <a:buNone/>
            </a:pPr>
            <a:endParaRPr lang="en-AU" altLang="zh-CN" sz="15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AU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Random indexing outperforms word2vec when trained on 1 book</a:t>
            </a:r>
          </a:p>
        </p:txBody>
      </p:sp>
    </p:spTree>
    <p:extLst>
      <p:ext uri="{BB962C8B-B14F-4D97-AF65-F5344CB8AC3E}">
        <p14:creationId xmlns:p14="http://schemas.microsoft.com/office/powerpoint/2010/main" val="255380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34D53"/>
          </a:solidFill>
          <a:ln w="38100" cap="rnd">
            <a:solidFill>
              <a:srgbClr val="C34D5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F7CBF-0DC6-44CE-911C-4ABF0B60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altLang="zh-CN" sz="5400" dirty="0"/>
              <a:t>Word embeddings as features</a:t>
            </a:r>
            <a:endParaRPr lang="zh-CN" altLang="en-US" sz="5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6ED46-DD84-408D-AFEA-639AB431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6876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AU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A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Random indexing: </a:t>
            </a:r>
            <a:r>
              <a:rPr lang="en-A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trained on news data, dim 50, non zero number 7, window size 3.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NER</a:t>
            </a:r>
            <a:r>
              <a:rPr lang="en-A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trained with minibatch learning, learning 0.1, minibatch size 128, patience 500.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U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stopping and balancing data.</a:t>
            </a:r>
          </a:p>
          <a:p>
            <a:pPr marL="0" indent="0">
              <a:lnSpc>
                <a:spcPct val="100000"/>
              </a:lnSpc>
              <a:buNone/>
            </a:pPr>
            <a:endParaRPr lang="en-AU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AU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AU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AU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AU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AU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AU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Word2vec outperforms random indexing when properly trained.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5C938C6-EF94-4618-8AC4-75A24BDD2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52502"/>
              </p:ext>
            </p:extLst>
          </p:nvPr>
        </p:nvGraphicFramePr>
        <p:xfrm>
          <a:off x="753762" y="4060722"/>
          <a:ext cx="1073184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641">
                  <a:extLst>
                    <a:ext uri="{9D8B030D-6E8A-4147-A177-3AD203B41FA5}">
                      <a16:colId xmlns:a16="http://schemas.microsoft.com/office/drawing/2014/main" val="2922912935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2546516086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30126623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3330337508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3902622310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279422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 </a:t>
                      </a:r>
                    </a:p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 name)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 name)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(name)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(name)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0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20.33%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95.10%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6.27%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15.90%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98.21%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word2vec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44.42%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99.21%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34.66%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21.38%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98.47%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0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19652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392024"/>
      </a:dk2>
      <a:lt2>
        <a:srgbClr val="E2E8E8"/>
      </a:lt2>
      <a:accent1>
        <a:srgbClr val="C34D53"/>
      </a:accent1>
      <a:accent2>
        <a:srgbClr val="B13B72"/>
      </a:accent2>
      <a:accent3>
        <a:srgbClr val="C34DB5"/>
      </a:accent3>
      <a:accent4>
        <a:srgbClr val="8E3BB1"/>
      </a:accent4>
      <a:accent5>
        <a:srgbClr val="6E4DC3"/>
      </a:accent5>
      <a:accent6>
        <a:srgbClr val="3B4BB1"/>
      </a:accent6>
      <a:hlink>
        <a:srgbClr val="30918D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2074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Modern Love</vt:lpstr>
      <vt:lpstr>The Hand</vt:lpstr>
      <vt:lpstr>SketchyVTI</vt:lpstr>
      <vt:lpstr>Language Engineering Assignment 3</vt:lpstr>
      <vt:lpstr>Random Indexing</vt:lpstr>
      <vt:lpstr>Random Indexing</vt:lpstr>
      <vt:lpstr>Random Indexing</vt:lpstr>
      <vt:lpstr>Random Indexing</vt:lpstr>
      <vt:lpstr>Random Indexing</vt:lpstr>
      <vt:lpstr>Word2vec corrected vs original unigram</vt:lpstr>
      <vt:lpstr>Word2vec vs random indexing (HP1)</vt:lpstr>
      <vt:lpstr>Word embeddings as features</vt:lpstr>
      <vt:lpstr>Glove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Engineering Assignment 3</dc:title>
  <dc:creator>Liu Xuecong</dc:creator>
  <cp:lastModifiedBy>Xuecong Liu</cp:lastModifiedBy>
  <cp:revision>17</cp:revision>
  <dcterms:created xsi:type="dcterms:W3CDTF">2021-05-05T11:27:58Z</dcterms:created>
  <dcterms:modified xsi:type="dcterms:W3CDTF">2021-05-06T10:51:49Z</dcterms:modified>
</cp:coreProperties>
</file>