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35" r:id="rId2"/>
    <p:sldId id="460" r:id="rId3"/>
    <p:sldId id="416" r:id="rId4"/>
    <p:sldId id="451" r:id="rId5"/>
    <p:sldId id="452" r:id="rId6"/>
    <p:sldId id="453" r:id="rId7"/>
    <p:sldId id="456" r:id="rId8"/>
    <p:sldId id="454" r:id="rId9"/>
    <p:sldId id="457" r:id="rId10"/>
    <p:sldId id="458" r:id="rId11"/>
    <p:sldId id="455" r:id="rId12"/>
    <p:sldId id="459" r:id="rId13"/>
    <p:sldId id="461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120" d="100"/>
          <a:sy n="120" d="100"/>
        </p:scale>
        <p:origin x="-918" y="-4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2017/10/16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46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77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90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063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90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906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310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7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90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90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77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290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17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9871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mc:AlternateContent xmlns:mc="http://schemas.openxmlformats.org/markup-compatibility/2006">
    <mc:Choice xmlns=""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6" name="椭圆 67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8" name="组合 67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7" name="椭圆 68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9" name="组合 68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2" name="椭圆 69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5" name="组合 694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3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项目经验架构设计</a:t>
            </a:r>
            <a:endParaRPr lang="zh-CN" altLang="en-US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4115162" y="2626930"/>
            <a:ext cx="4419768" cy="210123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zh-CN" altLang="en-US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简介，</a:t>
            </a:r>
            <a:r>
              <a:rPr lang="en-US" altLang="zh-CN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BI</a:t>
            </a:r>
            <a:r>
              <a:rPr lang="zh-CN" altLang="en-US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项目全渠道客服报表实施总结与理想中的林氏</a:t>
            </a:r>
            <a:r>
              <a:rPr lang="en-US" altLang="zh-CN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BI</a:t>
            </a:r>
            <a:r>
              <a:rPr lang="zh-CN" altLang="en-US" sz="893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项目系统架构设计</a:t>
            </a:r>
            <a:endParaRPr lang="en-US" altLang="zh-CN" sz="893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4" name="TextBox 35"/>
          <p:cNvSpPr txBox="1"/>
          <p:nvPr/>
        </p:nvSpPr>
        <p:spPr>
          <a:xfrm>
            <a:off x="5761891" y="392408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人：肖诚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5" name="TextBox 36"/>
          <p:cNvSpPr txBox="1"/>
          <p:nvPr/>
        </p:nvSpPr>
        <p:spPr>
          <a:xfrm>
            <a:off x="7026934" y="3926110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5666" y="2067694"/>
            <a:ext cx="1652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000" b="1" kern="0" dirty="0" smtClean="0">
                <a:solidFill>
                  <a:srgbClr val="080808"/>
                </a:solidFill>
                <a:latin typeface="+mj-ea"/>
                <a:ea typeface="+mj-ea"/>
              </a:rPr>
              <a:t>主题</a:t>
            </a:r>
            <a:endParaRPr kumimoji="0" lang="zh-CN" altLang="en-US" sz="5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55023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6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77" grpId="0" animBg="1"/>
      <p:bldP spid="687" grpId="0" animBg="1"/>
      <p:bldP spid="688" grpId="0" animBg="1"/>
      <p:bldP spid="692" grpId="0" animBg="1"/>
      <p:bldP spid="693" grpId="0" animBg="1"/>
      <p:bldP spid="732" grpId="0"/>
      <p:bldP spid="733" grpId="0"/>
      <p:bldP spid="734" grpId="0"/>
      <p:bldP spid="7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87624" y="1998588"/>
            <a:ext cx="2031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第四章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理想架构</a:t>
            </a:r>
            <a:endParaRPr lang="en-US" altLang="zh-CN" sz="3600" b="1" dirty="0" smtClean="0">
              <a:solidFill>
                <a:schemeClr val="accent4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1920" y="1635646"/>
            <a:ext cx="5112568" cy="209238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项目通用的分层方式：</a:t>
            </a:r>
            <a:endParaRPr lang="en-US" altLang="zh-CN" sz="1200" dirty="0" smtClean="0">
              <a:solidFill>
                <a:srgbClr val="080808"/>
              </a:solidFill>
              <a:latin typeface="微软雅黑"/>
              <a:ea typeface="微软雅黑"/>
            </a:endParaRPr>
          </a:p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	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原数据层</a:t>
            </a:r>
          </a:p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	ETL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数据抽取层</a:t>
            </a:r>
            <a:endParaRPr lang="en-US" altLang="zh-CN" sz="1200" dirty="0" smtClean="0">
              <a:solidFill>
                <a:srgbClr val="080808"/>
              </a:solidFill>
              <a:latin typeface="微软雅黑"/>
              <a:ea typeface="微软雅黑"/>
            </a:endParaRPr>
          </a:p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	ODS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数据存储层</a:t>
            </a:r>
          </a:p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	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计算层</a:t>
            </a:r>
          </a:p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	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数据汇聚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DW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层</a:t>
            </a:r>
          </a:p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	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展现层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项目的技术核心是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ETL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和数据仓库的搭建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项目的数据仓库的数据模型应该采用星型模型</a:t>
            </a:r>
            <a:endParaRPr lang="zh-CN" altLang="en-US" sz="12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11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项目架构设计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BI项目架构设计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059582"/>
            <a:ext cx="2713045" cy="3678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310092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1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23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56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35"/>
          <p:cNvSpPr txBox="1"/>
          <p:nvPr/>
        </p:nvSpPr>
        <p:spPr>
          <a:xfrm>
            <a:off x="5761891" y="392408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人：肖诚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36"/>
          <p:cNvSpPr txBox="1"/>
          <p:nvPr/>
        </p:nvSpPr>
        <p:spPr>
          <a:xfrm>
            <a:off x="7026934" y="3926110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0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1160535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900"/>
                            </p:stCondLst>
                            <p:childTnLst>
                              <p:par>
                                <p:cTn id="8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22" grpId="0" animBg="1"/>
      <p:bldP spid="23" grpId="0" animBg="1"/>
      <p:bldP spid="61" grpId="0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ev_60164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915566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310092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签到二维码-信息部技术部+10月培训计划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915566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310092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72"/>
          <p:cNvCxnSpPr>
            <a:cxnSpLocks noChangeShapeType="1"/>
          </p:cNvCxnSpPr>
          <p:nvPr/>
        </p:nvCxnSpPr>
        <p:spPr bwMode="auto">
          <a:xfrm>
            <a:off x="6908676" y="1945942"/>
            <a:ext cx="559718" cy="184693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20"/>
          <p:cNvCxnSpPr>
            <a:cxnSpLocks noChangeShapeType="1"/>
          </p:cNvCxnSpPr>
          <p:nvPr/>
        </p:nvCxnSpPr>
        <p:spPr bwMode="auto">
          <a:xfrm flipV="1">
            <a:off x="4915214" y="2283260"/>
            <a:ext cx="683924" cy="622217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1" name="组合 40"/>
          <p:cNvGrpSpPr/>
          <p:nvPr/>
        </p:nvGrpSpPr>
        <p:grpSpPr>
          <a:xfrm>
            <a:off x="5364309" y="867739"/>
            <a:ext cx="1656509" cy="1656509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42" name="椭圆 4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366390" y="3924072"/>
            <a:ext cx="515519" cy="515519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45" name="椭圆 4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252257" y="1467966"/>
            <a:ext cx="1244798" cy="1244798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48" name="椭圆 4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 flipV="1">
            <a:off x="2017615" y="2550772"/>
            <a:ext cx="413953" cy="322088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17"/>
          <p:cNvCxnSpPr>
            <a:cxnSpLocks noChangeShapeType="1"/>
          </p:cNvCxnSpPr>
          <p:nvPr/>
        </p:nvCxnSpPr>
        <p:spPr bwMode="auto">
          <a:xfrm>
            <a:off x="3407040" y="2413506"/>
            <a:ext cx="681323" cy="491172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23"/>
          <p:cNvCxnSpPr>
            <a:cxnSpLocks noChangeShapeType="1"/>
            <a:endCxn id="62" idx="1"/>
          </p:cNvCxnSpPr>
          <p:nvPr/>
        </p:nvCxnSpPr>
        <p:spPr bwMode="auto">
          <a:xfrm>
            <a:off x="1044841" y="2659079"/>
            <a:ext cx="363984" cy="242094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43"/>
          <p:cNvCxnSpPr>
            <a:cxnSpLocks noChangeShapeType="1"/>
          </p:cNvCxnSpPr>
          <p:nvPr/>
        </p:nvCxnSpPr>
        <p:spPr bwMode="auto">
          <a:xfrm flipV="1">
            <a:off x="3786841" y="3733236"/>
            <a:ext cx="301521" cy="278300"/>
          </a:xfrm>
          <a:prstGeom prst="line">
            <a:avLst/>
          </a:prstGeom>
          <a:noFill/>
          <a:ln w="2857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4" name="组合 53"/>
          <p:cNvGrpSpPr/>
          <p:nvPr/>
        </p:nvGrpSpPr>
        <p:grpSpPr>
          <a:xfrm>
            <a:off x="7327456" y="1912164"/>
            <a:ext cx="630230" cy="6302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888910" y="2693370"/>
            <a:ext cx="1226559" cy="1226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68453" y="2760801"/>
            <a:ext cx="867139" cy="8671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63" name="文本框 37"/>
          <p:cNvSpPr>
            <a:spLocks noChangeArrowheads="1"/>
          </p:cNvSpPr>
          <p:nvPr/>
        </p:nvSpPr>
        <p:spPr bwMode="auto">
          <a:xfrm>
            <a:off x="5843543" y="1308125"/>
            <a:ext cx="7489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理想</a:t>
            </a:r>
            <a:r>
              <a: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/>
            </a:r>
            <a:br>
              <a: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</a:b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架构</a:t>
            </a:r>
            <a:endParaRPr lang="en-US" altLang="zh-CN" sz="2200" b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64" name="文本框 37"/>
          <p:cNvSpPr>
            <a:spLocks noChangeArrowheads="1"/>
          </p:cNvSpPr>
          <p:nvPr/>
        </p:nvSpPr>
        <p:spPr bwMode="auto">
          <a:xfrm>
            <a:off x="4166200" y="3000658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9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  <a:t>经验</a:t>
            </a:r>
            <a:r>
              <a:rPr lang="en-US" altLang="zh-CN" sz="19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  <a:t/>
            </a:r>
            <a:br>
              <a:rPr lang="en-US" altLang="zh-CN" sz="19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</a:br>
            <a:r>
              <a:rPr lang="zh-CN" altLang="en-US" sz="19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  <a:t>总结</a:t>
            </a:r>
            <a:endParaRPr lang="zh-CN" altLang="en-US" sz="1900" b="0" dirty="0">
              <a:solidFill>
                <a:srgbClr val="080808"/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65" name="文本框 37"/>
          <p:cNvSpPr>
            <a:spLocks noChangeArrowheads="1"/>
          </p:cNvSpPr>
          <p:nvPr/>
        </p:nvSpPr>
        <p:spPr bwMode="auto">
          <a:xfrm>
            <a:off x="2535703" y="1792081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9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项目</a:t>
            </a:r>
            <a:r>
              <a:rPr lang="en-US" altLang="zh-CN" sz="19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/>
            </a:r>
            <a:br>
              <a:rPr lang="en-US" altLang="zh-CN" sz="19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</a:br>
            <a:r>
              <a:rPr lang="zh-CN" altLang="en-US" sz="19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实施</a:t>
            </a:r>
            <a:endParaRPr lang="en-US" altLang="zh-CN" sz="1900" b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66" name="文本框 37"/>
          <p:cNvSpPr>
            <a:spLocks noChangeArrowheads="1"/>
          </p:cNvSpPr>
          <p:nvPr/>
        </p:nvSpPr>
        <p:spPr bwMode="auto">
          <a:xfrm>
            <a:off x="1455802" y="298750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2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  <a:t>项目</a:t>
            </a:r>
            <a:r>
              <a:rPr lang="en-US" altLang="zh-CN" sz="12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  <a:t/>
            </a:r>
            <a:br>
              <a:rPr lang="en-US" altLang="zh-CN" sz="12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</a:br>
            <a:r>
              <a:rPr lang="zh-CN" altLang="en-US" sz="1200" b="0" dirty="0" smtClean="0">
                <a:solidFill>
                  <a:srgbClr val="080808"/>
                </a:solidFill>
                <a:latin typeface="+mj-ea"/>
                <a:ea typeface="+mj-ea"/>
                <a:sym typeface="微软雅黑" pitchFamily="34" charset="-122"/>
              </a:rPr>
              <a:t>背景</a:t>
            </a:r>
            <a:endParaRPr lang="zh-CN" altLang="en-US" sz="1200" b="0" dirty="0">
              <a:solidFill>
                <a:srgbClr val="080808"/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67" name="矩形 76"/>
          <p:cNvSpPr>
            <a:spLocks noChangeArrowheads="1"/>
          </p:cNvSpPr>
          <p:nvPr/>
        </p:nvSpPr>
        <p:spPr bwMode="auto">
          <a:xfrm>
            <a:off x="959142" y="3715984"/>
            <a:ext cx="1366485" cy="2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ts val="1354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第一章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68" name="矩形 80"/>
          <p:cNvSpPr>
            <a:spLocks noChangeArrowheads="1"/>
          </p:cNvSpPr>
          <p:nvPr/>
        </p:nvSpPr>
        <p:spPr bwMode="auto">
          <a:xfrm>
            <a:off x="2145016" y="2817540"/>
            <a:ext cx="1366485" cy="2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ts val="1354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sym typeface="微软雅黑" pitchFamily="34" charset="-122"/>
              </a:rPr>
              <a:t>第二章</a:t>
            </a:r>
          </a:p>
        </p:txBody>
      </p:sp>
      <p:sp>
        <p:nvSpPr>
          <p:cNvPr id="69" name="矩形 81"/>
          <p:cNvSpPr>
            <a:spLocks noChangeArrowheads="1"/>
          </p:cNvSpPr>
          <p:nvPr/>
        </p:nvSpPr>
        <p:spPr bwMode="auto">
          <a:xfrm>
            <a:off x="3848923" y="3959867"/>
            <a:ext cx="1366485" cy="2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ts val="1354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第四章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 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70" name="矩形 82"/>
          <p:cNvSpPr>
            <a:spLocks noChangeArrowheads="1"/>
          </p:cNvSpPr>
          <p:nvPr/>
        </p:nvSpPr>
        <p:spPr bwMode="auto">
          <a:xfrm>
            <a:off x="5482823" y="2650746"/>
            <a:ext cx="1366485" cy="2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ts val="1354"/>
              </a:lnSpc>
              <a:spcBef>
                <a:spcPct val="0"/>
              </a:spcBef>
              <a:buNone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第五章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微软雅黑" pitchFamily="34" charset="-122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252011" y="3354338"/>
            <a:ext cx="2323291" cy="32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+mj-ea"/>
                <a:ea typeface="+mj-ea"/>
                <a:sym typeface="微软雅黑" pitchFamily="34" charset="-122"/>
              </a:rPr>
              <a:t>添加</a:t>
            </a:r>
            <a:r>
              <a:rPr lang="zh-CN" altLang="en-US" sz="1600" b="1" dirty="0" smtClean="0">
                <a:solidFill>
                  <a:schemeClr val="accent1"/>
                </a:solidFill>
                <a:latin typeface="+mj-ea"/>
                <a:ea typeface="+mj-ea"/>
                <a:sym typeface="微软雅黑" pitchFamily="34" charset="-122"/>
              </a:rPr>
              <a:t>主要标题内容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2" name="文本框 13"/>
          <p:cNvSpPr txBox="1"/>
          <p:nvPr/>
        </p:nvSpPr>
        <p:spPr>
          <a:xfrm>
            <a:off x="5870768" y="3710837"/>
            <a:ext cx="2740626" cy="805129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在此录入上述图表的综合描述说明，在此录入上述图表的综合描述说明，在此录入上述图表的综合描述说明，在此录入上述图表的综合描述说明，在此录入上述图表的综合描述说明。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65688" y="2327926"/>
            <a:ext cx="420958" cy="420958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74" name="椭圆 7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80045773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ac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3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3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87624" y="1998588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第一章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项目背景</a:t>
            </a:r>
            <a:endParaRPr lang="en-US" altLang="zh-CN" sz="3600" b="1" dirty="0" smtClean="0">
              <a:solidFill>
                <a:schemeClr val="accent4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1920" y="1635646"/>
            <a:ext cx="4896544" cy="2461718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由数据平台部发起的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试点项目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林氏目前使用多套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IT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系统，数据没有统一存储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各部门的业务复杂，数据分散，较少人清楚整体情况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各部门都有人员进行数据分析，多为手工分析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希望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系统提供公司整体情况的横向报表（总监、店长）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希望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系统提供重要岗位的纵向报表（客服）</a:t>
            </a:r>
            <a:endParaRPr lang="en-US" altLang="zh-CN" sz="1200" dirty="0" smtClean="0">
              <a:solidFill>
                <a:srgbClr val="080808"/>
              </a:solidFill>
              <a:latin typeface="微软雅黑"/>
              <a:ea typeface="微软雅黑"/>
            </a:endParaRPr>
          </a:p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endParaRPr lang="zh-CN" altLang="en-US" sz="12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11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林氏系统架构图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林氏系统架构图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987574"/>
            <a:ext cx="6408712" cy="39974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310092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客服报表界面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 descr="QQ截图201710141642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1851" y="987574"/>
            <a:ext cx="6934525" cy="36799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310092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87624" y="1998588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第二章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项目实施</a:t>
            </a:r>
            <a:endParaRPr lang="en-US" altLang="zh-CN" sz="3600" b="1" dirty="0" smtClean="0">
              <a:solidFill>
                <a:schemeClr val="accent4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1920" y="1635646"/>
            <a:ext cx="5112568" cy="2277052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项目初始时间要求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8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月初开始，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9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月底完成客服、店长、总监报表开发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项目实施由于低估项目复杂程度，目前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10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月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10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日上线客服报表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项目方案由触发器做数据同步，修改为离线备份方式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项目数据来源，由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K3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的开发提供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SQL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，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开发计算数据生成报表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项目的测试，由数据平台部测试，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协助排查，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K3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进行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SQL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修改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项目实施过程中，经过数次需求变更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endParaRPr lang="zh-CN" altLang="en-US" sz="12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11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客服模块数据交互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客服模块BI项目系统架构设计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134" y="1363985"/>
            <a:ext cx="8587346" cy="3079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310092"/>
      </p:ext>
    </p:extLst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87624" y="1998588"/>
            <a:ext cx="2031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80808"/>
                </a:solidFill>
                <a:latin typeface="微软雅黑"/>
                <a:ea typeface="微软雅黑"/>
              </a:rPr>
              <a:t>第三章</a:t>
            </a:r>
            <a:endParaRPr lang="en-US" altLang="zh-CN" sz="2800" b="1" dirty="0">
              <a:solidFill>
                <a:srgbClr val="080808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chemeClr val="accent4"/>
                </a:solidFill>
                <a:latin typeface="微软雅黑"/>
                <a:ea typeface="微软雅黑"/>
              </a:rPr>
              <a:t>项目经验</a:t>
            </a:r>
            <a:endParaRPr lang="en-US" altLang="zh-CN" sz="3600" b="1" dirty="0" smtClean="0">
              <a:solidFill>
                <a:schemeClr val="accent4"/>
              </a:solidFill>
              <a:latin typeface="微软雅黑"/>
              <a:ea typeface="微软雅黑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1920" y="1635646"/>
            <a:ext cx="5112568" cy="2277052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项目的实施需要熟悉对应业务系统的产品和开发深度参与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项目的测试人员最好具备编写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SQL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的能力，提高沟通效率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项目的底层技术方案需要在初始阶段就进行线上环境的验证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项目的技术层面需要花费比较多的时间去构建和研究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项目需要完善数据溯源方案，方便验证数据的正确性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※ BI</a:t>
            </a:r>
            <a:r>
              <a:rPr lang="zh-CN" altLang="en-US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>项目的需求变动，对项目影响巨大，应尽量避免</a:t>
            </a:r>
            <a: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  <a:t/>
            </a:r>
            <a:br>
              <a:rPr lang="en-US" altLang="zh-CN" sz="1200" dirty="0" smtClean="0">
                <a:solidFill>
                  <a:srgbClr val="080808"/>
                </a:solidFill>
                <a:latin typeface="微软雅黑"/>
                <a:ea typeface="微软雅黑"/>
              </a:rPr>
            </a:br>
            <a:endParaRPr lang="zh-CN" altLang="en-US" sz="12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011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1160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8698</TotalTime>
  <Words>223</Words>
  <Application>Microsoft Office PowerPoint</Application>
  <PresentationFormat>全屏显示(16:9)</PresentationFormat>
  <Paragraphs>56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PC</cp:lastModifiedBy>
  <cp:revision>991</cp:revision>
  <dcterms:created xsi:type="dcterms:W3CDTF">2015-04-24T01:01:13Z</dcterms:created>
  <dcterms:modified xsi:type="dcterms:W3CDTF">2017-10-16T03:01:05Z</dcterms:modified>
  <cp:category>plus206</cp:category>
</cp:coreProperties>
</file>