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7" r:id="rId2"/>
    <p:sldId id="259" r:id="rId3"/>
    <p:sldId id="260" r:id="rId4"/>
    <p:sldId id="282" r:id="rId5"/>
    <p:sldId id="333" r:id="rId6"/>
    <p:sldId id="345" r:id="rId7"/>
    <p:sldId id="346" r:id="rId8"/>
    <p:sldId id="334" r:id="rId9"/>
    <p:sldId id="337" r:id="rId10"/>
    <p:sldId id="352" r:id="rId11"/>
    <p:sldId id="338" r:id="rId12"/>
    <p:sldId id="353" r:id="rId13"/>
    <p:sldId id="354" r:id="rId14"/>
    <p:sldId id="339" r:id="rId15"/>
    <p:sldId id="340" r:id="rId16"/>
    <p:sldId id="357" r:id="rId17"/>
    <p:sldId id="336" r:id="rId18"/>
    <p:sldId id="342" r:id="rId19"/>
    <p:sldId id="355" r:id="rId20"/>
    <p:sldId id="356" r:id="rId21"/>
    <p:sldId id="344" r:id="rId22"/>
    <p:sldId id="335" r:id="rId23"/>
    <p:sldId id="264" r:id="rId24"/>
    <p:sldId id="280" r:id="rId25"/>
  </p:sldIdLst>
  <p:sldSz cx="6858000" cy="51435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4865"/>
    <a:srgbClr val="B1CEDE"/>
    <a:srgbClr val="C4E1F1"/>
    <a:srgbClr val="BCD8E9"/>
    <a:srgbClr val="D4E6F2"/>
    <a:srgbClr val="D9EAF4"/>
    <a:srgbClr val="303761"/>
    <a:srgbClr val="DEE6F2"/>
    <a:srgbClr val="FFFFFF"/>
    <a:srgbClr val="7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2" autoAdjust="0"/>
    <p:restoredTop sz="85730" autoAdjust="0"/>
  </p:normalViewPr>
  <p:slideViewPr>
    <p:cSldViewPr>
      <p:cViewPr varScale="1">
        <p:scale>
          <a:sx n="130" d="100"/>
          <a:sy n="130" d="100"/>
        </p:scale>
        <p:origin x="1788" y="114"/>
      </p:cViewPr>
      <p:guideLst>
        <p:guide orient="horz" pos="1620"/>
        <p:guide pos="2160"/>
      </p:guideLst>
    </p:cSldViewPr>
  </p:slideViewPr>
  <p:notesTextViewPr>
    <p:cViewPr>
      <p:scale>
        <a:sx n="100" d="100"/>
        <a:sy n="100" d="100"/>
      </p:scale>
      <p:origin x="0" y="0"/>
    </p:cViewPr>
  </p:notesTextViewPr>
  <p:notesViewPr>
    <p:cSldViewPr showGuides="1">
      <p:cViewPr varScale="1">
        <p:scale>
          <a:sx n="124" d="100"/>
          <a:sy n="124" d="100"/>
        </p:scale>
        <p:origin x="4686"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DEBEED-3CAE-498B-B8F9-592657494A0F}" type="datetime1">
              <a:rPr lang="zh-CN" altLang="en-US" smtClean="0"/>
              <a:t>2022/5/13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2B811A-56D5-4F9B-92B0-FD866772F156}" type="slidenum">
              <a:rPr lang="zh-CN" altLang="en-US" smtClean="0"/>
              <a:t>‹#›</a:t>
            </a:fld>
            <a:endParaRPr lang="zh-CN" altLang="en-US"/>
          </a:p>
        </p:txBody>
      </p:sp>
    </p:spTree>
    <p:extLst>
      <p:ext uri="{BB962C8B-B14F-4D97-AF65-F5344CB8AC3E}">
        <p14:creationId xmlns:p14="http://schemas.microsoft.com/office/powerpoint/2010/main" val="23458976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A5C4DC-804D-4743-95F8-3ACDA198131E}" type="datetime1">
              <a:rPr lang="zh-CN" altLang="en-US" smtClean="0"/>
              <a:t>2022/5/13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657B44-0878-4805-A334-DBF1E91EBF4C}" type="slidenum">
              <a:rPr lang="zh-CN" altLang="en-US" smtClean="0"/>
              <a:t>‹#›</a:t>
            </a:fld>
            <a:endParaRPr lang="zh-CN" altLang="en-US"/>
          </a:p>
        </p:txBody>
      </p:sp>
    </p:spTree>
    <p:extLst>
      <p:ext uri="{BB962C8B-B14F-4D97-AF65-F5344CB8AC3E}">
        <p14:creationId xmlns:p14="http://schemas.microsoft.com/office/powerpoint/2010/main" val="9804673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b="0" dirty="0"/>
          </a:p>
        </p:txBody>
      </p:sp>
    </p:spTree>
    <p:extLst>
      <p:ext uri="{BB962C8B-B14F-4D97-AF65-F5344CB8AC3E}">
        <p14:creationId xmlns:p14="http://schemas.microsoft.com/office/powerpoint/2010/main" val="2566907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在生成阶段，论文设计了能够适用于多种语言的通用型模糊词高效生成框架，这一阶段生成的模糊词作为样本，用于研究伪造唤醒现象，这些结果最终将用于增强模型的防御能力。</a:t>
            </a:r>
          </a:p>
        </p:txBody>
      </p:sp>
    </p:spTree>
    <p:extLst>
      <p:ext uri="{BB962C8B-B14F-4D97-AF65-F5344CB8AC3E}">
        <p14:creationId xmlns:p14="http://schemas.microsoft.com/office/powerpoint/2010/main" val="3225626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通过修改词语的部分组成，可以得到发音相似的词语。在这基础上，通过生成的模糊词，可以用于检测相似的发音能否唤醒语音助手，这样就可以设计出响应的算法</a:t>
            </a:r>
          </a:p>
        </p:txBody>
      </p:sp>
    </p:spTree>
    <p:extLst>
      <p:ext uri="{BB962C8B-B14F-4D97-AF65-F5344CB8AC3E}">
        <p14:creationId xmlns:p14="http://schemas.microsoft.com/office/powerpoint/2010/main" val="3762420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遗传算法分为三个部分。</a:t>
            </a:r>
          </a:p>
        </p:txBody>
      </p:sp>
    </p:spTree>
    <p:extLst>
      <p:ext uri="{BB962C8B-B14F-4D97-AF65-F5344CB8AC3E}">
        <p14:creationId xmlns:p14="http://schemas.microsoft.com/office/powerpoint/2010/main" val="4277523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遗传算法分为三个部分。</a:t>
            </a:r>
          </a:p>
        </p:txBody>
      </p:sp>
    </p:spTree>
    <p:extLst>
      <p:ext uri="{BB962C8B-B14F-4D97-AF65-F5344CB8AC3E}">
        <p14:creationId xmlns:p14="http://schemas.microsoft.com/office/powerpoint/2010/main" val="256245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利用编辑距离就是要找到距离相近的，字符变化少的词语，而使用树模型对模糊词进行分类本身就能很好区分能否成功唤醒的模糊词，所以这个对比不恰当。</a:t>
            </a:r>
          </a:p>
        </p:txBody>
      </p:sp>
    </p:spTree>
    <p:extLst>
      <p:ext uri="{BB962C8B-B14F-4D97-AF65-F5344CB8AC3E}">
        <p14:creationId xmlns:p14="http://schemas.microsoft.com/office/powerpoint/2010/main" val="1064173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77154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52567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491730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百度生成的唤醒词最少，说明模型训练可能考虑了模糊词的威胁。</a:t>
            </a:r>
            <a:endParaRPr lang="en-US" altLang="zh-CN" dirty="0"/>
          </a:p>
          <a:p>
            <a:endParaRPr lang="en-US" altLang="zh-CN" dirty="0"/>
          </a:p>
          <a:p>
            <a:r>
              <a:rPr lang="zh-CN" altLang="en-US" dirty="0"/>
              <a:t>唤醒率高的词语，在音量、语速和环境噪声变化中仍然能够保持较高的唤醒率</a:t>
            </a:r>
            <a:endParaRPr lang="en-US" altLang="zh-CN" dirty="0"/>
          </a:p>
          <a:p>
            <a:endParaRPr lang="en-US" altLang="zh-CN" dirty="0"/>
          </a:p>
          <a:p>
            <a:r>
              <a:rPr lang="zh-CN" altLang="en-US" dirty="0"/>
              <a:t>唤醒词在对话中出现，仍然可以保持较高的唤醒率</a:t>
            </a:r>
          </a:p>
        </p:txBody>
      </p:sp>
    </p:spTree>
    <p:extLst>
      <p:ext uri="{BB962C8B-B14F-4D97-AF65-F5344CB8AC3E}">
        <p14:creationId xmlns:p14="http://schemas.microsoft.com/office/powerpoint/2010/main" val="3157697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68462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本次报告我将从以下五个方面进行介绍，方案贡献、</a:t>
            </a:r>
            <a:r>
              <a:rPr lang="zh-CN" altLang="en-US" sz="1200" dirty="0">
                <a:solidFill>
                  <a:schemeClr val="bg2">
                    <a:lumMod val="25000"/>
                  </a:schemeClr>
                </a:solidFill>
                <a:latin typeface="等线" panose="02010600030101010101" pitchFamily="2" charset="-122"/>
                <a:ea typeface="等线" panose="02010600030101010101" pitchFamily="2" charset="-122"/>
              </a:rPr>
              <a:t>研究背景</a:t>
            </a:r>
            <a:r>
              <a:rPr lang="zh-CN" altLang="en-US" sz="1200" dirty="0">
                <a:solidFill>
                  <a:schemeClr val="tx1"/>
                </a:solidFill>
                <a:latin typeface="+mn-lt"/>
                <a:ea typeface="+mn-ea"/>
              </a:rPr>
              <a:t>、</a:t>
            </a:r>
            <a:r>
              <a:rPr lang="zh-CN" altLang="en-US" sz="1200" dirty="0">
                <a:solidFill>
                  <a:schemeClr val="bg2">
                    <a:lumMod val="25000"/>
                  </a:schemeClr>
                </a:solidFill>
                <a:latin typeface="等线" panose="02010600030101010101" pitchFamily="2" charset="-122"/>
                <a:ea typeface="等线" panose="02010600030101010101" pitchFamily="2" charset="-122"/>
              </a:rPr>
              <a:t>可转移性定义、实验评估、方案总结</a:t>
            </a:r>
          </a:p>
        </p:txBody>
      </p:sp>
    </p:spTree>
    <p:extLst>
      <p:ext uri="{BB962C8B-B14F-4D97-AF65-F5344CB8AC3E}">
        <p14:creationId xmlns:p14="http://schemas.microsoft.com/office/powerpoint/2010/main" val="3256673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860326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566730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11470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56673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3256673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55398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语音助手在我们的生活中越来越多，我们可以通过语音让智能设备执行命令，发消息、打电话、控制其他智能设备。在听到唤醒词时语音助手可以被迅速激活，比如‘</a:t>
            </a:r>
            <a:r>
              <a:rPr lang="en-US" altLang="zh-CN" dirty="0"/>
              <a:t>Hi,</a:t>
            </a:r>
            <a:r>
              <a:rPr lang="zh-CN" altLang="en-US" dirty="0"/>
              <a:t> </a:t>
            </a:r>
            <a:r>
              <a:rPr lang="en-US" altLang="zh-CN" dirty="0"/>
              <a:t>Google.</a:t>
            </a:r>
            <a:r>
              <a:rPr lang="zh-CN" altLang="en-US" dirty="0"/>
              <a:t>’，然后语音助手将语音录制下来，并且上传到云端进行分析，然后执行命令。</a:t>
            </a:r>
          </a:p>
        </p:txBody>
      </p:sp>
    </p:spTree>
    <p:extLst>
      <p:ext uri="{BB962C8B-B14F-4D97-AF65-F5344CB8AC3E}">
        <p14:creationId xmlns:p14="http://schemas.microsoft.com/office/powerpoint/2010/main" val="2174498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智能设备会受到伪造唤醒现象的威胁，容易被电视节目、语言交谈中的与唤醒词类似的语音所激活，但是这些语音并不是真正的唤醒词，例如电视节目可能说，</a:t>
            </a:r>
            <a:r>
              <a:rPr lang="en-US" altLang="zh-CN" dirty="0"/>
              <a:t>buy an</a:t>
            </a:r>
            <a:r>
              <a:rPr lang="zh-CN" altLang="en-US" dirty="0"/>
              <a:t> </a:t>
            </a:r>
            <a:r>
              <a:rPr lang="en-US" altLang="zh-CN" dirty="0"/>
              <a:t>exact</a:t>
            </a:r>
            <a:r>
              <a:rPr lang="zh-CN" altLang="en-US" dirty="0"/>
              <a:t> </a:t>
            </a:r>
            <a:r>
              <a:rPr lang="en-US" altLang="zh-CN" dirty="0"/>
              <a:t>instrument</a:t>
            </a:r>
            <a:r>
              <a:rPr lang="zh-CN" altLang="en-US" dirty="0"/>
              <a:t>，可能会错误地激活</a:t>
            </a:r>
            <a:r>
              <a:rPr lang="en-US" altLang="zh-CN" dirty="0"/>
              <a:t>Alexa</a:t>
            </a:r>
            <a:r>
              <a:rPr lang="zh-CN" altLang="en-US" dirty="0"/>
              <a:t>，也比如，对话中说到</a:t>
            </a:r>
            <a:r>
              <a:rPr lang="en-US" altLang="zh-CN" dirty="0" err="1"/>
              <a:t>xxxxxx</a:t>
            </a:r>
            <a:r>
              <a:rPr lang="zh-CN" altLang="en-US" dirty="0"/>
              <a:t>，但是苹果设备可能以为听到的时</a:t>
            </a:r>
            <a:r>
              <a:rPr lang="en-US" altLang="zh-CN" dirty="0"/>
              <a:t>Hey,</a:t>
            </a:r>
            <a:r>
              <a:rPr lang="zh-CN" altLang="en-US" dirty="0"/>
              <a:t> </a:t>
            </a:r>
            <a:r>
              <a:rPr lang="en-US" altLang="zh-CN" dirty="0"/>
              <a:t>Siri</a:t>
            </a:r>
            <a:r>
              <a:rPr lang="zh-CN" altLang="en-US" dirty="0"/>
              <a:t>，然后接下来的私人对话就会被上传到云端进行分析。</a:t>
            </a:r>
            <a:r>
              <a:rPr lang="en-US" altLang="zh-CN" dirty="0"/>
              <a:t>2018</a:t>
            </a:r>
            <a:r>
              <a:rPr lang="zh-CN" altLang="en-US" dirty="0"/>
              <a:t>年有报道称，</a:t>
            </a:r>
            <a:r>
              <a:rPr lang="en-US" altLang="zh-CN" dirty="0"/>
              <a:t>Alexa</a:t>
            </a:r>
            <a:r>
              <a:rPr lang="zh-CN" altLang="en-US" dirty="0"/>
              <a:t>录制了一个家庭的私人对话，并且在用户不知情的情况下将对话内容分享出去。</a:t>
            </a:r>
            <a:br>
              <a:rPr lang="en-US" altLang="zh-CN" dirty="0"/>
            </a:br>
            <a:endParaRPr lang="en-US" altLang="zh-CN" dirty="0"/>
          </a:p>
          <a:p>
            <a:r>
              <a:rPr lang="zh-CN" altLang="en-US" dirty="0"/>
              <a:t>在本文中，将能够唤醒语音助手，而且不是正确唤醒词的词语，称为模糊词。模糊词给攻击者提供了侵犯用户隐私的机会，甚至能够执行恶意命令。</a:t>
            </a:r>
          </a:p>
        </p:txBody>
      </p:sp>
    </p:spTree>
    <p:extLst>
      <p:ext uri="{BB962C8B-B14F-4D97-AF65-F5344CB8AC3E}">
        <p14:creationId xmlns:p14="http://schemas.microsoft.com/office/powerpoint/2010/main" val="1945017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39537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论文的目标可以被分解为三个步骤，第一步是快速高效地构造出模糊词来帮助分析，第二步是为什么模糊词可以被唤醒检测器接受，第三步是增强唤醒检测器来减弱伪造唤醒现象的威胁。</a:t>
            </a:r>
            <a:endParaRPr lang="en-US" altLang="zh-CN" dirty="0"/>
          </a:p>
          <a:p>
            <a:endParaRPr lang="en-US" altLang="zh-CN" dirty="0"/>
          </a:p>
          <a:p>
            <a:r>
              <a:rPr lang="zh-CN" altLang="en-US" dirty="0"/>
              <a:t>同时，论文还对中英文两种语言的唤醒词进行了全面的分析。</a:t>
            </a:r>
          </a:p>
        </p:txBody>
      </p:sp>
    </p:spTree>
    <p:extLst>
      <p:ext uri="{BB962C8B-B14F-4D97-AF65-F5344CB8AC3E}">
        <p14:creationId xmlns:p14="http://schemas.microsoft.com/office/powerpoint/2010/main" val="62495170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72DF0E0F-C7E2-49DA-89F1-1DD0B5A1C6E9}"/>
              </a:ext>
            </a:extLst>
          </p:cNvPr>
          <p:cNvGrpSpPr/>
          <p:nvPr userDrawn="1"/>
        </p:nvGrpSpPr>
        <p:grpSpPr>
          <a:xfrm>
            <a:off x="604922" y="2182035"/>
            <a:ext cx="5648157" cy="779430"/>
            <a:chOff x="857551" y="2139704"/>
            <a:chExt cx="7530876" cy="1039240"/>
          </a:xfrm>
        </p:grpSpPr>
        <p:sp>
          <p:nvSpPr>
            <p:cNvPr id="8" name="圆角矩形 258">
              <a:extLst>
                <a:ext uri="{FF2B5EF4-FFF2-40B4-BE49-F238E27FC236}">
                  <a16:creationId xmlns:a16="http://schemas.microsoft.com/office/drawing/2014/main" id="{001A2B33-E171-48E3-BF0B-8B8A237D76F0}"/>
                </a:ext>
              </a:extLst>
            </p:cNvPr>
            <p:cNvSpPr>
              <a:spLocks noChangeArrowheads="1"/>
            </p:cNvSpPr>
            <p:nvPr/>
          </p:nvSpPr>
          <p:spPr bwMode="auto">
            <a:xfrm>
              <a:off x="857551" y="2139704"/>
              <a:ext cx="7530876" cy="1039240"/>
            </a:xfrm>
            <a:prstGeom prst="roundRect">
              <a:avLst>
                <a:gd name="adj" fmla="val 50000"/>
              </a:avLst>
            </a:prstGeom>
            <a:solidFill>
              <a:srgbClr val="314865"/>
            </a:solidFill>
            <a:ln w="34925">
              <a:solidFill>
                <a:schemeClr val="bg1"/>
              </a:solidFill>
              <a:round/>
              <a:headEnd/>
              <a:tailEnd/>
            </a:ln>
          </p:spPr>
          <p:txBody>
            <a:bodyPr anchor="ctr"/>
            <a:lstStyle/>
            <a:p>
              <a:pPr algn="ctr"/>
              <a:endParaRPr lang="zh-CN" altLang="zh-CN" sz="1200" dirty="0">
                <a:solidFill>
                  <a:srgbClr val="FFFFFF"/>
                </a:solidFill>
                <a:latin typeface="微软雅黑" pitchFamily="34" charset="-122"/>
                <a:ea typeface="微软雅黑" pitchFamily="34" charset="-122"/>
                <a:sym typeface="宋体" pitchFamily="2" charset="-122"/>
              </a:endParaRPr>
            </a:p>
          </p:txBody>
        </p:sp>
        <p:sp>
          <p:nvSpPr>
            <p:cNvPr id="9" name="椭圆 259">
              <a:extLst>
                <a:ext uri="{FF2B5EF4-FFF2-40B4-BE49-F238E27FC236}">
                  <a16:creationId xmlns:a16="http://schemas.microsoft.com/office/drawing/2014/main" id="{C27D2806-DA65-454B-9170-12AC229F3840}"/>
                </a:ext>
              </a:extLst>
            </p:cNvPr>
            <p:cNvSpPr>
              <a:spLocks noChangeArrowheads="1"/>
            </p:cNvSpPr>
            <p:nvPr/>
          </p:nvSpPr>
          <p:spPr bwMode="auto">
            <a:xfrm rot="16200000">
              <a:off x="978485" y="2262247"/>
              <a:ext cx="812259" cy="812566"/>
            </a:xfrm>
            <a:prstGeom prst="ellipse">
              <a:avLst/>
            </a:prstGeom>
            <a:solidFill>
              <a:schemeClr val="bg1"/>
            </a:solidFill>
            <a:ln w="25400">
              <a:noFill/>
              <a:round/>
              <a:headEnd/>
              <a:tailEnd/>
            </a:ln>
          </p:spPr>
          <p:txBody>
            <a:bodyPr anchor="ctr"/>
            <a:lstStyle/>
            <a:p>
              <a:pPr algn="ctr"/>
              <a:endParaRPr lang="zh-CN" altLang="zh-CN" sz="1350" dirty="0">
                <a:solidFill>
                  <a:srgbClr val="FFFFFF"/>
                </a:solidFill>
                <a:latin typeface="微软雅黑" pitchFamily="34" charset="-122"/>
                <a:ea typeface="微软雅黑" pitchFamily="34" charset="-122"/>
                <a:sym typeface="宋体" pitchFamily="2" charset="-122"/>
              </a:endParaRPr>
            </a:p>
          </p:txBody>
        </p:sp>
      </p:grpSp>
      <p:grpSp>
        <p:nvGrpSpPr>
          <p:cNvPr id="11" name="组合 10">
            <a:extLst>
              <a:ext uri="{FF2B5EF4-FFF2-40B4-BE49-F238E27FC236}">
                <a16:creationId xmlns:a16="http://schemas.microsoft.com/office/drawing/2014/main" id="{FB6CC59F-572C-443E-9A4D-D17B4CC97451}"/>
              </a:ext>
            </a:extLst>
          </p:cNvPr>
          <p:cNvGrpSpPr/>
          <p:nvPr userDrawn="1"/>
        </p:nvGrpSpPr>
        <p:grpSpPr>
          <a:xfrm>
            <a:off x="-1" y="841568"/>
            <a:ext cx="4448137" cy="468578"/>
            <a:chOff x="0" y="264840"/>
            <a:chExt cx="5930849" cy="624773"/>
          </a:xfrm>
        </p:grpSpPr>
        <p:sp>
          <p:nvSpPr>
            <p:cNvPr id="12" name="矩形 11">
              <a:extLst>
                <a:ext uri="{FF2B5EF4-FFF2-40B4-BE49-F238E27FC236}">
                  <a16:creationId xmlns:a16="http://schemas.microsoft.com/office/drawing/2014/main" id="{1FFA4D2B-87FD-4BF6-B058-0DE8ED99AFDA}"/>
                </a:ext>
              </a:extLst>
            </p:cNvPr>
            <p:cNvSpPr/>
            <p:nvPr/>
          </p:nvSpPr>
          <p:spPr>
            <a:xfrm>
              <a:off x="0" y="264842"/>
              <a:ext cx="4437286" cy="449318"/>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3" name="组合 12">
              <a:extLst>
                <a:ext uri="{FF2B5EF4-FFF2-40B4-BE49-F238E27FC236}">
                  <a16:creationId xmlns:a16="http://schemas.microsoft.com/office/drawing/2014/main" id="{0E4BCE05-DBDB-4E08-87F8-45E4A93F40F3}"/>
                </a:ext>
              </a:extLst>
            </p:cNvPr>
            <p:cNvGrpSpPr/>
            <p:nvPr/>
          </p:nvGrpSpPr>
          <p:grpSpPr>
            <a:xfrm>
              <a:off x="1" y="264840"/>
              <a:ext cx="5930848" cy="624773"/>
              <a:chOff x="2" y="588690"/>
              <a:chExt cx="10023643" cy="624773"/>
            </a:xfrm>
            <a:solidFill>
              <a:srgbClr val="314865"/>
            </a:solidFill>
          </p:grpSpPr>
          <p:sp>
            <p:nvSpPr>
              <p:cNvPr id="14" name="矩形 1">
                <a:extLst>
                  <a:ext uri="{FF2B5EF4-FFF2-40B4-BE49-F238E27FC236}">
                    <a16:creationId xmlns:a16="http://schemas.microsoft.com/office/drawing/2014/main" id="{B03B6DAD-E307-40C5-ACA7-FDE0EE359755}"/>
                  </a:ext>
                </a:extLst>
              </p:cNvPr>
              <p:cNvSpPr/>
              <p:nvPr/>
            </p:nvSpPr>
            <p:spPr>
              <a:xfrm>
                <a:off x="6996875" y="588690"/>
                <a:ext cx="3026770" cy="624772"/>
              </a:xfrm>
              <a:custGeom>
                <a:avLst/>
                <a:gdLst>
                  <a:gd name="connsiteX0" fmla="*/ 0 w 2411760"/>
                  <a:gd name="connsiteY0" fmla="*/ 0 h 484751"/>
                  <a:gd name="connsiteX1" fmla="*/ 2411760 w 2411760"/>
                  <a:gd name="connsiteY1" fmla="*/ 0 h 484751"/>
                  <a:gd name="connsiteX2" fmla="*/ 2411760 w 2411760"/>
                  <a:gd name="connsiteY2" fmla="*/ 484751 h 484751"/>
                  <a:gd name="connsiteX3" fmla="*/ 0 w 2411760"/>
                  <a:gd name="connsiteY3" fmla="*/ 484751 h 484751"/>
                  <a:gd name="connsiteX4" fmla="*/ 0 w 2411760"/>
                  <a:gd name="connsiteY4" fmla="*/ 0 h 484751"/>
                  <a:gd name="connsiteX0" fmla="*/ 0 w 2849910"/>
                  <a:gd name="connsiteY0" fmla="*/ 0 h 484751"/>
                  <a:gd name="connsiteX1" fmla="*/ 2411760 w 2849910"/>
                  <a:gd name="connsiteY1" fmla="*/ 0 h 484751"/>
                  <a:gd name="connsiteX2" fmla="*/ 2849910 w 2849910"/>
                  <a:gd name="connsiteY2" fmla="*/ 484751 h 484751"/>
                  <a:gd name="connsiteX3" fmla="*/ 0 w 2849910"/>
                  <a:gd name="connsiteY3" fmla="*/ 484751 h 484751"/>
                  <a:gd name="connsiteX4" fmla="*/ 0 w 2849910"/>
                  <a:gd name="connsiteY4" fmla="*/ 0 h 484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9910" h="484751">
                    <a:moveTo>
                      <a:pt x="0" y="0"/>
                    </a:moveTo>
                    <a:lnTo>
                      <a:pt x="2411760" y="0"/>
                    </a:lnTo>
                    <a:lnTo>
                      <a:pt x="2849910" y="484751"/>
                    </a:lnTo>
                    <a:lnTo>
                      <a:pt x="0" y="48475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solidFill>
                    <a:schemeClr val="bg1"/>
                  </a:solidFill>
                  <a:ea typeface="微软雅黑" pitchFamily="34" charset="-122"/>
                </a:endParaRPr>
              </a:p>
            </p:txBody>
          </p:sp>
          <p:sp>
            <p:nvSpPr>
              <p:cNvPr id="15" name="矩形 14">
                <a:extLst>
                  <a:ext uri="{FF2B5EF4-FFF2-40B4-BE49-F238E27FC236}">
                    <a16:creationId xmlns:a16="http://schemas.microsoft.com/office/drawing/2014/main" id="{8A99DBD5-EB12-46DD-A6F9-9F393E5DCAE7}"/>
                  </a:ext>
                </a:extLst>
              </p:cNvPr>
              <p:cNvSpPr/>
              <p:nvPr/>
            </p:nvSpPr>
            <p:spPr>
              <a:xfrm>
                <a:off x="2" y="597906"/>
                <a:ext cx="9512002" cy="615557"/>
              </a:xfrm>
              <a:prstGeom prst="rect">
                <a:avLst/>
              </a:prstGeom>
              <a:grpFill/>
            </p:spPr>
            <p:txBody>
              <a:bodyPr wrap="square">
                <a:spAutoFit/>
              </a:bodyPr>
              <a:lstStyle/>
              <a:p>
                <a:pPr algn="l">
                  <a:lnSpc>
                    <a:spcPct val="100000"/>
                  </a:lnSpc>
                </a:pPr>
                <a:r>
                  <a:rPr lang="en-US" altLang="zh-CN" sz="1200" dirty="0" err="1">
                    <a:solidFill>
                      <a:srgbClr val="FFFFFF"/>
                    </a:solidFill>
                    <a:latin typeface="Segoe UI" panose="020B0502040204020203" pitchFamily="34" charset="0"/>
                    <a:cs typeface="Segoe UI" panose="020B0502040204020203" pitchFamily="34" charset="0"/>
                  </a:rPr>
                  <a:t>FakeWake</a:t>
                </a:r>
                <a:r>
                  <a:rPr lang="en-US" altLang="zh-CN" sz="1200" dirty="0">
                    <a:solidFill>
                      <a:srgbClr val="FFFFFF"/>
                    </a:solidFill>
                    <a:latin typeface="Segoe UI" panose="020B0502040204020203" pitchFamily="34" charset="0"/>
                    <a:cs typeface="Segoe UI" panose="020B0502040204020203" pitchFamily="34" charset="0"/>
                  </a:rPr>
                  <a:t>: Understanding and Mitigating Fake Wake-up Words of Voice Assistants</a:t>
                </a:r>
              </a:p>
            </p:txBody>
          </p:sp>
        </p:grpSp>
      </p:grpSp>
      <p:pic>
        <p:nvPicPr>
          <p:cNvPr id="16" name="Picture 2" descr="C:\Users\think\Documents\WeChat Files\Shirley_Chou_1994\FileStorage\File\2019-05\logo-square.png">
            <a:extLst>
              <a:ext uri="{FF2B5EF4-FFF2-40B4-BE49-F238E27FC236}">
                <a16:creationId xmlns:a16="http://schemas.microsoft.com/office/drawing/2014/main" id="{3235184C-B43F-4091-9260-F03D56A859DF}"/>
              </a:ext>
            </a:extLst>
          </p:cNvPr>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5551754" y="650310"/>
            <a:ext cx="1170385" cy="1170385"/>
          </a:xfrm>
          <a:prstGeom prst="rect">
            <a:avLst/>
          </a:prstGeom>
          <a:noFill/>
          <a:extLst>
            <a:ext uri="{909E8E84-426E-40DD-AFC4-6F175D3DCCD1}">
              <a14:hiddenFill xmlns:a14="http://schemas.microsoft.com/office/drawing/2010/main">
                <a:solidFill>
                  <a:srgbClr val="FFFFFF"/>
                </a:solidFill>
              </a14:hiddenFill>
            </a:ext>
          </a:extLst>
        </p:spPr>
      </p:pic>
      <p:sp>
        <p:nvSpPr>
          <p:cNvPr id="18" name="灯片编号占位符 5">
            <a:extLst>
              <a:ext uri="{FF2B5EF4-FFF2-40B4-BE49-F238E27FC236}">
                <a16:creationId xmlns:a16="http://schemas.microsoft.com/office/drawing/2014/main" id="{97AEF39C-D477-4DAE-9FD6-A62D98DD3FD2}"/>
              </a:ext>
            </a:extLst>
          </p:cNvPr>
          <p:cNvSpPr>
            <a:spLocks noGrp="1"/>
          </p:cNvSpPr>
          <p:nvPr>
            <p:ph type="sldNum" sz="quarter" idx="4"/>
          </p:nvPr>
        </p:nvSpPr>
        <p:spPr>
          <a:xfrm>
            <a:off x="4914900" y="4767263"/>
            <a:ext cx="1600200" cy="273844"/>
          </a:xfrm>
          <a:prstGeom prst="rect">
            <a:avLst/>
          </a:prstGeom>
        </p:spPr>
        <p:txBody>
          <a:bodyPr vert="horz" lIns="91440" tIns="45720" rIns="91440" bIns="45720" rtlCol="0" anchor="ctr"/>
          <a:lstStyle>
            <a:lvl1pPr marL="0" algn="r" defTabSz="914400" rtl="0" eaLnBrk="1" latinLnBrk="0" hangingPunct="1">
              <a:defRPr lang="zh-CN" altLang="en-US" sz="1400" b="1" kern="1200" smtClean="0">
                <a:solidFill>
                  <a:schemeClr val="bg1"/>
                </a:solidFill>
                <a:latin typeface="+mj-lt"/>
                <a:ea typeface="+mn-ea"/>
                <a:cs typeface="+mn-cs"/>
              </a:defRPr>
            </a:lvl1pPr>
          </a:lstStyle>
          <a:p>
            <a:fld id="{0C913308-F349-4B6D-A68A-DD1791B4A57B}" type="slidenum">
              <a:rPr lang="en-US" altLang="zh-CN" smtClean="0"/>
              <a:pPr/>
              <a:t>‹#›</a:t>
            </a:fld>
            <a:r>
              <a:rPr lang="en-US" altLang="zh-CN" dirty="0"/>
              <a:t>/24</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72050" y="205979"/>
            <a:ext cx="154305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42900" y="205979"/>
            <a:ext cx="451485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灯片编号占位符 5">
            <a:extLst>
              <a:ext uri="{FF2B5EF4-FFF2-40B4-BE49-F238E27FC236}">
                <a16:creationId xmlns:a16="http://schemas.microsoft.com/office/drawing/2014/main" id="{EAA69558-E8BF-4D5F-9ED5-02C7473FFD0E}"/>
              </a:ext>
            </a:extLst>
          </p:cNvPr>
          <p:cNvSpPr>
            <a:spLocks noGrp="1"/>
          </p:cNvSpPr>
          <p:nvPr>
            <p:ph type="sldNum" sz="quarter" idx="4"/>
          </p:nvPr>
        </p:nvSpPr>
        <p:spPr>
          <a:xfrm>
            <a:off x="4914900" y="4767263"/>
            <a:ext cx="1600200" cy="273844"/>
          </a:xfrm>
          <a:prstGeom prst="rect">
            <a:avLst/>
          </a:prstGeom>
        </p:spPr>
        <p:txBody>
          <a:bodyPr vert="horz" lIns="91440" tIns="45720" rIns="91440" bIns="45720" rtlCol="0" anchor="ctr"/>
          <a:lstStyle>
            <a:lvl1pPr marL="0" algn="r" defTabSz="914400" rtl="0" eaLnBrk="1" latinLnBrk="0" hangingPunct="1">
              <a:defRPr lang="zh-CN" altLang="en-US" sz="1400" b="1" kern="1200" smtClean="0">
                <a:solidFill>
                  <a:schemeClr val="bg1"/>
                </a:solidFill>
                <a:latin typeface="+mj-lt"/>
                <a:ea typeface="+mn-ea"/>
                <a:cs typeface="+mn-cs"/>
              </a:defRPr>
            </a:lvl1pPr>
          </a:lstStyle>
          <a:p>
            <a:fld id="{0C913308-F349-4B6D-A68A-DD1791B4A57B}" type="slidenum">
              <a:rPr lang="en-US" altLang="zh-CN" smtClean="0"/>
              <a:pPr/>
              <a:t>‹#›</a:t>
            </a:fld>
            <a:r>
              <a:rPr lang="en-US" altLang="zh-CN" dirty="0"/>
              <a:t>/24</a:t>
            </a:r>
            <a:endParaRPr lang="en-US" dirty="0"/>
          </a:p>
        </p:txBody>
      </p:sp>
    </p:spTree>
    <p:extLst>
      <p:ext uri="{BB962C8B-B14F-4D97-AF65-F5344CB8AC3E}">
        <p14:creationId xmlns:p14="http://schemas.microsoft.com/office/powerpoint/2010/main" val="2018025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8" name="灯片编号占位符 5">
            <a:extLst>
              <a:ext uri="{FF2B5EF4-FFF2-40B4-BE49-F238E27FC236}">
                <a16:creationId xmlns:a16="http://schemas.microsoft.com/office/drawing/2014/main" id="{3D5EF05E-AD38-4F6B-B09C-115850288A90}"/>
              </a:ext>
            </a:extLst>
          </p:cNvPr>
          <p:cNvSpPr>
            <a:spLocks noGrp="1"/>
          </p:cNvSpPr>
          <p:nvPr>
            <p:ph type="sldNum" sz="quarter" idx="4"/>
          </p:nvPr>
        </p:nvSpPr>
        <p:spPr>
          <a:xfrm>
            <a:off x="4914900" y="4767263"/>
            <a:ext cx="1600200" cy="273844"/>
          </a:xfrm>
          <a:prstGeom prst="rect">
            <a:avLst/>
          </a:prstGeom>
        </p:spPr>
        <p:txBody>
          <a:bodyPr vert="horz" lIns="91440" tIns="45720" rIns="91440" bIns="45720" rtlCol="0" anchor="ctr"/>
          <a:lstStyle>
            <a:lvl1pPr algn="r">
              <a:defRPr sz="1400">
                <a:solidFill>
                  <a:schemeClr val="tx1">
                    <a:tint val="75000"/>
                  </a:schemeClr>
                </a:solidFill>
                <a:latin typeface="+mj-lt"/>
              </a:defRPr>
            </a:lvl1pPr>
          </a:lstStyle>
          <a:p>
            <a:fld id="{0C913308-F349-4B6D-A68A-DD1791B4A57B}" type="slidenum">
              <a:rPr lang="zh-CN" altLang="en-US" smtClean="0"/>
              <a:pPr/>
              <a:t>‹#›</a:t>
            </a:fld>
            <a:r>
              <a:rPr lang="en-US" altLang="zh-CN" dirty="0"/>
              <a:t>/24</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541735" y="3305176"/>
            <a:ext cx="5829300" cy="1021556"/>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541735" y="2180035"/>
            <a:ext cx="58293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42900" y="1200151"/>
            <a:ext cx="302895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486150" y="1200151"/>
            <a:ext cx="302895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342901" y="1151335"/>
            <a:ext cx="3030141"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342901" y="1631156"/>
            <a:ext cx="3030141"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3483771" y="1151335"/>
            <a:ext cx="3031331"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3483771" y="1631156"/>
            <a:ext cx="3031331"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5" name="灯片编号占位符 5">
            <a:extLst>
              <a:ext uri="{FF2B5EF4-FFF2-40B4-BE49-F238E27FC236}">
                <a16:creationId xmlns:a16="http://schemas.microsoft.com/office/drawing/2014/main" id="{1ACEA035-56F8-4FFE-B429-95EF2E0F5D32}"/>
              </a:ext>
            </a:extLst>
          </p:cNvPr>
          <p:cNvSpPr>
            <a:spLocks noGrp="1"/>
          </p:cNvSpPr>
          <p:nvPr>
            <p:ph type="sldNum" sz="quarter" idx="4"/>
          </p:nvPr>
        </p:nvSpPr>
        <p:spPr>
          <a:xfrm>
            <a:off x="4914900" y="4767263"/>
            <a:ext cx="1600200" cy="273844"/>
          </a:xfrm>
          <a:prstGeom prst="rect">
            <a:avLst/>
          </a:prstGeom>
        </p:spPr>
        <p:txBody>
          <a:bodyPr vert="horz" lIns="91440" tIns="45720" rIns="91440" bIns="45720" rtlCol="0" anchor="ctr"/>
          <a:lstStyle>
            <a:lvl1pPr algn="r">
              <a:defRPr sz="1400" b="1">
                <a:solidFill>
                  <a:schemeClr val="bg1"/>
                </a:solidFill>
                <a:latin typeface="+mj-lt"/>
              </a:defRPr>
            </a:lvl1pPr>
          </a:lstStyle>
          <a:p>
            <a:fld id="{0C913308-F349-4B6D-A68A-DD1791B4A57B}" type="slidenum">
              <a:rPr lang="zh-CN" altLang="en-US" smtClean="0"/>
              <a:pPr/>
              <a:t>‹#›</a:t>
            </a:fld>
            <a:r>
              <a:rPr lang="en-US" altLang="zh-CN" dirty="0"/>
              <a:t>/24</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42902" y="204787"/>
            <a:ext cx="2256235" cy="871538"/>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2681288" y="204791"/>
            <a:ext cx="383381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342902" y="1076328"/>
            <a:ext cx="2256235"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344216" y="3600450"/>
            <a:ext cx="4114800" cy="425054"/>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344216" y="459581"/>
            <a:ext cx="41148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1344216" y="4025506"/>
            <a:ext cx="41148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42900" y="205979"/>
            <a:ext cx="61722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342900" y="1200151"/>
            <a:ext cx="61722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342900" y="4767263"/>
            <a:ext cx="16002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2343150" y="4767263"/>
            <a:ext cx="21717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4914900" y="4767263"/>
            <a:ext cx="1600200" cy="273844"/>
          </a:xfrm>
          <a:prstGeom prst="rect">
            <a:avLst/>
          </a:prstGeom>
        </p:spPr>
        <p:txBody>
          <a:bodyPr vert="horz" lIns="91440" tIns="45720" rIns="91440" bIns="45720" rtlCol="0" anchor="ctr"/>
          <a:lstStyle>
            <a:lvl1pPr marL="0" algn="r" defTabSz="914400" rtl="0" eaLnBrk="1" latinLnBrk="0" hangingPunct="1">
              <a:defRPr lang="zh-CN" altLang="en-US" sz="1400" b="1" kern="1200" smtClean="0">
                <a:solidFill>
                  <a:schemeClr val="bg1"/>
                </a:solidFill>
                <a:latin typeface="+mj-lt"/>
                <a:ea typeface="+mn-ea"/>
                <a:cs typeface="+mn-cs"/>
              </a:defRPr>
            </a:lvl1pPr>
          </a:lstStyle>
          <a:p>
            <a:fld id="{0C913308-F349-4B6D-A68A-DD1791B4A57B}" type="slidenum">
              <a:rPr lang="en-US" altLang="zh-CN" smtClean="0"/>
              <a:pPr/>
              <a:t>‹#›</a:t>
            </a:fld>
            <a:r>
              <a:rPr lang="en-US" altLang="zh-CN" dirty="0"/>
              <a:t>/24</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36.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image" Target="../media/image14.emf"/><Relationship Id="rId3" Type="http://schemas.openxmlformats.org/officeDocument/2006/relationships/image" Target="../media/image4.png"/><Relationship Id="rId7" Type="http://schemas.openxmlformats.org/officeDocument/2006/relationships/image" Target="../media/image8.emf"/><Relationship Id="rId12"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4.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14865"/>
        </a:solidFill>
        <a:effectLst/>
      </p:bgPr>
    </p:bg>
    <p:spTree>
      <p:nvGrpSpPr>
        <p:cNvPr id="1" name=""/>
        <p:cNvGrpSpPr/>
        <p:nvPr/>
      </p:nvGrpSpPr>
      <p:grpSpPr>
        <a:xfrm>
          <a:off x="0" y="0"/>
          <a:ext cx="0" cy="0"/>
          <a:chOff x="0" y="0"/>
          <a:chExt cx="0" cy="0"/>
        </a:xfrm>
      </p:grpSpPr>
      <p:sp>
        <p:nvSpPr>
          <p:cNvPr id="32" name="矩形 31"/>
          <p:cNvSpPr/>
          <p:nvPr/>
        </p:nvSpPr>
        <p:spPr>
          <a:xfrm>
            <a:off x="507583" y="1923678"/>
            <a:ext cx="5845550" cy="992579"/>
          </a:xfrm>
          <a:prstGeom prst="rect">
            <a:avLst/>
          </a:prstGeom>
          <a:noFill/>
        </p:spPr>
        <p:txBody>
          <a:bodyPr wrap="square" lIns="68580" tIns="34290" rIns="68580" bIns="3429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zh-CN" altLang="en-US" sz="3000" b="1" dirty="0">
                <a:ln>
                  <a:prstDash val="solid"/>
                </a:ln>
                <a:solidFill>
                  <a:schemeClr val="bg1"/>
                </a:solidFill>
                <a:latin typeface="华文中宋" panose="02010600040101010101" pitchFamily="2" charset="-122"/>
                <a:ea typeface="华文中宋" panose="02010600040101010101" pitchFamily="2" charset="-122"/>
              </a:rPr>
              <a:t>伪造唤醒：理解并减少语音助手的伪造唤醒词</a:t>
            </a:r>
          </a:p>
        </p:txBody>
      </p:sp>
      <p:grpSp>
        <p:nvGrpSpPr>
          <p:cNvPr id="8" name="组合 7"/>
          <p:cNvGrpSpPr/>
          <p:nvPr/>
        </p:nvGrpSpPr>
        <p:grpSpPr>
          <a:xfrm>
            <a:off x="917866" y="4089869"/>
            <a:ext cx="5010623" cy="530915"/>
            <a:chOff x="1623260" y="3644210"/>
            <a:chExt cx="6680830" cy="707886"/>
          </a:xfrm>
        </p:grpSpPr>
        <p:sp>
          <p:nvSpPr>
            <p:cNvPr id="36" name="矩形 35"/>
            <p:cNvSpPr/>
            <p:nvPr/>
          </p:nvSpPr>
          <p:spPr>
            <a:xfrm>
              <a:off x="1623260" y="3644210"/>
              <a:ext cx="2868125" cy="707886"/>
            </a:xfrm>
            <a:prstGeom prst="rect">
              <a:avLst/>
            </a:prstGeom>
            <a:noFill/>
          </p:spPr>
          <p:txBody>
            <a:bodyPr wrap="square" lIns="68580" tIns="34290" rIns="68580" bIns="3429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defTabSz="800100">
                <a:tabLst>
                  <a:tab pos="746125" algn="l"/>
                </a:tabLst>
              </a:pPr>
              <a:r>
                <a:rPr lang="zh-CN" altLang="en-US" sz="1500" dirty="0">
                  <a:ln>
                    <a:prstDash val="solid"/>
                  </a:ln>
                  <a:solidFill>
                    <a:schemeClr val="bg1"/>
                  </a:solidFill>
                  <a:latin typeface="华文中宋" panose="02010600040101010101" pitchFamily="2" charset="-122"/>
                  <a:ea typeface="华文中宋" panose="02010600040101010101" pitchFamily="2" charset="-122"/>
                </a:rPr>
                <a:t>汇报人：中国好声音队</a:t>
              </a:r>
              <a:br>
                <a:rPr lang="en-US" altLang="zh-CN" sz="1500" dirty="0">
                  <a:ln>
                    <a:prstDash val="solid"/>
                  </a:ln>
                  <a:solidFill>
                    <a:schemeClr val="bg1"/>
                  </a:solidFill>
                  <a:latin typeface="华文中宋" panose="02010600040101010101" pitchFamily="2" charset="-122"/>
                  <a:ea typeface="华文中宋" panose="02010600040101010101" pitchFamily="2" charset="-122"/>
                </a:rPr>
              </a:br>
              <a:r>
                <a:rPr lang="en-US" altLang="zh-CN" sz="1500" dirty="0">
                  <a:ln>
                    <a:prstDash val="solid"/>
                  </a:ln>
                  <a:solidFill>
                    <a:schemeClr val="bg1"/>
                  </a:solidFill>
                  <a:latin typeface="华文中宋" panose="02010600040101010101" pitchFamily="2" charset="-122"/>
                  <a:ea typeface="华文中宋" panose="02010600040101010101" pitchFamily="2" charset="-122"/>
                </a:rPr>
                <a:t>	 </a:t>
              </a:r>
              <a:r>
                <a:rPr lang="zh-CN" altLang="en-US" sz="1500" dirty="0">
                  <a:ln>
                    <a:prstDash val="solid"/>
                  </a:ln>
                  <a:solidFill>
                    <a:schemeClr val="bg1"/>
                  </a:solidFill>
                  <a:latin typeface="华文中宋" panose="02010600040101010101" pitchFamily="2" charset="-122"/>
                  <a:ea typeface="华文中宋" panose="02010600040101010101" pitchFamily="2" charset="-122"/>
                </a:rPr>
                <a:t>尚星灿</a:t>
              </a:r>
            </a:p>
          </p:txBody>
        </p:sp>
        <p:sp>
          <p:nvSpPr>
            <p:cNvPr id="37" name="矩形 36"/>
            <p:cNvSpPr/>
            <p:nvPr/>
          </p:nvSpPr>
          <p:spPr>
            <a:xfrm>
              <a:off x="5187464" y="3644210"/>
              <a:ext cx="3116626" cy="400109"/>
            </a:xfrm>
            <a:prstGeom prst="rect">
              <a:avLst/>
            </a:prstGeom>
            <a:noFill/>
          </p:spPr>
          <p:txBody>
            <a:bodyPr wrap="square" lIns="68580" tIns="34290" rIns="68580" bIns="3429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zh-CN" altLang="en-US" sz="1500" dirty="0">
                  <a:ln>
                    <a:prstDash val="solid"/>
                  </a:ln>
                  <a:solidFill>
                    <a:schemeClr val="bg1"/>
                  </a:solidFill>
                  <a:latin typeface="华文中宋" panose="02010600040101010101" pitchFamily="2" charset="-122"/>
                  <a:ea typeface="华文中宋" panose="02010600040101010101" pitchFamily="2" charset="-122"/>
                </a:rPr>
                <a:t>论文来源：</a:t>
              </a:r>
              <a:r>
                <a:rPr lang="en-US" altLang="zh-CN" sz="1500" b="1" dirty="0">
                  <a:ln>
                    <a:prstDash val="solid"/>
                  </a:ln>
                  <a:solidFill>
                    <a:schemeClr val="bg1"/>
                  </a:solidFill>
                  <a:latin typeface="Segoe UI" panose="020B0502040204020203" pitchFamily="34" charset="0"/>
                  <a:ea typeface="华文中宋" panose="02010600040101010101" pitchFamily="2" charset="-122"/>
                  <a:cs typeface="Segoe UI" panose="020B0502040204020203" pitchFamily="34" charset="0"/>
                </a:rPr>
                <a:t>CCS 2021</a:t>
              </a:r>
              <a:endParaRPr lang="zh-CN" altLang="en-US" sz="1500" b="1" dirty="0">
                <a:ln>
                  <a:prstDash val="solid"/>
                </a:ln>
                <a:solidFill>
                  <a:schemeClr val="bg1"/>
                </a:solidFill>
                <a:latin typeface="Segoe UI" panose="020B0502040204020203" pitchFamily="34" charset="0"/>
                <a:ea typeface="华文中宋" panose="02010600040101010101" pitchFamily="2" charset="-122"/>
                <a:cs typeface="Segoe UI" panose="020B0502040204020203" pitchFamily="34" charset="0"/>
              </a:endParaRPr>
            </a:p>
          </p:txBody>
        </p:sp>
      </p:grpSp>
      <p:sp>
        <p:nvSpPr>
          <p:cNvPr id="58" name="矩形 57"/>
          <p:cNvSpPr/>
          <p:nvPr/>
        </p:nvSpPr>
        <p:spPr>
          <a:xfrm>
            <a:off x="2598083" y="4575924"/>
            <a:ext cx="1664558" cy="300082"/>
          </a:xfrm>
          <a:prstGeom prst="rect">
            <a:avLst/>
          </a:prstGeom>
          <a:noFill/>
        </p:spPr>
        <p:txBody>
          <a:bodyPr wrap="none" lIns="68580" tIns="34290" rIns="68580" bIns="3429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altLang="zh-CN" sz="1500" dirty="0">
                <a:ln>
                  <a:prstDash val="solid"/>
                </a:ln>
                <a:solidFill>
                  <a:schemeClr val="bg1"/>
                </a:solidFill>
                <a:latin typeface="华文中宋" panose="02010600040101010101" pitchFamily="2" charset="-122"/>
                <a:ea typeface="华文中宋" panose="02010600040101010101" pitchFamily="2" charset="-122"/>
              </a:rPr>
              <a:t>2021</a:t>
            </a:r>
            <a:r>
              <a:rPr lang="zh-CN" altLang="en-US" sz="1500" dirty="0">
                <a:ln>
                  <a:prstDash val="solid"/>
                </a:ln>
                <a:solidFill>
                  <a:schemeClr val="bg1"/>
                </a:solidFill>
                <a:latin typeface="华文中宋" panose="02010600040101010101" pitchFamily="2" charset="-122"/>
                <a:ea typeface="华文中宋" panose="02010600040101010101" pitchFamily="2" charset="-122"/>
              </a:rPr>
              <a:t>年</a:t>
            </a:r>
            <a:r>
              <a:rPr lang="en-US" altLang="zh-CN" sz="1500" dirty="0">
                <a:ln>
                  <a:prstDash val="solid"/>
                </a:ln>
                <a:solidFill>
                  <a:schemeClr val="bg1"/>
                </a:solidFill>
                <a:latin typeface="华文中宋" panose="02010600040101010101" pitchFamily="2" charset="-122"/>
                <a:ea typeface="华文中宋" panose="02010600040101010101" pitchFamily="2" charset="-122"/>
              </a:rPr>
              <a:t>11</a:t>
            </a:r>
            <a:r>
              <a:rPr lang="zh-CN" altLang="en-US" sz="1500" dirty="0">
                <a:ln>
                  <a:prstDash val="solid"/>
                </a:ln>
                <a:solidFill>
                  <a:schemeClr val="bg1"/>
                </a:solidFill>
                <a:latin typeface="华文中宋" panose="02010600040101010101" pitchFamily="2" charset="-122"/>
                <a:ea typeface="华文中宋" panose="02010600040101010101" pitchFamily="2" charset="-122"/>
              </a:rPr>
              <a:t>月</a:t>
            </a:r>
            <a:r>
              <a:rPr lang="en-US" altLang="zh-CN" sz="1500" dirty="0">
                <a:ln>
                  <a:prstDash val="solid"/>
                </a:ln>
                <a:solidFill>
                  <a:schemeClr val="bg1"/>
                </a:solidFill>
                <a:latin typeface="华文中宋" panose="02010600040101010101" pitchFamily="2" charset="-122"/>
                <a:ea typeface="华文中宋" panose="02010600040101010101" pitchFamily="2" charset="-122"/>
              </a:rPr>
              <a:t>22</a:t>
            </a:r>
            <a:r>
              <a:rPr lang="zh-CN" altLang="en-US" sz="1500" dirty="0">
                <a:ln>
                  <a:prstDash val="solid"/>
                </a:ln>
                <a:solidFill>
                  <a:schemeClr val="bg1"/>
                </a:solidFill>
                <a:latin typeface="华文中宋" panose="02010600040101010101" pitchFamily="2" charset="-122"/>
                <a:ea typeface="华文中宋" panose="02010600040101010101" pitchFamily="2" charset="-122"/>
              </a:rPr>
              <a:t>日</a:t>
            </a:r>
          </a:p>
        </p:txBody>
      </p:sp>
      <p:sp>
        <p:nvSpPr>
          <p:cNvPr id="3" name="TextBox 2"/>
          <p:cNvSpPr txBox="1"/>
          <p:nvPr/>
        </p:nvSpPr>
        <p:spPr>
          <a:xfrm>
            <a:off x="686449" y="560702"/>
            <a:ext cx="5473453" cy="1200329"/>
          </a:xfrm>
          <a:prstGeom prst="rect">
            <a:avLst/>
          </a:prstGeom>
          <a:noFill/>
        </p:spPr>
        <p:txBody>
          <a:bodyPr wrap="square" rtlCol="0">
            <a:spAutoFit/>
          </a:bodyPr>
          <a:lstStyle/>
          <a:p>
            <a:pPr algn="ctr"/>
            <a:r>
              <a:rPr lang="zh-CN" altLang="en-US" sz="7200" dirty="0">
                <a:solidFill>
                  <a:srgbClr val="FFFFFF">
                    <a:alpha val="5000"/>
                  </a:srgbClr>
                </a:solidFill>
                <a:latin typeface="华文行楷" panose="02010800040101010101" pitchFamily="2" charset="-122"/>
                <a:ea typeface="华文行楷" panose="02010800040101010101" pitchFamily="2" charset="-122"/>
              </a:rPr>
              <a:t>珞 珈 之 戍</a:t>
            </a:r>
          </a:p>
        </p:txBody>
      </p:sp>
      <p:sp>
        <p:nvSpPr>
          <p:cNvPr id="2" name="矩形 1">
            <a:extLst>
              <a:ext uri="{FF2B5EF4-FFF2-40B4-BE49-F238E27FC236}">
                <a16:creationId xmlns:a16="http://schemas.microsoft.com/office/drawing/2014/main" id="{B7FB5C9F-3A04-4BA3-A636-DC1CD7CAD29E}"/>
              </a:ext>
            </a:extLst>
          </p:cNvPr>
          <p:cNvSpPr/>
          <p:nvPr/>
        </p:nvSpPr>
        <p:spPr>
          <a:xfrm>
            <a:off x="273834" y="2957216"/>
            <a:ext cx="6298679" cy="584775"/>
          </a:xfrm>
          <a:prstGeom prst="rect">
            <a:avLst/>
          </a:prstGeom>
        </p:spPr>
        <p:txBody>
          <a:bodyPr wrap="square">
            <a:spAutoFit/>
          </a:bodyPr>
          <a:lstStyle/>
          <a:p>
            <a:pPr algn="ctr"/>
            <a:r>
              <a:rPr lang="en-US" altLang="zh-CN" sz="1600" dirty="0" err="1">
                <a:solidFill>
                  <a:srgbClr val="FFFFFF"/>
                </a:solidFill>
                <a:latin typeface="Segoe UI" panose="020B0502040204020203" pitchFamily="34" charset="0"/>
                <a:cs typeface="Segoe UI" panose="020B0502040204020203" pitchFamily="34" charset="0"/>
              </a:rPr>
              <a:t>FakeWake</a:t>
            </a:r>
            <a:r>
              <a:rPr lang="en-US" altLang="zh-CN" sz="1600" dirty="0">
                <a:solidFill>
                  <a:srgbClr val="FFFFFF"/>
                </a:solidFill>
                <a:latin typeface="Segoe UI" panose="020B0502040204020203" pitchFamily="34" charset="0"/>
                <a:cs typeface="Segoe UI" panose="020B0502040204020203" pitchFamily="34" charset="0"/>
              </a:rPr>
              <a:t>: Understanding and Mitigating Fake Wake-up Words of Voice Assistants</a:t>
            </a:r>
          </a:p>
        </p:txBody>
      </p:sp>
      <p:pic>
        <p:nvPicPr>
          <p:cNvPr id="1027" name="Picture 3" descr="C:\Users\think\Desktop\未标题-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2694" y="411510"/>
            <a:ext cx="1340971" cy="1345628"/>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a:extLst>
              <a:ext uri="{FF2B5EF4-FFF2-40B4-BE49-F238E27FC236}">
                <a16:creationId xmlns:a16="http://schemas.microsoft.com/office/drawing/2014/main" id="{057A08A8-D5EC-403E-815B-23DBECC4B811}"/>
              </a:ext>
            </a:extLst>
          </p:cNvPr>
          <p:cNvSpPr/>
          <p:nvPr/>
        </p:nvSpPr>
        <p:spPr>
          <a:xfrm>
            <a:off x="232595" y="3589943"/>
            <a:ext cx="6395525" cy="438582"/>
          </a:xfrm>
          <a:prstGeom prst="rect">
            <a:avLst/>
          </a:prstGeom>
        </p:spPr>
        <p:txBody>
          <a:bodyPr wrap="square">
            <a:spAutoFit/>
          </a:bodyPr>
          <a:lstStyle/>
          <a:p>
            <a:pPr algn="ctr"/>
            <a:r>
              <a:rPr lang="en-US" altLang="zh-CN" sz="1050" dirty="0" err="1">
                <a:solidFill>
                  <a:srgbClr val="FFFFFF"/>
                </a:solidFill>
                <a:latin typeface="Segoe UI" panose="020B0502040204020203" pitchFamily="34" charset="0"/>
                <a:cs typeface="Segoe UI" panose="020B0502040204020203" pitchFamily="34" charset="0"/>
              </a:rPr>
              <a:t>Yanjiao</a:t>
            </a:r>
            <a:r>
              <a:rPr lang="en-US" altLang="zh-CN" sz="1050" dirty="0">
                <a:solidFill>
                  <a:srgbClr val="FFFFFF"/>
                </a:solidFill>
                <a:latin typeface="Segoe UI" panose="020B0502040204020203" pitchFamily="34" charset="0"/>
                <a:cs typeface="Segoe UI" panose="020B0502040204020203" pitchFamily="34" charset="0"/>
              </a:rPr>
              <a:t> Chen</a:t>
            </a:r>
            <a:r>
              <a:rPr lang="en-US" altLang="zh-CN" sz="1050" baseline="30000" dirty="0">
                <a:solidFill>
                  <a:srgbClr val="FFFFFF"/>
                </a:solidFill>
                <a:latin typeface="Segoe UI" panose="020B0502040204020203" pitchFamily="34" charset="0"/>
                <a:cs typeface="Segoe UI" panose="020B0502040204020203" pitchFamily="34" charset="0"/>
              </a:rPr>
              <a:t>1</a:t>
            </a:r>
            <a:r>
              <a:rPr lang="en-US" altLang="zh-CN" sz="1050" dirty="0">
                <a:solidFill>
                  <a:srgbClr val="FFFFFF"/>
                </a:solidFill>
                <a:latin typeface="Segoe UI" panose="020B0502040204020203" pitchFamily="34" charset="0"/>
                <a:cs typeface="Segoe UI" panose="020B0502040204020203" pitchFamily="34" charset="0"/>
              </a:rPr>
              <a:t>, </a:t>
            </a:r>
            <a:r>
              <a:rPr lang="en-US" altLang="zh-CN" sz="1050" dirty="0" err="1">
                <a:solidFill>
                  <a:srgbClr val="FFFFFF"/>
                </a:solidFill>
                <a:latin typeface="Segoe UI" panose="020B0502040204020203" pitchFamily="34" charset="0"/>
                <a:cs typeface="Segoe UI" panose="020B0502040204020203" pitchFamily="34" charset="0"/>
              </a:rPr>
              <a:t>Yijie</a:t>
            </a:r>
            <a:r>
              <a:rPr lang="en-US" altLang="zh-CN" sz="1050" dirty="0">
                <a:solidFill>
                  <a:srgbClr val="FFFFFF"/>
                </a:solidFill>
                <a:latin typeface="Segoe UI" panose="020B0502040204020203" pitchFamily="34" charset="0"/>
                <a:cs typeface="Segoe UI" panose="020B0502040204020203" pitchFamily="34" charset="0"/>
              </a:rPr>
              <a:t> Bai</a:t>
            </a:r>
            <a:r>
              <a:rPr lang="en-US" altLang="zh-CN" sz="1050" baseline="30000" dirty="0">
                <a:solidFill>
                  <a:srgbClr val="FFFFFF"/>
                </a:solidFill>
                <a:latin typeface="Segoe UI" panose="020B0502040204020203" pitchFamily="34" charset="0"/>
                <a:cs typeface="Segoe UI" panose="020B0502040204020203" pitchFamily="34" charset="0"/>
              </a:rPr>
              <a:t>1</a:t>
            </a:r>
            <a:r>
              <a:rPr lang="en-US" altLang="zh-CN" sz="1050" dirty="0">
                <a:solidFill>
                  <a:srgbClr val="FFFFFF"/>
                </a:solidFill>
                <a:latin typeface="Segoe UI" panose="020B0502040204020203" pitchFamily="34" charset="0"/>
                <a:cs typeface="Segoe UI" panose="020B0502040204020203" pitchFamily="34" charset="0"/>
              </a:rPr>
              <a:t>, Richard Mitev</a:t>
            </a:r>
            <a:r>
              <a:rPr lang="en-US" altLang="zh-CN" sz="1050" baseline="30000" dirty="0">
                <a:solidFill>
                  <a:srgbClr val="FFFFFF"/>
                </a:solidFill>
                <a:latin typeface="Segoe UI" panose="020B0502040204020203" pitchFamily="34" charset="0"/>
                <a:cs typeface="Segoe UI" panose="020B0502040204020203" pitchFamily="34" charset="0"/>
              </a:rPr>
              <a:t>2</a:t>
            </a:r>
            <a:r>
              <a:rPr lang="en-US" altLang="zh-CN" sz="1050" dirty="0">
                <a:solidFill>
                  <a:srgbClr val="FFFFFF"/>
                </a:solidFill>
                <a:latin typeface="Segoe UI" panose="020B0502040204020203" pitchFamily="34" charset="0"/>
                <a:cs typeface="Segoe UI" panose="020B0502040204020203" pitchFamily="34" charset="0"/>
              </a:rPr>
              <a:t>, </a:t>
            </a:r>
            <a:r>
              <a:rPr lang="en-US" altLang="zh-CN" sz="1050" dirty="0" err="1">
                <a:solidFill>
                  <a:srgbClr val="FFFFFF"/>
                </a:solidFill>
                <a:latin typeface="Segoe UI" panose="020B0502040204020203" pitchFamily="34" charset="0"/>
                <a:cs typeface="Segoe UI" panose="020B0502040204020203" pitchFamily="34" charset="0"/>
              </a:rPr>
              <a:t>Kaibo</a:t>
            </a:r>
            <a:r>
              <a:rPr lang="en-US" altLang="zh-CN" sz="1050" dirty="0">
                <a:solidFill>
                  <a:srgbClr val="FFFFFF"/>
                </a:solidFill>
                <a:latin typeface="Segoe UI" panose="020B0502040204020203" pitchFamily="34" charset="0"/>
                <a:cs typeface="Segoe UI" panose="020B0502040204020203" pitchFamily="34" charset="0"/>
              </a:rPr>
              <a:t> Wang</a:t>
            </a:r>
            <a:r>
              <a:rPr lang="en-US" altLang="zh-CN" sz="1050" baseline="30000" dirty="0">
                <a:solidFill>
                  <a:srgbClr val="FFFFFF"/>
                </a:solidFill>
                <a:latin typeface="Segoe UI" panose="020B0502040204020203" pitchFamily="34" charset="0"/>
                <a:cs typeface="Segoe UI" panose="020B0502040204020203" pitchFamily="34" charset="0"/>
              </a:rPr>
              <a:t>1</a:t>
            </a:r>
            <a:r>
              <a:rPr lang="en-US" altLang="zh-CN" sz="1050" dirty="0">
                <a:solidFill>
                  <a:srgbClr val="FFFFFF"/>
                </a:solidFill>
                <a:latin typeface="Segoe UI" panose="020B0502040204020203" pitchFamily="34" charset="0"/>
                <a:cs typeface="Segoe UI" panose="020B0502040204020203" pitchFamily="34" charset="0"/>
              </a:rPr>
              <a:t>, Ahmad-Reza Sadeghi</a:t>
            </a:r>
            <a:r>
              <a:rPr lang="en-US" altLang="zh-CN" sz="1050" baseline="30000" dirty="0">
                <a:solidFill>
                  <a:srgbClr val="FFFFFF"/>
                </a:solidFill>
                <a:latin typeface="Segoe UI" panose="020B0502040204020203" pitchFamily="34" charset="0"/>
                <a:cs typeface="Segoe UI" panose="020B0502040204020203" pitchFamily="34" charset="0"/>
              </a:rPr>
              <a:t>2</a:t>
            </a:r>
            <a:r>
              <a:rPr lang="en-US" altLang="zh-CN" sz="1050" dirty="0">
                <a:solidFill>
                  <a:srgbClr val="FFFFFF"/>
                </a:solidFill>
                <a:latin typeface="Segoe UI" panose="020B0502040204020203" pitchFamily="34" charset="0"/>
                <a:cs typeface="Segoe UI" panose="020B0502040204020203" pitchFamily="34" charset="0"/>
              </a:rPr>
              <a:t>, </a:t>
            </a:r>
            <a:r>
              <a:rPr lang="en-US" altLang="zh-CN" sz="1050" dirty="0" err="1">
                <a:solidFill>
                  <a:srgbClr val="FFFFFF"/>
                </a:solidFill>
                <a:latin typeface="Segoe UI" panose="020B0502040204020203" pitchFamily="34" charset="0"/>
                <a:cs typeface="Segoe UI" panose="020B0502040204020203" pitchFamily="34" charset="0"/>
              </a:rPr>
              <a:t>Wenyuan</a:t>
            </a:r>
            <a:r>
              <a:rPr lang="en-US" altLang="zh-CN" sz="1050" dirty="0">
                <a:solidFill>
                  <a:srgbClr val="FFFFFF"/>
                </a:solidFill>
                <a:latin typeface="Segoe UI" panose="020B0502040204020203" pitchFamily="34" charset="0"/>
                <a:cs typeface="Segoe UI" panose="020B0502040204020203" pitchFamily="34" charset="0"/>
              </a:rPr>
              <a:t> Xu</a:t>
            </a:r>
            <a:r>
              <a:rPr lang="en-US" altLang="zh-CN" sz="1050" baseline="30000" dirty="0">
                <a:solidFill>
                  <a:srgbClr val="FFFFFF"/>
                </a:solidFill>
                <a:latin typeface="Segoe UI" panose="020B0502040204020203" pitchFamily="34" charset="0"/>
                <a:cs typeface="Segoe UI" panose="020B0502040204020203" pitchFamily="34" charset="0"/>
              </a:rPr>
              <a:t>1</a:t>
            </a:r>
            <a:endParaRPr lang="en-US" altLang="zh-CN" sz="1050" dirty="0">
              <a:solidFill>
                <a:srgbClr val="FFFFFF"/>
              </a:solidFill>
              <a:latin typeface="Segoe UI" panose="020B0502040204020203" pitchFamily="34" charset="0"/>
              <a:cs typeface="Segoe UI" panose="020B0502040204020203" pitchFamily="34" charset="0"/>
            </a:endParaRPr>
          </a:p>
          <a:p>
            <a:pPr algn="ctr"/>
            <a:r>
              <a:rPr lang="en-US" altLang="zh-CN" sz="1050" dirty="0">
                <a:solidFill>
                  <a:srgbClr val="FFFFFF"/>
                </a:solidFill>
                <a:latin typeface="Segoe UI" panose="020B0502040204020203" pitchFamily="34" charset="0"/>
                <a:cs typeface="Segoe UI" panose="020B0502040204020203" pitchFamily="34" charset="0"/>
              </a:rPr>
              <a:t>Zhejiang University</a:t>
            </a:r>
            <a:r>
              <a:rPr lang="en-US" altLang="zh-CN" sz="1050" baseline="30000" dirty="0">
                <a:solidFill>
                  <a:srgbClr val="FFFFFF"/>
                </a:solidFill>
                <a:latin typeface="Segoe UI" panose="020B0502040204020203" pitchFamily="34" charset="0"/>
                <a:cs typeface="Segoe UI" panose="020B0502040204020203" pitchFamily="34" charset="0"/>
              </a:rPr>
              <a:t>1</a:t>
            </a:r>
            <a:r>
              <a:rPr lang="en-US" altLang="zh-CN" sz="1050" dirty="0">
                <a:solidFill>
                  <a:srgbClr val="FFFFFF"/>
                </a:solidFill>
                <a:latin typeface="Segoe UI" panose="020B0502040204020203" pitchFamily="34" charset="0"/>
                <a:cs typeface="Segoe UI" panose="020B0502040204020203" pitchFamily="34" charset="0"/>
              </a:rPr>
              <a:t>, </a:t>
            </a:r>
            <a:r>
              <a:rPr lang="en-US" altLang="zh-CN" sz="1050" dirty="0" err="1">
                <a:solidFill>
                  <a:srgbClr val="FFFFFF"/>
                </a:solidFill>
                <a:latin typeface="Segoe UI" panose="020B0502040204020203" pitchFamily="34" charset="0"/>
                <a:cs typeface="Segoe UI" panose="020B0502040204020203" pitchFamily="34" charset="0"/>
              </a:rPr>
              <a:t>Technische</a:t>
            </a:r>
            <a:r>
              <a:rPr lang="en-US" altLang="zh-CN" sz="1050" dirty="0">
                <a:solidFill>
                  <a:srgbClr val="FFFFFF"/>
                </a:solidFill>
                <a:latin typeface="Segoe UI" panose="020B0502040204020203" pitchFamily="34" charset="0"/>
                <a:cs typeface="Segoe UI" panose="020B0502040204020203" pitchFamily="34" charset="0"/>
              </a:rPr>
              <a:t> </a:t>
            </a:r>
            <a:r>
              <a:rPr lang="en-US" altLang="zh-CN" sz="1050" dirty="0" err="1">
                <a:solidFill>
                  <a:srgbClr val="FFFFFF"/>
                </a:solidFill>
                <a:latin typeface="Segoe UI" panose="020B0502040204020203" pitchFamily="34" charset="0"/>
                <a:cs typeface="Segoe UI" panose="020B0502040204020203" pitchFamily="34" charset="0"/>
              </a:rPr>
              <a:t>Universitat</a:t>
            </a:r>
            <a:r>
              <a:rPr lang="en-US" altLang="zh-CN" sz="1050" dirty="0">
                <a:solidFill>
                  <a:srgbClr val="FFFFFF"/>
                </a:solidFill>
                <a:latin typeface="Segoe UI" panose="020B0502040204020203" pitchFamily="34" charset="0"/>
                <a:cs typeface="Segoe UI" panose="020B0502040204020203" pitchFamily="34" charset="0"/>
              </a:rPr>
              <a:t> Darmstadt</a:t>
            </a:r>
            <a:r>
              <a:rPr lang="en-US" altLang="zh-CN" sz="1200" baseline="30000" dirty="0">
                <a:solidFill>
                  <a:srgbClr val="FFFFFF"/>
                </a:solidFill>
                <a:latin typeface="Segoe UI" panose="020B0502040204020203" pitchFamily="34" charset="0"/>
                <a:cs typeface="Segoe UI" panose="020B0502040204020203" pitchFamily="34" charset="0"/>
              </a:rPr>
              <a:t>2</a:t>
            </a:r>
            <a:endParaRPr lang="zh-CN" altLang="en-US" sz="1200" dirty="0">
              <a:solidFill>
                <a:srgbClr val="FFFFF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93275108"/>
      </p:ext>
    </p:extLst>
  </p:cSld>
  <p:clrMapOvr>
    <a:masterClrMapping/>
  </p:clrMapOvr>
  <mc:AlternateContent xmlns:mc="http://schemas.openxmlformats.org/markup-compatibility/2006" xmlns:p14="http://schemas.microsoft.com/office/powerpoint/2010/main">
    <mc:Choice Requires="p14">
      <p:transition p14:dur="0" advTm="15000"/>
    </mc:Choice>
    <mc:Fallback xmlns="">
      <p:transition advTm="1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457781" cy="4803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4" name="组合 3"/>
          <p:cNvGrpSpPr/>
          <p:nvPr/>
        </p:nvGrpSpPr>
        <p:grpSpPr>
          <a:xfrm>
            <a:off x="-381" y="1818892"/>
            <a:ext cx="1458162" cy="2168801"/>
            <a:chOff x="-72516" y="1567940"/>
            <a:chExt cx="1944216" cy="2891734"/>
          </a:xfrm>
        </p:grpSpPr>
        <p:sp>
          <p:nvSpPr>
            <p:cNvPr id="5" name="矩形 4"/>
            <p:cNvSpPr/>
            <p:nvPr/>
          </p:nvSpPr>
          <p:spPr>
            <a:xfrm>
              <a:off x="-72516" y="1567940"/>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72516" y="2724633"/>
              <a:ext cx="1944216" cy="578347"/>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72516" y="3302980"/>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矩形 8"/>
            <p:cNvSpPr/>
            <p:nvPr/>
          </p:nvSpPr>
          <p:spPr>
            <a:xfrm>
              <a:off x="-72516" y="2146286"/>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72516" y="3881327"/>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5" name="等腰三角形 14"/>
          <p:cNvSpPr/>
          <p:nvPr/>
        </p:nvSpPr>
        <p:spPr>
          <a:xfrm rot="16200000">
            <a:off x="1309644" y="2863595"/>
            <a:ext cx="216879" cy="7939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6" name="组合 15"/>
          <p:cNvGrpSpPr/>
          <p:nvPr/>
        </p:nvGrpSpPr>
        <p:grpSpPr>
          <a:xfrm>
            <a:off x="296843" y="789552"/>
            <a:ext cx="864096" cy="864096"/>
            <a:chOff x="1763688" y="1059582"/>
            <a:chExt cx="1794170" cy="1794170"/>
          </a:xfrm>
        </p:grpSpPr>
        <p:sp>
          <p:nvSpPr>
            <p:cNvPr id="17" name="椭圆 16"/>
            <p:cNvSpPr/>
            <p:nvPr/>
          </p:nvSpPr>
          <p:spPr>
            <a:xfrm>
              <a:off x="1763688" y="1059582"/>
              <a:ext cx="1794170" cy="1794170"/>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8" name="Picture 3" descr="C:\Users\think\Desktop\未标题-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9894" y="1059582"/>
              <a:ext cx="1787963" cy="179417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组合 26"/>
          <p:cNvGrpSpPr/>
          <p:nvPr/>
        </p:nvGrpSpPr>
        <p:grpSpPr>
          <a:xfrm>
            <a:off x="1457781" y="195486"/>
            <a:ext cx="5265585" cy="323165"/>
            <a:chOff x="0" y="155416"/>
            <a:chExt cx="9144001" cy="430886"/>
          </a:xfrm>
        </p:grpSpPr>
        <p:cxnSp>
          <p:nvCxnSpPr>
            <p:cNvPr id="28" name="直接连接符 27"/>
            <p:cNvCxnSpPr/>
            <p:nvPr/>
          </p:nvCxnSpPr>
          <p:spPr>
            <a:xfrm>
              <a:off x="0" y="371440"/>
              <a:ext cx="3282097"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861904" y="371440"/>
              <a:ext cx="3282097"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30" name="TextBox 500"/>
            <p:cNvSpPr txBox="1"/>
            <p:nvPr/>
          </p:nvSpPr>
          <p:spPr>
            <a:xfrm>
              <a:off x="3308484" y="155416"/>
              <a:ext cx="2532185" cy="430886"/>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攻击目标</a:t>
              </a:r>
            </a:p>
          </p:txBody>
        </p:sp>
      </p:grpSp>
      <p:sp>
        <p:nvSpPr>
          <p:cNvPr id="47" name="TextBox 43"/>
          <p:cNvSpPr txBox="1"/>
          <p:nvPr/>
        </p:nvSpPr>
        <p:spPr>
          <a:xfrm>
            <a:off x="-27384" y="188573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论文贡献</a:t>
            </a:r>
          </a:p>
        </p:txBody>
      </p:sp>
      <p:sp>
        <p:nvSpPr>
          <p:cNvPr id="48" name="TextBox 47"/>
          <p:cNvSpPr txBox="1"/>
          <p:nvPr/>
        </p:nvSpPr>
        <p:spPr>
          <a:xfrm>
            <a:off x="-27384" y="2319490"/>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研究背景</a:t>
            </a:r>
          </a:p>
        </p:txBody>
      </p:sp>
      <p:sp>
        <p:nvSpPr>
          <p:cNvPr id="49" name="TextBox 48"/>
          <p:cNvSpPr txBox="1"/>
          <p:nvPr/>
        </p:nvSpPr>
        <p:spPr>
          <a:xfrm>
            <a:off x="-27384" y="2753250"/>
            <a:ext cx="1512168" cy="323165"/>
          </a:xfrm>
          <a:prstGeom prst="rect">
            <a:avLst/>
          </a:prstGeom>
          <a:noFill/>
        </p:spPr>
        <p:txBody>
          <a:bodyPr wrap="square" rtlCol="0">
            <a:spAutoFit/>
          </a:bodyPr>
          <a:lstStyle/>
          <a:p>
            <a:pPr algn="ctr"/>
            <a:r>
              <a:rPr lang="zh-CN" altLang="en-US" sz="1500" dirty="0">
                <a:solidFill>
                  <a:srgbClr val="FFFFFF"/>
                </a:solidFill>
                <a:latin typeface="华文中宋" panose="02010600040101010101" pitchFamily="2" charset="-122"/>
                <a:ea typeface="华文中宋" panose="02010600040101010101" pitchFamily="2" charset="-122"/>
              </a:rPr>
              <a:t>攻击方案</a:t>
            </a:r>
          </a:p>
        </p:txBody>
      </p:sp>
      <p:sp>
        <p:nvSpPr>
          <p:cNvPr id="50" name="TextBox 50"/>
          <p:cNvSpPr txBox="1"/>
          <p:nvPr/>
        </p:nvSpPr>
        <p:spPr>
          <a:xfrm>
            <a:off x="-27384" y="318701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实验评估</a:t>
            </a:r>
          </a:p>
        </p:txBody>
      </p:sp>
      <p:sp>
        <p:nvSpPr>
          <p:cNvPr id="51" name="TextBox 51"/>
          <p:cNvSpPr txBox="1"/>
          <p:nvPr/>
        </p:nvSpPr>
        <p:spPr>
          <a:xfrm>
            <a:off x="-27384" y="362077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方案总结</a:t>
            </a:r>
          </a:p>
        </p:txBody>
      </p:sp>
      <p:pic>
        <p:nvPicPr>
          <p:cNvPr id="43" name="图片 42">
            <a:extLst>
              <a:ext uri="{FF2B5EF4-FFF2-40B4-BE49-F238E27FC236}">
                <a16:creationId xmlns:a16="http://schemas.microsoft.com/office/drawing/2014/main" id="{184CC694-5686-4C1C-A64A-D28F60B49B40}"/>
              </a:ext>
            </a:extLst>
          </p:cNvPr>
          <p:cNvPicPr>
            <a:picLocks noChangeAspect="1"/>
          </p:cNvPicPr>
          <p:nvPr/>
        </p:nvPicPr>
        <p:blipFill>
          <a:blip r:embed="rId4"/>
          <a:stretch>
            <a:fillRect/>
          </a:stretch>
        </p:blipFill>
        <p:spPr>
          <a:xfrm>
            <a:off x="2264644" y="3969318"/>
            <a:ext cx="676275" cy="495300"/>
          </a:xfrm>
          <a:prstGeom prst="rect">
            <a:avLst/>
          </a:prstGeom>
        </p:spPr>
      </p:pic>
      <p:grpSp>
        <p:nvGrpSpPr>
          <p:cNvPr id="14" name="组合 13">
            <a:extLst>
              <a:ext uri="{FF2B5EF4-FFF2-40B4-BE49-F238E27FC236}">
                <a16:creationId xmlns:a16="http://schemas.microsoft.com/office/drawing/2014/main" id="{8E888669-4E3D-4AE2-89A0-4D3F626893D4}"/>
              </a:ext>
            </a:extLst>
          </p:cNvPr>
          <p:cNvGrpSpPr/>
          <p:nvPr/>
        </p:nvGrpSpPr>
        <p:grpSpPr>
          <a:xfrm>
            <a:off x="1524850" y="1103339"/>
            <a:ext cx="2480214" cy="1149313"/>
            <a:chOff x="1700808" y="1059581"/>
            <a:chExt cx="2952328" cy="1149313"/>
          </a:xfrm>
        </p:grpSpPr>
        <p:sp>
          <p:nvSpPr>
            <p:cNvPr id="11" name="矩形 10">
              <a:extLst>
                <a:ext uri="{FF2B5EF4-FFF2-40B4-BE49-F238E27FC236}">
                  <a16:creationId xmlns:a16="http://schemas.microsoft.com/office/drawing/2014/main" id="{6D292CEA-9B55-4033-BD5A-44EB84E24A0C}"/>
                </a:ext>
              </a:extLst>
            </p:cNvPr>
            <p:cNvSpPr/>
            <p:nvPr/>
          </p:nvSpPr>
          <p:spPr>
            <a:xfrm>
              <a:off x="1700808" y="1059581"/>
              <a:ext cx="2952328" cy="1149313"/>
            </a:xfrm>
            <a:prstGeom prst="rect">
              <a:avLst/>
            </a:prstGeom>
            <a:solidFill>
              <a:srgbClr val="DEE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1400" b="1" dirty="0">
                  <a:solidFill>
                    <a:srgbClr val="314865"/>
                  </a:solidFill>
                  <a:latin typeface="黑体" panose="02010609060101010101" pitchFamily="49" charset="-122"/>
                  <a:ea typeface="黑体" panose="02010609060101010101" pitchFamily="49" charset="-122"/>
                </a:rPr>
                <a:t>生成</a:t>
              </a:r>
            </a:p>
          </p:txBody>
        </p:sp>
        <p:sp>
          <p:nvSpPr>
            <p:cNvPr id="13" name="矩形: 圆角 12">
              <a:extLst>
                <a:ext uri="{FF2B5EF4-FFF2-40B4-BE49-F238E27FC236}">
                  <a16:creationId xmlns:a16="http://schemas.microsoft.com/office/drawing/2014/main" id="{FAF27269-B415-4B55-97F5-F54EDAEE3CD7}"/>
                </a:ext>
              </a:extLst>
            </p:cNvPr>
            <p:cNvSpPr/>
            <p:nvPr/>
          </p:nvSpPr>
          <p:spPr>
            <a:xfrm>
              <a:off x="1754624" y="1347614"/>
              <a:ext cx="2826504" cy="720080"/>
            </a:xfrm>
            <a:prstGeom prst="roundRect">
              <a:avLst/>
            </a:prstGeom>
            <a:gradFill flip="none" rotWithShape="1">
              <a:gsLst>
                <a:gs pos="0">
                  <a:srgbClr val="D9EAF4"/>
                </a:gs>
                <a:gs pos="16000">
                  <a:srgbClr val="D4E6F2"/>
                </a:gs>
                <a:gs pos="76000">
                  <a:srgbClr val="BCD8E9"/>
                </a:gs>
                <a:gs pos="100000">
                  <a:srgbClr val="C4E1F1"/>
                </a:gs>
              </a:gsLst>
              <a:lin ang="0" scaled="1"/>
              <a:tileRect/>
            </a:gradFill>
            <a:ln>
              <a:solidFill>
                <a:srgbClr val="B1CED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indent="-182880">
                <a:buFont typeface="Arial" panose="020B0604020202020204" pitchFamily="34" charset="0"/>
                <a:buChar char="•"/>
              </a:pPr>
              <a:r>
                <a:rPr lang="zh-CN" altLang="en-US" sz="1400" b="1" dirty="0">
                  <a:solidFill>
                    <a:schemeClr val="tx1"/>
                  </a:solidFill>
                </a:rPr>
                <a:t>语种特定的词语构成</a:t>
              </a:r>
              <a:endParaRPr lang="en-US" altLang="zh-CN" sz="1400" b="1" dirty="0">
                <a:solidFill>
                  <a:schemeClr val="tx1"/>
                </a:solidFill>
              </a:endParaRPr>
            </a:p>
            <a:p>
              <a:pPr indent="-182880">
                <a:buFont typeface="Arial" panose="020B0604020202020204" pitchFamily="34" charset="0"/>
                <a:buChar char="•"/>
              </a:pPr>
              <a:r>
                <a:rPr lang="zh-CN" altLang="en-US" sz="1400" b="1" dirty="0">
                  <a:solidFill>
                    <a:schemeClr val="tx1"/>
                  </a:solidFill>
                </a:rPr>
                <a:t>适合多种语言的通用型模糊词高效生成框架</a:t>
              </a:r>
            </a:p>
          </p:txBody>
        </p:sp>
      </p:grpSp>
      <p:grpSp>
        <p:nvGrpSpPr>
          <p:cNvPr id="31" name="组合 30">
            <a:extLst>
              <a:ext uri="{FF2B5EF4-FFF2-40B4-BE49-F238E27FC236}">
                <a16:creationId xmlns:a16="http://schemas.microsoft.com/office/drawing/2014/main" id="{13D4D95E-82E4-41CB-B5FA-7FAC37353975}"/>
              </a:ext>
            </a:extLst>
          </p:cNvPr>
          <p:cNvGrpSpPr/>
          <p:nvPr/>
        </p:nvGrpSpPr>
        <p:grpSpPr>
          <a:xfrm>
            <a:off x="1524850" y="2572206"/>
            <a:ext cx="2480214" cy="1397113"/>
            <a:chOff x="1700808" y="1059581"/>
            <a:chExt cx="2952328" cy="850908"/>
          </a:xfrm>
        </p:grpSpPr>
        <p:sp>
          <p:nvSpPr>
            <p:cNvPr id="32" name="矩形 31">
              <a:extLst>
                <a:ext uri="{FF2B5EF4-FFF2-40B4-BE49-F238E27FC236}">
                  <a16:creationId xmlns:a16="http://schemas.microsoft.com/office/drawing/2014/main" id="{0FA5B38C-366C-41D4-932E-B0537EDC5054}"/>
                </a:ext>
              </a:extLst>
            </p:cNvPr>
            <p:cNvSpPr/>
            <p:nvPr/>
          </p:nvSpPr>
          <p:spPr>
            <a:xfrm>
              <a:off x="1700808" y="1059581"/>
              <a:ext cx="2952328" cy="850908"/>
            </a:xfrm>
            <a:prstGeom prst="rect">
              <a:avLst/>
            </a:prstGeom>
            <a:solidFill>
              <a:srgbClr val="DEE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1400" b="1" dirty="0">
                  <a:solidFill>
                    <a:srgbClr val="314865"/>
                  </a:solidFill>
                  <a:latin typeface="黑体" panose="02010609060101010101" pitchFamily="49" charset="-122"/>
                  <a:ea typeface="黑体" panose="02010609060101010101" pitchFamily="49" charset="-122"/>
                </a:rPr>
                <a:t>理解</a:t>
              </a:r>
            </a:p>
          </p:txBody>
        </p:sp>
        <p:sp>
          <p:nvSpPr>
            <p:cNvPr id="33" name="矩形: 圆角 32">
              <a:extLst>
                <a:ext uri="{FF2B5EF4-FFF2-40B4-BE49-F238E27FC236}">
                  <a16:creationId xmlns:a16="http://schemas.microsoft.com/office/drawing/2014/main" id="{AC4D3560-C945-4B58-A4A8-20844C0CD26E}"/>
                </a:ext>
              </a:extLst>
            </p:cNvPr>
            <p:cNvSpPr/>
            <p:nvPr/>
          </p:nvSpPr>
          <p:spPr>
            <a:xfrm>
              <a:off x="1763719" y="1238295"/>
              <a:ext cx="2826504" cy="602298"/>
            </a:xfrm>
            <a:prstGeom prst="roundRect">
              <a:avLst/>
            </a:prstGeom>
            <a:gradFill flip="none" rotWithShape="1">
              <a:gsLst>
                <a:gs pos="0">
                  <a:srgbClr val="D9EAF4"/>
                </a:gs>
                <a:gs pos="16000">
                  <a:srgbClr val="D4E6F2"/>
                </a:gs>
                <a:gs pos="76000">
                  <a:srgbClr val="BCD8E9"/>
                </a:gs>
                <a:gs pos="100000">
                  <a:srgbClr val="C4E1F1"/>
                </a:gs>
              </a:gsLst>
              <a:lin ang="0" scaled="1"/>
              <a:tileRect/>
            </a:gradFill>
            <a:ln>
              <a:solidFill>
                <a:srgbClr val="B1CED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indent="-182880">
                <a:buFont typeface="Arial" panose="020B0604020202020204" pitchFamily="34" charset="0"/>
                <a:buChar char="•"/>
              </a:pPr>
              <a:r>
                <a:rPr lang="zh-CN" altLang="en-US" sz="1400" b="1" dirty="0">
                  <a:solidFill>
                    <a:schemeClr val="tx1"/>
                  </a:solidFill>
                </a:rPr>
                <a:t>黑盒商业唤醒词检测器模型</a:t>
              </a:r>
              <a:endParaRPr lang="en-US" altLang="zh-CN" sz="1400" b="1" dirty="0">
                <a:solidFill>
                  <a:schemeClr val="tx1"/>
                </a:solidFill>
              </a:endParaRPr>
            </a:p>
            <a:p>
              <a:pPr indent="-182880">
                <a:buFont typeface="Arial" panose="020B0604020202020204" pitchFamily="34" charset="0"/>
                <a:buChar char="•"/>
              </a:pPr>
              <a:r>
                <a:rPr lang="zh-CN" altLang="en-US" sz="1400" b="1" dirty="0">
                  <a:solidFill>
                    <a:schemeClr val="tx1"/>
                  </a:solidFill>
                </a:rPr>
                <a:t>揭示伪造唤醒原因的解释框架</a:t>
              </a:r>
            </a:p>
          </p:txBody>
        </p:sp>
      </p:grpSp>
      <p:sp>
        <p:nvSpPr>
          <p:cNvPr id="19" name="箭头: 下 18">
            <a:extLst>
              <a:ext uri="{FF2B5EF4-FFF2-40B4-BE49-F238E27FC236}">
                <a16:creationId xmlns:a16="http://schemas.microsoft.com/office/drawing/2014/main" id="{E2D32816-583A-44D2-A44C-E55E2DDB1606}"/>
              </a:ext>
            </a:extLst>
          </p:cNvPr>
          <p:cNvSpPr/>
          <p:nvPr/>
        </p:nvSpPr>
        <p:spPr>
          <a:xfrm>
            <a:off x="2940919" y="2252652"/>
            <a:ext cx="272057" cy="319098"/>
          </a:xfrm>
          <a:prstGeom prst="downArrow">
            <a:avLst/>
          </a:prstGeom>
          <a:gradFill flip="none" rotWithShape="1">
            <a:gsLst>
              <a:gs pos="0">
                <a:schemeClr val="accent1">
                  <a:lumMod val="5000"/>
                  <a:lumOff val="95000"/>
                </a:schemeClr>
              </a:gs>
              <a:gs pos="3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a:extLst>
              <a:ext uri="{FF2B5EF4-FFF2-40B4-BE49-F238E27FC236}">
                <a16:creationId xmlns:a16="http://schemas.microsoft.com/office/drawing/2014/main" id="{4D7E20A7-A369-49A1-9D03-40DE0DB14E48}"/>
              </a:ext>
            </a:extLst>
          </p:cNvPr>
          <p:cNvGrpSpPr/>
          <p:nvPr/>
        </p:nvGrpSpPr>
        <p:grpSpPr>
          <a:xfrm>
            <a:off x="4277017" y="1885731"/>
            <a:ext cx="2368363" cy="1235243"/>
            <a:chOff x="1700808" y="1059581"/>
            <a:chExt cx="2952328" cy="1008417"/>
          </a:xfrm>
        </p:grpSpPr>
        <p:sp>
          <p:nvSpPr>
            <p:cNvPr id="35" name="矩形 34">
              <a:extLst>
                <a:ext uri="{FF2B5EF4-FFF2-40B4-BE49-F238E27FC236}">
                  <a16:creationId xmlns:a16="http://schemas.microsoft.com/office/drawing/2014/main" id="{8AC85678-ADCC-4C65-91A6-6B57C6B8F28D}"/>
                </a:ext>
              </a:extLst>
            </p:cNvPr>
            <p:cNvSpPr/>
            <p:nvPr/>
          </p:nvSpPr>
          <p:spPr>
            <a:xfrm>
              <a:off x="1700808" y="1059581"/>
              <a:ext cx="2952328" cy="1008417"/>
            </a:xfrm>
            <a:prstGeom prst="rect">
              <a:avLst/>
            </a:prstGeom>
            <a:solidFill>
              <a:srgbClr val="DEE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1400" b="1" dirty="0">
                  <a:solidFill>
                    <a:srgbClr val="314865"/>
                  </a:solidFill>
                  <a:latin typeface="黑体" panose="02010609060101010101" pitchFamily="49" charset="-122"/>
                  <a:ea typeface="黑体" panose="02010609060101010101" pitchFamily="49" charset="-122"/>
                </a:rPr>
                <a:t>减弱</a:t>
              </a:r>
            </a:p>
          </p:txBody>
        </p:sp>
        <p:sp>
          <p:nvSpPr>
            <p:cNvPr id="36" name="矩形: 圆角 35">
              <a:extLst>
                <a:ext uri="{FF2B5EF4-FFF2-40B4-BE49-F238E27FC236}">
                  <a16:creationId xmlns:a16="http://schemas.microsoft.com/office/drawing/2014/main" id="{73800C09-9BC7-4C02-889C-31E7D604E05A}"/>
                </a:ext>
              </a:extLst>
            </p:cNvPr>
            <p:cNvSpPr/>
            <p:nvPr/>
          </p:nvSpPr>
          <p:spPr>
            <a:xfrm>
              <a:off x="1754624" y="1347614"/>
              <a:ext cx="2826504" cy="602298"/>
            </a:xfrm>
            <a:prstGeom prst="roundRect">
              <a:avLst/>
            </a:prstGeom>
            <a:gradFill flip="none" rotWithShape="1">
              <a:gsLst>
                <a:gs pos="0">
                  <a:srgbClr val="D9EAF4"/>
                </a:gs>
                <a:gs pos="16000">
                  <a:srgbClr val="D4E6F2"/>
                </a:gs>
                <a:gs pos="76000">
                  <a:srgbClr val="BCD8E9"/>
                </a:gs>
                <a:gs pos="100000">
                  <a:srgbClr val="C4E1F1"/>
                </a:gs>
              </a:gsLst>
              <a:lin ang="0" scaled="1"/>
              <a:tileRect/>
            </a:gradFill>
            <a:ln>
              <a:solidFill>
                <a:srgbClr val="B1CED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indent="-182880">
                <a:buFont typeface="Arial" panose="020B0604020202020204" pitchFamily="34" charset="0"/>
                <a:buChar char="•"/>
              </a:pPr>
              <a:r>
                <a:rPr lang="zh-CN" altLang="en-US" sz="1400" b="1" dirty="0">
                  <a:solidFill>
                    <a:schemeClr val="tx1"/>
                  </a:solidFill>
                </a:rPr>
                <a:t>使用模糊词重新训练来增强模型</a:t>
              </a:r>
              <a:endParaRPr lang="en-US" altLang="zh-CN" sz="1400" b="1" dirty="0">
                <a:solidFill>
                  <a:schemeClr val="tx1"/>
                </a:solidFill>
              </a:endParaRPr>
            </a:p>
            <a:p>
              <a:pPr indent="-182880">
                <a:buFont typeface="Arial" panose="020B0604020202020204" pitchFamily="34" charset="0"/>
                <a:buChar char="•"/>
              </a:pPr>
              <a:r>
                <a:rPr lang="zh-CN" altLang="en-US" sz="1400" b="1" dirty="0">
                  <a:solidFill>
                    <a:schemeClr val="tx1"/>
                  </a:solidFill>
                </a:rPr>
                <a:t>在词语中搜索决定因子</a:t>
              </a:r>
            </a:p>
          </p:txBody>
        </p:sp>
      </p:grpSp>
      <p:sp>
        <p:nvSpPr>
          <p:cNvPr id="37" name="箭头: 下 36">
            <a:extLst>
              <a:ext uri="{FF2B5EF4-FFF2-40B4-BE49-F238E27FC236}">
                <a16:creationId xmlns:a16="http://schemas.microsoft.com/office/drawing/2014/main" id="{BB7481A9-DF33-432C-8871-91F2944F2DFC}"/>
              </a:ext>
            </a:extLst>
          </p:cNvPr>
          <p:cNvSpPr/>
          <p:nvPr/>
        </p:nvSpPr>
        <p:spPr>
          <a:xfrm rot="17371549">
            <a:off x="4012023" y="1902592"/>
            <a:ext cx="272057" cy="319098"/>
          </a:xfrm>
          <a:prstGeom prst="downArrow">
            <a:avLst/>
          </a:prstGeom>
          <a:gradFill flip="none" rotWithShape="1">
            <a:gsLst>
              <a:gs pos="0">
                <a:schemeClr val="accent1">
                  <a:lumMod val="5000"/>
                  <a:lumOff val="95000"/>
                </a:schemeClr>
              </a:gs>
              <a:gs pos="3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箭头: 下 37">
            <a:extLst>
              <a:ext uri="{FF2B5EF4-FFF2-40B4-BE49-F238E27FC236}">
                <a16:creationId xmlns:a16="http://schemas.microsoft.com/office/drawing/2014/main" id="{CA61380F-C5EE-45BC-8E33-05F8AB1DA9B8}"/>
              </a:ext>
            </a:extLst>
          </p:cNvPr>
          <p:cNvSpPr/>
          <p:nvPr/>
        </p:nvSpPr>
        <p:spPr>
          <a:xfrm rot="14569010">
            <a:off x="4012021" y="2676480"/>
            <a:ext cx="272057" cy="319098"/>
          </a:xfrm>
          <a:prstGeom prst="downArrow">
            <a:avLst/>
          </a:prstGeom>
          <a:gradFill flip="none" rotWithShape="1">
            <a:gsLst>
              <a:gs pos="0">
                <a:schemeClr val="accent1">
                  <a:lumMod val="5000"/>
                  <a:lumOff val="95000"/>
                </a:schemeClr>
              </a:gs>
              <a:gs pos="3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灯片编号占位符 9">
            <a:extLst>
              <a:ext uri="{FF2B5EF4-FFF2-40B4-BE49-F238E27FC236}">
                <a16:creationId xmlns:a16="http://schemas.microsoft.com/office/drawing/2014/main" id="{37385541-8665-4D6D-A7E5-09444F1F5B4E}"/>
              </a:ext>
            </a:extLst>
          </p:cNvPr>
          <p:cNvSpPr>
            <a:spLocks noGrp="1"/>
          </p:cNvSpPr>
          <p:nvPr>
            <p:ph type="sldNum" sz="quarter" idx="4"/>
          </p:nvPr>
        </p:nvSpPr>
        <p:spPr/>
        <p:txBody>
          <a:bodyPr/>
          <a:lstStyle/>
          <a:p>
            <a:fld id="{0C913308-F349-4B6D-A68A-DD1791B4A57B}" type="slidenum">
              <a:rPr lang="en-US" altLang="zh-CN" smtClean="0"/>
              <a:pPr/>
              <a:t>10</a:t>
            </a:fld>
            <a:r>
              <a:rPr lang="en-US" altLang="zh-CN"/>
              <a:t>/24</a:t>
            </a:r>
            <a:endParaRPr lang="en-US" dirty="0"/>
          </a:p>
        </p:txBody>
      </p:sp>
    </p:spTree>
    <p:extLst>
      <p:ext uri="{BB962C8B-B14F-4D97-AF65-F5344CB8AC3E}">
        <p14:creationId xmlns:p14="http://schemas.microsoft.com/office/powerpoint/2010/main" val="1534234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457781" cy="4803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4" name="组合 3"/>
          <p:cNvGrpSpPr/>
          <p:nvPr/>
        </p:nvGrpSpPr>
        <p:grpSpPr>
          <a:xfrm>
            <a:off x="-381" y="1818892"/>
            <a:ext cx="1458162" cy="2168801"/>
            <a:chOff x="-72516" y="1567940"/>
            <a:chExt cx="1944216" cy="2891734"/>
          </a:xfrm>
        </p:grpSpPr>
        <p:sp>
          <p:nvSpPr>
            <p:cNvPr id="5" name="矩形 4"/>
            <p:cNvSpPr/>
            <p:nvPr/>
          </p:nvSpPr>
          <p:spPr>
            <a:xfrm>
              <a:off x="-72516" y="1567940"/>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72516" y="2724633"/>
              <a:ext cx="1944216" cy="578347"/>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72516" y="3302980"/>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矩形 8"/>
            <p:cNvSpPr/>
            <p:nvPr/>
          </p:nvSpPr>
          <p:spPr>
            <a:xfrm>
              <a:off x="-72516" y="2146286"/>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72516" y="3881327"/>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5" name="等腰三角形 14"/>
          <p:cNvSpPr/>
          <p:nvPr/>
        </p:nvSpPr>
        <p:spPr>
          <a:xfrm rot="16200000">
            <a:off x="1309644" y="2863595"/>
            <a:ext cx="216879" cy="7939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6" name="组合 15"/>
          <p:cNvGrpSpPr/>
          <p:nvPr/>
        </p:nvGrpSpPr>
        <p:grpSpPr>
          <a:xfrm>
            <a:off x="296843" y="789552"/>
            <a:ext cx="864096" cy="864096"/>
            <a:chOff x="1763688" y="1059582"/>
            <a:chExt cx="1794170" cy="1794170"/>
          </a:xfrm>
        </p:grpSpPr>
        <p:sp>
          <p:nvSpPr>
            <p:cNvPr id="17" name="椭圆 16"/>
            <p:cNvSpPr/>
            <p:nvPr/>
          </p:nvSpPr>
          <p:spPr>
            <a:xfrm>
              <a:off x="1763688" y="1059582"/>
              <a:ext cx="1794170" cy="1794170"/>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8" name="Picture 3" descr="C:\Users\think\Desktop\未标题-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9894" y="1059582"/>
              <a:ext cx="1787963" cy="179417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组合 26"/>
          <p:cNvGrpSpPr/>
          <p:nvPr/>
        </p:nvGrpSpPr>
        <p:grpSpPr>
          <a:xfrm>
            <a:off x="1457781" y="195921"/>
            <a:ext cx="5265585" cy="323165"/>
            <a:chOff x="0" y="155996"/>
            <a:chExt cx="9144001" cy="430886"/>
          </a:xfrm>
        </p:grpSpPr>
        <p:cxnSp>
          <p:nvCxnSpPr>
            <p:cNvPr id="28" name="直接连接符 27"/>
            <p:cNvCxnSpPr/>
            <p:nvPr/>
          </p:nvCxnSpPr>
          <p:spPr>
            <a:xfrm>
              <a:off x="0" y="371440"/>
              <a:ext cx="3282097"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861904" y="371440"/>
              <a:ext cx="3282097"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30" name="TextBox 500"/>
            <p:cNvSpPr txBox="1"/>
            <p:nvPr/>
          </p:nvSpPr>
          <p:spPr>
            <a:xfrm>
              <a:off x="3246291" y="155996"/>
              <a:ext cx="2667623" cy="430886"/>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语言发音</a:t>
              </a:r>
            </a:p>
          </p:txBody>
        </p:sp>
      </p:grpSp>
      <p:sp>
        <p:nvSpPr>
          <p:cNvPr id="47" name="TextBox 43"/>
          <p:cNvSpPr txBox="1"/>
          <p:nvPr/>
        </p:nvSpPr>
        <p:spPr>
          <a:xfrm>
            <a:off x="-27384" y="188573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论文贡献</a:t>
            </a:r>
          </a:p>
        </p:txBody>
      </p:sp>
      <p:sp>
        <p:nvSpPr>
          <p:cNvPr id="48" name="TextBox 47"/>
          <p:cNvSpPr txBox="1"/>
          <p:nvPr/>
        </p:nvSpPr>
        <p:spPr>
          <a:xfrm>
            <a:off x="-27384" y="2319490"/>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研究背景</a:t>
            </a:r>
          </a:p>
        </p:txBody>
      </p:sp>
      <p:sp>
        <p:nvSpPr>
          <p:cNvPr id="49" name="TextBox 48"/>
          <p:cNvSpPr txBox="1"/>
          <p:nvPr/>
        </p:nvSpPr>
        <p:spPr>
          <a:xfrm>
            <a:off x="-27384" y="2753250"/>
            <a:ext cx="1512168" cy="323165"/>
          </a:xfrm>
          <a:prstGeom prst="rect">
            <a:avLst/>
          </a:prstGeom>
          <a:noFill/>
        </p:spPr>
        <p:txBody>
          <a:bodyPr wrap="square" rtlCol="0">
            <a:spAutoFit/>
          </a:bodyPr>
          <a:lstStyle/>
          <a:p>
            <a:pPr algn="ctr"/>
            <a:r>
              <a:rPr lang="zh-CN" altLang="en-US" sz="1500" dirty="0">
                <a:solidFill>
                  <a:srgbClr val="FFFFFF"/>
                </a:solidFill>
                <a:latin typeface="华文中宋" panose="02010600040101010101" pitchFamily="2" charset="-122"/>
                <a:ea typeface="华文中宋" panose="02010600040101010101" pitchFamily="2" charset="-122"/>
              </a:rPr>
              <a:t>攻击方案</a:t>
            </a:r>
          </a:p>
        </p:txBody>
      </p:sp>
      <p:sp>
        <p:nvSpPr>
          <p:cNvPr id="50" name="TextBox 50"/>
          <p:cNvSpPr txBox="1"/>
          <p:nvPr/>
        </p:nvSpPr>
        <p:spPr>
          <a:xfrm>
            <a:off x="-27384" y="318701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实验评估</a:t>
            </a:r>
          </a:p>
        </p:txBody>
      </p:sp>
      <p:sp>
        <p:nvSpPr>
          <p:cNvPr id="51" name="TextBox 51"/>
          <p:cNvSpPr txBox="1"/>
          <p:nvPr/>
        </p:nvSpPr>
        <p:spPr>
          <a:xfrm>
            <a:off x="-27384" y="362077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方案总结</a:t>
            </a:r>
          </a:p>
        </p:txBody>
      </p:sp>
      <p:graphicFrame>
        <p:nvGraphicFramePr>
          <p:cNvPr id="11" name="表格 10">
            <a:extLst>
              <a:ext uri="{FF2B5EF4-FFF2-40B4-BE49-F238E27FC236}">
                <a16:creationId xmlns:a16="http://schemas.microsoft.com/office/drawing/2014/main" id="{AEC0D1EB-BBBB-4874-8C41-B48E4A671AA1}"/>
              </a:ext>
            </a:extLst>
          </p:cNvPr>
          <p:cNvGraphicFramePr>
            <a:graphicFrameLocks noGrp="1"/>
          </p:cNvGraphicFramePr>
          <p:nvPr>
            <p:extLst>
              <p:ext uri="{D42A27DB-BD31-4B8C-83A1-F6EECF244321}">
                <p14:modId xmlns:p14="http://schemas.microsoft.com/office/powerpoint/2010/main" val="222033155"/>
              </p:ext>
            </p:extLst>
          </p:nvPr>
        </p:nvGraphicFramePr>
        <p:xfrm>
          <a:off x="1803710" y="673437"/>
          <a:ext cx="4428075" cy="1828800"/>
        </p:xfrm>
        <a:graphic>
          <a:graphicData uri="http://schemas.openxmlformats.org/drawingml/2006/table">
            <a:tbl>
              <a:tblPr firstRow="1" bandRow="1">
                <a:tableStyleId>{5C22544A-7EE6-4342-B048-85BDC9FD1C3A}</a:tableStyleId>
              </a:tblPr>
              <a:tblGrid>
                <a:gridCol w="1476025">
                  <a:extLst>
                    <a:ext uri="{9D8B030D-6E8A-4147-A177-3AD203B41FA5}">
                      <a16:colId xmlns:a16="http://schemas.microsoft.com/office/drawing/2014/main" val="2465934961"/>
                    </a:ext>
                  </a:extLst>
                </a:gridCol>
                <a:gridCol w="1476025">
                  <a:extLst>
                    <a:ext uri="{9D8B030D-6E8A-4147-A177-3AD203B41FA5}">
                      <a16:colId xmlns:a16="http://schemas.microsoft.com/office/drawing/2014/main" val="2280159503"/>
                    </a:ext>
                  </a:extLst>
                </a:gridCol>
                <a:gridCol w="1476025">
                  <a:extLst>
                    <a:ext uri="{9D8B030D-6E8A-4147-A177-3AD203B41FA5}">
                      <a16:colId xmlns:a16="http://schemas.microsoft.com/office/drawing/2014/main" val="2450675623"/>
                    </a:ext>
                  </a:extLst>
                </a:gridCol>
              </a:tblGrid>
              <a:tr h="224771">
                <a:tc>
                  <a:txBody>
                    <a:bodyPr/>
                    <a:lstStyle/>
                    <a:p>
                      <a:pPr algn="ctr"/>
                      <a:endParaRPr lang="zh-CN" altLang="en-US" sz="1200" dirty="0"/>
                    </a:p>
                  </a:txBody>
                  <a:tcPr anchor="ctr">
                    <a:solidFill>
                      <a:srgbClr val="314865"/>
                    </a:solidFill>
                  </a:tcPr>
                </a:tc>
                <a:tc>
                  <a:txBody>
                    <a:bodyPr/>
                    <a:lstStyle/>
                    <a:p>
                      <a:pPr algn="ctr"/>
                      <a:r>
                        <a:rPr lang="zh-CN" altLang="en-US" sz="1200" b="1" dirty="0"/>
                        <a:t>中文</a:t>
                      </a:r>
                    </a:p>
                  </a:txBody>
                  <a:tcPr anchor="ctr">
                    <a:solidFill>
                      <a:srgbClr val="314865"/>
                    </a:solidFill>
                  </a:tcPr>
                </a:tc>
                <a:tc>
                  <a:txBody>
                    <a:bodyPr/>
                    <a:lstStyle/>
                    <a:p>
                      <a:pPr algn="ctr"/>
                      <a:r>
                        <a:rPr lang="zh-CN" altLang="en-US" sz="1200" b="1" dirty="0"/>
                        <a:t>英文</a:t>
                      </a:r>
                    </a:p>
                  </a:txBody>
                  <a:tcPr anchor="ctr">
                    <a:solidFill>
                      <a:srgbClr val="314865"/>
                    </a:solidFill>
                  </a:tcPr>
                </a:tc>
                <a:extLst>
                  <a:ext uri="{0D108BD9-81ED-4DB2-BD59-A6C34878D82A}">
                    <a16:rowId xmlns:a16="http://schemas.microsoft.com/office/drawing/2014/main" val="1661526423"/>
                  </a:ext>
                </a:extLst>
              </a:tr>
              <a:tr h="224771">
                <a:tc>
                  <a:txBody>
                    <a:bodyPr/>
                    <a:lstStyle/>
                    <a:p>
                      <a:pPr algn="ctr"/>
                      <a:r>
                        <a:rPr lang="zh-CN" altLang="en-US" sz="1200" dirty="0"/>
                        <a:t>唤醒词</a:t>
                      </a:r>
                    </a:p>
                  </a:txBody>
                  <a:tcPr anchor="ctr"/>
                </a:tc>
                <a:tc>
                  <a:txBody>
                    <a:bodyPr/>
                    <a:lstStyle/>
                    <a:p>
                      <a:pPr algn="ctr"/>
                      <a:r>
                        <a:rPr lang="zh-CN" altLang="en-US" sz="1200" dirty="0"/>
                        <a:t>小度</a:t>
                      </a:r>
                    </a:p>
                  </a:txBody>
                  <a:tcPr anchor="ctr"/>
                </a:tc>
                <a:tc>
                  <a:txBody>
                    <a:bodyPr/>
                    <a:lstStyle/>
                    <a:p>
                      <a:pPr algn="ctr"/>
                      <a:r>
                        <a:rPr lang="en-US" altLang="zh-CN" sz="1200" dirty="0"/>
                        <a:t>Hey, Google</a:t>
                      </a:r>
                      <a:endParaRPr lang="zh-CN" altLang="en-US" sz="1200" dirty="0"/>
                    </a:p>
                  </a:txBody>
                  <a:tcPr anchor="ctr"/>
                </a:tc>
                <a:extLst>
                  <a:ext uri="{0D108BD9-81ED-4DB2-BD59-A6C34878D82A}">
                    <a16:rowId xmlns:a16="http://schemas.microsoft.com/office/drawing/2014/main" val="2696613323"/>
                  </a:ext>
                </a:extLst>
              </a:tr>
              <a:tr h="224771">
                <a:tc>
                  <a:txBody>
                    <a:bodyPr/>
                    <a:lstStyle/>
                    <a:p>
                      <a:pPr algn="ctr"/>
                      <a:r>
                        <a:rPr lang="zh-CN" altLang="en-US" sz="1200" dirty="0"/>
                        <a:t>书写单元</a:t>
                      </a:r>
                    </a:p>
                  </a:txBody>
                  <a:tcPr anchor="ctr"/>
                </a:tc>
                <a:tc>
                  <a:txBody>
                    <a:bodyPr/>
                    <a:lstStyle/>
                    <a:p>
                      <a:pPr algn="ctr"/>
                      <a:r>
                        <a:rPr lang="zh-CN" altLang="en-US" sz="1200" dirty="0"/>
                        <a:t>汉字</a:t>
                      </a:r>
                    </a:p>
                  </a:txBody>
                  <a:tcPr anchor="ctr"/>
                </a:tc>
                <a:tc>
                  <a:txBody>
                    <a:bodyPr/>
                    <a:lstStyle/>
                    <a:p>
                      <a:pPr algn="ctr"/>
                      <a:r>
                        <a:rPr lang="zh-CN" altLang="en-US" sz="1200" dirty="0"/>
                        <a:t>字母</a:t>
                      </a:r>
                    </a:p>
                  </a:txBody>
                  <a:tcPr anchor="ctr"/>
                </a:tc>
                <a:extLst>
                  <a:ext uri="{0D108BD9-81ED-4DB2-BD59-A6C34878D82A}">
                    <a16:rowId xmlns:a16="http://schemas.microsoft.com/office/drawing/2014/main" val="2896948041"/>
                  </a:ext>
                </a:extLst>
              </a:tr>
              <a:tr h="380382">
                <a:tc>
                  <a:txBody>
                    <a:bodyPr/>
                    <a:lstStyle/>
                    <a:p>
                      <a:pPr algn="ctr"/>
                      <a:r>
                        <a:rPr lang="zh-CN" altLang="en-US" sz="1200" dirty="0"/>
                        <a:t>发音单元</a:t>
                      </a:r>
                    </a:p>
                  </a:txBody>
                  <a:tcPr anchor="ctr"/>
                </a:tc>
                <a:tc>
                  <a:txBody>
                    <a:bodyPr/>
                    <a:lstStyle/>
                    <a:p>
                      <a:pPr algn="ctr"/>
                      <a:r>
                        <a:rPr lang="zh-CN" altLang="en-US" sz="1200" dirty="0"/>
                        <a:t>拼音</a:t>
                      </a:r>
                      <a:br>
                        <a:rPr lang="en-US" altLang="zh-CN" sz="1200" dirty="0"/>
                      </a:br>
                      <a:r>
                        <a:rPr lang="en-US" altLang="zh-CN" sz="1200" dirty="0"/>
                        <a:t>(</a:t>
                      </a:r>
                      <a:r>
                        <a:rPr lang="zh-CN" altLang="en-US" sz="1200" dirty="0"/>
                        <a:t>声母、韵母、音调</a:t>
                      </a:r>
                      <a:r>
                        <a:rPr lang="en-US" altLang="zh-CN" sz="1200" dirty="0"/>
                        <a:t>)</a:t>
                      </a:r>
                      <a:endParaRPr lang="zh-CN" altLang="en-US" sz="1200" dirty="0"/>
                    </a:p>
                  </a:txBody>
                  <a:tcPr anchor="ctr"/>
                </a:tc>
                <a:tc>
                  <a:txBody>
                    <a:bodyPr/>
                    <a:lstStyle/>
                    <a:p>
                      <a:pPr algn="ctr"/>
                      <a:r>
                        <a:rPr lang="zh-CN" altLang="en-US" sz="1200" dirty="0"/>
                        <a:t>音素</a:t>
                      </a:r>
                    </a:p>
                  </a:txBody>
                  <a:tcPr anchor="ctr"/>
                </a:tc>
                <a:extLst>
                  <a:ext uri="{0D108BD9-81ED-4DB2-BD59-A6C34878D82A}">
                    <a16:rowId xmlns:a16="http://schemas.microsoft.com/office/drawing/2014/main" val="2796138250"/>
                  </a:ext>
                </a:extLst>
              </a:tr>
              <a:tr h="224771">
                <a:tc>
                  <a:txBody>
                    <a:bodyPr/>
                    <a:lstStyle/>
                    <a:p>
                      <a:pPr algn="ctr"/>
                      <a:r>
                        <a:rPr lang="zh-CN" altLang="en-US" sz="1200" dirty="0"/>
                        <a:t>发音样例</a:t>
                      </a:r>
                    </a:p>
                  </a:txBody>
                  <a:tcPr anchor="ctr"/>
                </a:tc>
                <a:tc>
                  <a:txBody>
                    <a:bodyPr/>
                    <a:lstStyle/>
                    <a:p>
                      <a:pPr algn="ctr"/>
                      <a:r>
                        <a:rPr lang="en-US" altLang="zh-CN" sz="1200" dirty="0" err="1"/>
                        <a:t>xiao</a:t>
                      </a:r>
                      <a:r>
                        <a:rPr lang="en-US" altLang="zh-CN" sz="1200" dirty="0"/>
                        <a:t> 3 du 4</a:t>
                      </a:r>
                      <a:endParaRPr lang="zh-CN" altLang="en-US" sz="1200" dirty="0"/>
                    </a:p>
                  </a:txBody>
                  <a:tcPr anchor="ctr"/>
                </a:tc>
                <a:tc>
                  <a:txBody>
                    <a:bodyPr/>
                    <a:lstStyle/>
                    <a:p>
                      <a:pPr algn="ctr"/>
                      <a:r>
                        <a:rPr lang="en-US" altLang="zh-CN" sz="1200" dirty="0"/>
                        <a:t>h e j g u g ə l</a:t>
                      </a:r>
                      <a:endParaRPr lang="zh-CN" altLang="en-US" sz="1200" dirty="0"/>
                    </a:p>
                  </a:txBody>
                  <a:tcPr anchor="ctr"/>
                </a:tc>
                <a:extLst>
                  <a:ext uri="{0D108BD9-81ED-4DB2-BD59-A6C34878D82A}">
                    <a16:rowId xmlns:a16="http://schemas.microsoft.com/office/drawing/2014/main" val="2757888814"/>
                  </a:ext>
                </a:extLst>
              </a:tr>
              <a:tr h="224771">
                <a:tc>
                  <a:txBody>
                    <a:bodyPr/>
                    <a:lstStyle/>
                    <a:p>
                      <a:pPr algn="ctr"/>
                      <a:r>
                        <a:rPr lang="zh-CN" altLang="en-US" sz="1200" dirty="0"/>
                        <a:t>词语长度</a:t>
                      </a:r>
                    </a:p>
                  </a:txBody>
                  <a:tcPr anchor="ctr"/>
                </a:tc>
                <a:tc>
                  <a:txBody>
                    <a:bodyPr/>
                    <a:lstStyle/>
                    <a:p>
                      <a:pPr algn="ctr"/>
                      <a:r>
                        <a:rPr lang="zh-CN" altLang="en-US" sz="1200" dirty="0"/>
                        <a:t>固定</a:t>
                      </a:r>
                    </a:p>
                  </a:txBody>
                  <a:tcPr anchor="ctr"/>
                </a:tc>
                <a:tc>
                  <a:txBody>
                    <a:bodyPr/>
                    <a:lstStyle/>
                    <a:p>
                      <a:pPr algn="ctr"/>
                      <a:r>
                        <a:rPr lang="zh-CN" altLang="en-US" sz="1200" dirty="0"/>
                        <a:t>变化</a:t>
                      </a:r>
                    </a:p>
                  </a:txBody>
                  <a:tcPr anchor="ctr"/>
                </a:tc>
                <a:extLst>
                  <a:ext uri="{0D108BD9-81ED-4DB2-BD59-A6C34878D82A}">
                    <a16:rowId xmlns:a16="http://schemas.microsoft.com/office/drawing/2014/main" val="3523580734"/>
                  </a:ext>
                </a:extLst>
              </a:tr>
            </a:tbl>
          </a:graphicData>
        </a:graphic>
      </p:graphicFrame>
      <p:sp>
        <p:nvSpPr>
          <p:cNvPr id="13" name="矩形: 圆角 12">
            <a:extLst>
              <a:ext uri="{FF2B5EF4-FFF2-40B4-BE49-F238E27FC236}">
                <a16:creationId xmlns:a16="http://schemas.microsoft.com/office/drawing/2014/main" id="{1CE8A18E-2B22-4CC3-96F8-91A0DEA00DFC}"/>
              </a:ext>
            </a:extLst>
          </p:cNvPr>
          <p:cNvSpPr/>
          <p:nvPr/>
        </p:nvSpPr>
        <p:spPr>
          <a:xfrm>
            <a:off x="2255801" y="2914832"/>
            <a:ext cx="792088" cy="323165"/>
          </a:xfrm>
          <a:prstGeom prst="roundRect">
            <a:avLst/>
          </a:prstGeom>
          <a:solidFill>
            <a:srgbClr val="B1C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xiao3du4</a:t>
            </a:r>
            <a:endParaRPr lang="zh-CN" altLang="en-US" sz="1200" dirty="0">
              <a:solidFill>
                <a:schemeClr val="tx1"/>
              </a:solidFill>
            </a:endParaRPr>
          </a:p>
        </p:txBody>
      </p:sp>
      <p:sp>
        <p:nvSpPr>
          <p:cNvPr id="31" name="矩形: 圆角 30">
            <a:extLst>
              <a:ext uri="{FF2B5EF4-FFF2-40B4-BE49-F238E27FC236}">
                <a16:creationId xmlns:a16="http://schemas.microsoft.com/office/drawing/2014/main" id="{29BA3264-3FCE-48E5-A70F-0239D25DC80F}"/>
              </a:ext>
            </a:extLst>
          </p:cNvPr>
          <p:cNvSpPr/>
          <p:nvPr/>
        </p:nvSpPr>
        <p:spPr>
          <a:xfrm>
            <a:off x="1490716" y="3392348"/>
            <a:ext cx="792088" cy="323165"/>
          </a:xfrm>
          <a:prstGeom prst="roundRect">
            <a:avLst/>
          </a:prstGeom>
          <a:solidFill>
            <a:srgbClr val="B1C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xi</a:t>
            </a:r>
            <a:r>
              <a:rPr lang="en-US" altLang="zh-CN" sz="1200" i="1" u="sng" dirty="0">
                <a:solidFill>
                  <a:srgbClr val="C00000"/>
                </a:solidFill>
              </a:rPr>
              <a:t>an</a:t>
            </a:r>
            <a:r>
              <a:rPr lang="en-US" altLang="zh-CN" sz="1200" dirty="0">
                <a:solidFill>
                  <a:schemeClr val="tx1"/>
                </a:solidFill>
              </a:rPr>
              <a:t>3du4</a:t>
            </a:r>
            <a:endParaRPr lang="zh-CN" altLang="en-US" sz="1200" dirty="0">
              <a:solidFill>
                <a:schemeClr val="tx1"/>
              </a:solidFill>
            </a:endParaRPr>
          </a:p>
        </p:txBody>
      </p:sp>
      <p:sp>
        <p:nvSpPr>
          <p:cNvPr id="32" name="矩形: 圆角 31">
            <a:extLst>
              <a:ext uri="{FF2B5EF4-FFF2-40B4-BE49-F238E27FC236}">
                <a16:creationId xmlns:a16="http://schemas.microsoft.com/office/drawing/2014/main" id="{E8DE7C17-3479-4A17-856A-C0230B173688}"/>
              </a:ext>
            </a:extLst>
          </p:cNvPr>
          <p:cNvSpPr/>
          <p:nvPr/>
        </p:nvSpPr>
        <p:spPr>
          <a:xfrm>
            <a:off x="2975881" y="3392349"/>
            <a:ext cx="864096" cy="323165"/>
          </a:xfrm>
          <a:prstGeom prst="roundRect">
            <a:avLst/>
          </a:prstGeom>
          <a:solidFill>
            <a:srgbClr val="B1C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xian3d</a:t>
            </a:r>
            <a:r>
              <a:rPr lang="en-US" altLang="zh-CN" sz="1200" i="1" u="sng" dirty="0">
                <a:solidFill>
                  <a:srgbClr val="C00000"/>
                </a:solidFill>
              </a:rPr>
              <a:t>ou</a:t>
            </a:r>
            <a:r>
              <a:rPr lang="en-US" altLang="zh-CN" sz="1200" dirty="0">
                <a:solidFill>
                  <a:schemeClr val="tx1"/>
                </a:solidFill>
              </a:rPr>
              <a:t>1</a:t>
            </a:r>
            <a:endParaRPr lang="zh-CN" altLang="en-US" sz="1200" dirty="0">
              <a:solidFill>
                <a:schemeClr val="tx1"/>
              </a:solidFill>
            </a:endParaRPr>
          </a:p>
        </p:txBody>
      </p:sp>
      <p:sp>
        <p:nvSpPr>
          <p:cNvPr id="33" name="矩形: 圆角 32">
            <a:extLst>
              <a:ext uri="{FF2B5EF4-FFF2-40B4-BE49-F238E27FC236}">
                <a16:creationId xmlns:a16="http://schemas.microsoft.com/office/drawing/2014/main" id="{2DC54392-3B33-40E6-AB05-6BC6C9362EF7}"/>
              </a:ext>
            </a:extLst>
          </p:cNvPr>
          <p:cNvSpPr/>
          <p:nvPr/>
        </p:nvSpPr>
        <p:spPr>
          <a:xfrm>
            <a:off x="1500750" y="3877845"/>
            <a:ext cx="768553" cy="323165"/>
          </a:xfrm>
          <a:prstGeom prst="roundRect">
            <a:avLst/>
          </a:prstGeom>
          <a:solidFill>
            <a:srgbClr val="B1C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xun3du4</a:t>
            </a:r>
            <a:endParaRPr lang="zh-CN" altLang="en-US" sz="1200" dirty="0">
              <a:solidFill>
                <a:schemeClr val="tx1"/>
              </a:solidFill>
            </a:endParaRPr>
          </a:p>
        </p:txBody>
      </p:sp>
      <p:sp>
        <p:nvSpPr>
          <p:cNvPr id="34" name="矩形: 圆角 33">
            <a:extLst>
              <a:ext uri="{FF2B5EF4-FFF2-40B4-BE49-F238E27FC236}">
                <a16:creationId xmlns:a16="http://schemas.microsoft.com/office/drawing/2014/main" id="{4B0CEA5A-1522-41EE-B975-FE74C5A44CBA}"/>
              </a:ext>
            </a:extLst>
          </p:cNvPr>
          <p:cNvSpPr/>
          <p:nvPr/>
        </p:nvSpPr>
        <p:spPr>
          <a:xfrm>
            <a:off x="2339398" y="3877845"/>
            <a:ext cx="792088" cy="323165"/>
          </a:xfrm>
          <a:prstGeom prst="roundRect">
            <a:avLst/>
          </a:prstGeom>
          <a:solidFill>
            <a:srgbClr val="B1C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tiao3du4</a:t>
            </a:r>
            <a:endParaRPr lang="zh-CN" altLang="en-US" sz="1200" dirty="0">
              <a:solidFill>
                <a:schemeClr val="tx1"/>
              </a:solidFill>
            </a:endParaRPr>
          </a:p>
        </p:txBody>
      </p:sp>
      <p:sp>
        <p:nvSpPr>
          <p:cNvPr id="35" name="矩形: 圆角 34">
            <a:extLst>
              <a:ext uri="{FF2B5EF4-FFF2-40B4-BE49-F238E27FC236}">
                <a16:creationId xmlns:a16="http://schemas.microsoft.com/office/drawing/2014/main" id="{E4DFA18C-4441-475A-9DCD-D1736C2C186F}"/>
              </a:ext>
            </a:extLst>
          </p:cNvPr>
          <p:cNvSpPr/>
          <p:nvPr/>
        </p:nvSpPr>
        <p:spPr>
          <a:xfrm>
            <a:off x="3218957" y="3877846"/>
            <a:ext cx="892378" cy="323165"/>
          </a:xfrm>
          <a:prstGeom prst="roundRect">
            <a:avLst/>
          </a:prstGeom>
          <a:solidFill>
            <a:srgbClr val="B1C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tiang1tou2</a:t>
            </a:r>
            <a:endParaRPr lang="zh-CN" altLang="en-US" sz="1200" dirty="0">
              <a:solidFill>
                <a:schemeClr val="tx1"/>
              </a:solidFill>
            </a:endParaRPr>
          </a:p>
        </p:txBody>
      </p:sp>
      <p:cxnSp>
        <p:nvCxnSpPr>
          <p:cNvPr id="19" name="连接符: 肘形 18">
            <a:extLst>
              <a:ext uri="{FF2B5EF4-FFF2-40B4-BE49-F238E27FC236}">
                <a16:creationId xmlns:a16="http://schemas.microsoft.com/office/drawing/2014/main" id="{B770F972-EAAE-41DA-8CED-B33195450B9E}"/>
              </a:ext>
            </a:extLst>
          </p:cNvPr>
          <p:cNvCxnSpPr>
            <a:stCxn id="13" idx="2"/>
            <a:endCxn id="31" idx="0"/>
          </p:cNvCxnSpPr>
          <p:nvPr/>
        </p:nvCxnSpPr>
        <p:spPr>
          <a:xfrm rot="5400000">
            <a:off x="2192128" y="2932630"/>
            <a:ext cx="154351" cy="76508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连接符: 肘形 21">
            <a:extLst>
              <a:ext uri="{FF2B5EF4-FFF2-40B4-BE49-F238E27FC236}">
                <a16:creationId xmlns:a16="http://schemas.microsoft.com/office/drawing/2014/main" id="{39331EF2-B2EB-41A9-8A03-5CA4F0C68751}"/>
              </a:ext>
            </a:extLst>
          </p:cNvPr>
          <p:cNvCxnSpPr>
            <a:cxnSpLocks/>
            <a:stCxn id="31" idx="2"/>
            <a:endCxn id="33" idx="0"/>
          </p:cNvCxnSpPr>
          <p:nvPr/>
        </p:nvCxnSpPr>
        <p:spPr>
          <a:xfrm rot="5400000">
            <a:off x="1804728" y="3795813"/>
            <a:ext cx="162332" cy="173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id="{C7AE2569-9891-4607-A103-922EC6C5A8F9}"/>
              </a:ext>
            </a:extLst>
          </p:cNvPr>
          <p:cNvCxnSpPr>
            <a:cxnSpLocks/>
            <a:stCxn id="31" idx="2"/>
            <a:endCxn id="34" idx="0"/>
          </p:cNvCxnSpPr>
          <p:nvPr/>
        </p:nvCxnSpPr>
        <p:spPr>
          <a:xfrm rot="16200000" flipH="1">
            <a:off x="2229935" y="3372338"/>
            <a:ext cx="162332" cy="84868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6" name="连接符: 肘形 25">
            <a:extLst>
              <a:ext uri="{FF2B5EF4-FFF2-40B4-BE49-F238E27FC236}">
                <a16:creationId xmlns:a16="http://schemas.microsoft.com/office/drawing/2014/main" id="{2B44BFE3-4583-43AC-B202-0B3E8C8A1742}"/>
              </a:ext>
            </a:extLst>
          </p:cNvPr>
          <p:cNvCxnSpPr>
            <a:stCxn id="13" idx="2"/>
            <a:endCxn id="32" idx="0"/>
          </p:cNvCxnSpPr>
          <p:nvPr/>
        </p:nvCxnSpPr>
        <p:spPr>
          <a:xfrm rot="16200000" flipH="1">
            <a:off x="2952711" y="2937131"/>
            <a:ext cx="154352" cy="75608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7" name="连接符: 肘形 36">
            <a:extLst>
              <a:ext uri="{FF2B5EF4-FFF2-40B4-BE49-F238E27FC236}">
                <a16:creationId xmlns:a16="http://schemas.microsoft.com/office/drawing/2014/main" id="{4F6B195E-3555-4D51-AEEC-7DA0ED63E9E2}"/>
              </a:ext>
            </a:extLst>
          </p:cNvPr>
          <p:cNvCxnSpPr>
            <a:cxnSpLocks/>
            <a:stCxn id="32" idx="2"/>
            <a:endCxn id="35" idx="0"/>
          </p:cNvCxnSpPr>
          <p:nvPr/>
        </p:nvCxnSpPr>
        <p:spPr>
          <a:xfrm rot="16200000" flipH="1">
            <a:off x="3455371" y="3668071"/>
            <a:ext cx="162332" cy="257217"/>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43" name="矩形: 圆角 42">
            <a:extLst>
              <a:ext uri="{FF2B5EF4-FFF2-40B4-BE49-F238E27FC236}">
                <a16:creationId xmlns:a16="http://schemas.microsoft.com/office/drawing/2014/main" id="{B7F6F0C7-0277-48A2-941F-F9AF231BF1AA}"/>
              </a:ext>
            </a:extLst>
          </p:cNvPr>
          <p:cNvSpPr/>
          <p:nvPr/>
        </p:nvSpPr>
        <p:spPr>
          <a:xfrm>
            <a:off x="5070662" y="2905446"/>
            <a:ext cx="937718" cy="323165"/>
          </a:xfrm>
          <a:prstGeom prst="roundRect">
            <a:avLst/>
          </a:prstGeom>
          <a:solidFill>
            <a:srgbClr val="B1C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Hey Google</a:t>
            </a:r>
            <a:endParaRPr lang="zh-CN" altLang="en-US" sz="1200" dirty="0">
              <a:solidFill>
                <a:schemeClr val="tx1"/>
              </a:solidFill>
            </a:endParaRPr>
          </a:p>
        </p:txBody>
      </p:sp>
      <p:sp>
        <p:nvSpPr>
          <p:cNvPr id="44" name="矩形: 圆角 43">
            <a:extLst>
              <a:ext uri="{FF2B5EF4-FFF2-40B4-BE49-F238E27FC236}">
                <a16:creationId xmlns:a16="http://schemas.microsoft.com/office/drawing/2014/main" id="{0CAD3B31-934D-4C80-98B8-67710BC41046}"/>
              </a:ext>
            </a:extLst>
          </p:cNvPr>
          <p:cNvSpPr/>
          <p:nvPr/>
        </p:nvSpPr>
        <p:spPr>
          <a:xfrm>
            <a:off x="4351599" y="3385236"/>
            <a:ext cx="937718" cy="323165"/>
          </a:xfrm>
          <a:prstGeom prst="roundRect">
            <a:avLst/>
          </a:prstGeom>
          <a:solidFill>
            <a:srgbClr val="B1C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H</a:t>
            </a:r>
            <a:r>
              <a:rPr lang="en-US" altLang="zh-CN" sz="1200" i="1" u="sng" dirty="0">
                <a:solidFill>
                  <a:srgbClr val="C00000"/>
                </a:solidFill>
              </a:rPr>
              <a:t>i</a:t>
            </a:r>
            <a:r>
              <a:rPr lang="en-US" altLang="zh-CN" sz="1200" dirty="0">
                <a:solidFill>
                  <a:schemeClr val="tx1"/>
                </a:solidFill>
              </a:rPr>
              <a:t> Google</a:t>
            </a:r>
            <a:endParaRPr lang="zh-CN" altLang="en-US" sz="1200" dirty="0">
              <a:solidFill>
                <a:schemeClr val="tx1"/>
              </a:solidFill>
            </a:endParaRPr>
          </a:p>
        </p:txBody>
      </p:sp>
      <p:sp>
        <p:nvSpPr>
          <p:cNvPr id="45" name="矩形: 圆角 44">
            <a:extLst>
              <a:ext uri="{FF2B5EF4-FFF2-40B4-BE49-F238E27FC236}">
                <a16:creationId xmlns:a16="http://schemas.microsoft.com/office/drawing/2014/main" id="{F1404A9A-29B5-4662-84EC-D20C5BAF59AB}"/>
              </a:ext>
            </a:extLst>
          </p:cNvPr>
          <p:cNvSpPr/>
          <p:nvPr/>
        </p:nvSpPr>
        <p:spPr>
          <a:xfrm>
            <a:off x="5720348" y="3385236"/>
            <a:ext cx="937718" cy="323165"/>
          </a:xfrm>
          <a:prstGeom prst="roundRect">
            <a:avLst/>
          </a:prstGeom>
          <a:solidFill>
            <a:srgbClr val="B1C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Hi Goog</a:t>
            </a:r>
            <a:r>
              <a:rPr lang="en-US" altLang="zh-CN" sz="1200" i="1" u="sng" dirty="0">
                <a:solidFill>
                  <a:srgbClr val="C00000"/>
                </a:solidFill>
              </a:rPr>
              <a:t>a</a:t>
            </a:r>
            <a:endParaRPr lang="zh-CN" altLang="en-US" sz="1200" i="1" u="sng" dirty="0">
              <a:solidFill>
                <a:srgbClr val="C00000"/>
              </a:solidFill>
            </a:endParaRPr>
          </a:p>
        </p:txBody>
      </p:sp>
      <p:sp>
        <p:nvSpPr>
          <p:cNvPr id="46" name="矩形: 圆角 45">
            <a:extLst>
              <a:ext uri="{FF2B5EF4-FFF2-40B4-BE49-F238E27FC236}">
                <a16:creationId xmlns:a16="http://schemas.microsoft.com/office/drawing/2014/main" id="{DA1FEB0F-442A-4A2F-A41D-8B69BD3BAD6B}"/>
              </a:ext>
            </a:extLst>
          </p:cNvPr>
          <p:cNvSpPr/>
          <p:nvPr/>
        </p:nvSpPr>
        <p:spPr>
          <a:xfrm>
            <a:off x="4245175" y="3865025"/>
            <a:ext cx="704902" cy="323165"/>
          </a:xfrm>
          <a:prstGeom prst="roundRect">
            <a:avLst/>
          </a:prstGeom>
          <a:solidFill>
            <a:srgbClr val="B1C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Hi </a:t>
            </a:r>
            <a:r>
              <a:rPr lang="en-US" altLang="zh-CN" sz="1200" dirty="0" err="1">
                <a:solidFill>
                  <a:schemeClr val="tx1"/>
                </a:solidFill>
              </a:rPr>
              <a:t>gogo</a:t>
            </a:r>
            <a:endParaRPr lang="zh-CN" altLang="en-US" sz="1200" dirty="0">
              <a:solidFill>
                <a:schemeClr val="tx1"/>
              </a:solidFill>
            </a:endParaRPr>
          </a:p>
        </p:txBody>
      </p:sp>
      <p:sp>
        <p:nvSpPr>
          <p:cNvPr id="52" name="矩形: 圆角 51">
            <a:extLst>
              <a:ext uri="{FF2B5EF4-FFF2-40B4-BE49-F238E27FC236}">
                <a16:creationId xmlns:a16="http://schemas.microsoft.com/office/drawing/2014/main" id="{7E7C73E5-3BAE-41F9-9C16-550ADBFA30D2}"/>
              </a:ext>
            </a:extLst>
          </p:cNvPr>
          <p:cNvSpPr/>
          <p:nvPr/>
        </p:nvSpPr>
        <p:spPr>
          <a:xfrm>
            <a:off x="4993852" y="3870734"/>
            <a:ext cx="796491" cy="323165"/>
          </a:xfrm>
          <a:prstGeom prst="roundRect">
            <a:avLst/>
          </a:prstGeom>
          <a:solidFill>
            <a:srgbClr val="B1C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Hay </a:t>
            </a:r>
            <a:r>
              <a:rPr lang="en-US" altLang="zh-CN" sz="1200" dirty="0" err="1">
                <a:solidFill>
                  <a:schemeClr val="tx1"/>
                </a:solidFill>
              </a:rPr>
              <a:t>guga</a:t>
            </a:r>
            <a:endParaRPr lang="zh-CN" altLang="en-US" sz="1200" dirty="0">
              <a:solidFill>
                <a:schemeClr val="tx1"/>
              </a:solidFill>
            </a:endParaRPr>
          </a:p>
        </p:txBody>
      </p:sp>
      <p:sp>
        <p:nvSpPr>
          <p:cNvPr id="53" name="矩形: 圆角 52">
            <a:extLst>
              <a:ext uri="{FF2B5EF4-FFF2-40B4-BE49-F238E27FC236}">
                <a16:creationId xmlns:a16="http://schemas.microsoft.com/office/drawing/2014/main" id="{98732490-0E4A-4D33-96DE-CF4DE3AF1D3D}"/>
              </a:ext>
            </a:extLst>
          </p:cNvPr>
          <p:cNvSpPr/>
          <p:nvPr/>
        </p:nvSpPr>
        <p:spPr>
          <a:xfrm>
            <a:off x="5859952" y="3865025"/>
            <a:ext cx="797730" cy="323165"/>
          </a:xfrm>
          <a:prstGeom prst="roundRect">
            <a:avLst/>
          </a:prstGeom>
          <a:solidFill>
            <a:srgbClr val="B1C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Hey </a:t>
            </a:r>
            <a:r>
              <a:rPr lang="en-US" altLang="zh-CN" sz="1200" dirty="0" err="1">
                <a:solidFill>
                  <a:schemeClr val="tx1"/>
                </a:solidFill>
              </a:rPr>
              <a:t>goka</a:t>
            </a:r>
            <a:endParaRPr lang="zh-CN" altLang="en-US" sz="1200" dirty="0">
              <a:solidFill>
                <a:schemeClr val="tx1"/>
              </a:solidFill>
            </a:endParaRPr>
          </a:p>
        </p:txBody>
      </p:sp>
      <p:cxnSp>
        <p:nvCxnSpPr>
          <p:cNvPr id="39" name="连接符: 肘形 38">
            <a:extLst>
              <a:ext uri="{FF2B5EF4-FFF2-40B4-BE49-F238E27FC236}">
                <a16:creationId xmlns:a16="http://schemas.microsoft.com/office/drawing/2014/main" id="{F88101F4-F7C1-44A6-9DDE-92A3AADEB9A1}"/>
              </a:ext>
            </a:extLst>
          </p:cNvPr>
          <p:cNvCxnSpPr>
            <a:stCxn id="43" idx="2"/>
            <a:endCxn id="44" idx="0"/>
          </p:cNvCxnSpPr>
          <p:nvPr/>
        </p:nvCxnSpPr>
        <p:spPr>
          <a:xfrm rot="5400000">
            <a:off x="5101678" y="2947392"/>
            <a:ext cx="156625" cy="71906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1" name="连接符: 肘形 40">
            <a:extLst>
              <a:ext uri="{FF2B5EF4-FFF2-40B4-BE49-F238E27FC236}">
                <a16:creationId xmlns:a16="http://schemas.microsoft.com/office/drawing/2014/main" id="{B83ADB01-2737-44EF-8501-9B4DADC468C5}"/>
              </a:ext>
            </a:extLst>
          </p:cNvPr>
          <p:cNvCxnSpPr>
            <a:stCxn id="43" idx="2"/>
            <a:endCxn id="45" idx="0"/>
          </p:cNvCxnSpPr>
          <p:nvPr/>
        </p:nvCxnSpPr>
        <p:spPr>
          <a:xfrm rot="16200000" flipH="1">
            <a:off x="5786052" y="2982080"/>
            <a:ext cx="156625" cy="64968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4" name="连接符: 肘形 53">
            <a:extLst>
              <a:ext uri="{FF2B5EF4-FFF2-40B4-BE49-F238E27FC236}">
                <a16:creationId xmlns:a16="http://schemas.microsoft.com/office/drawing/2014/main" id="{EEE6D471-3A13-442E-BB79-CE6A0A19ADD4}"/>
              </a:ext>
            </a:extLst>
          </p:cNvPr>
          <p:cNvCxnSpPr>
            <a:cxnSpLocks/>
            <a:stCxn id="44" idx="2"/>
            <a:endCxn id="46" idx="0"/>
          </p:cNvCxnSpPr>
          <p:nvPr/>
        </p:nvCxnSpPr>
        <p:spPr>
          <a:xfrm rot="5400000">
            <a:off x="4630730" y="3675297"/>
            <a:ext cx="156624" cy="22283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6" name="连接符: 肘形 55">
            <a:extLst>
              <a:ext uri="{FF2B5EF4-FFF2-40B4-BE49-F238E27FC236}">
                <a16:creationId xmlns:a16="http://schemas.microsoft.com/office/drawing/2014/main" id="{413A7350-F8BE-4077-BDED-1AE117B01F9D}"/>
              </a:ext>
            </a:extLst>
          </p:cNvPr>
          <p:cNvCxnSpPr>
            <a:cxnSpLocks/>
            <a:stCxn id="45" idx="2"/>
            <a:endCxn id="53" idx="0"/>
          </p:cNvCxnSpPr>
          <p:nvPr/>
        </p:nvCxnSpPr>
        <p:spPr>
          <a:xfrm rot="16200000" flipH="1">
            <a:off x="6145700" y="3751908"/>
            <a:ext cx="156624" cy="6961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8" name="连接符: 肘形 57">
            <a:extLst>
              <a:ext uri="{FF2B5EF4-FFF2-40B4-BE49-F238E27FC236}">
                <a16:creationId xmlns:a16="http://schemas.microsoft.com/office/drawing/2014/main" id="{C840D511-27BB-482D-B4E8-067D43DA4D0C}"/>
              </a:ext>
            </a:extLst>
          </p:cNvPr>
          <p:cNvCxnSpPr>
            <a:cxnSpLocks/>
            <a:stCxn id="45" idx="2"/>
            <a:endCxn id="52" idx="0"/>
          </p:cNvCxnSpPr>
          <p:nvPr/>
        </p:nvCxnSpPr>
        <p:spPr>
          <a:xfrm rot="5400000">
            <a:off x="5709487" y="3391013"/>
            <a:ext cx="162333" cy="797109"/>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0" name="灯片编号占位符 9">
            <a:extLst>
              <a:ext uri="{FF2B5EF4-FFF2-40B4-BE49-F238E27FC236}">
                <a16:creationId xmlns:a16="http://schemas.microsoft.com/office/drawing/2014/main" id="{433F5131-624E-471D-8BF1-94A66BCBD2CE}"/>
              </a:ext>
            </a:extLst>
          </p:cNvPr>
          <p:cNvSpPr>
            <a:spLocks noGrp="1"/>
          </p:cNvSpPr>
          <p:nvPr>
            <p:ph type="sldNum" sz="quarter" idx="4"/>
          </p:nvPr>
        </p:nvSpPr>
        <p:spPr/>
        <p:txBody>
          <a:bodyPr/>
          <a:lstStyle/>
          <a:p>
            <a:fld id="{0C913308-F349-4B6D-A68A-DD1791B4A57B}" type="slidenum">
              <a:rPr lang="en-US" altLang="zh-CN" smtClean="0"/>
              <a:pPr/>
              <a:t>11</a:t>
            </a:fld>
            <a:r>
              <a:rPr lang="en-US" altLang="zh-CN"/>
              <a:t>/24</a:t>
            </a:r>
            <a:endParaRPr lang="en-US" dirty="0"/>
          </a:p>
        </p:txBody>
      </p:sp>
    </p:spTree>
    <p:extLst>
      <p:ext uri="{BB962C8B-B14F-4D97-AF65-F5344CB8AC3E}">
        <p14:creationId xmlns:p14="http://schemas.microsoft.com/office/powerpoint/2010/main" val="3307851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457781" cy="4803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4" name="组合 3"/>
          <p:cNvGrpSpPr/>
          <p:nvPr/>
        </p:nvGrpSpPr>
        <p:grpSpPr>
          <a:xfrm>
            <a:off x="-381" y="1818892"/>
            <a:ext cx="1458162" cy="2168801"/>
            <a:chOff x="-72516" y="1567940"/>
            <a:chExt cx="1944216" cy="2891734"/>
          </a:xfrm>
        </p:grpSpPr>
        <p:sp>
          <p:nvSpPr>
            <p:cNvPr id="5" name="矩形 4"/>
            <p:cNvSpPr/>
            <p:nvPr/>
          </p:nvSpPr>
          <p:spPr>
            <a:xfrm>
              <a:off x="-72516" y="1567940"/>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72516" y="2724633"/>
              <a:ext cx="1944216" cy="578347"/>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72516" y="3302980"/>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矩形 8"/>
            <p:cNvSpPr/>
            <p:nvPr/>
          </p:nvSpPr>
          <p:spPr>
            <a:xfrm>
              <a:off x="-72516" y="2146286"/>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72516" y="3881327"/>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5" name="等腰三角形 14"/>
          <p:cNvSpPr/>
          <p:nvPr/>
        </p:nvSpPr>
        <p:spPr>
          <a:xfrm rot="16200000">
            <a:off x="1309644" y="2863595"/>
            <a:ext cx="216879" cy="7939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6" name="组合 15"/>
          <p:cNvGrpSpPr/>
          <p:nvPr/>
        </p:nvGrpSpPr>
        <p:grpSpPr>
          <a:xfrm>
            <a:off x="296843" y="789552"/>
            <a:ext cx="864096" cy="864096"/>
            <a:chOff x="1763688" y="1059582"/>
            <a:chExt cx="1794170" cy="1794170"/>
          </a:xfrm>
        </p:grpSpPr>
        <p:sp>
          <p:nvSpPr>
            <p:cNvPr id="17" name="椭圆 16"/>
            <p:cNvSpPr/>
            <p:nvPr/>
          </p:nvSpPr>
          <p:spPr>
            <a:xfrm>
              <a:off x="1763688" y="1059582"/>
              <a:ext cx="1794170" cy="1794170"/>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8" name="Picture 3" descr="C:\Users\think\Desktop\未标题-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9894" y="1059582"/>
              <a:ext cx="1787963" cy="179417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组合 26"/>
          <p:cNvGrpSpPr/>
          <p:nvPr/>
        </p:nvGrpSpPr>
        <p:grpSpPr>
          <a:xfrm>
            <a:off x="1457781" y="195921"/>
            <a:ext cx="5265585" cy="323165"/>
            <a:chOff x="0" y="155996"/>
            <a:chExt cx="9144001" cy="430886"/>
          </a:xfrm>
        </p:grpSpPr>
        <p:cxnSp>
          <p:nvCxnSpPr>
            <p:cNvPr id="28" name="直接连接符 27"/>
            <p:cNvCxnSpPr/>
            <p:nvPr/>
          </p:nvCxnSpPr>
          <p:spPr>
            <a:xfrm>
              <a:off x="0" y="371440"/>
              <a:ext cx="3282097"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861904" y="371440"/>
              <a:ext cx="3282097"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30" name="TextBox 500"/>
            <p:cNvSpPr txBox="1"/>
            <p:nvPr/>
          </p:nvSpPr>
          <p:spPr>
            <a:xfrm>
              <a:off x="3246291" y="155996"/>
              <a:ext cx="2667623" cy="430886"/>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生成框架</a:t>
              </a:r>
            </a:p>
          </p:txBody>
        </p:sp>
      </p:grpSp>
      <p:sp>
        <p:nvSpPr>
          <p:cNvPr id="47" name="TextBox 43"/>
          <p:cNvSpPr txBox="1"/>
          <p:nvPr/>
        </p:nvSpPr>
        <p:spPr>
          <a:xfrm>
            <a:off x="-27384" y="188573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论文贡献</a:t>
            </a:r>
          </a:p>
        </p:txBody>
      </p:sp>
      <p:sp>
        <p:nvSpPr>
          <p:cNvPr id="48" name="TextBox 47"/>
          <p:cNvSpPr txBox="1"/>
          <p:nvPr/>
        </p:nvSpPr>
        <p:spPr>
          <a:xfrm>
            <a:off x="-27384" y="2319490"/>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研究背景</a:t>
            </a:r>
          </a:p>
        </p:txBody>
      </p:sp>
      <p:sp>
        <p:nvSpPr>
          <p:cNvPr id="49" name="TextBox 48"/>
          <p:cNvSpPr txBox="1"/>
          <p:nvPr/>
        </p:nvSpPr>
        <p:spPr>
          <a:xfrm>
            <a:off x="-27384" y="2753250"/>
            <a:ext cx="1512168" cy="323165"/>
          </a:xfrm>
          <a:prstGeom prst="rect">
            <a:avLst/>
          </a:prstGeom>
          <a:noFill/>
        </p:spPr>
        <p:txBody>
          <a:bodyPr wrap="square" rtlCol="0">
            <a:spAutoFit/>
          </a:bodyPr>
          <a:lstStyle/>
          <a:p>
            <a:pPr algn="ctr"/>
            <a:r>
              <a:rPr lang="zh-CN" altLang="en-US" sz="1500" dirty="0">
                <a:solidFill>
                  <a:srgbClr val="FFFFFF"/>
                </a:solidFill>
                <a:latin typeface="华文中宋" panose="02010600040101010101" pitchFamily="2" charset="-122"/>
                <a:ea typeface="华文中宋" panose="02010600040101010101" pitchFamily="2" charset="-122"/>
              </a:rPr>
              <a:t>攻击方案</a:t>
            </a:r>
          </a:p>
        </p:txBody>
      </p:sp>
      <p:sp>
        <p:nvSpPr>
          <p:cNvPr id="50" name="TextBox 50"/>
          <p:cNvSpPr txBox="1"/>
          <p:nvPr/>
        </p:nvSpPr>
        <p:spPr>
          <a:xfrm>
            <a:off x="-27384" y="318701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实验评估</a:t>
            </a:r>
          </a:p>
        </p:txBody>
      </p:sp>
      <p:sp>
        <p:nvSpPr>
          <p:cNvPr id="51" name="TextBox 51"/>
          <p:cNvSpPr txBox="1"/>
          <p:nvPr/>
        </p:nvSpPr>
        <p:spPr>
          <a:xfrm>
            <a:off x="-27384" y="362077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方案总结</a:t>
            </a:r>
          </a:p>
        </p:txBody>
      </p:sp>
      <p:pic>
        <p:nvPicPr>
          <p:cNvPr id="2" name="图片 1">
            <a:extLst>
              <a:ext uri="{FF2B5EF4-FFF2-40B4-BE49-F238E27FC236}">
                <a16:creationId xmlns:a16="http://schemas.microsoft.com/office/drawing/2014/main" id="{305267FC-2F58-413A-A2D6-06669FCFC44A}"/>
              </a:ext>
            </a:extLst>
          </p:cNvPr>
          <p:cNvPicPr>
            <a:picLocks noChangeAspect="1"/>
          </p:cNvPicPr>
          <p:nvPr/>
        </p:nvPicPr>
        <p:blipFill>
          <a:blip r:embed="rId4"/>
          <a:stretch>
            <a:fillRect/>
          </a:stretch>
        </p:blipFill>
        <p:spPr>
          <a:xfrm>
            <a:off x="1672621" y="1488813"/>
            <a:ext cx="4845236" cy="1264437"/>
          </a:xfrm>
          <a:prstGeom prst="rect">
            <a:avLst/>
          </a:prstGeom>
        </p:spPr>
      </p:pic>
      <p:sp>
        <p:nvSpPr>
          <p:cNvPr id="57" name="TextBox 6">
            <a:extLst>
              <a:ext uri="{FF2B5EF4-FFF2-40B4-BE49-F238E27FC236}">
                <a16:creationId xmlns:a16="http://schemas.microsoft.com/office/drawing/2014/main" id="{C339D3B5-0235-4666-BB38-C937F01E084D}"/>
              </a:ext>
            </a:extLst>
          </p:cNvPr>
          <p:cNvSpPr txBox="1"/>
          <p:nvPr/>
        </p:nvSpPr>
        <p:spPr>
          <a:xfrm>
            <a:off x="1625712" y="608425"/>
            <a:ext cx="4827624" cy="606256"/>
          </a:xfrm>
          <a:prstGeom prst="rect">
            <a:avLst/>
          </a:prstGeom>
          <a:noFill/>
        </p:spPr>
        <p:txBody>
          <a:bodyPr wrap="square" rtlCol="0">
            <a:spAutoFit/>
          </a:bodyPr>
          <a:lstStyle/>
          <a:p>
            <a:pPr marL="257175" indent="-257175" algn="just">
              <a:lnSpc>
                <a:spcPct val="125000"/>
              </a:lnSpc>
              <a:buFont typeface="Wingdings" panose="05000000000000000000" pitchFamily="2" charset="2"/>
              <a:buChar char="p"/>
            </a:pPr>
            <a:r>
              <a:rPr lang="zh-CN" altLang="en-US" sz="1400" dirty="0">
                <a:latin typeface="华文中宋" panose="02010600040101010101" pitchFamily="2" charset="-122"/>
                <a:ea typeface="华文中宋" panose="02010600040101010101" pitchFamily="2" charset="-122"/>
              </a:rPr>
              <a:t>遗传算法将候选词语作为发音单元的组合</a:t>
            </a:r>
            <a:endParaRPr lang="en-US" altLang="zh-CN" sz="1400" dirty="0">
              <a:latin typeface="华文中宋" panose="02010600040101010101" pitchFamily="2" charset="-122"/>
              <a:ea typeface="华文中宋" panose="02010600040101010101" pitchFamily="2" charset="-122"/>
            </a:endParaRPr>
          </a:p>
          <a:p>
            <a:pPr marL="742950" lvl="1" indent="-285750" algn="just">
              <a:lnSpc>
                <a:spcPct val="125000"/>
              </a:lnSpc>
              <a:buFont typeface="Arial" panose="020B0604020202020204" pitchFamily="34" charset="0"/>
              <a:buChar char="•"/>
            </a:pPr>
            <a:r>
              <a:rPr lang="zh-CN" altLang="en-US" sz="1400" dirty="0">
                <a:latin typeface="华文中宋" panose="02010600040101010101" pitchFamily="2" charset="-122"/>
                <a:ea typeface="华文中宋" panose="02010600040101010101" pitchFamily="2" charset="-122"/>
              </a:rPr>
              <a:t>发音单元通过变异替换为其他组成</a:t>
            </a:r>
            <a:endParaRPr lang="en-US" altLang="zh-CN" sz="1400" dirty="0">
              <a:latin typeface="华文中宋" panose="02010600040101010101" pitchFamily="2" charset="-122"/>
              <a:ea typeface="华文中宋" panose="02010600040101010101" pitchFamily="2" charset="-122"/>
            </a:endParaRPr>
          </a:p>
        </p:txBody>
      </p:sp>
      <p:sp>
        <p:nvSpPr>
          <p:cNvPr id="59" name="TextBox 6">
            <a:extLst>
              <a:ext uri="{FF2B5EF4-FFF2-40B4-BE49-F238E27FC236}">
                <a16:creationId xmlns:a16="http://schemas.microsoft.com/office/drawing/2014/main" id="{3DA64B3A-EF07-432A-9EE4-47F49D4F21E0}"/>
              </a:ext>
            </a:extLst>
          </p:cNvPr>
          <p:cNvSpPr txBox="1"/>
          <p:nvPr/>
        </p:nvSpPr>
        <p:spPr>
          <a:xfrm>
            <a:off x="1625712" y="3076415"/>
            <a:ext cx="4827624" cy="606256"/>
          </a:xfrm>
          <a:prstGeom prst="rect">
            <a:avLst/>
          </a:prstGeom>
          <a:noFill/>
        </p:spPr>
        <p:txBody>
          <a:bodyPr wrap="square" rtlCol="0">
            <a:spAutoFit/>
          </a:bodyPr>
          <a:lstStyle/>
          <a:p>
            <a:pPr marL="257175" indent="-257175" algn="just">
              <a:lnSpc>
                <a:spcPct val="125000"/>
              </a:lnSpc>
              <a:buFont typeface="Wingdings" panose="05000000000000000000" pitchFamily="2" charset="2"/>
              <a:buChar char="p"/>
            </a:pPr>
            <a:r>
              <a:rPr lang="zh-CN" altLang="en-US" sz="1400" dirty="0">
                <a:latin typeface="华文中宋" panose="02010600040101010101" pitchFamily="2" charset="-122"/>
                <a:ea typeface="华文中宋" panose="02010600040101010101" pitchFamily="2" charset="-122"/>
              </a:rPr>
              <a:t>挑战一：怎样适用于不同语言</a:t>
            </a:r>
            <a:endParaRPr lang="en-US" altLang="zh-CN" sz="1400" dirty="0">
              <a:latin typeface="华文中宋" panose="02010600040101010101" pitchFamily="2" charset="-122"/>
              <a:ea typeface="华文中宋" panose="02010600040101010101" pitchFamily="2" charset="-122"/>
            </a:endParaRPr>
          </a:p>
          <a:p>
            <a:pPr marL="257175" indent="-257175" algn="just">
              <a:lnSpc>
                <a:spcPct val="125000"/>
              </a:lnSpc>
              <a:buFont typeface="Wingdings" panose="05000000000000000000" pitchFamily="2" charset="2"/>
              <a:buChar char="p"/>
            </a:pPr>
            <a:r>
              <a:rPr lang="zh-CN" altLang="en-US" sz="1400" dirty="0">
                <a:latin typeface="华文中宋" panose="02010600040101010101" pitchFamily="2" charset="-122"/>
                <a:ea typeface="华文中宋" panose="02010600040101010101" pitchFamily="2" charset="-122"/>
              </a:rPr>
              <a:t>挑战二：怎样平衡相似度与唤醒率</a:t>
            </a:r>
            <a:endParaRPr lang="en-US" altLang="zh-CN" sz="1400" dirty="0">
              <a:latin typeface="华文中宋" panose="02010600040101010101" pitchFamily="2" charset="-122"/>
              <a:ea typeface="华文中宋" panose="02010600040101010101" pitchFamily="2" charset="-122"/>
            </a:endParaRPr>
          </a:p>
        </p:txBody>
      </p:sp>
      <p:sp>
        <p:nvSpPr>
          <p:cNvPr id="11" name="灯片编号占位符 10">
            <a:extLst>
              <a:ext uri="{FF2B5EF4-FFF2-40B4-BE49-F238E27FC236}">
                <a16:creationId xmlns:a16="http://schemas.microsoft.com/office/drawing/2014/main" id="{1507D1C1-39E4-4460-B738-67076A2E2D0B}"/>
              </a:ext>
            </a:extLst>
          </p:cNvPr>
          <p:cNvSpPr>
            <a:spLocks noGrp="1"/>
          </p:cNvSpPr>
          <p:nvPr>
            <p:ph type="sldNum" sz="quarter" idx="4"/>
          </p:nvPr>
        </p:nvSpPr>
        <p:spPr/>
        <p:txBody>
          <a:bodyPr/>
          <a:lstStyle/>
          <a:p>
            <a:fld id="{0C913308-F349-4B6D-A68A-DD1791B4A57B}" type="slidenum">
              <a:rPr lang="en-US" altLang="zh-CN" smtClean="0"/>
              <a:pPr/>
              <a:t>12</a:t>
            </a:fld>
            <a:r>
              <a:rPr lang="en-US" altLang="zh-CN"/>
              <a:t>/24</a:t>
            </a:r>
            <a:endParaRPr lang="en-US" dirty="0"/>
          </a:p>
        </p:txBody>
      </p:sp>
    </p:spTree>
    <p:extLst>
      <p:ext uri="{BB962C8B-B14F-4D97-AF65-F5344CB8AC3E}">
        <p14:creationId xmlns:p14="http://schemas.microsoft.com/office/powerpoint/2010/main" val="2785676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457781" cy="4803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4" name="组合 3"/>
          <p:cNvGrpSpPr/>
          <p:nvPr/>
        </p:nvGrpSpPr>
        <p:grpSpPr>
          <a:xfrm>
            <a:off x="-381" y="1818892"/>
            <a:ext cx="1458162" cy="2168801"/>
            <a:chOff x="-72516" y="1567940"/>
            <a:chExt cx="1944216" cy="2891734"/>
          </a:xfrm>
        </p:grpSpPr>
        <p:sp>
          <p:nvSpPr>
            <p:cNvPr id="5" name="矩形 4"/>
            <p:cNvSpPr/>
            <p:nvPr/>
          </p:nvSpPr>
          <p:spPr>
            <a:xfrm>
              <a:off x="-72516" y="1567940"/>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72516" y="2724633"/>
              <a:ext cx="1944216" cy="578347"/>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72516" y="3302980"/>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矩形 8"/>
            <p:cNvSpPr/>
            <p:nvPr/>
          </p:nvSpPr>
          <p:spPr>
            <a:xfrm>
              <a:off x="-72516" y="2146286"/>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72516" y="3881327"/>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5" name="等腰三角形 14"/>
          <p:cNvSpPr/>
          <p:nvPr/>
        </p:nvSpPr>
        <p:spPr>
          <a:xfrm rot="16200000">
            <a:off x="1309644" y="2863595"/>
            <a:ext cx="216879" cy="7939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6" name="组合 15"/>
          <p:cNvGrpSpPr/>
          <p:nvPr/>
        </p:nvGrpSpPr>
        <p:grpSpPr>
          <a:xfrm>
            <a:off x="296843" y="789552"/>
            <a:ext cx="864096" cy="864096"/>
            <a:chOff x="1763688" y="1059582"/>
            <a:chExt cx="1794170" cy="1794170"/>
          </a:xfrm>
        </p:grpSpPr>
        <p:sp>
          <p:nvSpPr>
            <p:cNvPr id="17" name="椭圆 16"/>
            <p:cNvSpPr/>
            <p:nvPr/>
          </p:nvSpPr>
          <p:spPr>
            <a:xfrm>
              <a:off x="1763688" y="1059582"/>
              <a:ext cx="1794170" cy="1794170"/>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8" name="Picture 3" descr="C:\Users\think\Desktop\未标题-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9894" y="1059582"/>
              <a:ext cx="1787963" cy="179417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组合 26"/>
          <p:cNvGrpSpPr/>
          <p:nvPr/>
        </p:nvGrpSpPr>
        <p:grpSpPr>
          <a:xfrm>
            <a:off x="1457781" y="195921"/>
            <a:ext cx="5265585" cy="323165"/>
            <a:chOff x="0" y="155996"/>
            <a:chExt cx="9144001" cy="430886"/>
          </a:xfrm>
        </p:grpSpPr>
        <p:cxnSp>
          <p:nvCxnSpPr>
            <p:cNvPr id="28" name="直接连接符 27"/>
            <p:cNvCxnSpPr/>
            <p:nvPr/>
          </p:nvCxnSpPr>
          <p:spPr>
            <a:xfrm>
              <a:off x="0" y="371440"/>
              <a:ext cx="3282097"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861904" y="371440"/>
              <a:ext cx="3282097"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30" name="TextBox 500"/>
            <p:cNvSpPr txBox="1"/>
            <p:nvPr/>
          </p:nvSpPr>
          <p:spPr>
            <a:xfrm>
              <a:off x="3246291" y="155996"/>
              <a:ext cx="2667623" cy="430886"/>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生成框架</a:t>
              </a:r>
            </a:p>
          </p:txBody>
        </p:sp>
      </p:grpSp>
      <p:sp>
        <p:nvSpPr>
          <p:cNvPr id="47" name="TextBox 43"/>
          <p:cNvSpPr txBox="1"/>
          <p:nvPr/>
        </p:nvSpPr>
        <p:spPr>
          <a:xfrm>
            <a:off x="-27384" y="188573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论文贡献</a:t>
            </a:r>
          </a:p>
        </p:txBody>
      </p:sp>
      <p:sp>
        <p:nvSpPr>
          <p:cNvPr id="48" name="TextBox 47"/>
          <p:cNvSpPr txBox="1"/>
          <p:nvPr/>
        </p:nvSpPr>
        <p:spPr>
          <a:xfrm>
            <a:off x="-27384" y="2319490"/>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研究背景</a:t>
            </a:r>
          </a:p>
        </p:txBody>
      </p:sp>
      <p:sp>
        <p:nvSpPr>
          <p:cNvPr id="49" name="TextBox 48"/>
          <p:cNvSpPr txBox="1"/>
          <p:nvPr/>
        </p:nvSpPr>
        <p:spPr>
          <a:xfrm>
            <a:off x="-27384" y="2753250"/>
            <a:ext cx="1512168" cy="323165"/>
          </a:xfrm>
          <a:prstGeom prst="rect">
            <a:avLst/>
          </a:prstGeom>
          <a:noFill/>
        </p:spPr>
        <p:txBody>
          <a:bodyPr wrap="square" rtlCol="0">
            <a:spAutoFit/>
          </a:bodyPr>
          <a:lstStyle/>
          <a:p>
            <a:pPr algn="ctr"/>
            <a:r>
              <a:rPr lang="zh-CN" altLang="en-US" sz="1500" dirty="0">
                <a:solidFill>
                  <a:srgbClr val="FFFFFF"/>
                </a:solidFill>
                <a:latin typeface="华文中宋" panose="02010600040101010101" pitchFamily="2" charset="-122"/>
                <a:ea typeface="华文中宋" panose="02010600040101010101" pitchFamily="2" charset="-122"/>
              </a:rPr>
              <a:t>攻击方案</a:t>
            </a:r>
          </a:p>
        </p:txBody>
      </p:sp>
      <p:sp>
        <p:nvSpPr>
          <p:cNvPr id="50" name="TextBox 50"/>
          <p:cNvSpPr txBox="1"/>
          <p:nvPr/>
        </p:nvSpPr>
        <p:spPr>
          <a:xfrm>
            <a:off x="-27384" y="318701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实验评估</a:t>
            </a:r>
          </a:p>
        </p:txBody>
      </p:sp>
      <p:sp>
        <p:nvSpPr>
          <p:cNvPr id="51" name="TextBox 51"/>
          <p:cNvSpPr txBox="1"/>
          <p:nvPr/>
        </p:nvSpPr>
        <p:spPr>
          <a:xfrm>
            <a:off x="-27384" y="362077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方案总结</a:t>
            </a:r>
          </a:p>
        </p:txBody>
      </p:sp>
      <mc:AlternateContent xmlns:mc="http://schemas.openxmlformats.org/markup-compatibility/2006" xmlns:a14="http://schemas.microsoft.com/office/drawing/2010/main">
        <mc:Choice Requires="a14">
          <p:sp>
            <p:nvSpPr>
              <p:cNvPr id="57" name="TextBox 6">
                <a:extLst>
                  <a:ext uri="{FF2B5EF4-FFF2-40B4-BE49-F238E27FC236}">
                    <a16:creationId xmlns:a16="http://schemas.microsoft.com/office/drawing/2014/main" id="{C339D3B5-0235-4666-BB38-C937F01E084D}"/>
                  </a:ext>
                </a:extLst>
              </p:cNvPr>
              <p:cNvSpPr txBox="1"/>
              <p:nvPr/>
            </p:nvSpPr>
            <p:spPr>
              <a:xfrm>
                <a:off x="1625712" y="608425"/>
                <a:ext cx="4827624" cy="2482474"/>
              </a:xfrm>
              <a:prstGeom prst="rect">
                <a:avLst/>
              </a:prstGeom>
              <a:noFill/>
            </p:spPr>
            <p:txBody>
              <a:bodyPr wrap="square" rtlCol="0">
                <a:spAutoFit/>
              </a:bodyPr>
              <a:lstStyle/>
              <a:p>
                <a:pPr marL="257175" indent="-257175" algn="just">
                  <a:lnSpc>
                    <a:spcPct val="125000"/>
                  </a:lnSpc>
                  <a:buFont typeface="Wingdings" panose="05000000000000000000" pitchFamily="2" charset="2"/>
                  <a:buChar char="p"/>
                </a:pPr>
                <a:r>
                  <a:rPr lang="zh-CN" altLang="en-US" sz="1400" dirty="0">
                    <a:latin typeface="华文中宋" panose="02010600040101010101" pitchFamily="2" charset="-122"/>
                    <a:ea typeface="华文中宋" panose="02010600040101010101" pitchFamily="2" charset="-122"/>
                  </a:rPr>
                  <a:t>挑战一：怎样适用于不同语言</a:t>
                </a:r>
                <a:endParaRPr lang="en-US" altLang="zh-CN" sz="1400" dirty="0">
                  <a:latin typeface="华文中宋" panose="02010600040101010101" pitchFamily="2" charset="-122"/>
                  <a:ea typeface="华文中宋" panose="02010600040101010101" pitchFamily="2" charset="-122"/>
                </a:endParaRPr>
              </a:p>
              <a:p>
                <a:pPr lvl="1" indent="-285750" algn="just">
                  <a:lnSpc>
                    <a:spcPct val="125000"/>
                  </a:lnSpc>
                  <a:buFont typeface="Arial" panose="020B0604020202020204" pitchFamily="34" charset="0"/>
                  <a:buChar char="•"/>
                </a:pPr>
                <a:r>
                  <a:rPr lang="zh-CN" altLang="en-US" sz="1400" dirty="0">
                    <a:latin typeface="华文中宋" panose="02010600040101010101" pitchFamily="2" charset="-122"/>
                    <a:ea typeface="华文中宋" panose="02010600040101010101" pitchFamily="2" charset="-122"/>
                  </a:rPr>
                  <a:t>中文：</a:t>
                </a:r>
                <a:endParaRPr lang="en-US" altLang="zh-CN" sz="1400" dirty="0">
                  <a:latin typeface="华文中宋" panose="02010600040101010101" pitchFamily="2" charset="-122"/>
                  <a:ea typeface="华文中宋" panose="02010600040101010101" pitchFamily="2" charset="-122"/>
                </a:endParaRPr>
              </a:p>
              <a:p>
                <a:pPr marL="171450" lvl="1" algn="ctr">
                  <a:lnSpc>
                    <a:spcPct val="125000"/>
                  </a:lnSpc>
                </a:pPr>
                <a14:m>
                  <m:oMathPara xmlns:m="http://schemas.openxmlformats.org/officeDocument/2006/math">
                    <m:oMathParaPr>
                      <m:jc m:val="centerGroup"/>
                    </m:oMathParaPr>
                    <m:oMath xmlns:m="http://schemas.openxmlformats.org/officeDocument/2006/math">
                      <m:r>
                        <a:rPr lang="en-US" altLang="zh-CN" sz="1400" b="0" i="1" dirty="0" smtClean="0">
                          <a:latin typeface="Cambria Math" panose="02040503050406030204" pitchFamily="18" charset="0"/>
                          <a:ea typeface="华文中宋" panose="02010600040101010101" pitchFamily="2" charset="-122"/>
                        </a:rPr>
                        <m:t>𝑑</m:t>
                      </m:r>
                      <m:r>
                        <a:rPr lang="en-US" altLang="zh-CN" sz="1400" i="1" dirty="0" smtClean="0">
                          <a:latin typeface="Cambria Math" panose="02040503050406030204" pitchFamily="18" charset="0"/>
                          <a:ea typeface="华文中宋" panose="02010600040101010101" pitchFamily="2" charset="-122"/>
                        </a:rPr>
                        <m:t>𝑖𝑠𝑡</m:t>
                      </m:r>
                      <m:d>
                        <m:dPr>
                          <m:ctrlPr>
                            <a:rPr lang="en-US" altLang="zh-CN" sz="1400" i="1" dirty="0" smtClean="0">
                              <a:latin typeface="Cambria Math" panose="02040503050406030204" pitchFamily="18" charset="0"/>
                              <a:ea typeface="华文中宋" panose="02010600040101010101" pitchFamily="2" charset="-122"/>
                            </a:rPr>
                          </m:ctrlPr>
                        </m:dPr>
                        <m:e>
                          <m:sSub>
                            <m:sSubPr>
                              <m:ctrlPr>
                                <a:rPr lang="en-US" altLang="zh-CN" sz="1400" i="1" dirty="0" smtClean="0">
                                  <a:latin typeface="Cambria Math" panose="02040503050406030204" pitchFamily="18" charset="0"/>
                                  <a:ea typeface="华文中宋" panose="02010600040101010101" pitchFamily="2" charset="-122"/>
                                </a:rPr>
                              </m:ctrlPr>
                            </m:sSubPr>
                            <m:e>
                              <m:r>
                                <a:rPr lang="en-US" altLang="zh-CN" sz="1400" i="1" dirty="0">
                                  <a:latin typeface="Cambria Math" panose="02040503050406030204" pitchFamily="18" charset="0"/>
                                  <a:ea typeface="华文中宋" panose="02010600040101010101" pitchFamily="2" charset="-122"/>
                                </a:rPr>
                                <m:t>𝑊</m:t>
                              </m:r>
                            </m:e>
                            <m:sub>
                              <m:r>
                                <a:rPr lang="en-US" altLang="zh-CN" sz="1400" b="0" i="1" dirty="0" smtClean="0">
                                  <a:latin typeface="Cambria Math" panose="02040503050406030204" pitchFamily="18" charset="0"/>
                                  <a:ea typeface="华文中宋" panose="02010600040101010101" pitchFamily="2" charset="-122"/>
                                </a:rPr>
                                <m:t>1</m:t>
                              </m:r>
                            </m:sub>
                          </m:sSub>
                          <m:r>
                            <a:rPr lang="en-US" altLang="zh-CN" sz="1400" b="0" i="1" dirty="0" smtClean="0">
                              <a:latin typeface="Cambria Math" panose="02040503050406030204" pitchFamily="18" charset="0"/>
                              <a:ea typeface="华文中宋" panose="02010600040101010101" pitchFamily="2" charset="-122"/>
                            </a:rPr>
                            <m:t>,</m:t>
                          </m:r>
                          <m:sSub>
                            <m:sSubPr>
                              <m:ctrlPr>
                                <a:rPr lang="en-US" altLang="zh-CN" sz="1400" i="1" dirty="0">
                                  <a:latin typeface="Cambria Math" panose="02040503050406030204" pitchFamily="18" charset="0"/>
                                  <a:ea typeface="华文中宋" panose="02010600040101010101" pitchFamily="2" charset="-122"/>
                                </a:rPr>
                              </m:ctrlPr>
                            </m:sSubPr>
                            <m:e>
                              <m:r>
                                <a:rPr lang="en-US" altLang="zh-CN" sz="1400" i="1" dirty="0">
                                  <a:latin typeface="Cambria Math" panose="02040503050406030204" pitchFamily="18" charset="0"/>
                                  <a:ea typeface="华文中宋" panose="02010600040101010101" pitchFamily="2" charset="-122"/>
                                </a:rPr>
                                <m:t>𝑊</m:t>
                              </m:r>
                            </m:e>
                            <m:sub>
                              <m:r>
                                <a:rPr lang="en-US" altLang="zh-CN" sz="1400" b="0" i="1" dirty="0" smtClean="0">
                                  <a:latin typeface="Cambria Math" panose="02040503050406030204" pitchFamily="18" charset="0"/>
                                  <a:ea typeface="华文中宋" panose="02010600040101010101" pitchFamily="2" charset="-122"/>
                                </a:rPr>
                                <m:t>2</m:t>
                              </m:r>
                            </m:sub>
                          </m:sSub>
                        </m:e>
                      </m:d>
                      <m:r>
                        <a:rPr lang="en-US" altLang="zh-CN" sz="1400" b="0" i="1" dirty="0" smtClean="0">
                          <a:latin typeface="Cambria Math" panose="02040503050406030204" pitchFamily="18" charset="0"/>
                          <a:ea typeface="华文中宋" panose="02010600040101010101" pitchFamily="2" charset="-122"/>
                        </a:rPr>
                        <m:t>=</m:t>
                      </m:r>
                      <m:f>
                        <m:fPr>
                          <m:ctrlPr>
                            <a:rPr lang="en-US" altLang="zh-CN" sz="1400" b="0" i="1" dirty="0" smtClean="0">
                              <a:latin typeface="Cambria Math" panose="02040503050406030204" pitchFamily="18" charset="0"/>
                              <a:ea typeface="华文中宋" panose="02010600040101010101" pitchFamily="2" charset="-122"/>
                            </a:rPr>
                          </m:ctrlPr>
                        </m:fPr>
                        <m:num>
                          <m:r>
                            <a:rPr lang="en-US" altLang="zh-CN" sz="1400" b="0" i="1" dirty="0" smtClean="0">
                              <a:latin typeface="Cambria Math" panose="02040503050406030204" pitchFamily="18" charset="0"/>
                              <a:ea typeface="华文中宋" panose="02010600040101010101" pitchFamily="2" charset="-122"/>
                            </a:rPr>
                            <m:t>1</m:t>
                          </m:r>
                        </m:num>
                        <m:den>
                          <m:r>
                            <a:rPr lang="en-US" altLang="zh-CN" sz="1400" b="0" i="1" dirty="0" smtClean="0">
                              <a:latin typeface="Cambria Math" panose="02040503050406030204" pitchFamily="18" charset="0"/>
                              <a:ea typeface="华文中宋" panose="02010600040101010101" pitchFamily="2" charset="-122"/>
                            </a:rPr>
                            <m:t>𝑛</m:t>
                          </m:r>
                        </m:den>
                      </m:f>
                      <m:nary>
                        <m:naryPr>
                          <m:chr m:val="∑"/>
                          <m:supHide m:val="on"/>
                          <m:ctrlPr>
                            <a:rPr lang="en-US" altLang="zh-CN" sz="1400" b="0" i="1" dirty="0" smtClean="0">
                              <a:latin typeface="Cambria Math" panose="02040503050406030204" pitchFamily="18" charset="0"/>
                              <a:ea typeface="华文中宋" panose="02010600040101010101" pitchFamily="2" charset="-122"/>
                            </a:rPr>
                          </m:ctrlPr>
                        </m:naryPr>
                        <m:sub>
                          <m:r>
                            <m:rPr>
                              <m:brk m:alnAt="7"/>
                            </m:rPr>
                            <a:rPr lang="en-US" altLang="zh-CN" sz="1400" b="0" i="1" dirty="0" smtClean="0">
                              <a:latin typeface="Cambria Math" panose="02040503050406030204" pitchFamily="18" charset="0"/>
                              <a:ea typeface="华文中宋" panose="02010600040101010101" pitchFamily="2" charset="-122"/>
                            </a:rPr>
                            <m:t>𝑖</m:t>
                          </m:r>
                        </m:sub>
                        <m:sup/>
                        <m:e>
                          <m:r>
                            <a:rPr lang="en-US" altLang="zh-CN" sz="1400" b="0" i="1" dirty="0" smtClean="0">
                              <a:latin typeface="Cambria Math" panose="02040503050406030204" pitchFamily="18" charset="0"/>
                              <a:ea typeface="华文中宋" panose="02010600040101010101" pitchFamily="2" charset="-122"/>
                            </a:rPr>
                            <m:t>𝑡𝑎𝑛h</m:t>
                          </m:r>
                          <m:d>
                            <m:dPr>
                              <m:begChr m:val="["/>
                              <m:endChr m:val="]"/>
                              <m:ctrlPr>
                                <a:rPr lang="en-US" altLang="zh-CN" sz="1400" b="0" i="1" dirty="0" smtClean="0">
                                  <a:latin typeface="Cambria Math" panose="02040503050406030204" pitchFamily="18" charset="0"/>
                                  <a:ea typeface="华文中宋" panose="02010600040101010101" pitchFamily="2" charset="-122"/>
                                </a:rPr>
                              </m:ctrlPr>
                            </m:dPr>
                            <m:e>
                              <m:r>
                                <a:rPr lang="en-US" altLang="zh-CN" sz="1400" b="0" i="1" dirty="0" smtClean="0">
                                  <a:latin typeface="Cambria Math" panose="02040503050406030204" pitchFamily="18" charset="0"/>
                                  <a:ea typeface="华文中宋" panose="02010600040101010101" pitchFamily="2" charset="-122"/>
                                </a:rPr>
                                <m:t>𝑑𝑖𝑠𝑡</m:t>
                              </m:r>
                              <m:d>
                                <m:dPr>
                                  <m:ctrlPr>
                                    <a:rPr lang="en-US" altLang="zh-CN" sz="1400" b="0" i="1" dirty="0" smtClean="0">
                                      <a:latin typeface="Cambria Math" panose="02040503050406030204" pitchFamily="18" charset="0"/>
                                      <a:ea typeface="华文中宋" panose="02010600040101010101" pitchFamily="2" charset="-122"/>
                                    </a:rPr>
                                  </m:ctrlPr>
                                </m:dPr>
                                <m:e>
                                  <m:sSubSup>
                                    <m:sSubSupPr>
                                      <m:ctrlPr>
                                        <a:rPr lang="en-US" altLang="zh-CN" sz="1400" b="0" i="1" dirty="0" smtClean="0">
                                          <a:latin typeface="Cambria Math" panose="02040503050406030204" pitchFamily="18" charset="0"/>
                                          <a:ea typeface="华文中宋" panose="02010600040101010101" pitchFamily="2" charset="-122"/>
                                        </a:rPr>
                                      </m:ctrlPr>
                                    </m:sSubSupPr>
                                    <m:e>
                                      <m:r>
                                        <a:rPr lang="en-US" altLang="zh-CN" sz="1400" b="0" i="1" dirty="0" smtClean="0">
                                          <a:latin typeface="Cambria Math" panose="02040503050406030204" pitchFamily="18" charset="0"/>
                                          <a:ea typeface="华文中宋" panose="02010600040101010101" pitchFamily="2" charset="-122"/>
                                        </a:rPr>
                                        <m:t>𝑐</m:t>
                                      </m:r>
                                    </m:e>
                                    <m:sub>
                                      <m:r>
                                        <a:rPr lang="en-US" altLang="zh-CN" sz="1400" b="0" i="1" dirty="0" smtClean="0">
                                          <a:latin typeface="Cambria Math" panose="02040503050406030204" pitchFamily="18" charset="0"/>
                                          <a:ea typeface="华文中宋" panose="02010600040101010101" pitchFamily="2" charset="-122"/>
                                        </a:rPr>
                                        <m:t>1</m:t>
                                      </m:r>
                                    </m:sub>
                                    <m:sup>
                                      <m:r>
                                        <a:rPr lang="en-US" altLang="zh-CN" sz="1400" b="0" i="1" dirty="0" smtClean="0">
                                          <a:latin typeface="Cambria Math" panose="02040503050406030204" pitchFamily="18" charset="0"/>
                                          <a:ea typeface="华文中宋" panose="02010600040101010101" pitchFamily="2" charset="-122"/>
                                        </a:rPr>
                                        <m:t>(</m:t>
                                      </m:r>
                                      <m:r>
                                        <a:rPr lang="en-US" altLang="zh-CN" sz="1400" b="0" i="1" dirty="0" smtClean="0">
                                          <a:latin typeface="Cambria Math" panose="02040503050406030204" pitchFamily="18" charset="0"/>
                                          <a:ea typeface="华文中宋" panose="02010600040101010101" pitchFamily="2" charset="-122"/>
                                        </a:rPr>
                                        <m:t>𝑖</m:t>
                                      </m:r>
                                      <m:r>
                                        <a:rPr lang="en-US" altLang="zh-CN" sz="1400" b="0" i="1" dirty="0" smtClean="0">
                                          <a:latin typeface="Cambria Math" panose="02040503050406030204" pitchFamily="18" charset="0"/>
                                          <a:ea typeface="华文中宋" panose="02010600040101010101" pitchFamily="2" charset="-122"/>
                                        </a:rPr>
                                        <m:t>)</m:t>
                                      </m:r>
                                    </m:sup>
                                  </m:sSubSup>
                                  <m:r>
                                    <a:rPr lang="en-US" altLang="zh-CN" sz="1400" b="0" i="1" dirty="0" smtClean="0">
                                      <a:latin typeface="Cambria Math" panose="02040503050406030204" pitchFamily="18" charset="0"/>
                                      <a:ea typeface="华文中宋" panose="02010600040101010101" pitchFamily="2" charset="-122"/>
                                    </a:rPr>
                                    <m:t>,</m:t>
                                  </m:r>
                                  <m:sSubSup>
                                    <m:sSubSupPr>
                                      <m:ctrlPr>
                                        <a:rPr lang="en-US" altLang="zh-CN" sz="1400" i="1" dirty="0">
                                          <a:latin typeface="Cambria Math" panose="02040503050406030204" pitchFamily="18" charset="0"/>
                                          <a:ea typeface="华文中宋" panose="02010600040101010101" pitchFamily="2" charset="-122"/>
                                        </a:rPr>
                                      </m:ctrlPr>
                                    </m:sSubSupPr>
                                    <m:e>
                                      <m:r>
                                        <a:rPr lang="en-US" altLang="zh-CN" sz="1400" i="1" dirty="0">
                                          <a:latin typeface="Cambria Math" panose="02040503050406030204" pitchFamily="18" charset="0"/>
                                          <a:ea typeface="华文中宋" panose="02010600040101010101" pitchFamily="2" charset="-122"/>
                                        </a:rPr>
                                        <m:t>𝑐</m:t>
                                      </m:r>
                                    </m:e>
                                    <m:sub>
                                      <m:r>
                                        <a:rPr lang="en-US" altLang="zh-CN" sz="1400" b="0" i="1" dirty="0" smtClean="0">
                                          <a:latin typeface="Cambria Math" panose="02040503050406030204" pitchFamily="18" charset="0"/>
                                          <a:ea typeface="华文中宋" panose="02010600040101010101" pitchFamily="2" charset="-122"/>
                                        </a:rPr>
                                        <m:t>2</m:t>
                                      </m:r>
                                    </m:sub>
                                    <m:sup>
                                      <m:r>
                                        <a:rPr lang="en-US" altLang="zh-CN" sz="1400" i="1" dirty="0">
                                          <a:latin typeface="Cambria Math" panose="02040503050406030204" pitchFamily="18" charset="0"/>
                                          <a:ea typeface="华文中宋" panose="02010600040101010101" pitchFamily="2" charset="-122"/>
                                        </a:rPr>
                                        <m:t>(</m:t>
                                      </m:r>
                                      <m:r>
                                        <a:rPr lang="en-US" altLang="zh-CN" sz="1400" i="1" dirty="0">
                                          <a:latin typeface="Cambria Math" panose="02040503050406030204" pitchFamily="18" charset="0"/>
                                          <a:ea typeface="华文中宋" panose="02010600040101010101" pitchFamily="2" charset="-122"/>
                                        </a:rPr>
                                        <m:t>𝑖</m:t>
                                      </m:r>
                                      <m:r>
                                        <a:rPr lang="en-US" altLang="zh-CN" sz="1400" i="1" dirty="0">
                                          <a:latin typeface="Cambria Math" panose="02040503050406030204" pitchFamily="18" charset="0"/>
                                          <a:ea typeface="华文中宋" panose="02010600040101010101" pitchFamily="2" charset="-122"/>
                                        </a:rPr>
                                        <m:t>)</m:t>
                                      </m:r>
                                    </m:sup>
                                  </m:sSubSup>
                                </m:e>
                              </m:d>
                              <m:r>
                                <a:rPr lang="en-US" altLang="zh-CN" sz="1400" b="0" i="1" dirty="0" smtClean="0">
                                  <a:latin typeface="Cambria Math" panose="02040503050406030204" pitchFamily="18" charset="0"/>
                                  <a:ea typeface="华文中宋" panose="02010600040101010101" pitchFamily="2" charset="-122"/>
                                </a:rPr>
                                <m:t>/</m:t>
                              </m:r>
                              <m:r>
                                <a:rPr lang="en-US" altLang="zh-CN" sz="1400" b="0" i="1" dirty="0" smtClean="0">
                                  <a:latin typeface="Cambria Math" panose="02040503050406030204" pitchFamily="18" charset="0"/>
                                  <a:ea typeface="华文中宋" panose="02010600040101010101" pitchFamily="2" charset="-122"/>
                                </a:rPr>
                                <m:t>𝐴</m:t>
                              </m:r>
                            </m:e>
                          </m:d>
                        </m:e>
                      </m:nary>
                    </m:oMath>
                  </m:oMathPara>
                </a14:m>
                <a:endParaRPr lang="en-US" altLang="zh-CN" sz="1400" dirty="0">
                  <a:latin typeface="华文中宋" panose="02010600040101010101" pitchFamily="2" charset="-122"/>
                  <a:ea typeface="华文中宋" panose="02010600040101010101" pitchFamily="2" charset="-122"/>
                </a:endParaRPr>
              </a:p>
              <a:p>
                <a:pPr lvl="1" indent="-285750">
                  <a:lnSpc>
                    <a:spcPct val="125000"/>
                  </a:lnSpc>
                  <a:buFont typeface="Arial" panose="020B0604020202020204" pitchFamily="34" charset="0"/>
                  <a:buChar char="•"/>
                </a:pPr>
                <a:r>
                  <a:rPr lang="zh-CN" altLang="en-US" sz="1400" dirty="0">
                    <a:latin typeface="华文中宋" panose="02010600040101010101" pitchFamily="2" charset="-122"/>
                    <a:ea typeface="华文中宋" panose="02010600040101010101" pitchFamily="2" charset="-122"/>
                  </a:rPr>
                  <a:t>英文：</a:t>
                </a:r>
                <a:r>
                  <a:rPr lang="en-US" altLang="zh-CN" sz="1400" dirty="0">
                    <a:latin typeface="华文中宋" panose="02010600040101010101" pitchFamily="2" charset="-122"/>
                    <a:ea typeface="华文中宋" panose="02010600040101010101" pitchFamily="2" charset="-122"/>
                  </a:rPr>
                  <a:t>(</a:t>
                </a:r>
                <a:r>
                  <a:rPr lang="zh-CN" altLang="en-US" sz="1400" dirty="0">
                    <a:latin typeface="华文中宋" panose="02010600040101010101" pitchFamily="2" charset="-122"/>
                    <a:ea typeface="华文中宋" panose="02010600040101010101" pitchFamily="2" charset="-122"/>
                  </a:rPr>
                  <a:t>编辑距离算法 </a:t>
                </a:r>
                <a:r>
                  <a:rPr lang="en-US" altLang="zh-CN" sz="1400" dirty="0" err="1">
                    <a:latin typeface="华文中宋" panose="02010600040101010101" pitchFamily="2" charset="-122"/>
                    <a:ea typeface="华文中宋" panose="02010600040101010101" pitchFamily="2" charset="-122"/>
                  </a:rPr>
                  <a:t>Levenshtein</a:t>
                </a:r>
                <a:r>
                  <a:rPr lang="en-US" altLang="zh-CN" sz="1400" dirty="0">
                    <a:latin typeface="华文中宋" panose="02010600040101010101" pitchFamily="2" charset="-122"/>
                    <a:ea typeface="华文中宋" panose="02010600040101010101" pitchFamily="2" charset="-122"/>
                  </a:rPr>
                  <a:t> Distance)</a:t>
                </a:r>
              </a:p>
              <a:p>
                <a:pPr marL="171450" lvl="1">
                  <a:lnSpc>
                    <a:spcPct val="125000"/>
                  </a:lnSpc>
                </a:pPr>
                <a14:m>
                  <m:oMathPara xmlns:m="http://schemas.openxmlformats.org/officeDocument/2006/math">
                    <m:oMathParaPr>
                      <m:jc m:val="centerGroup"/>
                    </m:oMathParaPr>
                    <m:oMath xmlns:m="http://schemas.openxmlformats.org/officeDocument/2006/math">
                      <m:r>
                        <a:rPr lang="en-US" altLang="zh-CN" sz="1400" i="1" dirty="0">
                          <a:latin typeface="Cambria Math" panose="02040503050406030204" pitchFamily="18" charset="0"/>
                          <a:ea typeface="华文中宋" panose="02010600040101010101" pitchFamily="2" charset="-122"/>
                        </a:rPr>
                        <m:t>𝑑𝑖𝑠𝑡</m:t>
                      </m:r>
                      <m:d>
                        <m:dPr>
                          <m:ctrlPr>
                            <a:rPr lang="en-US" altLang="zh-CN" sz="1400" i="1" dirty="0">
                              <a:latin typeface="Cambria Math" panose="02040503050406030204" pitchFamily="18" charset="0"/>
                              <a:ea typeface="华文中宋" panose="02010600040101010101" pitchFamily="2" charset="-122"/>
                            </a:rPr>
                          </m:ctrlPr>
                        </m:dPr>
                        <m:e>
                          <m:sSub>
                            <m:sSubPr>
                              <m:ctrlPr>
                                <a:rPr lang="en-US" altLang="zh-CN" sz="1400" i="1" dirty="0">
                                  <a:latin typeface="Cambria Math" panose="02040503050406030204" pitchFamily="18" charset="0"/>
                                  <a:ea typeface="华文中宋" panose="02010600040101010101" pitchFamily="2" charset="-122"/>
                                </a:rPr>
                              </m:ctrlPr>
                            </m:sSubPr>
                            <m:e>
                              <m:r>
                                <a:rPr lang="en-US" altLang="zh-CN" sz="1400" i="1" dirty="0">
                                  <a:latin typeface="Cambria Math" panose="02040503050406030204" pitchFamily="18" charset="0"/>
                                  <a:ea typeface="华文中宋" panose="02010600040101010101" pitchFamily="2" charset="-122"/>
                                </a:rPr>
                                <m:t>𝑊</m:t>
                              </m:r>
                            </m:e>
                            <m:sub>
                              <m:r>
                                <a:rPr lang="en-US" altLang="zh-CN" sz="1400" i="1" dirty="0">
                                  <a:latin typeface="Cambria Math" panose="02040503050406030204" pitchFamily="18" charset="0"/>
                                  <a:ea typeface="华文中宋" panose="02010600040101010101" pitchFamily="2" charset="-122"/>
                                </a:rPr>
                                <m:t>1</m:t>
                              </m:r>
                            </m:sub>
                          </m:sSub>
                          <m:r>
                            <a:rPr lang="en-US" altLang="zh-CN" sz="1400" i="1" dirty="0">
                              <a:latin typeface="Cambria Math" panose="02040503050406030204" pitchFamily="18" charset="0"/>
                              <a:ea typeface="华文中宋" panose="02010600040101010101" pitchFamily="2" charset="-122"/>
                            </a:rPr>
                            <m:t>,</m:t>
                          </m:r>
                          <m:sSub>
                            <m:sSubPr>
                              <m:ctrlPr>
                                <a:rPr lang="en-US" altLang="zh-CN" sz="1400" i="1" dirty="0">
                                  <a:latin typeface="Cambria Math" panose="02040503050406030204" pitchFamily="18" charset="0"/>
                                  <a:ea typeface="华文中宋" panose="02010600040101010101" pitchFamily="2" charset="-122"/>
                                </a:rPr>
                              </m:ctrlPr>
                            </m:sSubPr>
                            <m:e>
                              <m:r>
                                <a:rPr lang="en-US" altLang="zh-CN" sz="1400" i="1" dirty="0">
                                  <a:latin typeface="Cambria Math" panose="02040503050406030204" pitchFamily="18" charset="0"/>
                                  <a:ea typeface="华文中宋" panose="02010600040101010101" pitchFamily="2" charset="-122"/>
                                </a:rPr>
                                <m:t>𝑊</m:t>
                              </m:r>
                            </m:e>
                            <m:sub>
                              <m:r>
                                <a:rPr lang="en-US" altLang="zh-CN" sz="1400" i="1" dirty="0">
                                  <a:latin typeface="Cambria Math" panose="02040503050406030204" pitchFamily="18" charset="0"/>
                                  <a:ea typeface="华文中宋" panose="02010600040101010101" pitchFamily="2" charset="-122"/>
                                </a:rPr>
                                <m:t>2</m:t>
                              </m:r>
                            </m:sub>
                          </m:sSub>
                        </m:e>
                      </m:d>
                      <m:r>
                        <a:rPr lang="en-US" altLang="zh-CN" sz="1400" i="1" dirty="0">
                          <a:latin typeface="Cambria Math" panose="02040503050406030204" pitchFamily="18" charset="0"/>
                          <a:ea typeface="华文中宋" panose="02010600040101010101" pitchFamily="2" charset="-122"/>
                        </a:rPr>
                        <m:t>=</m:t>
                      </m:r>
                      <m:f>
                        <m:fPr>
                          <m:ctrlPr>
                            <a:rPr lang="en-US" altLang="zh-CN" sz="1400" i="1" dirty="0">
                              <a:latin typeface="Cambria Math" panose="02040503050406030204" pitchFamily="18" charset="0"/>
                              <a:ea typeface="华文中宋" panose="02010600040101010101" pitchFamily="2" charset="-122"/>
                            </a:rPr>
                          </m:ctrlPr>
                        </m:fPr>
                        <m:num>
                          <m:r>
                            <a:rPr lang="en-US" altLang="zh-CN" sz="1400" i="1" dirty="0">
                              <a:latin typeface="Cambria Math" panose="02040503050406030204" pitchFamily="18" charset="0"/>
                              <a:ea typeface="华文中宋" panose="02010600040101010101" pitchFamily="2" charset="-122"/>
                            </a:rPr>
                            <m:t>1</m:t>
                          </m:r>
                        </m:num>
                        <m:den>
                          <m:r>
                            <m:rPr>
                              <m:sty m:val="p"/>
                            </m:rPr>
                            <a:rPr lang="en-US" altLang="zh-CN" sz="1400" i="1" dirty="0" smtClean="0">
                              <a:latin typeface="Cambria Math" panose="02040503050406030204" pitchFamily="18" charset="0"/>
                              <a:ea typeface="华文中宋" panose="02010600040101010101" pitchFamily="2" charset="-122"/>
                            </a:rPr>
                            <m:t>m</m:t>
                          </m:r>
                          <m:r>
                            <a:rPr lang="en-US" altLang="zh-CN" sz="1400" i="1" dirty="0" smtClean="0">
                              <a:latin typeface="Cambria Math" panose="02040503050406030204" pitchFamily="18" charset="0"/>
                              <a:ea typeface="华文中宋" panose="02010600040101010101" pitchFamily="2" charset="-122"/>
                            </a:rPr>
                            <m:t>+</m:t>
                          </m:r>
                          <m:r>
                            <a:rPr lang="en-US" altLang="zh-CN" sz="1400" i="1" dirty="0">
                              <a:latin typeface="Cambria Math" panose="02040503050406030204" pitchFamily="18" charset="0"/>
                              <a:ea typeface="华文中宋" panose="02010600040101010101" pitchFamily="2" charset="-122"/>
                            </a:rPr>
                            <m:t>𝑛</m:t>
                          </m:r>
                        </m:den>
                      </m:f>
                      <m:r>
                        <a:rPr lang="en-US" altLang="zh-CN" sz="1400" b="0" i="1" dirty="0" smtClean="0">
                          <a:latin typeface="Cambria Math" panose="02040503050406030204" pitchFamily="18" charset="0"/>
                          <a:ea typeface="华文中宋" panose="02010600040101010101" pitchFamily="2" charset="-122"/>
                        </a:rPr>
                        <m:t>𝐷</m:t>
                      </m:r>
                      <m:r>
                        <a:rPr lang="en-US" altLang="zh-CN" sz="1400" b="0" i="1" dirty="0" smtClean="0">
                          <a:latin typeface="Cambria Math" panose="02040503050406030204" pitchFamily="18" charset="0"/>
                          <a:ea typeface="华文中宋" panose="02010600040101010101" pitchFamily="2" charset="-122"/>
                        </a:rPr>
                        <m:t>+</m:t>
                      </m:r>
                      <m:r>
                        <a:rPr lang="en-US" altLang="zh-CN" sz="1400" b="0" i="1" dirty="0" smtClean="0">
                          <a:latin typeface="Cambria Math" panose="02040503050406030204" pitchFamily="18" charset="0"/>
                          <a:ea typeface="华文中宋" panose="02010600040101010101" pitchFamily="2" charset="-122"/>
                        </a:rPr>
                        <m:t>𝐼</m:t>
                      </m:r>
                      <m:r>
                        <a:rPr lang="en-US" altLang="zh-CN" sz="1400" b="0" i="1" dirty="0" smtClean="0">
                          <a:latin typeface="Cambria Math" panose="02040503050406030204" pitchFamily="18" charset="0"/>
                          <a:ea typeface="华文中宋" panose="02010600040101010101" pitchFamily="2" charset="-122"/>
                        </a:rPr>
                        <m:t>+2</m:t>
                      </m:r>
                      <m:nary>
                        <m:naryPr>
                          <m:chr m:val="∑"/>
                          <m:supHide m:val="on"/>
                          <m:ctrlPr>
                            <a:rPr lang="en-US" altLang="zh-CN" sz="1400" b="0" i="1" dirty="0" smtClean="0">
                              <a:latin typeface="Cambria Math" panose="02040503050406030204" pitchFamily="18" charset="0"/>
                              <a:ea typeface="华文中宋" panose="02010600040101010101" pitchFamily="2" charset="-122"/>
                            </a:rPr>
                          </m:ctrlPr>
                        </m:naryPr>
                        <m:sub>
                          <m:r>
                            <m:rPr>
                              <m:brk m:alnAt="7"/>
                            </m:rPr>
                            <a:rPr lang="en-US" altLang="zh-CN" sz="1400" b="0" i="1" dirty="0" smtClean="0">
                              <a:latin typeface="Cambria Math" panose="02040503050406030204" pitchFamily="18" charset="0"/>
                              <a:ea typeface="华文中宋" panose="02010600040101010101" pitchFamily="2" charset="-122"/>
                            </a:rPr>
                            <m:t>𝑖</m:t>
                          </m:r>
                          <m:r>
                            <a:rPr lang="en-US" altLang="zh-CN" sz="1400" b="0" i="1" dirty="0" smtClean="0">
                              <a:latin typeface="Cambria Math" panose="02040503050406030204" pitchFamily="18" charset="0"/>
                              <a:ea typeface="华文中宋" panose="02010600040101010101" pitchFamily="2" charset="-122"/>
                            </a:rPr>
                            <m:t>,</m:t>
                          </m:r>
                          <m:r>
                            <a:rPr lang="en-US" altLang="zh-CN" sz="1400" b="0" i="1" dirty="0" smtClean="0">
                              <a:latin typeface="Cambria Math" panose="02040503050406030204" pitchFamily="18" charset="0"/>
                              <a:ea typeface="华文中宋" panose="02010600040101010101" pitchFamily="2" charset="-122"/>
                            </a:rPr>
                            <m:t>𝑗</m:t>
                          </m:r>
                          <m:r>
                            <a:rPr lang="en-US" altLang="zh-CN" sz="1400" b="0" i="1" dirty="0" smtClean="0">
                              <a:latin typeface="Cambria Math" panose="02040503050406030204" pitchFamily="18" charset="0"/>
                              <a:ea typeface="Cambria Math" panose="02040503050406030204" pitchFamily="18" charset="0"/>
                            </a:rPr>
                            <m:t>∈</m:t>
                          </m:r>
                          <m:r>
                            <a:rPr lang="en-US" altLang="zh-CN" sz="1400" b="0" i="1" dirty="0" smtClean="0">
                              <a:latin typeface="Cambria Math" panose="02040503050406030204" pitchFamily="18" charset="0"/>
                              <a:ea typeface="Cambria Math" panose="02040503050406030204" pitchFamily="18" charset="0"/>
                            </a:rPr>
                            <m:t>𝑆</m:t>
                          </m:r>
                        </m:sub>
                        <m:sup/>
                        <m:e>
                          <m:r>
                            <a:rPr lang="en-US" altLang="zh-CN" sz="1400" i="1" dirty="0">
                              <a:latin typeface="Cambria Math" panose="02040503050406030204" pitchFamily="18" charset="0"/>
                              <a:ea typeface="华文中宋" panose="02010600040101010101" pitchFamily="2" charset="-122"/>
                            </a:rPr>
                            <m:t>𝑑𝑖𝑠𝑡</m:t>
                          </m:r>
                          <m:d>
                            <m:dPr>
                              <m:ctrlPr>
                                <a:rPr lang="en-US" altLang="zh-CN" sz="1400" i="1" dirty="0">
                                  <a:latin typeface="Cambria Math" panose="02040503050406030204" pitchFamily="18" charset="0"/>
                                  <a:ea typeface="华文中宋" panose="02010600040101010101" pitchFamily="2" charset="-122"/>
                                </a:rPr>
                              </m:ctrlPr>
                            </m:dPr>
                            <m:e>
                              <m:sSubSup>
                                <m:sSubSupPr>
                                  <m:ctrlPr>
                                    <a:rPr lang="en-US" altLang="zh-CN" sz="1400" i="1" dirty="0">
                                      <a:latin typeface="Cambria Math" panose="02040503050406030204" pitchFamily="18" charset="0"/>
                                      <a:ea typeface="华文中宋" panose="02010600040101010101" pitchFamily="2" charset="-122"/>
                                    </a:rPr>
                                  </m:ctrlPr>
                                </m:sSubSupPr>
                                <m:e>
                                  <m:r>
                                    <a:rPr lang="en-US" altLang="zh-CN" sz="1400" b="0" i="1" dirty="0" smtClean="0">
                                      <a:latin typeface="Cambria Math" panose="02040503050406030204" pitchFamily="18" charset="0"/>
                                      <a:ea typeface="华文中宋" panose="02010600040101010101" pitchFamily="2" charset="-122"/>
                                    </a:rPr>
                                    <m:t>𝑝</m:t>
                                  </m:r>
                                </m:e>
                                <m:sub>
                                  <m:r>
                                    <a:rPr lang="en-US" altLang="zh-CN" sz="1400" i="1" dirty="0">
                                      <a:latin typeface="Cambria Math" panose="02040503050406030204" pitchFamily="18" charset="0"/>
                                      <a:ea typeface="华文中宋" panose="02010600040101010101" pitchFamily="2" charset="-122"/>
                                    </a:rPr>
                                    <m:t>1</m:t>
                                  </m:r>
                                </m:sub>
                                <m:sup>
                                  <m:r>
                                    <a:rPr lang="en-US" altLang="zh-CN" sz="1400" i="1" dirty="0">
                                      <a:latin typeface="Cambria Math" panose="02040503050406030204" pitchFamily="18" charset="0"/>
                                      <a:ea typeface="华文中宋" panose="02010600040101010101" pitchFamily="2" charset="-122"/>
                                    </a:rPr>
                                    <m:t>(</m:t>
                                  </m:r>
                                  <m:r>
                                    <a:rPr lang="en-US" altLang="zh-CN" sz="1400" i="1" dirty="0">
                                      <a:latin typeface="Cambria Math" panose="02040503050406030204" pitchFamily="18" charset="0"/>
                                      <a:ea typeface="华文中宋" panose="02010600040101010101" pitchFamily="2" charset="-122"/>
                                    </a:rPr>
                                    <m:t>𝑖</m:t>
                                  </m:r>
                                  <m:r>
                                    <a:rPr lang="en-US" altLang="zh-CN" sz="1400" i="1" dirty="0">
                                      <a:latin typeface="Cambria Math" panose="02040503050406030204" pitchFamily="18" charset="0"/>
                                      <a:ea typeface="华文中宋" panose="02010600040101010101" pitchFamily="2" charset="-122"/>
                                    </a:rPr>
                                    <m:t>)</m:t>
                                  </m:r>
                                </m:sup>
                              </m:sSubSup>
                              <m:r>
                                <a:rPr lang="en-US" altLang="zh-CN" sz="1400" i="1" dirty="0">
                                  <a:latin typeface="Cambria Math" panose="02040503050406030204" pitchFamily="18" charset="0"/>
                                  <a:ea typeface="华文中宋" panose="02010600040101010101" pitchFamily="2" charset="-122"/>
                                </a:rPr>
                                <m:t>,</m:t>
                              </m:r>
                              <m:sSubSup>
                                <m:sSubSupPr>
                                  <m:ctrlPr>
                                    <a:rPr lang="en-US" altLang="zh-CN" sz="1400" i="1" dirty="0">
                                      <a:latin typeface="Cambria Math" panose="02040503050406030204" pitchFamily="18" charset="0"/>
                                      <a:ea typeface="华文中宋" panose="02010600040101010101" pitchFamily="2" charset="-122"/>
                                    </a:rPr>
                                  </m:ctrlPr>
                                </m:sSubSupPr>
                                <m:e>
                                  <m:r>
                                    <a:rPr lang="en-US" altLang="zh-CN" sz="1400" b="0" i="1" dirty="0" smtClean="0">
                                      <a:latin typeface="Cambria Math" panose="02040503050406030204" pitchFamily="18" charset="0"/>
                                      <a:ea typeface="华文中宋" panose="02010600040101010101" pitchFamily="2" charset="-122"/>
                                    </a:rPr>
                                    <m:t>𝑝</m:t>
                                  </m:r>
                                </m:e>
                                <m:sub>
                                  <m:r>
                                    <a:rPr lang="en-US" altLang="zh-CN" sz="1400" i="1" dirty="0">
                                      <a:latin typeface="Cambria Math" panose="02040503050406030204" pitchFamily="18" charset="0"/>
                                      <a:ea typeface="华文中宋" panose="02010600040101010101" pitchFamily="2" charset="-122"/>
                                    </a:rPr>
                                    <m:t>2</m:t>
                                  </m:r>
                                </m:sub>
                                <m:sup>
                                  <m:r>
                                    <a:rPr lang="en-US" altLang="zh-CN" sz="1400" i="1" dirty="0">
                                      <a:latin typeface="Cambria Math" panose="02040503050406030204" pitchFamily="18" charset="0"/>
                                      <a:ea typeface="华文中宋" panose="02010600040101010101" pitchFamily="2" charset="-122"/>
                                    </a:rPr>
                                    <m:t>(</m:t>
                                  </m:r>
                                  <m:r>
                                    <a:rPr lang="en-US" altLang="zh-CN" sz="1400" i="1" dirty="0">
                                      <a:latin typeface="Cambria Math" panose="02040503050406030204" pitchFamily="18" charset="0"/>
                                      <a:ea typeface="华文中宋" panose="02010600040101010101" pitchFamily="2" charset="-122"/>
                                    </a:rPr>
                                    <m:t>𝑖</m:t>
                                  </m:r>
                                  <m:r>
                                    <a:rPr lang="en-US" altLang="zh-CN" sz="1400" i="1" dirty="0">
                                      <a:latin typeface="Cambria Math" panose="02040503050406030204" pitchFamily="18" charset="0"/>
                                      <a:ea typeface="华文中宋" panose="02010600040101010101" pitchFamily="2" charset="-122"/>
                                    </a:rPr>
                                    <m:t>)</m:t>
                                  </m:r>
                                </m:sup>
                              </m:sSubSup>
                            </m:e>
                          </m:d>
                        </m:e>
                      </m:nary>
                    </m:oMath>
                  </m:oMathPara>
                </a14:m>
                <a:endParaRPr lang="en-US" altLang="zh-CN" sz="1400" dirty="0">
                  <a:latin typeface="华文中宋" panose="02010600040101010101" pitchFamily="2" charset="-122"/>
                  <a:ea typeface="华文中宋" panose="02010600040101010101" pitchFamily="2" charset="-122"/>
                </a:endParaRPr>
              </a:p>
              <a:p>
                <a:pPr lvl="1" indent="-285750">
                  <a:lnSpc>
                    <a:spcPct val="125000"/>
                  </a:lnSpc>
                  <a:buFont typeface="Arial" panose="020B0604020202020204" pitchFamily="34" charset="0"/>
                  <a:buChar char="•"/>
                </a:pPr>
                <a:endParaRPr lang="en-US" altLang="zh-CN" sz="1400" dirty="0">
                  <a:latin typeface="华文中宋" panose="02010600040101010101" pitchFamily="2" charset="-122"/>
                  <a:ea typeface="华文中宋" panose="02010600040101010101" pitchFamily="2" charset="-122"/>
                </a:endParaRPr>
              </a:p>
            </p:txBody>
          </p:sp>
        </mc:Choice>
        <mc:Fallback xmlns="">
          <p:sp>
            <p:nvSpPr>
              <p:cNvPr id="57" name="TextBox 6">
                <a:extLst>
                  <a:ext uri="{FF2B5EF4-FFF2-40B4-BE49-F238E27FC236}">
                    <a16:creationId xmlns:a16="http://schemas.microsoft.com/office/drawing/2014/main" id="{C339D3B5-0235-4666-BB38-C937F01E084D}"/>
                  </a:ext>
                </a:extLst>
              </p:cNvPr>
              <p:cNvSpPr txBox="1">
                <a:spLocks noRot="1" noChangeAspect="1" noMove="1" noResize="1" noEditPoints="1" noAdjustHandles="1" noChangeArrowheads="1" noChangeShapeType="1" noTextEdit="1"/>
              </p:cNvSpPr>
              <p:nvPr/>
            </p:nvSpPr>
            <p:spPr>
              <a:xfrm>
                <a:off x="1625712" y="608425"/>
                <a:ext cx="4827624" cy="2482474"/>
              </a:xfrm>
              <a:prstGeom prst="rect">
                <a:avLst/>
              </a:prstGeom>
              <a:blipFill>
                <a:blip r:embed="rId4"/>
                <a:stretch>
                  <a:fillRect l="-253"/>
                </a:stretch>
              </a:blipFill>
            </p:spPr>
            <p:txBody>
              <a:bodyPr/>
              <a:lstStyle/>
              <a:p>
                <a:r>
                  <a:rPr lang="zh-CN" altLang="en-US">
                    <a:noFill/>
                  </a:rPr>
                  <a:t> </a:t>
                </a:r>
              </a:p>
            </p:txBody>
          </p:sp>
        </mc:Fallback>
      </mc:AlternateContent>
      <p:sp>
        <p:nvSpPr>
          <p:cNvPr id="59" name="TextBox 6">
            <a:extLst>
              <a:ext uri="{FF2B5EF4-FFF2-40B4-BE49-F238E27FC236}">
                <a16:creationId xmlns:a16="http://schemas.microsoft.com/office/drawing/2014/main" id="{3DA64B3A-EF07-432A-9EE4-47F49D4F21E0}"/>
              </a:ext>
            </a:extLst>
          </p:cNvPr>
          <p:cNvSpPr txBox="1"/>
          <p:nvPr/>
        </p:nvSpPr>
        <p:spPr>
          <a:xfrm>
            <a:off x="1625712" y="3076415"/>
            <a:ext cx="4827624" cy="875561"/>
          </a:xfrm>
          <a:prstGeom prst="rect">
            <a:avLst/>
          </a:prstGeom>
          <a:noFill/>
        </p:spPr>
        <p:txBody>
          <a:bodyPr wrap="square" rtlCol="0">
            <a:spAutoFit/>
          </a:bodyPr>
          <a:lstStyle/>
          <a:p>
            <a:pPr marL="257175" indent="-257175" algn="just">
              <a:lnSpc>
                <a:spcPct val="125000"/>
              </a:lnSpc>
              <a:buFont typeface="Wingdings" panose="05000000000000000000" pitchFamily="2" charset="2"/>
              <a:buChar char="p"/>
            </a:pPr>
            <a:r>
              <a:rPr lang="zh-CN" altLang="en-US" sz="1400" dirty="0">
                <a:latin typeface="华文中宋" panose="02010600040101010101" pitchFamily="2" charset="-122"/>
                <a:ea typeface="华文中宋" panose="02010600040101010101" pitchFamily="2" charset="-122"/>
              </a:rPr>
              <a:t>挑战二：怎样平衡相似度与唤醒率</a:t>
            </a:r>
            <a:endParaRPr lang="en-US" altLang="zh-CN" sz="1400" dirty="0">
              <a:latin typeface="华文中宋" panose="02010600040101010101" pitchFamily="2" charset="-122"/>
              <a:ea typeface="华文中宋" panose="02010600040101010101" pitchFamily="2" charset="-122"/>
            </a:endParaRPr>
          </a:p>
          <a:p>
            <a:pPr lvl="1" indent="-285750">
              <a:lnSpc>
                <a:spcPct val="125000"/>
              </a:lnSpc>
              <a:buFont typeface="Arial" panose="020B0604020202020204" pitchFamily="34" charset="0"/>
              <a:buChar char="•"/>
            </a:pPr>
            <a:r>
              <a:rPr lang="zh-CN" altLang="en-US" sz="1400" dirty="0">
                <a:latin typeface="华文中宋" panose="02010600040101010101" pitchFamily="2" charset="-122"/>
                <a:ea typeface="华文中宋" panose="02010600040101010101" pitchFamily="2" charset="-122"/>
              </a:rPr>
              <a:t>使用</a:t>
            </a:r>
            <a:r>
              <a:rPr lang="en-US" altLang="zh-CN" sz="1400" dirty="0">
                <a:latin typeface="华文中宋" panose="02010600040101010101" pitchFamily="2" charset="-122"/>
                <a:ea typeface="华文中宋" panose="02010600040101010101" pitchFamily="2" charset="-122"/>
              </a:rPr>
              <a:t>Pareto</a:t>
            </a:r>
            <a:r>
              <a:rPr lang="zh-CN" altLang="en-US" sz="1400" dirty="0">
                <a:latin typeface="华文中宋" panose="02010600040101010101" pitchFamily="2" charset="-122"/>
                <a:ea typeface="华文中宋" panose="02010600040101010101" pitchFamily="2" charset="-122"/>
              </a:rPr>
              <a:t>边界选择非决定性因子</a:t>
            </a:r>
            <a:endParaRPr lang="en-US" altLang="zh-CN" sz="1400" dirty="0">
              <a:latin typeface="华文中宋" panose="02010600040101010101" pitchFamily="2" charset="-122"/>
              <a:ea typeface="华文中宋" panose="02010600040101010101" pitchFamily="2" charset="-122"/>
            </a:endParaRPr>
          </a:p>
          <a:p>
            <a:pPr marL="257175" indent="-257175" algn="just">
              <a:lnSpc>
                <a:spcPct val="125000"/>
              </a:lnSpc>
              <a:buFont typeface="Wingdings" panose="05000000000000000000" pitchFamily="2" charset="2"/>
              <a:buChar char="p"/>
            </a:pPr>
            <a:endParaRPr lang="en-US" altLang="zh-CN" sz="1400" dirty="0">
              <a:latin typeface="华文中宋" panose="02010600040101010101" pitchFamily="2" charset="-122"/>
              <a:ea typeface="华文中宋" panose="02010600040101010101" pitchFamily="2" charset="-122"/>
            </a:endParaRPr>
          </a:p>
        </p:txBody>
      </p:sp>
      <p:sp>
        <p:nvSpPr>
          <p:cNvPr id="10" name="灯片编号占位符 9">
            <a:extLst>
              <a:ext uri="{FF2B5EF4-FFF2-40B4-BE49-F238E27FC236}">
                <a16:creationId xmlns:a16="http://schemas.microsoft.com/office/drawing/2014/main" id="{4ED090B7-C31E-46D4-BFEF-A5467919B586}"/>
              </a:ext>
            </a:extLst>
          </p:cNvPr>
          <p:cNvSpPr>
            <a:spLocks noGrp="1"/>
          </p:cNvSpPr>
          <p:nvPr>
            <p:ph type="sldNum" sz="quarter" idx="4"/>
          </p:nvPr>
        </p:nvSpPr>
        <p:spPr/>
        <p:txBody>
          <a:bodyPr/>
          <a:lstStyle/>
          <a:p>
            <a:fld id="{0C913308-F349-4B6D-A68A-DD1791B4A57B}" type="slidenum">
              <a:rPr lang="en-US" altLang="zh-CN" smtClean="0"/>
              <a:pPr/>
              <a:t>13</a:t>
            </a:fld>
            <a:r>
              <a:rPr lang="en-US" altLang="zh-CN"/>
              <a:t>/24</a:t>
            </a:r>
            <a:endParaRPr lang="en-US" dirty="0"/>
          </a:p>
        </p:txBody>
      </p:sp>
    </p:spTree>
    <p:extLst>
      <p:ext uri="{BB962C8B-B14F-4D97-AF65-F5344CB8AC3E}">
        <p14:creationId xmlns:p14="http://schemas.microsoft.com/office/powerpoint/2010/main" val="32246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457781" cy="4803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3" name="组合 2"/>
          <p:cNvGrpSpPr/>
          <p:nvPr/>
        </p:nvGrpSpPr>
        <p:grpSpPr>
          <a:xfrm>
            <a:off x="-381" y="1818892"/>
            <a:ext cx="1458162" cy="2168801"/>
            <a:chOff x="-72516" y="1567940"/>
            <a:chExt cx="1944216" cy="2891734"/>
          </a:xfrm>
        </p:grpSpPr>
        <p:sp>
          <p:nvSpPr>
            <p:cNvPr id="4" name="矩形 3"/>
            <p:cNvSpPr/>
            <p:nvPr/>
          </p:nvSpPr>
          <p:spPr>
            <a:xfrm>
              <a:off x="-72516" y="1567940"/>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p:cNvSpPr/>
            <p:nvPr/>
          </p:nvSpPr>
          <p:spPr>
            <a:xfrm>
              <a:off x="-72516" y="2724633"/>
              <a:ext cx="1944216" cy="578347"/>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72516" y="3302980"/>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72516" y="2146286"/>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72516" y="3881327"/>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4" name="等腰三角形 13"/>
          <p:cNvSpPr/>
          <p:nvPr/>
        </p:nvSpPr>
        <p:spPr>
          <a:xfrm rot="16200000">
            <a:off x="1309644" y="2863595"/>
            <a:ext cx="216879" cy="7939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5" name="组合 14"/>
          <p:cNvGrpSpPr/>
          <p:nvPr/>
        </p:nvGrpSpPr>
        <p:grpSpPr>
          <a:xfrm>
            <a:off x="296843" y="789552"/>
            <a:ext cx="864096" cy="864096"/>
            <a:chOff x="1763688" y="1059582"/>
            <a:chExt cx="1794170" cy="1794170"/>
          </a:xfrm>
        </p:grpSpPr>
        <p:sp>
          <p:nvSpPr>
            <p:cNvPr id="16" name="椭圆 15"/>
            <p:cNvSpPr/>
            <p:nvPr/>
          </p:nvSpPr>
          <p:spPr>
            <a:xfrm>
              <a:off x="1763688" y="1059582"/>
              <a:ext cx="1794170" cy="1794170"/>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7" name="Picture 3" descr="C:\Users\think\Desktop\未标题-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9894" y="1059582"/>
              <a:ext cx="1787963" cy="179417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组合 28"/>
          <p:cNvGrpSpPr/>
          <p:nvPr/>
        </p:nvGrpSpPr>
        <p:grpSpPr>
          <a:xfrm>
            <a:off x="1457781" y="195921"/>
            <a:ext cx="5283587" cy="323165"/>
            <a:chOff x="1457781" y="195921"/>
            <a:chExt cx="5283587" cy="323165"/>
          </a:xfrm>
        </p:grpSpPr>
        <p:sp>
          <p:nvSpPr>
            <p:cNvPr id="22" name="TextBox 500"/>
            <p:cNvSpPr txBox="1"/>
            <p:nvPr/>
          </p:nvSpPr>
          <p:spPr>
            <a:xfrm>
              <a:off x="2869029" y="195921"/>
              <a:ext cx="244228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理解模型内部关系</a:t>
              </a:r>
            </a:p>
          </p:txBody>
        </p:sp>
        <p:cxnSp>
          <p:nvCxnSpPr>
            <p:cNvPr id="27" name="直接连接符 26"/>
            <p:cNvCxnSpPr/>
            <p:nvPr/>
          </p:nvCxnSpPr>
          <p:spPr>
            <a:xfrm>
              <a:off x="1457781" y="357504"/>
              <a:ext cx="1260000"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481368" y="357504"/>
              <a:ext cx="1260000"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grpSp>
      <p:sp>
        <p:nvSpPr>
          <p:cNvPr id="30" name="TextBox 43"/>
          <p:cNvSpPr txBox="1"/>
          <p:nvPr/>
        </p:nvSpPr>
        <p:spPr>
          <a:xfrm>
            <a:off x="-27384" y="188573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论文贡献</a:t>
            </a:r>
          </a:p>
        </p:txBody>
      </p:sp>
      <p:sp>
        <p:nvSpPr>
          <p:cNvPr id="31" name="TextBox 47"/>
          <p:cNvSpPr txBox="1"/>
          <p:nvPr/>
        </p:nvSpPr>
        <p:spPr>
          <a:xfrm>
            <a:off x="-27384" y="2319490"/>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研究背景</a:t>
            </a:r>
          </a:p>
        </p:txBody>
      </p:sp>
      <p:sp>
        <p:nvSpPr>
          <p:cNvPr id="32" name="TextBox 48"/>
          <p:cNvSpPr txBox="1"/>
          <p:nvPr/>
        </p:nvSpPr>
        <p:spPr>
          <a:xfrm>
            <a:off x="-27384" y="2753250"/>
            <a:ext cx="1512168" cy="323165"/>
          </a:xfrm>
          <a:prstGeom prst="rect">
            <a:avLst/>
          </a:prstGeom>
          <a:noFill/>
        </p:spPr>
        <p:txBody>
          <a:bodyPr wrap="square" rtlCol="0">
            <a:spAutoFit/>
          </a:bodyPr>
          <a:lstStyle/>
          <a:p>
            <a:pPr algn="ctr"/>
            <a:r>
              <a:rPr lang="zh-CN" altLang="en-US" sz="1500" dirty="0">
                <a:solidFill>
                  <a:srgbClr val="FFFFFF"/>
                </a:solidFill>
                <a:latin typeface="华文中宋" panose="02010600040101010101" pitchFamily="2" charset="-122"/>
                <a:ea typeface="华文中宋" panose="02010600040101010101" pitchFamily="2" charset="-122"/>
              </a:rPr>
              <a:t>攻击方案</a:t>
            </a:r>
          </a:p>
        </p:txBody>
      </p:sp>
      <p:sp>
        <p:nvSpPr>
          <p:cNvPr id="33" name="TextBox 50"/>
          <p:cNvSpPr txBox="1"/>
          <p:nvPr/>
        </p:nvSpPr>
        <p:spPr>
          <a:xfrm>
            <a:off x="-27384" y="318701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实验评估</a:t>
            </a:r>
          </a:p>
        </p:txBody>
      </p:sp>
      <p:sp>
        <p:nvSpPr>
          <p:cNvPr id="34" name="TextBox 51"/>
          <p:cNvSpPr txBox="1"/>
          <p:nvPr/>
        </p:nvSpPr>
        <p:spPr>
          <a:xfrm>
            <a:off x="-27384" y="362077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方案总结</a:t>
            </a:r>
          </a:p>
        </p:txBody>
      </p:sp>
      <mc:AlternateContent xmlns:mc="http://schemas.openxmlformats.org/markup-compatibility/2006" xmlns:a14="http://schemas.microsoft.com/office/drawing/2010/main">
        <mc:Choice Requires="a14">
          <p:sp>
            <p:nvSpPr>
              <p:cNvPr id="35" name="TextBox 6">
                <a:extLst>
                  <a:ext uri="{FF2B5EF4-FFF2-40B4-BE49-F238E27FC236}">
                    <a16:creationId xmlns:a16="http://schemas.microsoft.com/office/drawing/2014/main" id="{BA09D296-82A1-4849-8C07-3C7F4A0AAD04}"/>
                  </a:ext>
                </a:extLst>
              </p:cNvPr>
              <p:cNvSpPr txBox="1"/>
              <p:nvPr/>
            </p:nvSpPr>
            <p:spPr>
              <a:xfrm>
                <a:off x="1625712" y="608425"/>
                <a:ext cx="4827624" cy="1414170"/>
              </a:xfrm>
              <a:prstGeom prst="rect">
                <a:avLst/>
              </a:prstGeom>
              <a:noFill/>
            </p:spPr>
            <p:txBody>
              <a:bodyPr wrap="square" rtlCol="0">
                <a:spAutoFit/>
              </a:bodyPr>
              <a:lstStyle/>
              <a:p>
                <a:pPr marL="257175" indent="-257175" algn="just">
                  <a:lnSpc>
                    <a:spcPct val="125000"/>
                  </a:lnSpc>
                  <a:buFont typeface="Wingdings" panose="05000000000000000000" pitchFamily="2" charset="2"/>
                  <a:buChar char="p"/>
                </a:pPr>
                <a:r>
                  <a:rPr lang="zh-CN" altLang="en-US" sz="1400" dirty="0">
                    <a:latin typeface="华文中宋" panose="02010600040101010101" pitchFamily="2" charset="-122"/>
                    <a:ea typeface="华文中宋" panose="02010600040101010101" pitchFamily="2" charset="-122"/>
                  </a:rPr>
                  <a:t>构建树模型，模拟唤醒词检测器</a:t>
                </a:r>
                <a:endParaRPr lang="en-US" altLang="zh-CN" sz="1400" dirty="0">
                  <a:latin typeface="华文中宋" panose="02010600040101010101" pitchFamily="2" charset="-122"/>
                  <a:ea typeface="华文中宋" panose="02010600040101010101" pitchFamily="2" charset="-122"/>
                </a:endParaRPr>
              </a:p>
              <a:p>
                <a:pPr algn="just">
                  <a:lnSpc>
                    <a:spcPct val="125000"/>
                  </a:lnSpc>
                </a:pPr>
                <a:r>
                  <a:rPr lang="zh-CN" altLang="en-US" sz="1400" dirty="0">
                    <a:latin typeface="华文中宋" panose="02010600040101010101" pitchFamily="2" charset="-122"/>
                    <a:ea typeface="华文中宋" panose="02010600040101010101" pitchFamily="2" charset="-122"/>
                  </a:rPr>
                  <a:t>边界：</a:t>
                </a:r>
                <a:endParaRPr lang="en-US" altLang="zh-CN" sz="1400" dirty="0">
                  <a:latin typeface="华文中宋" panose="02010600040101010101" pitchFamily="2" charset="-122"/>
                  <a:ea typeface="华文中宋" panose="02010600040101010101" pitchFamily="2" charset="-122"/>
                </a:endParaRPr>
              </a:p>
              <a:p>
                <a:pPr algn="just" defTabSz="288925">
                  <a:lnSpc>
                    <a:spcPct val="125000"/>
                  </a:lnSpc>
                </a:pPr>
                <a:r>
                  <a:rPr lang="en-US" altLang="zh-CN" sz="1400" dirty="0">
                    <a:latin typeface="华文中宋" panose="02010600040101010101" pitchFamily="2" charset="-122"/>
                    <a:ea typeface="华文中宋" panose="02010600040101010101" pitchFamily="2" charset="-122"/>
                  </a:rPr>
                  <a:t>	</a:t>
                </a:r>
                <a:r>
                  <a:rPr lang="zh-CN" altLang="en-US" sz="1400" dirty="0">
                    <a:latin typeface="华文中宋" panose="02010600040101010101" pitchFamily="2" charset="-122"/>
                    <a:ea typeface="华文中宋" panose="02010600040101010101" pitchFamily="2" charset="-122"/>
                  </a:rPr>
                  <a:t>相异度距离：</a:t>
                </a:r>
                <a14:m>
                  <m:oMath xmlns:m="http://schemas.openxmlformats.org/officeDocument/2006/math">
                    <m:r>
                      <a:rPr lang="en-US" altLang="zh-CN" sz="1400" i="1" dirty="0" smtClean="0">
                        <a:latin typeface="Cambria Math" panose="02040503050406030204" pitchFamily="18" charset="0"/>
                        <a:ea typeface="华文中宋" panose="02010600040101010101" pitchFamily="2" charset="-122"/>
                      </a:rPr>
                      <m:t>1−</m:t>
                    </m:r>
                    <m:r>
                      <a:rPr lang="el-GR" altLang="zh-CN" sz="1400" i="1" dirty="0" smtClean="0">
                        <a:latin typeface="Cambria Math" panose="02040503050406030204" pitchFamily="18" charset="0"/>
                        <a:ea typeface="华文中宋" panose="02010600040101010101" pitchFamily="2" charset="-122"/>
                      </a:rPr>
                      <m:t>𝛾</m:t>
                    </m:r>
                  </m:oMath>
                </a14:m>
                <a:endParaRPr lang="en-US" altLang="zh-CN" sz="1400" dirty="0">
                  <a:latin typeface="华文中宋" panose="02010600040101010101" pitchFamily="2" charset="-122"/>
                  <a:ea typeface="华文中宋" panose="02010600040101010101" pitchFamily="2" charset="-122"/>
                </a:endParaRPr>
              </a:p>
              <a:p>
                <a:pPr algn="just" defTabSz="288925">
                  <a:lnSpc>
                    <a:spcPct val="125000"/>
                  </a:lnSpc>
                </a:pPr>
                <a:r>
                  <a:rPr lang="en-US" altLang="zh-CN" sz="1400" dirty="0">
                    <a:latin typeface="华文中宋" panose="02010600040101010101" pitchFamily="2" charset="-122"/>
                    <a:ea typeface="华文中宋" panose="02010600040101010101" pitchFamily="2" charset="-122"/>
                  </a:rPr>
                  <a:t>	</a:t>
                </a:r>
                <a:r>
                  <a:rPr lang="zh-CN" altLang="en-US" sz="1400" dirty="0">
                    <a:latin typeface="华文中宋" panose="02010600040101010101" pitchFamily="2" charset="-122"/>
                    <a:ea typeface="华文中宋" panose="02010600040101010101" pitchFamily="2" charset="-122"/>
                  </a:rPr>
                  <a:t>（</a:t>
                </a:r>
                <a:r>
                  <a:rPr lang="el-GR" altLang="zh-CN" sz="1400" dirty="0">
                    <a:ea typeface="华文中宋" panose="02010600040101010101" pitchFamily="2" charset="-122"/>
                  </a:rPr>
                  <a:t> </a:t>
                </a:r>
                <a14:m>
                  <m:oMath xmlns:m="http://schemas.openxmlformats.org/officeDocument/2006/math">
                    <m:r>
                      <a:rPr lang="el-GR" altLang="zh-CN" sz="1400" i="1" dirty="0">
                        <a:latin typeface="Cambria Math" panose="02040503050406030204" pitchFamily="18" charset="0"/>
                        <a:ea typeface="华文中宋" panose="02010600040101010101" pitchFamily="2" charset="-122"/>
                      </a:rPr>
                      <m:t>𝛾</m:t>
                    </m:r>
                  </m:oMath>
                </a14:m>
                <a:r>
                  <a:rPr lang="zh-CN" altLang="en-US" sz="1400" dirty="0">
                    <a:latin typeface="华文中宋" panose="02010600040101010101" pitchFamily="2" charset="-122"/>
                    <a:ea typeface="华文中宋" panose="02010600040101010101" pitchFamily="2" charset="-122"/>
                  </a:rPr>
                  <a:t>为分类置信度）</a:t>
                </a:r>
                <a:endParaRPr lang="en-US" altLang="zh-CN" sz="1400" dirty="0">
                  <a:latin typeface="华文中宋" panose="02010600040101010101" pitchFamily="2" charset="-122"/>
                  <a:ea typeface="华文中宋" panose="02010600040101010101" pitchFamily="2" charset="-122"/>
                </a:endParaRPr>
              </a:p>
              <a:p>
                <a:pPr lvl="1" indent="-285750">
                  <a:lnSpc>
                    <a:spcPct val="125000"/>
                  </a:lnSpc>
                  <a:buFont typeface="Arial" panose="020B0604020202020204" pitchFamily="34" charset="0"/>
                  <a:buChar char="•"/>
                </a:pPr>
                <a:endParaRPr lang="en-US" altLang="zh-CN" sz="1400" dirty="0">
                  <a:latin typeface="华文中宋" panose="02010600040101010101" pitchFamily="2" charset="-122"/>
                  <a:ea typeface="华文中宋" panose="02010600040101010101" pitchFamily="2" charset="-122"/>
                </a:endParaRPr>
              </a:p>
            </p:txBody>
          </p:sp>
        </mc:Choice>
        <mc:Fallback xmlns="">
          <p:sp>
            <p:nvSpPr>
              <p:cNvPr id="35" name="TextBox 6">
                <a:extLst>
                  <a:ext uri="{FF2B5EF4-FFF2-40B4-BE49-F238E27FC236}">
                    <a16:creationId xmlns:a16="http://schemas.microsoft.com/office/drawing/2014/main" id="{BA09D296-82A1-4849-8C07-3C7F4A0AAD04}"/>
                  </a:ext>
                </a:extLst>
              </p:cNvPr>
              <p:cNvSpPr txBox="1">
                <a:spLocks noRot="1" noChangeAspect="1" noMove="1" noResize="1" noEditPoints="1" noAdjustHandles="1" noChangeArrowheads="1" noChangeShapeType="1" noTextEdit="1"/>
              </p:cNvSpPr>
              <p:nvPr/>
            </p:nvSpPr>
            <p:spPr>
              <a:xfrm>
                <a:off x="1625712" y="608425"/>
                <a:ext cx="4827624" cy="1414170"/>
              </a:xfrm>
              <a:prstGeom prst="rect">
                <a:avLst/>
              </a:prstGeom>
              <a:blipFill>
                <a:blip r:embed="rId4"/>
                <a:stretch>
                  <a:fillRect l="-379"/>
                </a:stretch>
              </a:blipFill>
            </p:spPr>
            <p:txBody>
              <a:bodyPr/>
              <a:lstStyle/>
              <a:p>
                <a:r>
                  <a:rPr lang="zh-CN" altLang="en-US">
                    <a:noFill/>
                  </a:rPr>
                  <a:t> </a:t>
                </a:r>
              </a:p>
            </p:txBody>
          </p:sp>
        </mc:Fallback>
      </mc:AlternateContent>
      <p:pic>
        <p:nvPicPr>
          <p:cNvPr id="18" name="图片 17">
            <a:extLst>
              <a:ext uri="{FF2B5EF4-FFF2-40B4-BE49-F238E27FC236}">
                <a16:creationId xmlns:a16="http://schemas.microsoft.com/office/drawing/2014/main" id="{32491C86-6005-4D07-A90F-63BD8973F1C3}"/>
              </a:ext>
            </a:extLst>
          </p:cNvPr>
          <p:cNvPicPr>
            <a:picLocks noChangeAspect="1"/>
          </p:cNvPicPr>
          <p:nvPr/>
        </p:nvPicPr>
        <p:blipFill>
          <a:blip r:embed="rId5"/>
          <a:stretch>
            <a:fillRect/>
          </a:stretch>
        </p:blipFill>
        <p:spPr>
          <a:xfrm>
            <a:off x="4621738" y="500509"/>
            <a:ext cx="2049940" cy="1545811"/>
          </a:xfrm>
          <a:prstGeom prst="rect">
            <a:avLst/>
          </a:prstGeom>
        </p:spPr>
      </p:pic>
      <p:pic>
        <p:nvPicPr>
          <p:cNvPr id="20" name="图片 19">
            <a:extLst>
              <a:ext uri="{FF2B5EF4-FFF2-40B4-BE49-F238E27FC236}">
                <a16:creationId xmlns:a16="http://schemas.microsoft.com/office/drawing/2014/main" id="{FE29D1EA-155B-4512-A3A0-0BE82C3E1C28}"/>
              </a:ext>
            </a:extLst>
          </p:cNvPr>
          <p:cNvPicPr>
            <a:picLocks noChangeAspect="1"/>
          </p:cNvPicPr>
          <p:nvPr/>
        </p:nvPicPr>
        <p:blipFill>
          <a:blip r:embed="rId6"/>
          <a:stretch>
            <a:fillRect/>
          </a:stretch>
        </p:blipFill>
        <p:spPr>
          <a:xfrm>
            <a:off x="1514536" y="2571750"/>
            <a:ext cx="5132098" cy="1156335"/>
          </a:xfrm>
          <a:prstGeom prst="rect">
            <a:avLst/>
          </a:prstGeom>
        </p:spPr>
      </p:pic>
      <p:sp>
        <p:nvSpPr>
          <p:cNvPr id="10" name="灯片编号占位符 9">
            <a:extLst>
              <a:ext uri="{FF2B5EF4-FFF2-40B4-BE49-F238E27FC236}">
                <a16:creationId xmlns:a16="http://schemas.microsoft.com/office/drawing/2014/main" id="{D8850311-3E4D-4580-971F-C551BDEACF9A}"/>
              </a:ext>
            </a:extLst>
          </p:cNvPr>
          <p:cNvSpPr>
            <a:spLocks noGrp="1"/>
          </p:cNvSpPr>
          <p:nvPr>
            <p:ph type="sldNum" sz="quarter" idx="4"/>
          </p:nvPr>
        </p:nvSpPr>
        <p:spPr/>
        <p:txBody>
          <a:bodyPr/>
          <a:lstStyle/>
          <a:p>
            <a:fld id="{0C913308-F349-4B6D-A68A-DD1791B4A57B}" type="slidenum">
              <a:rPr lang="en-US" altLang="zh-CN" smtClean="0"/>
              <a:pPr/>
              <a:t>14</a:t>
            </a:fld>
            <a:r>
              <a:rPr lang="en-US" altLang="zh-CN"/>
              <a:t>/24</a:t>
            </a:r>
            <a:endParaRPr lang="en-US" dirty="0"/>
          </a:p>
        </p:txBody>
      </p:sp>
    </p:spTree>
    <p:extLst>
      <p:ext uri="{BB962C8B-B14F-4D97-AF65-F5344CB8AC3E}">
        <p14:creationId xmlns:p14="http://schemas.microsoft.com/office/powerpoint/2010/main" val="2991462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457781" cy="4803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3" name="组合 2"/>
          <p:cNvGrpSpPr/>
          <p:nvPr/>
        </p:nvGrpSpPr>
        <p:grpSpPr>
          <a:xfrm>
            <a:off x="-381" y="1818892"/>
            <a:ext cx="1458162" cy="2168801"/>
            <a:chOff x="-72516" y="1567940"/>
            <a:chExt cx="1944216" cy="2891734"/>
          </a:xfrm>
        </p:grpSpPr>
        <p:sp>
          <p:nvSpPr>
            <p:cNvPr id="4" name="矩形 3"/>
            <p:cNvSpPr/>
            <p:nvPr/>
          </p:nvSpPr>
          <p:spPr>
            <a:xfrm>
              <a:off x="-72516" y="1567940"/>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p:cNvSpPr/>
            <p:nvPr/>
          </p:nvSpPr>
          <p:spPr>
            <a:xfrm>
              <a:off x="-72516" y="2724633"/>
              <a:ext cx="1944216" cy="578347"/>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72516" y="3302980"/>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72516" y="2146286"/>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72516" y="3881327"/>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4" name="等腰三角形 13"/>
          <p:cNvSpPr/>
          <p:nvPr/>
        </p:nvSpPr>
        <p:spPr>
          <a:xfrm rot="16200000">
            <a:off x="1309644" y="2863595"/>
            <a:ext cx="216879" cy="7939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5" name="组合 14"/>
          <p:cNvGrpSpPr/>
          <p:nvPr/>
        </p:nvGrpSpPr>
        <p:grpSpPr>
          <a:xfrm>
            <a:off x="296843" y="789552"/>
            <a:ext cx="864096" cy="864096"/>
            <a:chOff x="1763688" y="1059582"/>
            <a:chExt cx="1794170" cy="1794170"/>
          </a:xfrm>
        </p:grpSpPr>
        <p:sp>
          <p:nvSpPr>
            <p:cNvPr id="16" name="椭圆 15"/>
            <p:cNvSpPr/>
            <p:nvPr/>
          </p:nvSpPr>
          <p:spPr>
            <a:xfrm>
              <a:off x="1763688" y="1059582"/>
              <a:ext cx="1794170" cy="1794170"/>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7" name="Picture 3" descr="C:\Users\think\Desktop\未标题-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9894" y="1059582"/>
              <a:ext cx="1787963" cy="179417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组合 18"/>
          <p:cNvGrpSpPr/>
          <p:nvPr/>
        </p:nvGrpSpPr>
        <p:grpSpPr>
          <a:xfrm>
            <a:off x="1457781" y="195921"/>
            <a:ext cx="5283587" cy="323165"/>
            <a:chOff x="0" y="155996"/>
            <a:chExt cx="9175263" cy="430886"/>
          </a:xfrm>
        </p:grpSpPr>
        <p:cxnSp>
          <p:nvCxnSpPr>
            <p:cNvPr id="20" name="直接连接符 19"/>
            <p:cNvCxnSpPr/>
            <p:nvPr/>
          </p:nvCxnSpPr>
          <p:spPr>
            <a:xfrm>
              <a:off x="0" y="371440"/>
              <a:ext cx="2188065"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987198" y="371440"/>
              <a:ext cx="2188065"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2" name="TextBox 500"/>
            <p:cNvSpPr txBox="1"/>
            <p:nvPr/>
          </p:nvSpPr>
          <p:spPr>
            <a:xfrm>
              <a:off x="2105419" y="155996"/>
              <a:ext cx="4964428" cy="430886"/>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决定因子</a:t>
              </a:r>
            </a:p>
          </p:txBody>
        </p:sp>
      </p:grpSp>
      <p:sp>
        <p:nvSpPr>
          <p:cNvPr id="37" name="TextBox 43"/>
          <p:cNvSpPr txBox="1"/>
          <p:nvPr/>
        </p:nvSpPr>
        <p:spPr>
          <a:xfrm>
            <a:off x="-27384" y="188573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论文贡献</a:t>
            </a:r>
          </a:p>
        </p:txBody>
      </p:sp>
      <p:sp>
        <p:nvSpPr>
          <p:cNvPr id="38" name="TextBox 47"/>
          <p:cNvSpPr txBox="1"/>
          <p:nvPr/>
        </p:nvSpPr>
        <p:spPr>
          <a:xfrm>
            <a:off x="-27384" y="2319490"/>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研究背景</a:t>
            </a:r>
          </a:p>
        </p:txBody>
      </p:sp>
      <p:sp>
        <p:nvSpPr>
          <p:cNvPr id="39" name="TextBox 48"/>
          <p:cNvSpPr txBox="1"/>
          <p:nvPr/>
        </p:nvSpPr>
        <p:spPr>
          <a:xfrm>
            <a:off x="-27384" y="2753250"/>
            <a:ext cx="1512168" cy="323165"/>
          </a:xfrm>
          <a:prstGeom prst="rect">
            <a:avLst/>
          </a:prstGeom>
          <a:noFill/>
        </p:spPr>
        <p:txBody>
          <a:bodyPr wrap="square" rtlCol="0">
            <a:spAutoFit/>
          </a:bodyPr>
          <a:lstStyle/>
          <a:p>
            <a:pPr algn="ctr"/>
            <a:r>
              <a:rPr lang="zh-CN" altLang="en-US" sz="1500" dirty="0">
                <a:solidFill>
                  <a:srgbClr val="FFFFFF"/>
                </a:solidFill>
                <a:latin typeface="华文中宋" panose="02010600040101010101" pitchFamily="2" charset="-122"/>
                <a:ea typeface="华文中宋" panose="02010600040101010101" pitchFamily="2" charset="-122"/>
              </a:rPr>
              <a:t>攻击方案</a:t>
            </a:r>
          </a:p>
        </p:txBody>
      </p:sp>
      <p:sp>
        <p:nvSpPr>
          <p:cNvPr id="40" name="TextBox 50"/>
          <p:cNvSpPr txBox="1"/>
          <p:nvPr/>
        </p:nvSpPr>
        <p:spPr>
          <a:xfrm>
            <a:off x="-27384" y="318701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实验评估</a:t>
            </a:r>
          </a:p>
        </p:txBody>
      </p:sp>
      <p:sp>
        <p:nvSpPr>
          <p:cNvPr id="41" name="TextBox 51"/>
          <p:cNvSpPr txBox="1"/>
          <p:nvPr/>
        </p:nvSpPr>
        <p:spPr>
          <a:xfrm>
            <a:off x="-27384" y="362077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方案总结</a:t>
            </a:r>
          </a:p>
        </p:txBody>
      </p:sp>
      <p:pic>
        <p:nvPicPr>
          <p:cNvPr id="30" name="图片 29">
            <a:extLst>
              <a:ext uri="{FF2B5EF4-FFF2-40B4-BE49-F238E27FC236}">
                <a16:creationId xmlns:a16="http://schemas.microsoft.com/office/drawing/2014/main" id="{519C0743-C5A8-47F1-95A7-F7F286F2D6FF}"/>
              </a:ext>
            </a:extLst>
          </p:cNvPr>
          <p:cNvPicPr>
            <a:picLocks noChangeAspect="1"/>
          </p:cNvPicPr>
          <p:nvPr/>
        </p:nvPicPr>
        <p:blipFill>
          <a:blip r:embed="rId4"/>
          <a:stretch>
            <a:fillRect/>
          </a:stretch>
        </p:blipFill>
        <p:spPr>
          <a:xfrm>
            <a:off x="1543291" y="1541796"/>
            <a:ext cx="5112568" cy="1334200"/>
          </a:xfrm>
          <a:prstGeom prst="rect">
            <a:avLst/>
          </a:prstGeom>
        </p:spPr>
      </p:pic>
      <mc:AlternateContent xmlns:mc="http://schemas.openxmlformats.org/markup-compatibility/2006" xmlns:a14="http://schemas.microsoft.com/office/drawing/2010/main">
        <mc:Choice Requires="a14">
          <p:sp>
            <p:nvSpPr>
              <p:cNvPr id="31" name="TextBox 6">
                <a:extLst>
                  <a:ext uri="{FF2B5EF4-FFF2-40B4-BE49-F238E27FC236}">
                    <a16:creationId xmlns:a16="http://schemas.microsoft.com/office/drawing/2014/main" id="{754133A7-AA93-4F81-B8FE-A16B33F4559F}"/>
                  </a:ext>
                </a:extLst>
              </p:cNvPr>
              <p:cNvSpPr txBox="1"/>
              <p:nvPr/>
            </p:nvSpPr>
            <p:spPr>
              <a:xfrm>
                <a:off x="1625712" y="608425"/>
                <a:ext cx="4827624" cy="744499"/>
              </a:xfrm>
              <a:prstGeom prst="rect">
                <a:avLst/>
              </a:prstGeom>
              <a:noFill/>
            </p:spPr>
            <p:txBody>
              <a:bodyPr wrap="square" rtlCol="0">
                <a:spAutoFit/>
              </a:bodyPr>
              <a:lstStyle/>
              <a:p>
                <a:pPr marL="257175" indent="-257175" algn="just">
                  <a:lnSpc>
                    <a:spcPct val="125000"/>
                  </a:lnSpc>
                  <a:buFont typeface="Wingdings" panose="05000000000000000000" pitchFamily="2" charset="2"/>
                  <a:buChar char="p"/>
                </a:pPr>
                <a:r>
                  <a:rPr lang="zh-CN" altLang="en-US" sz="1400" dirty="0">
                    <a:latin typeface="华文中宋" panose="02010600040101010101" pitchFamily="2" charset="-122"/>
                    <a:ea typeface="华文中宋" panose="02010600040101010101" pitchFamily="2" charset="-122"/>
                  </a:rPr>
                  <a:t>树模型的</a:t>
                </a:r>
                <a:r>
                  <a:rPr lang="en-US" altLang="zh-CN" sz="1400" dirty="0">
                    <a:latin typeface="华文中宋" panose="02010600040101010101" pitchFamily="2" charset="-122"/>
                    <a:ea typeface="华文中宋" panose="02010600040101010101" pitchFamily="2" charset="-122"/>
                  </a:rPr>
                  <a:t>SHAP</a:t>
                </a:r>
                <a:r>
                  <a:rPr lang="zh-CN" altLang="en-US" sz="1400" dirty="0">
                    <a:latin typeface="华文中宋" panose="02010600040101010101" pitchFamily="2" charset="-122"/>
                    <a:ea typeface="华文中宋" panose="02010600040101010101" pitchFamily="2" charset="-122"/>
                  </a:rPr>
                  <a:t>值：</a:t>
                </a:r>
                <a:endParaRPr lang="en-US" altLang="zh-CN" sz="1400" dirty="0">
                  <a:latin typeface="华文中宋" panose="02010600040101010101" pitchFamily="2" charset="-122"/>
                  <a:ea typeface="华文中宋" panose="02010600040101010101" pitchFamily="2" charset="-122"/>
                </a:endParaRPr>
              </a:p>
              <a:p>
                <a:pPr algn="ctr">
                  <a:lnSpc>
                    <a:spcPct val="125000"/>
                  </a:lnSpc>
                </a:pPr>
                <a14:m>
                  <m:oMath xmlns:m="http://schemas.openxmlformats.org/officeDocument/2006/math">
                    <m:sSub>
                      <m:sSubPr>
                        <m:ctrlPr>
                          <a:rPr lang="en-US" altLang="zh-CN" sz="1400" i="1" smtClean="0">
                            <a:latin typeface="Cambria Math" panose="02040503050406030204" pitchFamily="18" charset="0"/>
                            <a:ea typeface="华文中宋" panose="02010600040101010101" pitchFamily="2" charset="-122"/>
                          </a:rPr>
                        </m:ctrlPr>
                      </m:sSubPr>
                      <m:e>
                        <m:r>
                          <m:rPr>
                            <m:sty m:val="p"/>
                          </m:rPr>
                          <a:rPr lang="en-US" altLang="zh-CN" sz="1400" i="1">
                            <a:latin typeface="Cambria Math" panose="02040503050406030204" pitchFamily="18" charset="0"/>
                            <a:ea typeface="华文中宋" panose="02010600040101010101" pitchFamily="2" charset="-122"/>
                          </a:rPr>
                          <m:t>y</m:t>
                        </m:r>
                      </m:e>
                      <m:sub>
                        <m:r>
                          <m:rPr>
                            <m:sty m:val="p"/>
                          </m:rPr>
                          <a:rPr lang="en-US" altLang="zh-CN" sz="1400" i="1">
                            <a:latin typeface="Cambria Math" panose="02040503050406030204" pitchFamily="18" charset="0"/>
                            <a:ea typeface="华文中宋" panose="02010600040101010101" pitchFamily="2" charset="-122"/>
                          </a:rPr>
                          <m:t>i</m:t>
                        </m:r>
                      </m:sub>
                    </m:sSub>
                    <m:r>
                      <a:rPr lang="en-US" altLang="zh-CN" sz="1400" b="0" i="1" smtClean="0">
                        <a:latin typeface="Cambria Math" panose="02040503050406030204" pitchFamily="18" charset="0"/>
                        <a:ea typeface="华文中宋" panose="02010600040101010101" pitchFamily="2" charset="-122"/>
                      </a:rPr>
                      <m:t>=</m:t>
                    </m:r>
                  </m:oMath>
                </a14:m>
                <a:r>
                  <a:rPr lang="en-US" altLang="zh-CN" sz="1400" dirty="0">
                    <a:ea typeface="华文中宋" panose="02010600040101010101" pitchFamily="2" charset="-122"/>
                  </a:rPr>
                  <a:t> </a:t>
                </a:r>
                <a14:m>
                  <m:oMath xmlns:m="http://schemas.openxmlformats.org/officeDocument/2006/math">
                    <m:sSub>
                      <m:sSubPr>
                        <m:ctrlPr>
                          <a:rPr lang="en-US" altLang="zh-CN" sz="1400" i="1">
                            <a:latin typeface="Cambria Math" panose="02040503050406030204" pitchFamily="18" charset="0"/>
                            <a:ea typeface="华文中宋" panose="02010600040101010101" pitchFamily="2" charset="-122"/>
                          </a:rPr>
                        </m:ctrlPr>
                      </m:sSubPr>
                      <m:e>
                        <m:r>
                          <m:rPr>
                            <m:sty m:val="p"/>
                          </m:rPr>
                          <a:rPr lang="en-US" altLang="zh-CN" sz="1400" i="1">
                            <a:latin typeface="Cambria Math" panose="02040503050406030204" pitchFamily="18" charset="0"/>
                            <a:ea typeface="华文中宋" panose="02010600040101010101" pitchFamily="2" charset="-122"/>
                          </a:rPr>
                          <m:t>y</m:t>
                        </m:r>
                      </m:e>
                      <m:sub>
                        <m:r>
                          <a:rPr lang="en-US" altLang="zh-CN" sz="1400" b="0" i="1" smtClean="0">
                            <a:latin typeface="Cambria Math" panose="02040503050406030204" pitchFamily="18" charset="0"/>
                            <a:ea typeface="华文中宋" panose="02010600040101010101" pitchFamily="2" charset="-122"/>
                          </a:rPr>
                          <m:t>0</m:t>
                        </m:r>
                      </m:sub>
                    </m:sSub>
                    <m:r>
                      <a:rPr lang="en-US" altLang="zh-CN" sz="1400" b="0" i="1" smtClean="0">
                        <a:latin typeface="Cambria Math" panose="02040503050406030204" pitchFamily="18" charset="0"/>
                        <a:ea typeface="华文中宋" panose="02010600040101010101" pitchFamily="2" charset="-122"/>
                      </a:rPr>
                      <m:t>+</m:t>
                    </m:r>
                    <m:nary>
                      <m:naryPr>
                        <m:chr m:val="∑"/>
                        <m:limLoc m:val="subSup"/>
                        <m:supHide m:val="on"/>
                        <m:ctrlPr>
                          <a:rPr lang="en-US" altLang="zh-CN" sz="1400" b="0" i="1" smtClean="0">
                            <a:latin typeface="Cambria Math" panose="02040503050406030204" pitchFamily="18" charset="0"/>
                            <a:ea typeface="华文中宋" panose="02010600040101010101" pitchFamily="2" charset="-122"/>
                          </a:rPr>
                        </m:ctrlPr>
                      </m:naryPr>
                      <m:sub>
                        <m:r>
                          <m:rPr>
                            <m:brk m:alnAt="9"/>
                          </m:rPr>
                          <a:rPr lang="en-US" altLang="zh-CN" sz="1400" b="0" i="1" smtClean="0">
                            <a:latin typeface="Cambria Math" panose="02040503050406030204" pitchFamily="18" charset="0"/>
                            <a:ea typeface="华文中宋" panose="02010600040101010101" pitchFamily="2" charset="-122"/>
                          </a:rPr>
                          <m:t>𝑗</m:t>
                        </m:r>
                      </m:sub>
                      <m:sup/>
                      <m:e>
                        <m:r>
                          <a:rPr lang="en-US" altLang="zh-CN" sz="1400" b="0" i="1" smtClean="0">
                            <a:latin typeface="Cambria Math" panose="02040503050406030204" pitchFamily="18" charset="0"/>
                            <a:ea typeface="华文中宋" panose="02010600040101010101" pitchFamily="2" charset="-122"/>
                          </a:rPr>
                          <m:t>𝑓</m:t>
                        </m:r>
                        <m:d>
                          <m:dPr>
                            <m:ctrlPr>
                              <a:rPr lang="en-US" altLang="zh-CN" sz="1400" b="0" i="1" smtClean="0">
                                <a:latin typeface="Cambria Math" panose="02040503050406030204" pitchFamily="18" charset="0"/>
                                <a:ea typeface="华文中宋" panose="02010600040101010101" pitchFamily="2" charset="-122"/>
                              </a:rPr>
                            </m:ctrlPr>
                          </m:dPr>
                          <m:e>
                            <m:sSubSup>
                              <m:sSubSupPr>
                                <m:ctrlPr>
                                  <a:rPr lang="en-US" altLang="zh-CN" sz="1400" b="0" i="1" smtClean="0">
                                    <a:latin typeface="Cambria Math" panose="02040503050406030204" pitchFamily="18" charset="0"/>
                                    <a:ea typeface="华文中宋" panose="02010600040101010101" pitchFamily="2" charset="-122"/>
                                  </a:rPr>
                                </m:ctrlPr>
                              </m:sSubSupPr>
                              <m:e>
                                <m:r>
                                  <a:rPr lang="en-US" altLang="zh-CN" sz="1400" b="0" i="1" smtClean="0">
                                    <a:latin typeface="Cambria Math" panose="02040503050406030204" pitchFamily="18" charset="0"/>
                                    <a:ea typeface="华文中宋" panose="02010600040101010101" pitchFamily="2" charset="-122"/>
                                  </a:rPr>
                                  <m:t>𝑎</m:t>
                                </m:r>
                              </m:e>
                              <m:sub>
                                <m:r>
                                  <a:rPr lang="en-US" altLang="zh-CN" sz="1400" b="0" i="1" smtClean="0">
                                    <a:latin typeface="Cambria Math" panose="02040503050406030204" pitchFamily="18" charset="0"/>
                                    <a:ea typeface="华文中宋" panose="02010600040101010101" pitchFamily="2" charset="-122"/>
                                  </a:rPr>
                                  <m:t>𝑖</m:t>
                                </m:r>
                              </m:sub>
                              <m:sup>
                                <m:r>
                                  <a:rPr lang="en-US" altLang="zh-CN" sz="1400" b="0" i="1" smtClean="0">
                                    <a:latin typeface="Cambria Math" panose="02040503050406030204" pitchFamily="18" charset="0"/>
                                    <a:ea typeface="华文中宋" panose="02010600040101010101" pitchFamily="2" charset="-122"/>
                                  </a:rPr>
                                  <m:t>(</m:t>
                                </m:r>
                                <m:r>
                                  <a:rPr lang="en-US" altLang="zh-CN" sz="1400" b="0" i="1" smtClean="0">
                                    <a:latin typeface="Cambria Math" panose="02040503050406030204" pitchFamily="18" charset="0"/>
                                    <a:ea typeface="华文中宋" panose="02010600040101010101" pitchFamily="2" charset="-122"/>
                                  </a:rPr>
                                  <m:t>𝑗</m:t>
                                </m:r>
                                <m:r>
                                  <a:rPr lang="en-US" altLang="zh-CN" sz="1400" b="0" i="1" smtClean="0">
                                    <a:latin typeface="Cambria Math" panose="02040503050406030204" pitchFamily="18" charset="0"/>
                                    <a:ea typeface="华文中宋" panose="02010600040101010101" pitchFamily="2" charset="-122"/>
                                  </a:rPr>
                                  <m:t>)</m:t>
                                </m:r>
                              </m:sup>
                            </m:sSubSup>
                          </m:e>
                        </m:d>
                      </m:e>
                    </m:nary>
                  </m:oMath>
                </a14:m>
                <a:endParaRPr lang="en-US" altLang="zh-CN" sz="1400" dirty="0">
                  <a:latin typeface="华文中宋" panose="02010600040101010101" pitchFamily="2" charset="-122"/>
                  <a:ea typeface="华文中宋" panose="02010600040101010101" pitchFamily="2" charset="-122"/>
                </a:endParaRPr>
              </a:p>
            </p:txBody>
          </p:sp>
        </mc:Choice>
        <mc:Fallback xmlns="">
          <p:sp>
            <p:nvSpPr>
              <p:cNvPr id="31" name="TextBox 6">
                <a:extLst>
                  <a:ext uri="{FF2B5EF4-FFF2-40B4-BE49-F238E27FC236}">
                    <a16:creationId xmlns:a16="http://schemas.microsoft.com/office/drawing/2014/main" id="{754133A7-AA93-4F81-B8FE-A16B33F4559F}"/>
                  </a:ext>
                </a:extLst>
              </p:cNvPr>
              <p:cNvSpPr txBox="1">
                <a:spLocks noRot="1" noChangeAspect="1" noMove="1" noResize="1" noEditPoints="1" noAdjustHandles="1" noChangeArrowheads="1" noChangeShapeType="1" noTextEdit="1"/>
              </p:cNvSpPr>
              <p:nvPr/>
            </p:nvSpPr>
            <p:spPr>
              <a:xfrm>
                <a:off x="1625712" y="608425"/>
                <a:ext cx="4827624" cy="744499"/>
              </a:xfrm>
              <a:prstGeom prst="rect">
                <a:avLst/>
              </a:prstGeom>
              <a:blipFill>
                <a:blip r:embed="rId5"/>
                <a:stretch>
                  <a:fillRect l="-253" b="-590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TextBox 6">
                <a:extLst>
                  <a:ext uri="{FF2B5EF4-FFF2-40B4-BE49-F238E27FC236}">
                    <a16:creationId xmlns:a16="http://schemas.microsoft.com/office/drawing/2014/main" id="{CEB0105B-41F1-498C-B6D0-1BF7B6023AA9}"/>
                  </a:ext>
                </a:extLst>
              </p:cNvPr>
              <p:cNvSpPr txBox="1"/>
              <p:nvPr/>
            </p:nvSpPr>
            <p:spPr>
              <a:xfrm>
                <a:off x="1625712" y="3248521"/>
                <a:ext cx="4827624" cy="744499"/>
              </a:xfrm>
              <a:prstGeom prst="rect">
                <a:avLst/>
              </a:prstGeom>
              <a:noFill/>
            </p:spPr>
            <p:txBody>
              <a:bodyPr wrap="square" rtlCol="0">
                <a:spAutoFit/>
              </a:bodyPr>
              <a:lstStyle/>
              <a:p>
                <a:pPr marL="257175" indent="-257175" algn="just">
                  <a:lnSpc>
                    <a:spcPct val="125000"/>
                  </a:lnSpc>
                  <a:buFont typeface="Wingdings" panose="05000000000000000000" pitchFamily="2" charset="2"/>
                  <a:buChar char="p"/>
                </a:pPr>
                <a:r>
                  <a:rPr lang="zh-CN" altLang="en-US" sz="1400" dirty="0">
                    <a:latin typeface="华文中宋" panose="02010600040101010101" pitchFamily="2" charset="-122"/>
                    <a:ea typeface="华文中宋" panose="02010600040101010101" pitchFamily="2" charset="-122"/>
                  </a:rPr>
                  <a:t>决定因子：</a:t>
                </a:r>
                <a:endParaRPr lang="en-US" altLang="zh-CN" sz="1400" dirty="0">
                  <a:latin typeface="华文中宋" panose="02010600040101010101" pitchFamily="2" charset="-122"/>
                  <a:ea typeface="华文中宋" panose="02010600040101010101" pitchFamily="2" charset="-122"/>
                </a:endParaRPr>
              </a:p>
              <a:p>
                <a:pPr algn="ctr">
                  <a:lnSpc>
                    <a:spcPct val="125000"/>
                  </a:lnSpc>
                </a:pPr>
                <a:r>
                  <a:rPr lang="en-US" altLang="zh-CN" sz="1400" dirty="0">
                    <a:ea typeface="华文中宋" panose="02010600040101010101" pitchFamily="2" charset="-122"/>
                  </a:rPr>
                  <a:t> </a:t>
                </a:r>
                <a14:m>
                  <m:oMath xmlns:m="http://schemas.openxmlformats.org/officeDocument/2006/math">
                    <m:nary>
                      <m:naryPr>
                        <m:chr m:val="∑"/>
                        <m:limLoc m:val="subSup"/>
                        <m:supHide m:val="on"/>
                        <m:ctrlPr>
                          <a:rPr lang="en-US" altLang="zh-CN" sz="1400" i="1" smtClean="0">
                            <a:latin typeface="Cambria Math" panose="02040503050406030204" pitchFamily="18" charset="0"/>
                            <a:ea typeface="华文中宋" panose="02010600040101010101" pitchFamily="2" charset="-122"/>
                          </a:rPr>
                        </m:ctrlPr>
                      </m:naryPr>
                      <m:sub>
                        <m:r>
                          <a:rPr lang="en-US" altLang="zh-CN" sz="1400" i="1">
                            <a:latin typeface="Cambria Math" panose="02040503050406030204" pitchFamily="18" charset="0"/>
                            <a:ea typeface="华文中宋" panose="02010600040101010101" pitchFamily="2" charset="-122"/>
                          </a:rPr>
                          <m:t>𝑘</m:t>
                        </m:r>
                        <m:r>
                          <a:rPr lang="en-US" altLang="zh-CN" sz="1400" i="1">
                            <a:latin typeface="Cambria Math" panose="02040503050406030204" pitchFamily="18" charset="0"/>
                            <a:ea typeface="Cambria Math" panose="02040503050406030204" pitchFamily="18" charset="0"/>
                          </a:rPr>
                          <m:t>∈</m:t>
                        </m:r>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𝐷</m:t>
                            </m:r>
                          </m:e>
                          <m:sub>
                            <m:r>
                              <a:rPr lang="en-US" altLang="zh-CN" sz="1400" b="0" i="1" smtClean="0">
                                <a:latin typeface="Cambria Math" panose="02040503050406030204" pitchFamily="18" charset="0"/>
                                <a:ea typeface="Cambria Math" panose="02040503050406030204" pitchFamily="18" charset="0"/>
                              </a:rPr>
                              <m:t>𝑖</m:t>
                            </m:r>
                          </m:sub>
                        </m:sSub>
                      </m:sub>
                      <m:sup/>
                      <m:e>
                        <m:r>
                          <a:rPr lang="en-US" altLang="zh-CN" sz="1400" i="1">
                            <a:latin typeface="Cambria Math" panose="02040503050406030204" pitchFamily="18" charset="0"/>
                            <a:ea typeface="华文中宋" panose="02010600040101010101" pitchFamily="2" charset="-122"/>
                          </a:rPr>
                          <m:t>𝑓</m:t>
                        </m:r>
                        <m:d>
                          <m:dPr>
                            <m:ctrlPr>
                              <a:rPr lang="en-US" altLang="zh-CN" sz="1400" i="1">
                                <a:latin typeface="Cambria Math" panose="02040503050406030204" pitchFamily="18" charset="0"/>
                                <a:ea typeface="华文中宋" panose="02010600040101010101" pitchFamily="2" charset="-122"/>
                              </a:rPr>
                            </m:ctrlPr>
                          </m:dPr>
                          <m:e>
                            <m:sSubSup>
                              <m:sSubSupPr>
                                <m:ctrlPr>
                                  <a:rPr lang="en-US" altLang="zh-CN" sz="1400" i="1">
                                    <a:latin typeface="Cambria Math" panose="02040503050406030204" pitchFamily="18" charset="0"/>
                                    <a:ea typeface="华文中宋" panose="02010600040101010101" pitchFamily="2" charset="-122"/>
                                  </a:rPr>
                                </m:ctrlPr>
                              </m:sSubSupPr>
                              <m:e>
                                <m:r>
                                  <a:rPr lang="en-US" altLang="zh-CN" sz="1400" i="1">
                                    <a:latin typeface="Cambria Math" panose="02040503050406030204" pitchFamily="18" charset="0"/>
                                    <a:ea typeface="华文中宋" panose="02010600040101010101" pitchFamily="2" charset="-122"/>
                                  </a:rPr>
                                  <m:t>𝑎</m:t>
                                </m:r>
                              </m:e>
                              <m:sub>
                                <m:r>
                                  <a:rPr lang="en-US" altLang="zh-CN" sz="1400" i="1">
                                    <a:latin typeface="Cambria Math" panose="02040503050406030204" pitchFamily="18" charset="0"/>
                                    <a:ea typeface="华文中宋" panose="02010600040101010101" pitchFamily="2" charset="-122"/>
                                  </a:rPr>
                                  <m:t>𝑖</m:t>
                                </m:r>
                              </m:sub>
                              <m:sup>
                                <m:r>
                                  <a:rPr lang="en-US" altLang="zh-CN" sz="1400" i="1">
                                    <a:latin typeface="Cambria Math" panose="02040503050406030204" pitchFamily="18" charset="0"/>
                                    <a:ea typeface="华文中宋" panose="02010600040101010101" pitchFamily="2" charset="-122"/>
                                  </a:rPr>
                                  <m:t>(</m:t>
                                </m:r>
                                <m:r>
                                  <a:rPr lang="en-US" altLang="zh-CN" sz="1400" b="0" i="1" smtClean="0">
                                    <a:latin typeface="Cambria Math" panose="02040503050406030204" pitchFamily="18" charset="0"/>
                                    <a:ea typeface="华文中宋" panose="02010600040101010101" pitchFamily="2" charset="-122"/>
                                  </a:rPr>
                                  <m:t>𝑘</m:t>
                                </m:r>
                                <m:r>
                                  <a:rPr lang="en-US" altLang="zh-CN" sz="1400" i="1">
                                    <a:latin typeface="Cambria Math" panose="02040503050406030204" pitchFamily="18" charset="0"/>
                                    <a:ea typeface="华文中宋" panose="02010600040101010101" pitchFamily="2" charset="-122"/>
                                  </a:rPr>
                                  <m:t>)</m:t>
                                </m:r>
                              </m:sup>
                            </m:sSubSup>
                          </m:e>
                        </m:d>
                      </m:e>
                    </m:nary>
                    <m:r>
                      <a:rPr lang="en-US" altLang="zh-CN" sz="1400" b="0" i="1" smtClean="0">
                        <a:latin typeface="Cambria Math" panose="02040503050406030204" pitchFamily="18" charset="0"/>
                        <a:ea typeface="华文中宋" panose="02010600040101010101" pitchFamily="2" charset="-122"/>
                      </a:rPr>
                      <m:t>/</m:t>
                    </m:r>
                    <m:nary>
                      <m:naryPr>
                        <m:chr m:val="∑"/>
                        <m:limLoc m:val="subSup"/>
                        <m:supHide m:val="on"/>
                        <m:ctrlPr>
                          <a:rPr lang="en-US" altLang="zh-CN" sz="1400" b="0" i="1" smtClean="0">
                            <a:latin typeface="Cambria Math" panose="02040503050406030204" pitchFamily="18" charset="0"/>
                            <a:ea typeface="华文中宋" panose="02010600040101010101" pitchFamily="2" charset="-122"/>
                          </a:rPr>
                        </m:ctrlPr>
                      </m:naryPr>
                      <m:sub>
                        <m:r>
                          <a:rPr lang="en-US" altLang="zh-CN" sz="1400" b="0" i="1" smtClean="0">
                            <a:latin typeface="Cambria Math" panose="02040503050406030204" pitchFamily="18" charset="0"/>
                            <a:ea typeface="华文中宋" panose="02010600040101010101" pitchFamily="2" charset="-122"/>
                          </a:rPr>
                          <m:t>𝑘</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𝐴</m:t>
                        </m:r>
                      </m:sub>
                      <m:sup/>
                      <m:e>
                        <m:r>
                          <a:rPr lang="en-US" altLang="zh-CN" sz="1400" b="0" i="1" smtClean="0">
                            <a:latin typeface="Cambria Math" panose="02040503050406030204" pitchFamily="18" charset="0"/>
                            <a:ea typeface="华文中宋" panose="02010600040101010101" pitchFamily="2" charset="-122"/>
                          </a:rPr>
                          <m:t>𝑓</m:t>
                        </m:r>
                        <m:d>
                          <m:dPr>
                            <m:ctrlPr>
                              <a:rPr lang="en-US" altLang="zh-CN" sz="1400" b="0" i="1" smtClean="0">
                                <a:latin typeface="Cambria Math" panose="02040503050406030204" pitchFamily="18" charset="0"/>
                                <a:ea typeface="华文中宋" panose="02010600040101010101" pitchFamily="2" charset="-122"/>
                              </a:rPr>
                            </m:ctrlPr>
                          </m:dPr>
                          <m:e>
                            <m:sSubSup>
                              <m:sSubSupPr>
                                <m:ctrlPr>
                                  <a:rPr lang="en-US" altLang="zh-CN" sz="1400" b="0" i="1" smtClean="0">
                                    <a:latin typeface="Cambria Math" panose="02040503050406030204" pitchFamily="18" charset="0"/>
                                    <a:ea typeface="华文中宋" panose="02010600040101010101" pitchFamily="2" charset="-122"/>
                                  </a:rPr>
                                </m:ctrlPr>
                              </m:sSubSupPr>
                              <m:e>
                                <m:r>
                                  <a:rPr lang="en-US" altLang="zh-CN" sz="1400" b="0" i="1" smtClean="0">
                                    <a:latin typeface="Cambria Math" panose="02040503050406030204" pitchFamily="18" charset="0"/>
                                    <a:ea typeface="华文中宋" panose="02010600040101010101" pitchFamily="2" charset="-122"/>
                                  </a:rPr>
                                  <m:t>𝑎</m:t>
                                </m:r>
                              </m:e>
                              <m:sub>
                                <m:r>
                                  <a:rPr lang="en-US" altLang="zh-CN" sz="1400" b="0" i="1" smtClean="0">
                                    <a:latin typeface="Cambria Math" panose="02040503050406030204" pitchFamily="18" charset="0"/>
                                    <a:ea typeface="华文中宋" panose="02010600040101010101" pitchFamily="2" charset="-122"/>
                                  </a:rPr>
                                  <m:t>𝑖</m:t>
                                </m:r>
                              </m:sub>
                              <m:sup>
                                <m:r>
                                  <a:rPr lang="en-US" altLang="zh-CN" sz="1400" b="0" i="1" smtClean="0">
                                    <a:latin typeface="Cambria Math" panose="02040503050406030204" pitchFamily="18" charset="0"/>
                                    <a:ea typeface="华文中宋" panose="02010600040101010101" pitchFamily="2" charset="-122"/>
                                  </a:rPr>
                                  <m:t>(</m:t>
                                </m:r>
                                <m:r>
                                  <a:rPr lang="en-US" altLang="zh-CN" sz="1400" b="0" i="1" smtClean="0">
                                    <a:latin typeface="Cambria Math" panose="02040503050406030204" pitchFamily="18" charset="0"/>
                                    <a:ea typeface="华文中宋" panose="02010600040101010101" pitchFamily="2" charset="-122"/>
                                  </a:rPr>
                                  <m:t>𝑘</m:t>
                                </m:r>
                                <m:r>
                                  <a:rPr lang="en-US" altLang="zh-CN" sz="1400" b="0" i="1" smtClean="0">
                                    <a:latin typeface="Cambria Math" panose="02040503050406030204" pitchFamily="18" charset="0"/>
                                    <a:ea typeface="华文中宋" panose="02010600040101010101" pitchFamily="2" charset="-122"/>
                                  </a:rPr>
                                  <m:t>)</m:t>
                                </m:r>
                              </m:sup>
                            </m:sSubSup>
                          </m:e>
                        </m:d>
                      </m:e>
                    </m:nary>
                    <m:r>
                      <a:rPr lang="en-US" altLang="zh-CN" sz="1400" b="0" i="1" smtClean="0">
                        <a:latin typeface="Cambria Math" panose="02040503050406030204" pitchFamily="18" charset="0"/>
                        <a:ea typeface="Cambria Math" panose="02040503050406030204" pitchFamily="18" charset="0"/>
                      </a:rPr>
                      <m:t>≥</m:t>
                    </m:r>
                    <m:r>
                      <a:rPr lang="zh-CN" altLang="en-US" sz="1400" b="0" i="1" smtClean="0">
                        <a:latin typeface="Cambria Math" panose="02040503050406030204" pitchFamily="18" charset="0"/>
                        <a:ea typeface="Cambria Math" panose="02040503050406030204" pitchFamily="18" charset="0"/>
                      </a:rPr>
                      <m:t>𝛽</m:t>
                    </m:r>
                  </m:oMath>
                </a14:m>
                <a:endParaRPr lang="en-US" altLang="zh-CN" sz="1400" dirty="0">
                  <a:latin typeface="华文中宋" panose="02010600040101010101" pitchFamily="2" charset="-122"/>
                  <a:ea typeface="华文中宋" panose="02010600040101010101" pitchFamily="2" charset="-122"/>
                </a:endParaRPr>
              </a:p>
            </p:txBody>
          </p:sp>
        </mc:Choice>
        <mc:Fallback xmlns="">
          <p:sp>
            <p:nvSpPr>
              <p:cNvPr id="32" name="TextBox 6">
                <a:extLst>
                  <a:ext uri="{FF2B5EF4-FFF2-40B4-BE49-F238E27FC236}">
                    <a16:creationId xmlns:a16="http://schemas.microsoft.com/office/drawing/2014/main" id="{CEB0105B-41F1-498C-B6D0-1BF7B6023AA9}"/>
                  </a:ext>
                </a:extLst>
              </p:cNvPr>
              <p:cNvSpPr txBox="1">
                <a:spLocks noRot="1" noChangeAspect="1" noMove="1" noResize="1" noEditPoints="1" noAdjustHandles="1" noChangeArrowheads="1" noChangeShapeType="1" noTextEdit="1"/>
              </p:cNvSpPr>
              <p:nvPr/>
            </p:nvSpPr>
            <p:spPr>
              <a:xfrm>
                <a:off x="1625712" y="3248521"/>
                <a:ext cx="4827624" cy="744499"/>
              </a:xfrm>
              <a:prstGeom prst="rect">
                <a:avLst/>
              </a:prstGeom>
              <a:blipFill>
                <a:blip r:embed="rId6"/>
                <a:stretch>
                  <a:fillRect l="-253" b="-59016"/>
                </a:stretch>
              </a:blipFill>
            </p:spPr>
            <p:txBody>
              <a:bodyPr/>
              <a:lstStyle/>
              <a:p>
                <a:r>
                  <a:rPr lang="zh-CN" altLang="en-US">
                    <a:noFill/>
                  </a:rPr>
                  <a:t> </a:t>
                </a:r>
              </a:p>
            </p:txBody>
          </p:sp>
        </mc:Fallback>
      </mc:AlternateContent>
      <p:sp>
        <p:nvSpPr>
          <p:cNvPr id="10" name="灯片编号占位符 9">
            <a:extLst>
              <a:ext uri="{FF2B5EF4-FFF2-40B4-BE49-F238E27FC236}">
                <a16:creationId xmlns:a16="http://schemas.microsoft.com/office/drawing/2014/main" id="{9D2818ED-D028-4603-8FD5-D1B859CB6484}"/>
              </a:ext>
            </a:extLst>
          </p:cNvPr>
          <p:cNvSpPr>
            <a:spLocks noGrp="1"/>
          </p:cNvSpPr>
          <p:nvPr>
            <p:ph type="sldNum" sz="quarter" idx="4"/>
          </p:nvPr>
        </p:nvSpPr>
        <p:spPr/>
        <p:txBody>
          <a:bodyPr/>
          <a:lstStyle/>
          <a:p>
            <a:fld id="{0C913308-F349-4B6D-A68A-DD1791B4A57B}" type="slidenum">
              <a:rPr lang="en-US" altLang="zh-CN" smtClean="0"/>
              <a:pPr/>
              <a:t>15</a:t>
            </a:fld>
            <a:r>
              <a:rPr lang="en-US" altLang="zh-CN"/>
              <a:t>/24</a:t>
            </a:r>
            <a:endParaRPr lang="en-US" dirty="0"/>
          </a:p>
        </p:txBody>
      </p:sp>
    </p:spTree>
    <p:extLst>
      <p:ext uri="{BB962C8B-B14F-4D97-AF65-F5344CB8AC3E}">
        <p14:creationId xmlns:p14="http://schemas.microsoft.com/office/powerpoint/2010/main" val="4187831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457781" cy="4803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3" name="组合 2"/>
          <p:cNvGrpSpPr/>
          <p:nvPr/>
        </p:nvGrpSpPr>
        <p:grpSpPr>
          <a:xfrm>
            <a:off x="-381" y="1818892"/>
            <a:ext cx="1458162" cy="2168801"/>
            <a:chOff x="-72516" y="1567940"/>
            <a:chExt cx="1944216" cy="2891734"/>
          </a:xfrm>
        </p:grpSpPr>
        <p:sp>
          <p:nvSpPr>
            <p:cNvPr id="4" name="矩形 3"/>
            <p:cNvSpPr/>
            <p:nvPr/>
          </p:nvSpPr>
          <p:spPr>
            <a:xfrm>
              <a:off x="-72516" y="1567940"/>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p:cNvSpPr/>
            <p:nvPr/>
          </p:nvSpPr>
          <p:spPr>
            <a:xfrm>
              <a:off x="-72516" y="2724633"/>
              <a:ext cx="1944216" cy="578347"/>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72516" y="3302980"/>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72516" y="2146286"/>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72516" y="3881327"/>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4" name="等腰三角形 13"/>
          <p:cNvSpPr/>
          <p:nvPr/>
        </p:nvSpPr>
        <p:spPr>
          <a:xfrm rot="16200000">
            <a:off x="1309644" y="2863595"/>
            <a:ext cx="216879" cy="7939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5" name="组合 14"/>
          <p:cNvGrpSpPr/>
          <p:nvPr/>
        </p:nvGrpSpPr>
        <p:grpSpPr>
          <a:xfrm>
            <a:off x="296843" y="789552"/>
            <a:ext cx="864096" cy="864096"/>
            <a:chOff x="1763688" y="1059582"/>
            <a:chExt cx="1794170" cy="1794170"/>
          </a:xfrm>
        </p:grpSpPr>
        <p:sp>
          <p:nvSpPr>
            <p:cNvPr id="16" name="椭圆 15"/>
            <p:cNvSpPr/>
            <p:nvPr/>
          </p:nvSpPr>
          <p:spPr>
            <a:xfrm>
              <a:off x="1763688" y="1059582"/>
              <a:ext cx="1794170" cy="1794170"/>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7" name="Picture 3" descr="C:\Users\think\Desktop\未标题-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9894" y="1059582"/>
              <a:ext cx="1787963" cy="179417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组合 18"/>
          <p:cNvGrpSpPr/>
          <p:nvPr/>
        </p:nvGrpSpPr>
        <p:grpSpPr>
          <a:xfrm>
            <a:off x="1457781" y="195921"/>
            <a:ext cx="5283587" cy="323165"/>
            <a:chOff x="0" y="155996"/>
            <a:chExt cx="9175263" cy="430886"/>
          </a:xfrm>
        </p:grpSpPr>
        <p:cxnSp>
          <p:nvCxnSpPr>
            <p:cNvPr id="20" name="直接连接符 19"/>
            <p:cNvCxnSpPr/>
            <p:nvPr/>
          </p:nvCxnSpPr>
          <p:spPr>
            <a:xfrm>
              <a:off x="0" y="371440"/>
              <a:ext cx="2188065"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987198" y="371440"/>
              <a:ext cx="2188065"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2" name="TextBox 500"/>
            <p:cNvSpPr txBox="1"/>
            <p:nvPr/>
          </p:nvSpPr>
          <p:spPr>
            <a:xfrm>
              <a:off x="2105419" y="155996"/>
              <a:ext cx="4964428" cy="430886"/>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防御方案</a:t>
              </a:r>
            </a:p>
          </p:txBody>
        </p:sp>
      </p:grpSp>
      <p:sp>
        <p:nvSpPr>
          <p:cNvPr id="37" name="TextBox 43"/>
          <p:cNvSpPr txBox="1"/>
          <p:nvPr/>
        </p:nvSpPr>
        <p:spPr>
          <a:xfrm>
            <a:off x="-27384" y="188573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论文贡献</a:t>
            </a:r>
          </a:p>
        </p:txBody>
      </p:sp>
      <p:sp>
        <p:nvSpPr>
          <p:cNvPr id="38" name="TextBox 47"/>
          <p:cNvSpPr txBox="1"/>
          <p:nvPr/>
        </p:nvSpPr>
        <p:spPr>
          <a:xfrm>
            <a:off x="-27384" y="2319490"/>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研究背景</a:t>
            </a:r>
          </a:p>
        </p:txBody>
      </p:sp>
      <p:sp>
        <p:nvSpPr>
          <p:cNvPr id="39" name="TextBox 48"/>
          <p:cNvSpPr txBox="1"/>
          <p:nvPr/>
        </p:nvSpPr>
        <p:spPr>
          <a:xfrm>
            <a:off x="-27384" y="2753250"/>
            <a:ext cx="1512168" cy="323165"/>
          </a:xfrm>
          <a:prstGeom prst="rect">
            <a:avLst/>
          </a:prstGeom>
          <a:noFill/>
        </p:spPr>
        <p:txBody>
          <a:bodyPr wrap="square" rtlCol="0">
            <a:spAutoFit/>
          </a:bodyPr>
          <a:lstStyle/>
          <a:p>
            <a:pPr algn="ctr"/>
            <a:r>
              <a:rPr lang="zh-CN" altLang="en-US" sz="1500" dirty="0">
                <a:solidFill>
                  <a:srgbClr val="FFFFFF"/>
                </a:solidFill>
                <a:latin typeface="华文中宋" panose="02010600040101010101" pitchFamily="2" charset="-122"/>
                <a:ea typeface="华文中宋" panose="02010600040101010101" pitchFamily="2" charset="-122"/>
              </a:rPr>
              <a:t>攻击方案</a:t>
            </a:r>
          </a:p>
        </p:txBody>
      </p:sp>
      <p:sp>
        <p:nvSpPr>
          <p:cNvPr id="40" name="TextBox 50"/>
          <p:cNvSpPr txBox="1"/>
          <p:nvPr/>
        </p:nvSpPr>
        <p:spPr>
          <a:xfrm>
            <a:off x="-27384" y="318701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实验评估</a:t>
            </a:r>
          </a:p>
        </p:txBody>
      </p:sp>
      <p:sp>
        <p:nvSpPr>
          <p:cNvPr id="41" name="TextBox 51"/>
          <p:cNvSpPr txBox="1"/>
          <p:nvPr/>
        </p:nvSpPr>
        <p:spPr>
          <a:xfrm>
            <a:off x="-27384" y="362077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方案总结</a:t>
            </a:r>
          </a:p>
        </p:txBody>
      </p:sp>
      <p:sp>
        <p:nvSpPr>
          <p:cNvPr id="31" name="TextBox 6">
            <a:extLst>
              <a:ext uri="{FF2B5EF4-FFF2-40B4-BE49-F238E27FC236}">
                <a16:creationId xmlns:a16="http://schemas.microsoft.com/office/drawing/2014/main" id="{754133A7-AA93-4F81-B8FE-A16B33F4559F}"/>
              </a:ext>
            </a:extLst>
          </p:cNvPr>
          <p:cNvSpPr txBox="1"/>
          <p:nvPr/>
        </p:nvSpPr>
        <p:spPr>
          <a:xfrm>
            <a:off x="1625712" y="608425"/>
            <a:ext cx="2139598" cy="336952"/>
          </a:xfrm>
          <a:prstGeom prst="rect">
            <a:avLst/>
          </a:prstGeom>
          <a:noFill/>
        </p:spPr>
        <p:txBody>
          <a:bodyPr wrap="square" rtlCol="0">
            <a:spAutoFit/>
          </a:bodyPr>
          <a:lstStyle/>
          <a:p>
            <a:pPr marL="257175" indent="-257175" algn="just">
              <a:lnSpc>
                <a:spcPct val="125000"/>
              </a:lnSpc>
              <a:buFont typeface="Wingdings" panose="05000000000000000000" pitchFamily="2" charset="2"/>
              <a:buChar char="p"/>
            </a:pPr>
            <a:r>
              <a:rPr lang="zh-CN" altLang="en-US" sz="1400" dirty="0">
                <a:latin typeface="华文中宋" panose="02010600040101010101" pitchFamily="2" charset="-122"/>
                <a:ea typeface="华文中宋" panose="02010600040101010101" pitchFamily="2" charset="-122"/>
              </a:rPr>
              <a:t>搜索决定因子</a:t>
            </a:r>
            <a:endParaRPr lang="en-US" altLang="zh-CN" sz="1400" dirty="0">
              <a:latin typeface="华文中宋" panose="02010600040101010101" pitchFamily="2" charset="-122"/>
              <a:ea typeface="华文中宋" panose="02010600040101010101" pitchFamily="2" charset="-122"/>
            </a:endParaRPr>
          </a:p>
        </p:txBody>
      </p:sp>
      <p:pic>
        <p:nvPicPr>
          <p:cNvPr id="5" name="图片 4">
            <a:extLst>
              <a:ext uri="{FF2B5EF4-FFF2-40B4-BE49-F238E27FC236}">
                <a16:creationId xmlns:a16="http://schemas.microsoft.com/office/drawing/2014/main" id="{AE98E30B-7163-41F6-91DF-F7E568C88B17}"/>
              </a:ext>
            </a:extLst>
          </p:cNvPr>
          <p:cNvPicPr>
            <a:picLocks noChangeAspect="1"/>
          </p:cNvPicPr>
          <p:nvPr/>
        </p:nvPicPr>
        <p:blipFill>
          <a:blip r:embed="rId4"/>
          <a:stretch>
            <a:fillRect/>
          </a:stretch>
        </p:blipFill>
        <p:spPr>
          <a:xfrm>
            <a:off x="1557507" y="1335149"/>
            <a:ext cx="2338453" cy="2101865"/>
          </a:xfrm>
          <a:prstGeom prst="rect">
            <a:avLst/>
          </a:prstGeom>
        </p:spPr>
      </p:pic>
      <p:sp>
        <p:nvSpPr>
          <p:cNvPr id="26" name="TextBox 6">
            <a:extLst>
              <a:ext uri="{FF2B5EF4-FFF2-40B4-BE49-F238E27FC236}">
                <a16:creationId xmlns:a16="http://schemas.microsoft.com/office/drawing/2014/main" id="{80CA9185-067D-4CC4-A5CE-2B5718A84003}"/>
              </a:ext>
            </a:extLst>
          </p:cNvPr>
          <p:cNvSpPr txBox="1"/>
          <p:nvPr/>
        </p:nvSpPr>
        <p:spPr>
          <a:xfrm>
            <a:off x="4099575" y="621076"/>
            <a:ext cx="2139598" cy="336952"/>
          </a:xfrm>
          <a:prstGeom prst="rect">
            <a:avLst/>
          </a:prstGeom>
          <a:noFill/>
        </p:spPr>
        <p:txBody>
          <a:bodyPr wrap="square" rtlCol="0">
            <a:spAutoFit/>
          </a:bodyPr>
          <a:lstStyle/>
          <a:p>
            <a:pPr marL="257175" indent="-257175" algn="just">
              <a:lnSpc>
                <a:spcPct val="125000"/>
              </a:lnSpc>
              <a:buFont typeface="Wingdings" panose="05000000000000000000" pitchFamily="2" charset="2"/>
              <a:buChar char="p"/>
            </a:pPr>
            <a:r>
              <a:rPr lang="zh-CN" altLang="en-US" sz="1400" dirty="0">
                <a:latin typeface="华文中宋" panose="02010600040101010101" pitchFamily="2" charset="-122"/>
                <a:ea typeface="华文中宋" panose="02010600040101010101" pitchFamily="2" charset="-122"/>
              </a:rPr>
              <a:t>利用模糊词重训练</a:t>
            </a:r>
            <a:endParaRPr lang="en-US" altLang="zh-CN" sz="1400" dirty="0">
              <a:latin typeface="华文中宋" panose="02010600040101010101" pitchFamily="2" charset="-122"/>
              <a:ea typeface="华文中宋" panose="02010600040101010101" pitchFamily="2" charset="-122"/>
            </a:endParaRPr>
          </a:p>
        </p:txBody>
      </p:sp>
      <p:pic>
        <p:nvPicPr>
          <p:cNvPr id="9" name="图片 8">
            <a:extLst>
              <a:ext uri="{FF2B5EF4-FFF2-40B4-BE49-F238E27FC236}">
                <a16:creationId xmlns:a16="http://schemas.microsoft.com/office/drawing/2014/main" id="{6AC5041E-2A15-456F-BA68-8D100ABAEC97}"/>
              </a:ext>
            </a:extLst>
          </p:cNvPr>
          <p:cNvPicPr>
            <a:picLocks noChangeAspect="1"/>
          </p:cNvPicPr>
          <p:nvPr/>
        </p:nvPicPr>
        <p:blipFill>
          <a:blip r:embed="rId5"/>
          <a:stretch>
            <a:fillRect/>
          </a:stretch>
        </p:blipFill>
        <p:spPr>
          <a:xfrm>
            <a:off x="4001350" y="1335163"/>
            <a:ext cx="2250333" cy="2101851"/>
          </a:xfrm>
          <a:prstGeom prst="rect">
            <a:avLst/>
          </a:prstGeom>
        </p:spPr>
      </p:pic>
      <p:sp>
        <p:nvSpPr>
          <p:cNvPr id="13" name="灯片编号占位符 12">
            <a:extLst>
              <a:ext uri="{FF2B5EF4-FFF2-40B4-BE49-F238E27FC236}">
                <a16:creationId xmlns:a16="http://schemas.microsoft.com/office/drawing/2014/main" id="{2CACA31A-5906-4DA5-9604-4A676B381CC4}"/>
              </a:ext>
            </a:extLst>
          </p:cNvPr>
          <p:cNvSpPr>
            <a:spLocks noGrp="1"/>
          </p:cNvSpPr>
          <p:nvPr>
            <p:ph type="sldNum" sz="quarter" idx="4"/>
          </p:nvPr>
        </p:nvSpPr>
        <p:spPr/>
        <p:txBody>
          <a:bodyPr/>
          <a:lstStyle/>
          <a:p>
            <a:fld id="{0C913308-F349-4B6D-A68A-DD1791B4A57B}" type="slidenum">
              <a:rPr lang="en-US" altLang="zh-CN" smtClean="0"/>
              <a:pPr/>
              <a:t>16</a:t>
            </a:fld>
            <a:r>
              <a:rPr lang="en-US" altLang="zh-CN"/>
              <a:t>/24</a:t>
            </a:r>
            <a:endParaRPr lang="en-US" dirty="0"/>
          </a:p>
        </p:txBody>
      </p:sp>
    </p:spTree>
    <p:extLst>
      <p:ext uri="{BB962C8B-B14F-4D97-AF65-F5344CB8AC3E}">
        <p14:creationId xmlns:p14="http://schemas.microsoft.com/office/powerpoint/2010/main" val="1974340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椭圆 259">
            <a:extLst>
              <a:ext uri="{FF2B5EF4-FFF2-40B4-BE49-F238E27FC236}">
                <a16:creationId xmlns:a16="http://schemas.microsoft.com/office/drawing/2014/main" id="{1E7E4E86-160D-45D2-B499-4339B6A63310}"/>
              </a:ext>
            </a:extLst>
          </p:cNvPr>
          <p:cNvSpPr>
            <a:spLocks noChangeArrowheads="1"/>
          </p:cNvSpPr>
          <p:nvPr/>
        </p:nvSpPr>
        <p:spPr bwMode="auto">
          <a:xfrm rot="16200000">
            <a:off x="695623" y="2273943"/>
            <a:ext cx="609194" cy="609424"/>
          </a:xfrm>
          <a:prstGeom prst="ellipse">
            <a:avLst/>
          </a:prstGeom>
          <a:solidFill>
            <a:schemeClr val="bg1"/>
          </a:solidFill>
          <a:ln w="25400">
            <a:noFill/>
            <a:round/>
            <a:headEnd/>
            <a:tailEnd/>
          </a:ln>
        </p:spPr>
        <p:txBody>
          <a:bodyPr anchor="ctr"/>
          <a:lstStyle/>
          <a:p>
            <a:pPr algn="ctr"/>
            <a:endParaRPr lang="zh-CN" altLang="zh-CN" sz="1350" dirty="0">
              <a:solidFill>
                <a:srgbClr val="FFFFFF"/>
              </a:solidFill>
              <a:latin typeface="微软雅黑" pitchFamily="34" charset="-122"/>
              <a:ea typeface="微软雅黑" pitchFamily="34" charset="-122"/>
              <a:sym typeface="宋体" pitchFamily="2" charset="-122"/>
            </a:endParaRPr>
          </a:p>
        </p:txBody>
      </p:sp>
      <p:sp>
        <p:nvSpPr>
          <p:cNvPr id="16" name="Text Box 39">
            <a:extLst>
              <a:ext uri="{FF2B5EF4-FFF2-40B4-BE49-F238E27FC236}">
                <a16:creationId xmlns:a16="http://schemas.microsoft.com/office/drawing/2014/main" id="{B3179CF3-19AC-4A00-AF3E-5D22B05FCAED}"/>
              </a:ext>
            </a:extLst>
          </p:cNvPr>
          <p:cNvSpPr>
            <a:spLocks noChangeArrowheads="1"/>
          </p:cNvSpPr>
          <p:nvPr/>
        </p:nvSpPr>
        <p:spPr bwMode="auto">
          <a:xfrm>
            <a:off x="1667054" y="2139702"/>
            <a:ext cx="3523892" cy="703078"/>
          </a:xfrm>
          <a:prstGeom prst="rect">
            <a:avLst/>
          </a:prstGeom>
          <a:noFill/>
          <a:ln w="9525">
            <a:noFill/>
            <a:miter lim="800000"/>
            <a:headEnd/>
            <a:tailEnd/>
          </a:ln>
        </p:spPr>
        <p:txBody>
          <a:bodyPr wrap="square" anchor="ctr" anchorCtr="1">
            <a:spAutoFit/>
          </a:bodyPr>
          <a:lstStyle/>
          <a:p>
            <a:pPr algn="ctr">
              <a:lnSpc>
                <a:spcPct val="150000"/>
              </a:lnSpc>
              <a:buClr>
                <a:schemeClr val="tx1"/>
              </a:buClr>
            </a:pPr>
            <a:r>
              <a:rPr lang="zh-CN" altLang="en-US" sz="3000" b="1" dirty="0">
                <a:solidFill>
                  <a:schemeClr val="bg1"/>
                </a:solidFill>
                <a:latin typeface="华文中宋" panose="02010600040101010101" pitchFamily="2" charset="-122"/>
                <a:ea typeface="华文中宋" panose="02010600040101010101" pitchFamily="2" charset="-122"/>
                <a:sym typeface="微软雅黑" pitchFamily="34" charset="-122"/>
              </a:rPr>
              <a:t>实 验 评 估</a:t>
            </a:r>
            <a:endParaRPr lang="en-US" sz="4500" b="1" dirty="0">
              <a:latin typeface="华文中宋" panose="02010600040101010101" pitchFamily="2" charset="-122"/>
              <a:ea typeface="华文中宋" panose="02010600040101010101" pitchFamily="2" charset="-122"/>
            </a:endParaRPr>
          </a:p>
        </p:txBody>
      </p:sp>
      <p:sp>
        <p:nvSpPr>
          <p:cNvPr id="17" name="Text Box 39">
            <a:extLst>
              <a:ext uri="{FF2B5EF4-FFF2-40B4-BE49-F238E27FC236}">
                <a16:creationId xmlns:a16="http://schemas.microsoft.com/office/drawing/2014/main" id="{34DF6191-6DAF-4FB3-AE7F-61CD11823C71}"/>
              </a:ext>
            </a:extLst>
          </p:cNvPr>
          <p:cNvSpPr>
            <a:spLocks noChangeArrowheads="1"/>
          </p:cNvSpPr>
          <p:nvPr/>
        </p:nvSpPr>
        <p:spPr bwMode="auto">
          <a:xfrm>
            <a:off x="694732" y="2230849"/>
            <a:ext cx="610200" cy="577530"/>
          </a:xfrm>
          <a:prstGeom prst="rect">
            <a:avLst/>
          </a:prstGeom>
          <a:noFill/>
          <a:ln w="9525">
            <a:noFill/>
            <a:miter lim="800000"/>
            <a:headEnd/>
            <a:tailEnd/>
          </a:ln>
        </p:spPr>
        <p:txBody>
          <a:bodyPr anchor="ctr" anchorCtr="1">
            <a:spAutoFit/>
          </a:bodyPr>
          <a:lstStyle/>
          <a:p>
            <a:pPr algn="ctr">
              <a:lnSpc>
                <a:spcPct val="150000"/>
              </a:lnSpc>
            </a:pPr>
            <a:r>
              <a:rPr lang="en-US" altLang="zh-CN" sz="2400" b="1" dirty="0">
                <a:solidFill>
                  <a:srgbClr val="314865"/>
                </a:solidFill>
                <a:latin typeface="Segoe UI" panose="020B0502040204020203" pitchFamily="34" charset="0"/>
                <a:ea typeface="微软雅黑" pitchFamily="34" charset="-122"/>
                <a:cs typeface="Segoe UI" panose="020B0502040204020203" pitchFamily="34" charset="0"/>
                <a:sym typeface="微软雅黑" pitchFamily="34" charset="-122"/>
              </a:rPr>
              <a:t>4</a:t>
            </a:r>
            <a:endParaRPr lang="zh-CN" altLang="en-US" sz="1350" b="1" dirty="0">
              <a:solidFill>
                <a:srgbClr val="314865"/>
              </a:solidFill>
              <a:latin typeface="Segoe UI" panose="020B0502040204020203" pitchFamily="34" charset="0"/>
              <a:ea typeface="微软雅黑" pitchFamily="34" charset="-122"/>
              <a:cs typeface="Segoe UI" panose="020B0502040204020203" pitchFamily="34" charset="0"/>
            </a:endParaRPr>
          </a:p>
        </p:txBody>
      </p:sp>
      <p:sp>
        <p:nvSpPr>
          <p:cNvPr id="4" name="灯片编号占位符 3">
            <a:extLst>
              <a:ext uri="{FF2B5EF4-FFF2-40B4-BE49-F238E27FC236}">
                <a16:creationId xmlns:a16="http://schemas.microsoft.com/office/drawing/2014/main" id="{4D6DC306-8C90-4518-8009-36C8F08453DB}"/>
              </a:ext>
            </a:extLst>
          </p:cNvPr>
          <p:cNvSpPr>
            <a:spLocks noGrp="1"/>
          </p:cNvSpPr>
          <p:nvPr>
            <p:ph type="sldNum" sz="quarter" idx="4"/>
          </p:nvPr>
        </p:nvSpPr>
        <p:spPr/>
        <p:txBody>
          <a:bodyPr/>
          <a:lstStyle/>
          <a:p>
            <a:fld id="{0C913308-F349-4B6D-A68A-DD1791B4A57B}" type="slidenum">
              <a:rPr lang="en-US" altLang="zh-CN" smtClean="0"/>
              <a:pPr/>
              <a:t>17</a:t>
            </a:fld>
            <a:r>
              <a:rPr lang="en-US" altLang="zh-CN"/>
              <a:t>/24</a:t>
            </a:r>
            <a:endParaRPr lang="en-US" dirty="0"/>
          </a:p>
        </p:txBody>
      </p:sp>
    </p:spTree>
    <p:extLst>
      <p:ext uri="{BB962C8B-B14F-4D97-AF65-F5344CB8AC3E}">
        <p14:creationId xmlns:p14="http://schemas.microsoft.com/office/powerpoint/2010/main" val="3537245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457781" y="195921"/>
            <a:ext cx="5283587" cy="323165"/>
            <a:chOff x="0" y="155996"/>
            <a:chExt cx="9175263" cy="430886"/>
          </a:xfrm>
        </p:grpSpPr>
        <p:cxnSp>
          <p:nvCxnSpPr>
            <p:cNvPr id="4" name="直接连接符 3"/>
            <p:cNvCxnSpPr/>
            <p:nvPr/>
          </p:nvCxnSpPr>
          <p:spPr>
            <a:xfrm>
              <a:off x="0" y="371440"/>
              <a:ext cx="2188065"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987198" y="371440"/>
              <a:ext cx="2188065"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6" name="TextBox 500"/>
            <p:cNvSpPr txBox="1"/>
            <p:nvPr/>
          </p:nvSpPr>
          <p:spPr>
            <a:xfrm>
              <a:off x="2105419" y="155996"/>
              <a:ext cx="4964428" cy="430886"/>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模糊词唤醒率</a:t>
              </a:r>
            </a:p>
          </p:txBody>
        </p:sp>
      </p:grpSp>
      <p:sp>
        <p:nvSpPr>
          <p:cNvPr id="7" name="矩形 6"/>
          <p:cNvSpPr/>
          <p:nvPr/>
        </p:nvSpPr>
        <p:spPr>
          <a:xfrm>
            <a:off x="0" y="0"/>
            <a:ext cx="1457781" cy="4803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8" name="组合 7"/>
          <p:cNvGrpSpPr/>
          <p:nvPr/>
        </p:nvGrpSpPr>
        <p:grpSpPr>
          <a:xfrm>
            <a:off x="-381" y="1818892"/>
            <a:ext cx="1458162" cy="2168801"/>
            <a:chOff x="-72516" y="1567940"/>
            <a:chExt cx="1944216" cy="2891734"/>
          </a:xfrm>
        </p:grpSpPr>
        <p:sp>
          <p:nvSpPr>
            <p:cNvPr id="9" name="矩形 8"/>
            <p:cNvSpPr/>
            <p:nvPr/>
          </p:nvSpPr>
          <p:spPr>
            <a:xfrm>
              <a:off x="-72516" y="1567940"/>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72516" y="2724633"/>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72516" y="3302980"/>
              <a:ext cx="1944216" cy="578347"/>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矩形 12"/>
            <p:cNvSpPr/>
            <p:nvPr/>
          </p:nvSpPr>
          <p:spPr>
            <a:xfrm>
              <a:off x="-72516" y="2146286"/>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矩形 15"/>
            <p:cNvSpPr/>
            <p:nvPr/>
          </p:nvSpPr>
          <p:spPr>
            <a:xfrm>
              <a:off x="-72516" y="3881327"/>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9" name="等腰三角形 18"/>
          <p:cNvSpPr/>
          <p:nvPr/>
        </p:nvSpPr>
        <p:spPr>
          <a:xfrm rot="16200000">
            <a:off x="1309644" y="3297355"/>
            <a:ext cx="216879" cy="7939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0" name="组合 19"/>
          <p:cNvGrpSpPr/>
          <p:nvPr/>
        </p:nvGrpSpPr>
        <p:grpSpPr>
          <a:xfrm>
            <a:off x="296843" y="789552"/>
            <a:ext cx="864096" cy="864096"/>
            <a:chOff x="1763688" y="1059582"/>
            <a:chExt cx="1794170" cy="1794170"/>
          </a:xfrm>
        </p:grpSpPr>
        <p:sp>
          <p:nvSpPr>
            <p:cNvPr id="21" name="椭圆 20"/>
            <p:cNvSpPr/>
            <p:nvPr/>
          </p:nvSpPr>
          <p:spPr>
            <a:xfrm>
              <a:off x="1763688" y="1059582"/>
              <a:ext cx="1794170" cy="1794170"/>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2" name="Picture 3" descr="C:\Users\think\Desktop\未标题-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9894" y="1059582"/>
              <a:ext cx="1787963" cy="1794170"/>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TextBox 6"/>
          <p:cNvSpPr txBox="1"/>
          <p:nvPr/>
        </p:nvSpPr>
        <p:spPr>
          <a:xfrm>
            <a:off x="1605077" y="680669"/>
            <a:ext cx="5043648" cy="1952779"/>
          </a:xfrm>
          <a:prstGeom prst="rect">
            <a:avLst/>
          </a:prstGeom>
          <a:noFill/>
        </p:spPr>
        <p:txBody>
          <a:bodyPr wrap="square" rtlCol="0">
            <a:spAutoFit/>
          </a:bodyPr>
          <a:lstStyle/>
          <a:p>
            <a:pPr marL="257175" indent="-257175" algn="just">
              <a:lnSpc>
                <a:spcPct val="125000"/>
              </a:lnSpc>
              <a:buFont typeface="Wingdings" panose="05000000000000000000" pitchFamily="2" charset="2"/>
              <a:buChar char="p"/>
            </a:pPr>
            <a:r>
              <a:rPr lang="zh-CN" altLang="en-US" sz="1400" dirty="0">
                <a:solidFill>
                  <a:schemeClr val="bg2">
                    <a:lumMod val="10000"/>
                  </a:schemeClr>
                </a:solidFill>
                <a:latin typeface="华文中宋" panose="02010600040101010101" pitchFamily="2" charset="-122"/>
                <a:ea typeface="华文中宋" panose="02010600040101010101" pitchFamily="2" charset="-122"/>
              </a:rPr>
              <a:t>实验设备：</a:t>
            </a:r>
            <a:endParaRPr lang="en-US" altLang="zh-CN" sz="1400" dirty="0">
              <a:solidFill>
                <a:schemeClr val="bg2">
                  <a:lumMod val="10000"/>
                </a:schemeClr>
              </a:solidFill>
              <a:latin typeface="华文中宋" panose="02010600040101010101" pitchFamily="2" charset="-122"/>
              <a:ea typeface="华文中宋" panose="02010600040101010101" pitchFamily="2" charset="-122"/>
            </a:endParaRPr>
          </a:p>
          <a:p>
            <a:pPr lvl="1" indent="-285750" algn="just">
              <a:lnSpc>
                <a:spcPct val="125000"/>
              </a:lnSpc>
              <a:buFont typeface="Arial" panose="020B0604020202020204" pitchFamily="34" charset="0"/>
              <a:buChar char="•"/>
            </a:pPr>
            <a:r>
              <a:rPr lang="zh-CN" altLang="en-US" sz="1400" dirty="0">
                <a:latin typeface="华文中宋" panose="02010600040101010101" pitchFamily="2" charset="-122"/>
                <a:ea typeface="华文中宋" panose="02010600040101010101" pitchFamily="2" charset="-122"/>
              </a:rPr>
              <a:t>笔记本、树莓派、音响、光传感器</a:t>
            </a:r>
            <a:endParaRPr lang="en-US" altLang="zh-CN" sz="1400" dirty="0">
              <a:latin typeface="华文中宋" panose="02010600040101010101" pitchFamily="2" charset="-122"/>
              <a:ea typeface="华文中宋" panose="02010600040101010101" pitchFamily="2" charset="-122"/>
            </a:endParaRPr>
          </a:p>
          <a:p>
            <a:pPr indent="-285750" algn="just">
              <a:lnSpc>
                <a:spcPct val="125000"/>
              </a:lnSpc>
              <a:buFont typeface="Wingdings" panose="05000000000000000000" pitchFamily="2" charset="2"/>
              <a:buChar char="p"/>
            </a:pPr>
            <a:r>
              <a:rPr lang="en-US" altLang="zh-CN" sz="1400" dirty="0">
                <a:latin typeface="华文中宋" panose="02010600040101010101" pitchFamily="2" charset="-122"/>
                <a:ea typeface="华文中宋" panose="02010600040101010101" pitchFamily="2" charset="-122"/>
              </a:rPr>
              <a:t>TTS</a:t>
            </a:r>
            <a:r>
              <a:rPr lang="zh-CN" altLang="en-US" sz="1400" dirty="0">
                <a:latin typeface="华文中宋" panose="02010600040101010101" pitchFamily="2" charset="-122"/>
                <a:ea typeface="华文中宋" panose="02010600040101010101" pitchFamily="2" charset="-122"/>
              </a:rPr>
              <a:t>系统：</a:t>
            </a:r>
            <a:endParaRPr lang="en-US" altLang="zh-CN" sz="1400" dirty="0">
              <a:latin typeface="华文中宋" panose="02010600040101010101" pitchFamily="2" charset="-122"/>
              <a:ea typeface="华文中宋" panose="02010600040101010101" pitchFamily="2" charset="-122"/>
            </a:endParaRPr>
          </a:p>
          <a:p>
            <a:pPr lvl="1" indent="-285750" algn="just">
              <a:lnSpc>
                <a:spcPct val="125000"/>
              </a:lnSpc>
              <a:buFont typeface="Arial" panose="020B0604020202020204" pitchFamily="34" charset="0"/>
              <a:buChar char="•"/>
            </a:pPr>
            <a:r>
              <a:rPr lang="en-US" altLang="zh-CN" sz="1400" dirty="0">
                <a:latin typeface="华文中宋" panose="02010600040101010101" pitchFamily="2" charset="-122"/>
                <a:ea typeface="华文中宋" panose="02010600040101010101" pitchFamily="2" charset="-122"/>
              </a:rPr>
              <a:t>pyttsx3</a:t>
            </a:r>
          </a:p>
          <a:p>
            <a:pPr indent="-285750" algn="just">
              <a:lnSpc>
                <a:spcPct val="125000"/>
              </a:lnSpc>
              <a:buFont typeface="Wingdings" panose="05000000000000000000" pitchFamily="2" charset="2"/>
              <a:buChar char="p"/>
            </a:pPr>
            <a:r>
              <a:rPr lang="zh-CN" altLang="en-US" sz="1400" dirty="0">
                <a:latin typeface="华文中宋" panose="02010600040101010101" pitchFamily="2" charset="-122"/>
                <a:ea typeface="华文中宋" panose="02010600040101010101" pitchFamily="2" charset="-122"/>
              </a:rPr>
              <a:t>参数设置：</a:t>
            </a:r>
            <a:endParaRPr lang="en-US" altLang="zh-CN" sz="1400" dirty="0">
              <a:latin typeface="华文中宋" panose="02010600040101010101" pitchFamily="2" charset="-122"/>
              <a:ea typeface="华文中宋" panose="02010600040101010101" pitchFamily="2" charset="-122"/>
            </a:endParaRPr>
          </a:p>
          <a:p>
            <a:pPr lvl="1" indent="-285750" algn="just">
              <a:lnSpc>
                <a:spcPct val="125000"/>
              </a:lnSpc>
              <a:buFont typeface="Arial" panose="020B0604020202020204" pitchFamily="34" charset="0"/>
              <a:buChar char="•"/>
            </a:pPr>
            <a:r>
              <a:rPr lang="zh-CN" altLang="en-US" sz="1400" dirty="0">
                <a:latin typeface="华文中宋" panose="02010600040101010101" pitchFamily="2" charset="-122"/>
                <a:ea typeface="华文中宋" panose="02010600040101010101" pitchFamily="2" charset="-122"/>
              </a:rPr>
              <a:t>距离：</a:t>
            </a:r>
            <a:r>
              <a:rPr lang="en-US" altLang="zh-CN" sz="1400" dirty="0">
                <a:latin typeface="华文中宋" panose="02010600040101010101" pitchFamily="2" charset="-122"/>
                <a:ea typeface="华文中宋" panose="02010600040101010101" pitchFamily="2" charset="-122"/>
              </a:rPr>
              <a:t>20cm</a:t>
            </a:r>
          </a:p>
          <a:p>
            <a:pPr lvl="1" indent="-285750" algn="just">
              <a:lnSpc>
                <a:spcPct val="125000"/>
              </a:lnSpc>
              <a:buFont typeface="Arial" panose="020B0604020202020204" pitchFamily="34" charset="0"/>
              <a:buChar char="•"/>
            </a:pPr>
            <a:r>
              <a:rPr lang="zh-CN" altLang="en-US" sz="1400" dirty="0">
                <a:latin typeface="华文中宋" panose="02010600040101010101" pitchFamily="2" charset="-122"/>
                <a:ea typeface="华文中宋" panose="02010600040101010101" pitchFamily="2" charset="-122"/>
              </a:rPr>
              <a:t>变异率</a:t>
            </a:r>
            <a:r>
              <a:rPr lang="en-US" altLang="zh-CN" sz="1400" dirty="0">
                <a:latin typeface="华文中宋" panose="02010600040101010101" pitchFamily="2" charset="-122"/>
                <a:ea typeface="华文中宋" panose="02010600040101010101" pitchFamily="2" charset="-122"/>
              </a:rPr>
              <a:t>=0.1</a:t>
            </a:r>
          </a:p>
        </p:txBody>
      </p:sp>
      <p:sp>
        <p:nvSpPr>
          <p:cNvPr id="27" name="TextBox 43"/>
          <p:cNvSpPr txBox="1"/>
          <p:nvPr/>
        </p:nvSpPr>
        <p:spPr>
          <a:xfrm>
            <a:off x="-27384" y="188573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论文贡献</a:t>
            </a:r>
          </a:p>
        </p:txBody>
      </p:sp>
      <p:sp>
        <p:nvSpPr>
          <p:cNvPr id="28" name="TextBox 47"/>
          <p:cNvSpPr txBox="1"/>
          <p:nvPr/>
        </p:nvSpPr>
        <p:spPr>
          <a:xfrm>
            <a:off x="-27384" y="2319490"/>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研究背景</a:t>
            </a:r>
          </a:p>
        </p:txBody>
      </p:sp>
      <p:sp>
        <p:nvSpPr>
          <p:cNvPr id="29" name="TextBox 48"/>
          <p:cNvSpPr txBox="1"/>
          <p:nvPr/>
        </p:nvSpPr>
        <p:spPr>
          <a:xfrm>
            <a:off x="-27384" y="2753250"/>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攻击方案</a:t>
            </a:r>
          </a:p>
        </p:txBody>
      </p:sp>
      <p:sp>
        <p:nvSpPr>
          <p:cNvPr id="30" name="TextBox 50"/>
          <p:cNvSpPr txBox="1"/>
          <p:nvPr/>
        </p:nvSpPr>
        <p:spPr>
          <a:xfrm>
            <a:off x="-27384" y="3187011"/>
            <a:ext cx="1512168" cy="323165"/>
          </a:xfrm>
          <a:prstGeom prst="rect">
            <a:avLst/>
          </a:prstGeom>
          <a:noFill/>
        </p:spPr>
        <p:txBody>
          <a:bodyPr wrap="square" rtlCol="0">
            <a:spAutoFit/>
          </a:bodyPr>
          <a:lstStyle/>
          <a:p>
            <a:pPr algn="ctr"/>
            <a:r>
              <a:rPr lang="zh-CN" altLang="en-US" sz="1500" dirty="0">
                <a:solidFill>
                  <a:srgbClr val="FFFFFF"/>
                </a:solidFill>
                <a:latin typeface="华文中宋" panose="02010600040101010101" pitchFamily="2" charset="-122"/>
                <a:ea typeface="华文中宋" panose="02010600040101010101" pitchFamily="2" charset="-122"/>
              </a:rPr>
              <a:t>实验评估</a:t>
            </a:r>
          </a:p>
        </p:txBody>
      </p:sp>
      <p:sp>
        <p:nvSpPr>
          <p:cNvPr id="31" name="TextBox 51"/>
          <p:cNvSpPr txBox="1"/>
          <p:nvPr/>
        </p:nvSpPr>
        <p:spPr>
          <a:xfrm>
            <a:off x="-27384" y="362077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方案总结</a:t>
            </a:r>
          </a:p>
        </p:txBody>
      </p:sp>
      <p:pic>
        <p:nvPicPr>
          <p:cNvPr id="10" name="图片 9">
            <a:extLst>
              <a:ext uri="{FF2B5EF4-FFF2-40B4-BE49-F238E27FC236}">
                <a16:creationId xmlns:a16="http://schemas.microsoft.com/office/drawing/2014/main" id="{68F6A06D-6489-4F1A-B466-CB17FA8358BF}"/>
              </a:ext>
            </a:extLst>
          </p:cNvPr>
          <p:cNvPicPr>
            <a:picLocks noChangeAspect="1"/>
          </p:cNvPicPr>
          <p:nvPr/>
        </p:nvPicPr>
        <p:blipFill>
          <a:blip r:embed="rId3"/>
          <a:stretch>
            <a:fillRect/>
          </a:stretch>
        </p:blipFill>
        <p:spPr>
          <a:xfrm>
            <a:off x="2670189" y="2675599"/>
            <a:ext cx="2395965" cy="1953173"/>
          </a:xfrm>
          <a:prstGeom prst="rect">
            <a:avLst/>
          </a:prstGeom>
        </p:spPr>
      </p:pic>
      <p:sp>
        <p:nvSpPr>
          <p:cNvPr id="15" name="灯片编号占位符 14">
            <a:extLst>
              <a:ext uri="{FF2B5EF4-FFF2-40B4-BE49-F238E27FC236}">
                <a16:creationId xmlns:a16="http://schemas.microsoft.com/office/drawing/2014/main" id="{18386D10-E587-417D-88F8-7E69468E8DD7}"/>
              </a:ext>
            </a:extLst>
          </p:cNvPr>
          <p:cNvSpPr>
            <a:spLocks noGrp="1"/>
          </p:cNvSpPr>
          <p:nvPr>
            <p:ph type="sldNum" sz="quarter" idx="4"/>
          </p:nvPr>
        </p:nvSpPr>
        <p:spPr/>
        <p:txBody>
          <a:bodyPr/>
          <a:lstStyle/>
          <a:p>
            <a:fld id="{0C913308-F349-4B6D-A68A-DD1791B4A57B}" type="slidenum">
              <a:rPr lang="en-US" altLang="zh-CN" smtClean="0"/>
              <a:pPr/>
              <a:t>18</a:t>
            </a:fld>
            <a:r>
              <a:rPr lang="en-US" altLang="zh-CN"/>
              <a:t>/24</a:t>
            </a:r>
            <a:endParaRPr lang="en-US" dirty="0"/>
          </a:p>
        </p:txBody>
      </p:sp>
    </p:spTree>
    <p:extLst>
      <p:ext uri="{BB962C8B-B14F-4D97-AF65-F5344CB8AC3E}">
        <p14:creationId xmlns:p14="http://schemas.microsoft.com/office/powerpoint/2010/main" val="2875320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457781" y="195921"/>
            <a:ext cx="5283587" cy="323165"/>
            <a:chOff x="0" y="155996"/>
            <a:chExt cx="9175263" cy="430886"/>
          </a:xfrm>
        </p:grpSpPr>
        <p:cxnSp>
          <p:nvCxnSpPr>
            <p:cNvPr id="4" name="直接连接符 3"/>
            <p:cNvCxnSpPr/>
            <p:nvPr/>
          </p:nvCxnSpPr>
          <p:spPr>
            <a:xfrm>
              <a:off x="0" y="371440"/>
              <a:ext cx="2188065"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987198" y="371440"/>
              <a:ext cx="2188065"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6" name="TextBox 500"/>
            <p:cNvSpPr txBox="1"/>
            <p:nvPr/>
          </p:nvSpPr>
          <p:spPr>
            <a:xfrm>
              <a:off x="2105419" y="155996"/>
              <a:ext cx="4964428" cy="430886"/>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模糊词唤醒率</a:t>
              </a:r>
            </a:p>
          </p:txBody>
        </p:sp>
      </p:grpSp>
      <p:sp>
        <p:nvSpPr>
          <p:cNvPr id="7" name="矩形 6"/>
          <p:cNvSpPr/>
          <p:nvPr/>
        </p:nvSpPr>
        <p:spPr>
          <a:xfrm>
            <a:off x="0" y="0"/>
            <a:ext cx="1457781" cy="4803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8" name="组合 7"/>
          <p:cNvGrpSpPr/>
          <p:nvPr/>
        </p:nvGrpSpPr>
        <p:grpSpPr>
          <a:xfrm>
            <a:off x="-381" y="1818892"/>
            <a:ext cx="1458162" cy="2168801"/>
            <a:chOff x="-72516" y="1567940"/>
            <a:chExt cx="1944216" cy="2891734"/>
          </a:xfrm>
        </p:grpSpPr>
        <p:sp>
          <p:nvSpPr>
            <p:cNvPr id="9" name="矩形 8"/>
            <p:cNvSpPr/>
            <p:nvPr/>
          </p:nvSpPr>
          <p:spPr>
            <a:xfrm>
              <a:off x="-72516" y="1567940"/>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72516" y="2724633"/>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72516" y="3302980"/>
              <a:ext cx="1944216" cy="578347"/>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矩形 12"/>
            <p:cNvSpPr/>
            <p:nvPr/>
          </p:nvSpPr>
          <p:spPr>
            <a:xfrm>
              <a:off x="-72516" y="2146286"/>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矩形 15"/>
            <p:cNvSpPr/>
            <p:nvPr/>
          </p:nvSpPr>
          <p:spPr>
            <a:xfrm>
              <a:off x="-72516" y="3881327"/>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9" name="等腰三角形 18"/>
          <p:cNvSpPr/>
          <p:nvPr/>
        </p:nvSpPr>
        <p:spPr>
          <a:xfrm rot="16200000">
            <a:off x="1309644" y="3297355"/>
            <a:ext cx="216879" cy="7939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0" name="组合 19"/>
          <p:cNvGrpSpPr/>
          <p:nvPr/>
        </p:nvGrpSpPr>
        <p:grpSpPr>
          <a:xfrm>
            <a:off x="296843" y="789552"/>
            <a:ext cx="864096" cy="864096"/>
            <a:chOff x="1763688" y="1059582"/>
            <a:chExt cx="1794170" cy="1794170"/>
          </a:xfrm>
        </p:grpSpPr>
        <p:sp>
          <p:nvSpPr>
            <p:cNvPr id="21" name="椭圆 20"/>
            <p:cNvSpPr/>
            <p:nvPr/>
          </p:nvSpPr>
          <p:spPr>
            <a:xfrm>
              <a:off x="1763688" y="1059582"/>
              <a:ext cx="1794170" cy="1794170"/>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2" name="Picture 3" descr="C:\Users\think\Desktop\未标题-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9894" y="1059582"/>
              <a:ext cx="1787963" cy="1794170"/>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Box 43"/>
          <p:cNvSpPr txBox="1"/>
          <p:nvPr/>
        </p:nvSpPr>
        <p:spPr>
          <a:xfrm>
            <a:off x="-27384" y="188573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论文贡献</a:t>
            </a:r>
          </a:p>
        </p:txBody>
      </p:sp>
      <p:sp>
        <p:nvSpPr>
          <p:cNvPr id="28" name="TextBox 47"/>
          <p:cNvSpPr txBox="1"/>
          <p:nvPr/>
        </p:nvSpPr>
        <p:spPr>
          <a:xfrm>
            <a:off x="-27384" y="2319490"/>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研究背景</a:t>
            </a:r>
          </a:p>
        </p:txBody>
      </p:sp>
      <p:sp>
        <p:nvSpPr>
          <p:cNvPr id="29" name="TextBox 48"/>
          <p:cNvSpPr txBox="1"/>
          <p:nvPr/>
        </p:nvSpPr>
        <p:spPr>
          <a:xfrm>
            <a:off x="-27384" y="2753250"/>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攻击方案</a:t>
            </a:r>
          </a:p>
        </p:txBody>
      </p:sp>
      <p:sp>
        <p:nvSpPr>
          <p:cNvPr id="30" name="TextBox 50"/>
          <p:cNvSpPr txBox="1"/>
          <p:nvPr/>
        </p:nvSpPr>
        <p:spPr>
          <a:xfrm>
            <a:off x="-27384" y="3187011"/>
            <a:ext cx="1512168" cy="323165"/>
          </a:xfrm>
          <a:prstGeom prst="rect">
            <a:avLst/>
          </a:prstGeom>
          <a:noFill/>
        </p:spPr>
        <p:txBody>
          <a:bodyPr wrap="square" rtlCol="0">
            <a:spAutoFit/>
          </a:bodyPr>
          <a:lstStyle/>
          <a:p>
            <a:pPr algn="ctr"/>
            <a:r>
              <a:rPr lang="zh-CN" altLang="en-US" sz="1500" dirty="0">
                <a:solidFill>
                  <a:srgbClr val="FFFFFF"/>
                </a:solidFill>
                <a:latin typeface="华文中宋" panose="02010600040101010101" pitchFamily="2" charset="-122"/>
                <a:ea typeface="华文中宋" panose="02010600040101010101" pitchFamily="2" charset="-122"/>
              </a:rPr>
              <a:t>实验评估</a:t>
            </a:r>
          </a:p>
        </p:txBody>
      </p:sp>
      <p:sp>
        <p:nvSpPr>
          <p:cNvPr id="31" name="TextBox 51"/>
          <p:cNvSpPr txBox="1"/>
          <p:nvPr/>
        </p:nvSpPr>
        <p:spPr>
          <a:xfrm>
            <a:off x="-27384" y="362077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方案总结</a:t>
            </a:r>
          </a:p>
        </p:txBody>
      </p:sp>
      <p:graphicFrame>
        <p:nvGraphicFramePr>
          <p:cNvPr id="2" name="表格 1">
            <a:extLst>
              <a:ext uri="{FF2B5EF4-FFF2-40B4-BE49-F238E27FC236}">
                <a16:creationId xmlns:a16="http://schemas.microsoft.com/office/drawing/2014/main" id="{8E6F737B-D8FC-4D82-A8C7-9668E3B5D361}"/>
              </a:ext>
            </a:extLst>
          </p:cNvPr>
          <p:cNvGraphicFramePr>
            <a:graphicFrameLocks noGrp="1"/>
          </p:cNvGraphicFramePr>
          <p:nvPr>
            <p:extLst>
              <p:ext uri="{D42A27DB-BD31-4B8C-83A1-F6EECF244321}">
                <p14:modId xmlns:p14="http://schemas.microsoft.com/office/powerpoint/2010/main" val="1017065271"/>
              </p:ext>
            </p:extLst>
          </p:nvPr>
        </p:nvGraphicFramePr>
        <p:xfrm>
          <a:off x="1557930" y="947890"/>
          <a:ext cx="2610480" cy="2743200"/>
        </p:xfrm>
        <a:graphic>
          <a:graphicData uri="http://schemas.openxmlformats.org/drawingml/2006/table">
            <a:tbl>
              <a:tblPr firstRow="1" bandRow="1">
                <a:tableStyleId>{5C22544A-7EE6-4342-B048-85BDC9FD1C3A}</a:tableStyleId>
              </a:tblPr>
              <a:tblGrid>
                <a:gridCol w="1305240">
                  <a:extLst>
                    <a:ext uri="{9D8B030D-6E8A-4147-A177-3AD203B41FA5}">
                      <a16:colId xmlns:a16="http://schemas.microsoft.com/office/drawing/2014/main" val="3912410477"/>
                    </a:ext>
                  </a:extLst>
                </a:gridCol>
                <a:gridCol w="1305240">
                  <a:extLst>
                    <a:ext uri="{9D8B030D-6E8A-4147-A177-3AD203B41FA5}">
                      <a16:colId xmlns:a16="http://schemas.microsoft.com/office/drawing/2014/main" val="3280142188"/>
                    </a:ext>
                  </a:extLst>
                </a:gridCol>
              </a:tblGrid>
              <a:tr h="303386">
                <a:tc>
                  <a:txBody>
                    <a:bodyPr/>
                    <a:lstStyle/>
                    <a:p>
                      <a:pPr algn="ctr"/>
                      <a:r>
                        <a:rPr lang="zh-CN" altLang="en-US" sz="1400" dirty="0"/>
                        <a:t>智能音箱</a:t>
                      </a:r>
                    </a:p>
                  </a:txBody>
                  <a:tcPr anchor="ctr">
                    <a:solidFill>
                      <a:srgbClr val="314865"/>
                    </a:solidFill>
                  </a:tcPr>
                </a:tc>
                <a:tc>
                  <a:txBody>
                    <a:bodyPr/>
                    <a:lstStyle/>
                    <a:p>
                      <a:pPr algn="ctr"/>
                      <a:r>
                        <a:rPr lang="zh-CN" altLang="en-US" sz="1400" dirty="0"/>
                        <a:t>唤醒词</a:t>
                      </a:r>
                    </a:p>
                  </a:txBody>
                  <a:tcPr anchor="ctr">
                    <a:solidFill>
                      <a:srgbClr val="314865"/>
                    </a:solidFill>
                  </a:tcPr>
                </a:tc>
                <a:extLst>
                  <a:ext uri="{0D108BD9-81ED-4DB2-BD59-A6C34878D82A}">
                    <a16:rowId xmlns:a16="http://schemas.microsoft.com/office/drawing/2014/main" val="2567427720"/>
                  </a:ext>
                </a:extLst>
              </a:tr>
              <a:tr h="303386">
                <a:tc>
                  <a:txBody>
                    <a:bodyPr/>
                    <a:lstStyle/>
                    <a:p>
                      <a:pPr algn="ctr"/>
                      <a:r>
                        <a:rPr lang="en-US" altLang="zh-CN" sz="1400" dirty="0"/>
                        <a:t>Amazon Echo</a:t>
                      </a:r>
                      <a:endParaRPr lang="zh-CN" altLang="en-US" sz="1400" dirty="0"/>
                    </a:p>
                  </a:txBody>
                  <a:tcPr anchor="ctr"/>
                </a:tc>
                <a:tc>
                  <a:txBody>
                    <a:bodyPr/>
                    <a:lstStyle/>
                    <a:p>
                      <a:pPr algn="ctr"/>
                      <a:r>
                        <a:rPr lang="en-US" altLang="zh-CN" sz="1400" dirty="0"/>
                        <a:t>Alexa</a:t>
                      </a:r>
                      <a:endParaRPr lang="zh-CN" altLang="en-US" sz="1400" dirty="0"/>
                    </a:p>
                  </a:txBody>
                  <a:tcPr anchor="ctr"/>
                </a:tc>
                <a:extLst>
                  <a:ext uri="{0D108BD9-81ED-4DB2-BD59-A6C34878D82A}">
                    <a16:rowId xmlns:a16="http://schemas.microsoft.com/office/drawing/2014/main" val="2890701160"/>
                  </a:ext>
                </a:extLst>
              </a:tr>
              <a:tr h="303386">
                <a:tc>
                  <a:txBody>
                    <a:bodyPr/>
                    <a:lstStyle/>
                    <a:p>
                      <a:pPr algn="ctr"/>
                      <a:r>
                        <a:rPr lang="en-US" altLang="zh-CN" sz="1400" dirty="0"/>
                        <a:t>Echo Dot</a:t>
                      </a:r>
                      <a:endParaRPr lang="zh-CN" altLang="en-US" sz="1400" dirty="0"/>
                    </a:p>
                  </a:txBody>
                  <a:tcPr anchor="ctr"/>
                </a:tc>
                <a:tc>
                  <a:txBody>
                    <a:bodyPr/>
                    <a:lstStyle/>
                    <a:p>
                      <a:pPr algn="ctr"/>
                      <a:r>
                        <a:rPr lang="en-US" altLang="zh-CN" sz="1400" dirty="0"/>
                        <a:t>Alexa</a:t>
                      </a:r>
                      <a:endParaRPr lang="zh-CN" altLang="en-US" sz="1400" dirty="0"/>
                    </a:p>
                  </a:txBody>
                  <a:tcPr anchor="ctr"/>
                </a:tc>
                <a:extLst>
                  <a:ext uri="{0D108BD9-81ED-4DB2-BD59-A6C34878D82A}">
                    <a16:rowId xmlns:a16="http://schemas.microsoft.com/office/drawing/2014/main" val="3035437211"/>
                  </a:ext>
                </a:extLst>
              </a:tr>
              <a:tr h="303386">
                <a:tc>
                  <a:txBody>
                    <a:bodyPr/>
                    <a:lstStyle/>
                    <a:p>
                      <a:pPr algn="ctr"/>
                      <a:r>
                        <a:rPr lang="en-US" altLang="zh-CN" sz="1400" dirty="0"/>
                        <a:t>Google</a:t>
                      </a:r>
                      <a:endParaRPr lang="zh-CN" altLang="en-US" sz="1400" dirty="0"/>
                    </a:p>
                  </a:txBody>
                  <a:tcPr anchor="ctr"/>
                </a:tc>
                <a:tc>
                  <a:txBody>
                    <a:bodyPr/>
                    <a:lstStyle/>
                    <a:p>
                      <a:pPr algn="ctr"/>
                      <a:r>
                        <a:rPr lang="en-US" altLang="zh-CN" sz="1400" dirty="0"/>
                        <a:t>Hey Google</a:t>
                      </a:r>
                      <a:endParaRPr lang="zh-CN" altLang="en-US" sz="1400" dirty="0"/>
                    </a:p>
                  </a:txBody>
                  <a:tcPr anchor="ctr"/>
                </a:tc>
                <a:extLst>
                  <a:ext uri="{0D108BD9-81ED-4DB2-BD59-A6C34878D82A}">
                    <a16:rowId xmlns:a16="http://schemas.microsoft.com/office/drawing/2014/main" val="3156826725"/>
                  </a:ext>
                </a:extLst>
              </a:tr>
              <a:tr h="303386">
                <a:tc>
                  <a:txBody>
                    <a:bodyPr/>
                    <a:lstStyle/>
                    <a:p>
                      <a:pPr algn="ctr"/>
                      <a:r>
                        <a:rPr lang="en-US" altLang="zh-CN" sz="1400" dirty="0"/>
                        <a:t>Apple</a:t>
                      </a:r>
                      <a:r>
                        <a:rPr lang="zh-CN" altLang="en-US" sz="1400" dirty="0"/>
                        <a:t> </a:t>
                      </a:r>
                      <a:r>
                        <a:rPr lang="en-US" altLang="zh-CN" sz="1400" dirty="0"/>
                        <a:t>Siri</a:t>
                      </a:r>
                      <a:endParaRPr lang="zh-CN" altLang="en-US" sz="1400" dirty="0"/>
                    </a:p>
                  </a:txBody>
                  <a:tcPr anchor="ctr"/>
                </a:tc>
                <a:tc>
                  <a:txBody>
                    <a:bodyPr/>
                    <a:lstStyle/>
                    <a:p>
                      <a:pPr algn="ctr"/>
                      <a:r>
                        <a:rPr lang="en-US" altLang="zh-CN" sz="1400" dirty="0"/>
                        <a:t>Hey Siri</a:t>
                      </a:r>
                      <a:endParaRPr lang="zh-CN" altLang="en-US" sz="1400" dirty="0"/>
                    </a:p>
                  </a:txBody>
                  <a:tcPr anchor="ctr"/>
                </a:tc>
                <a:extLst>
                  <a:ext uri="{0D108BD9-81ED-4DB2-BD59-A6C34878D82A}">
                    <a16:rowId xmlns:a16="http://schemas.microsoft.com/office/drawing/2014/main" val="1839363500"/>
                  </a:ext>
                </a:extLst>
              </a:tr>
              <a:tr h="303386">
                <a:tc>
                  <a:txBody>
                    <a:bodyPr/>
                    <a:lstStyle/>
                    <a:p>
                      <a:pPr algn="ctr"/>
                      <a:r>
                        <a:rPr lang="zh-CN" altLang="en-US" sz="1400" dirty="0"/>
                        <a:t>百度</a:t>
                      </a:r>
                    </a:p>
                  </a:txBody>
                  <a:tcPr anchor="ctr"/>
                </a:tc>
                <a:tc>
                  <a:txBody>
                    <a:bodyPr/>
                    <a:lstStyle/>
                    <a:p>
                      <a:pPr algn="ctr"/>
                      <a:r>
                        <a:rPr lang="zh-CN" altLang="en-US" sz="1400" dirty="0"/>
                        <a:t>小度小度</a:t>
                      </a:r>
                    </a:p>
                  </a:txBody>
                  <a:tcPr anchor="ctr"/>
                </a:tc>
                <a:extLst>
                  <a:ext uri="{0D108BD9-81ED-4DB2-BD59-A6C34878D82A}">
                    <a16:rowId xmlns:a16="http://schemas.microsoft.com/office/drawing/2014/main" val="1604095267"/>
                  </a:ext>
                </a:extLst>
              </a:tr>
              <a:tr h="303386">
                <a:tc>
                  <a:txBody>
                    <a:bodyPr/>
                    <a:lstStyle/>
                    <a:p>
                      <a:pPr algn="ctr"/>
                      <a:r>
                        <a:rPr lang="zh-CN" altLang="en-US" sz="1400" dirty="0"/>
                        <a:t>小米</a:t>
                      </a:r>
                    </a:p>
                  </a:txBody>
                  <a:tcPr anchor="ctr"/>
                </a:tc>
                <a:tc>
                  <a:txBody>
                    <a:bodyPr/>
                    <a:lstStyle/>
                    <a:p>
                      <a:pPr algn="ctr"/>
                      <a:r>
                        <a:rPr lang="zh-CN" altLang="en-US" sz="1400" dirty="0"/>
                        <a:t>小爱同学</a:t>
                      </a:r>
                    </a:p>
                  </a:txBody>
                  <a:tcPr anchor="ctr"/>
                </a:tc>
                <a:extLst>
                  <a:ext uri="{0D108BD9-81ED-4DB2-BD59-A6C34878D82A}">
                    <a16:rowId xmlns:a16="http://schemas.microsoft.com/office/drawing/2014/main" val="799420597"/>
                  </a:ext>
                </a:extLst>
              </a:tr>
              <a:tr h="303386">
                <a:tc>
                  <a:txBody>
                    <a:bodyPr/>
                    <a:lstStyle/>
                    <a:p>
                      <a:pPr algn="ctr"/>
                      <a:r>
                        <a:rPr lang="zh-CN" altLang="en-US" sz="1400" dirty="0"/>
                        <a:t>天猫精灵</a:t>
                      </a:r>
                    </a:p>
                  </a:txBody>
                  <a:tcPr anchor="ctr"/>
                </a:tc>
                <a:tc>
                  <a:txBody>
                    <a:bodyPr/>
                    <a:lstStyle/>
                    <a:p>
                      <a:pPr algn="ctr"/>
                      <a:r>
                        <a:rPr lang="zh-CN" altLang="en-US" sz="1400" dirty="0"/>
                        <a:t>天猫精灵</a:t>
                      </a:r>
                    </a:p>
                  </a:txBody>
                  <a:tcPr anchor="ctr"/>
                </a:tc>
                <a:extLst>
                  <a:ext uri="{0D108BD9-81ED-4DB2-BD59-A6C34878D82A}">
                    <a16:rowId xmlns:a16="http://schemas.microsoft.com/office/drawing/2014/main" val="2828586465"/>
                  </a:ext>
                </a:extLst>
              </a:tr>
              <a:tr h="303386">
                <a:tc>
                  <a:txBody>
                    <a:bodyPr/>
                    <a:lstStyle/>
                    <a:p>
                      <a:pPr algn="ctr"/>
                      <a:r>
                        <a:rPr lang="zh-CN" altLang="en-US" sz="1400" dirty="0"/>
                        <a:t>腾讯听听</a:t>
                      </a:r>
                    </a:p>
                  </a:txBody>
                  <a:tcPr anchor="ctr"/>
                </a:tc>
                <a:tc>
                  <a:txBody>
                    <a:bodyPr/>
                    <a:lstStyle/>
                    <a:p>
                      <a:pPr algn="ctr"/>
                      <a:r>
                        <a:rPr lang="en-US" altLang="zh-CN" sz="1400" dirty="0"/>
                        <a:t>9420</a:t>
                      </a:r>
                      <a:endParaRPr lang="zh-CN" altLang="en-US" sz="1400" dirty="0"/>
                    </a:p>
                  </a:txBody>
                  <a:tcPr anchor="ctr"/>
                </a:tc>
                <a:extLst>
                  <a:ext uri="{0D108BD9-81ED-4DB2-BD59-A6C34878D82A}">
                    <a16:rowId xmlns:a16="http://schemas.microsoft.com/office/drawing/2014/main" val="3908239086"/>
                  </a:ext>
                </a:extLst>
              </a:tr>
            </a:tbl>
          </a:graphicData>
        </a:graphic>
      </p:graphicFrame>
      <p:pic>
        <p:nvPicPr>
          <p:cNvPr id="25" name="Picture 2" descr="https://dl.acm.org/cms/asset/c12d3e99-962d-4f40-91f0-a4bfd056ef1e/3460120.3485365.key.jpg">
            <a:extLst>
              <a:ext uri="{FF2B5EF4-FFF2-40B4-BE49-F238E27FC236}">
                <a16:creationId xmlns:a16="http://schemas.microsoft.com/office/drawing/2014/main" id="{AEC4D38B-42BA-478E-AF29-E92B01D651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956" y="1526411"/>
            <a:ext cx="2271212" cy="1749760"/>
          </a:xfrm>
          <a:prstGeom prst="rect">
            <a:avLst/>
          </a:prstGeom>
          <a:noFill/>
          <a:extLst>
            <a:ext uri="{909E8E84-426E-40DD-AFC4-6F175D3DCCD1}">
              <a14:hiddenFill xmlns:a14="http://schemas.microsoft.com/office/drawing/2010/main">
                <a:solidFill>
                  <a:srgbClr val="FFFFFF"/>
                </a:solidFill>
              </a14:hiddenFill>
            </a:ext>
          </a:extLst>
        </p:spPr>
      </p:pic>
      <p:sp>
        <p:nvSpPr>
          <p:cNvPr id="15" name="灯片编号占位符 14">
            <a:extLst>
              <a:ext uri="{FF2B5EF4-FFF2-40B4-BE49-F238E27FC236}">
                <a16:creationId xmlns:a16="http://schemas.microsoft.com/office/drawing/2014/main" id="{48EAA5DD-3964-4720-BBBA-78D41244FA98}"/>
              </a:ext>
            </a:extLst>
          </p:cNvPr>
          <p:cNvSpPr>
            <a:spLocks noGrp="1"/>
          </p:cNvSpPr>
          <p:nvPr>
            <p:ph type="sldNum" sz="quarter" idx="4"/>
          </p:nvPr>
        </p:nvSpPr>
        <p:spPr/>
        <p:txBody>
          <a:bodyPr/>
          <a:lstStyle/>
          <a:p>
            <a:fld id="{0C913308-F349-4B6D-A68A-DD1791B4A57B}" type="slidenum">
              <a:rPr lang="en-US" altLang="zh-CN" smtClean="0"/>
              <a:pPr/>
              <a:t>19</a:t>
            </a:fld>
            <a:r>
              <a:rPr lang="en-US" altLang="zh-CN"/>
              <a:t>/24</a:t>
            </a:r>
            <a:endParaRPr lang="en-US" dirty="0"/>
          </a:p>
        </p:txBody>
      </p:sp>
    </p:spTree>
    <p:extLst>
      <p:ext uri="{BB962C8B-B14F-4D97-AF65-F5344CB8AC3E}">
        <p14:creationId xmlns:p14="http://schemas.microsoft.com/office/powerpoint/2010/main" val="3747587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0" y="1496586"/>
            <a:ext cx="6858000" cy="1900120"/>
            <a:chOff x="0" y="1138196"/>
            <a:chExt cx="9144000" cy="2533493"/>
          </a:xfrm>
        </p:grpSpPr>
        <p:sp>
          <p:nvSpPr>
            <p:cNvPr id="2" name="矩形 1"/>
            <p:cNvSpPr/>
            <p:nvPr/>
          </p:nvSpPr>
          <p:spPr>
            <a:xfrm>
              <a:off x="0" y="1357878"/>
              <a:ext cx="9144000" cy="2094131"/>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椭圆 4"/>
            <p:cNvSpPr/>
            <p:nvPr/>
          </p:nvSpPr>
          <p:spPr>
            <a:xfrm>
              <a:off x="1187624" y="1138196"/>
              <a:ext cx="2533493" cy="2533493"/>
            </a:xfrm>
            <a:prstGeom prst="ellipse">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2411760" y="1357878"/>
              <a:ext cx="5256584" cy="20941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6" name="椭圆 5"/>
          <p:cNvSpPr/>
          <p:nvPr/>
        </p:nvSpPr>
        <p:spPr>
          <a:xfrm>
            <a:off x="1057691" y="1661346"/>
            <a:ext cx="1566174" cy="1566174"/>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2" name="组合 11"/>
          <p:cNvGrpSpPr/>
          <p:nvPr/>
        </p:nvGrpSpPr>
        <p:grpSpPr>
          <a:xfrm>
            <a:off x="1408677" y="1917622"/>
            <a:ext cx="862731" cy="1162793"/>
            <a:chOff x="1878234" y="1699578"/>
            <a:chExt cx="1150308" cy="1550391"/>
          </a:xfrm>
        </p:grpSpPr>
        <p:sp>
          <p:nvSpPr>
            <p:cNvPr id="9" name="Freeform 15"/>
            <p:cNvSpPr>
              <a:spLocks noEditPoints="1"/>
            </p:cNvSpPr>
            <p:nvPr/>
          </p:nvSpPr>
          <p:spPr bwMode="auto">
            <a:xfrm>
              <a:off x="1965900" y="1699578"/>
              <a:ext cx="976939" cy="872172"/>
            </a:xfrm>
            <a:custGeom>
              <a:avLst/>
              <a:gdLst>
                <a:gd name="T0" fmla="*/ 1051 w 1910"/>
                <a:gd name="T1" fmla="*/ 1550 h 1774"/>
                <a:gd name="T2" fmla="*/ 788 w 1910"/>
                <a:gd name="T3" fmla="*/ 1668 h 1774"/>
                <a:gd name="T4" fmla="*/ 535 w 1910"/>
                <a:gd name="T5" fmla="*/ 59 h 1774"/>
                <a:gd name="T6" fmla="*/ 591 w 1910"/>
                <a:gd name="T7" fmla="*/ 95 h 1774"/>
                <a:gd name="T8" fmla="*/ 963 w 1910"/>
                <a:gd name="T9" fmla="*/ 4 h 1774"/>
                <a:gd name="T10" fmla="*/ 477 w 1910"/>
                <a:gd name="T11" fmla="*/ 72 h 1774"/>
                <a:gd name="T12" fmla="*/ 582 w 1910"/>
                <a:gd name="T13" fmla="*/ 175 h 1774"/>
                <a:gd name="T14" fmla="*/ 560 w 1910"/>
                <a:gd name="T15" fmla="*/ 959 h 1774"/>
                <a:gd name="T16" fmla="*/ 454 w 1910"/>
                <a:gd name="T17" fmla="*/ 856 h 1774"/>
                <a:gd name="T18" fmla="*/ 477 w 1910"/>
                <a:gd name="T19" fmla="*/ 72 h 1774"/>
                <a:gd name="T20" fmla="*/ 869 w 1910"/>
                <a:gd name="T21" fmla="*/ 340 h 1774"/>
                <a:gd name="T22" fmla="*/ 1316 w 1910"/>
                <a:gd name="T23" fmla="*/ 289 h 1774"/>
                <a:gd name="T24" fmla="*/ 820 w 1910"/>
                <a:gd name="T25" fmla="*/ 308 h 1774"/>
                <a:gd name="T26" fmla="*/ 845 w 1910"/>
                <a:gd name="T27" fmla="*/ 375 h 1774"/>
                <a:gd name="T28" fmla="*/ 867 w 1910"/>
                <a:gd name="T29" fmla="*/ 1187 h 1774"/>
                <a:gd name="T30" fmla="*/ 762 w 1910"/>
                <a:gd name="T31" fmla="*/ 1155 h 1774"/>
                <a:gd name="T32" fmla="*/ 740 w 1910"/>
                <a:gd name="T33" fmla="*/ 343 h 1774"/>
                <a:gd name="T34" fmla="*/ 908 w 1910"/>
                <a:gd name="T35" fmla="*/ 408 h 1774"/>
                <a:gd name="T36" fmla="*/ 1440 w 1910"/>
                <a:gd name="T37" fmla="*/ 408 h 1774"/>
                <a:gd name="T38" fmla="*/ 1368 w 1910"/>
                <a:gd name="T39" fmla="*/ 1142 h 1774"/>
                <a:gd name="T40" fmla="*/ 908 w 1910"/>
                <a:gd name="T41" fmla="*/ 408 h 1774"/>
                <a:gd name="T42" fmla="*/ 1356 w 1910"/>
                <a:gd name="T43" fmla="*/ 469 h 1774"/>
                <a:gd name="T44" fmla="*/ 996 w 1910"/>
                <a:gd name="T45" fmla="*/ 677 h 1774"/>
                <a:gd name="T46" fmla="*/ 622 w 1910"/>
                <a:gd name="T47" fmla="*/ 158 h 1774"/>
                <a:gd name="T48" fmla="*/ 1155 w 1910"/>
                <a:gd name="T49" fmla="*/ 158 h 1774"/>
                <a:gd name="T50" fmla="*/ 719 w 1910"/>
                <a:gd name="T51" fmla="*/ 233 h 1774"/>
                <a:gd name="T52" fmla="*/ 677 w 1910"/>
                <a:gd name="T53" fmla="*/ 944 h 1774"/>
                <a:gd name="T54" fmla="*/ 622 w 1910"/>
                <a:gd name="T55" fmla="*/ 158 h 1774"/>
                <a:gd name="T56" fmla="*/ 378 w 1910"/>
                <a:gd name="T57" fmla="*/ 530 h 1774"/>
                <a:gd name="T58" fmla="*/ 293 w 1910"/>
                <a:gd name="T59" fmla="*/ 381 h 1774"/>
                <a:gd name="T60" fmla="*/ 152 w 1910"/>
                <a:gd name="T61" fmla="*/ 1314 h 1774"/>
                <a:gd name="T62" fmla="*/ 254 w 1910"/>
                <a:gd name="T63" fmla="*/ 1450 h 1774"/>
                <a:gd name="T64" fmla="*/ 0 w 1910"/>
                <a:gd name="T65" fmla="*/ 1774 h 1774"/>
                <a:gd name="T66" fmla="*/ 1910 w 1910"/>
                <a:gd name="T67" fmla="*/ 1651 h 1774"/>
                <a:gd name="T68" fmla="*/ 1748 w 1910"/>
                <a:gd name="T69" fmla="*/ 1314 h 1774"/>
                <a:gd name="T70" fmla="*/ 1607 w 1910"/>
                <a:gd name="T71" fmla="*/ 381 h 1774"/>
                <a:gd name="T72" fmla="*/ 1523 w 1910"/>
                <a:gd name="T73" fmla="*/ 530 h 1774"/>
                <a:gd name="T74" fmla="*/ 1614 w 1910"/>
                <a:gd name="T75" fmla="*/ 1336 h 1774"/>
                <a:gd name="T76" fmla="*/ 286 w 1910"/>
                <a:gd name="T77" fmla="*/ 530 h 1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10" h="1774">
                  <a:moveTo>
                    <a:pt x="848" y="1550"/>
                  </a:moveTo>
                  <a:lnTo>
                    <a:pt x="1051" y="1550"/>
                  </a:lnTo>
                  <a:lnTo>
                    <a:pt x="1122" y="1668"/>
                  </a:lnTo>
                  <a:lnTo>
                    <a:pt x="788" y="1668"/>
                  </a:lnTo>
                  <a:lnTo>
                    <a:pt x="848" y="1550"/>
                  </a:lnTo>
                  <a:close/>
                  <a:moveTo>
                    <a:pt x="535" y="59"/>
                  </a:moveTo>
                  <a:lnTo>
                    <a:pt x="584" y="90"/>
                  </a:lnTo>
                  <a:cubicBezTo>
                    <a:pt x="587" y="92"/>
                    <a:pt x="589" y="93"/>
                    <a:pt x="591" y="95"/>
                  </a:cubicBezTo>
                  <a:lnTo>
                    <a:pt x="1031" y="39"/>
                  </a:lnTo>
                  <a:cubicBezTo>
                    <a:pt x="1020" y="15"/>
                    <a:pt x="994" y="0"/>
                    <a:pt x="963" y="4"/>
                  </a:cubicBezTo>
                  <a:lnTo>
                    <a:pt x="535" y="59"/>
                  </a:lnTo>
                  <a:close/>
                  <a:moveTo>
                    <a:pt x="477" y="72"/>
                  </a:moveTo>
                  <a:lnTo>
                    <a:pt x="560" y="125"/>
                  </a:lnTo>
                  <a:cubicBezTo>
                    <a:pt x="572" y="133"/>
                    <a:pt x="582" y="155"/>
                    <a:pt x="582" y="175"/>
                  </a:cubicBezTo>
                  <a:lnTo>
                    <a:pt x="582" y="937"/>
                  </a:lnTo>
                  <a:cubicBezTo>
                    <a:pt x="582" y="957"/>
                    <a:pt x="572" y="966"/>
                    <a:pt x="560" y="959"/>
                  </a:cubicBezTo>
                  <a:lnTo>
                    <a:pt x="477" y="906"/>
                  </a:lnTo>
                  <a:cubicBezTo>
                    <a:pt x="464" y="898"/>
                    <a:pt x="454" y="875"/>
                    <a:pt x="454" y="856"/>
                  </a:cubicBezTo>
                  <a:lnTo>
                    <a:pt x="454" y="93"/>
                  </a:lnTo>
                  <a:cubicBezTo>
                    <a:pt x="454" y="74"/>
                    <a:pt x="464" y="64"/>
                    <a:pt x="477" y="72"/>
                  </a:cubicBezTo>
                  <a:close/>
                  <a:moveTo>
                    <a:pt x="820" y="308"/>
                  </a:moveTo>
                  <a:lnTo>
                    <a:pt x="869" y="340"/>
                  </a:lnTo>
                  <a:cubicBezTo>
                    <a:pt x="872" y="341"/>
                    <a:pt x="874" y="343"/>
                    <a:pt x="877" y="345"/>
                  </a:cubicBezTo>
                  <a:lnTo>
                    <a:pt x="1316" y="289"/>
                  </a:lnTo>
                  <a:cubicBezTo>
                    <a:pt x="1305" y="264"/>
                    <a:pt x="1279" y="250"/>
                    <a:pt x="1249" y="253"/>
                  </a:cubicBezTo>
                  <a:lnTo>
                    <a:pt x="820" y="308"/>
                  </a:lnTo>
                  <a:close/>
                  <a:moveTo>
                    <a:pt x="762" y="322"/>
                  </a:moveTo>
                  <a:lnTo>
                    <a:pt x="845" y="375"/>
                  </a:lnTo>
                  <a:cubicBezTo>
                    <a:pt x="857" y="382"/>
                    <a:pt x="867" y="405"/>
                    <a:pt x="867" y="424"/>
                  </a:cubicBezTo>
                  <a:lnTo>
                    <a:pt x="867" y="1187"/>
                  </a:lnTo>
                  <a:cubicBezTo>
                    <a:pt x="867" y="1206"/>
                    <a:pt x="857" y="1216"/>
                    <a:pt x="845" y="1208"/>
                  </a:cubicBezTo>
                  <a:lnTo>
                    <a:pt x="762" y="1155"/>
                  </a:lnTo>
                  <a:cubicBezTo>
                    <a:pt x="750" y="1147"/>
                    <a:pt x="740" y="1125"/>
                    <a:pt x="740" y="1105"/>
                  </a:cubicBezTo>
                  <a:lnTo>
                    <a:pt x="740" y="343"/>
                  </a:lnTo>
                  <a:cubicBezTo>
                    <a:pt x="740" y="323"/>
                    <a:pt x="750" y="314"/>
                    <a:pt x="762" y="322"/>
                  </a:cubicBezTo>
                  <a:close/>
                  <a:moveTo>
                    <a:pt x="908" y="408"/>
                  </a:moveTo>
                  <a:lnTo>
                    <a:pt x="1368" y="349"/>
                  </a:lnTo>
                  <a:cubicBezTo>
                    <a:pt x="1407" y="344"/>
                    <a:pt x="1440" y="370"/>
                    <a:pt x="1440" y="408"/>
                  </a:cubicBezTo>
                  <a:lnTo>
                    <a:pt x="1440" y="1064"/>
                  </a:lnTo>
                  <a:cubicBezTo>
                    <a:pt x="1440" y="1102"/>
                    <a:pt x="1407" y="1137"/>
                    <a:pt x="1368" y="1142"/>
                  </a:cubicBezTo>
                  <a:lnTo>
                    <a:pt x="908" y="1201"/>
                  </a:lnTo>
                  <a:lnTo>
                    <a:pt x="908" y="408"/>
                  </a:lnTo>
                  <a:close/>
                  <a:moveTo>
                    <a:pt x="996" y="515"/>
                  </a:moveTo>
                  <a:lnTo>
                    <a:pt x="1356" y="469"/>
                  </a:lnTo>
                  <a:lnTo>
                    <a:pt x="1356" y="631"/>
                  </a:lnTo>
                  <a:lnTo>
                    <a:pt x="996" y="677"/>
                  </a:lnTo>
                  <a:lnTo>
                    <a:pt x="996" y="515"/>
                  </a:lnTo>
                  <a:close/>
                  <a:moveTo>
                    <a:pt x="622" y="158"/>
                  </a:moveTo>
                  <a:lnTo>
                    <a:pt x="1082" y="99"/>
                  </a:lnTo>
                  <a:cubicBezTo>
                    <a:pt x="1122" y="94"/>
                    <a:pt x="1155" y="121"/>
                    <a:pt x="1155" y="158"/>
                  </a:cubicBezTo>
                  <a:lnTo>
                    <a:pt x="1155" y="177"/>
                  </a:lnTo>
                  <a:lnTo>
                    <a:pt x="719" y="233"/>
                  </a:lnTo>
                  <a:cubicBezTo>
                    <a:pt x="688" y="242"/>
                    <a:pt x="676" y="262"/>
                    <a:pt x="677" y="303"/>
                  </a:cubicBezTo>
                  <a:lnTo>
                    <a:pt x="677" y="944"/>
                  </a:lnTo>
                  <a:lnTo>
                    <a:pt x="622" y="951"/>
                  </a:lnTo>
                  <a:lnTo>
                    <a:pt x="622" y="158"/>
                  </a:lnTo>
                  <a:close/>
                  <a:moveTo>
                    <a:pt x="286" y="530"/>
                  </a:moveTo>
                  <a:lnTo>
                    <a:pt x="378" y="530"/>
                  </a:lnTo>
                  <a:lnTo>
                    <a:pt x="378" y="381"/>
                  </a:lnTo>
                  <a:lnTo>
                    <a:pt x="293" y="381"/>
                  </a:lnTo>
                  <a:cubicBezTo>
                    <a:pt x="215" y="381"/>
                    <a:pt x="152" y="445"/>
                    <a:pt x="152" y="523"/>
                  </a:cubicBezTo>
                  <a:lnTo>
                    <a:pt x="152" y="1314"/>
                  </a:lnTo>
                  <a:cubicBezTo>
                    <a:pt x="152" y="1378"/>
                    <a:pt x="195" y="1433"/>
                    <a:pt x="254" y="1450"/>
                  </a:cubicBezTo>
                  <a:lnTo>
                    <a:pt x="254" y="1450"/>
                  </a:lnTo>
                  <a:lnTo>
                    <a:pt x="0" y="1651"/>
                  </a:lnTo>
                  <a:lnTo>
                    <a:pt x="0" y="1774"/>
                  </a:lnTo>
                  <a:lnTo>
                    <a:pt x="1910" y="1774"/>
                  </a:lnTo>
                  <a:lnTo>
                    <a:pt x="1910" y="1651"/>
                  </a:lnTo>
                  <a:lnTo>
                    <a:pt x="1638" y="1452"/>
                  </a:lnTo>
                  <a:cubicBezTo>
                    <a:pt x="1701" y="1438"/>
                    <a:pt x="1748" y="1381"/>
                    <a:pt x="1748" y="1314"/>
                  </a:cubicBezTo>
                  <a:lnTo>
                    <a:pt x="1748" y="523"/>
                  </a:lnTo>
                  <a:cubicBezTo>
                    <a:pt x="1748" y="445"/>
                    <a:pt x="1685" y="381"/>
                    <a:pt x="1607" y="381"/>
                  </a:cubicBezTo>
                  <a:lnTo>
                    <a:pt x="1523" y="381"/>
                  </a:lnTo>
                  <a:lnTo>
                    <a:pt x="1523" y="530"/>
                  </a:lnTo>
                  <a:lnTo>
                    <a:pt x="1614" y="530"/>
                  </a:lnTo>
                  <a:lnTo>
                    <a:pt x="1614" y="1336"/>
                  </a:lnTo>
                  <a:lnTo>
                    <a:pt x="286" y="1336"/>
                  </a:lnTo>
                  <a:lnTo>
                    <a:pt x="286" y="5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1211" tIns="30605" rIns="61211" bIns="30605" numCol="1" anchor="t" anchorCtr="0" compatLnSpc="1">
              <a:prstTxWarp prst="textNoShape">
                <a:avLst/>
              </a:prstTxWarp>
            </a:bodyPr>
            <a:lstStyle/>
            <a:p>
              <a:endParaRPr lang="zh-CN" altLang="en-US" sz="1350">
                <a:latin typeface="等线" panose="02010600030101010101" pitchFamily="2" charset="-122"/>
                <a:ea typeface="等线" panose="02010600030101010101" pitchFamily="2" charset="-122"/>
              </a:endParaRPr>
            </a:p>
          </p:txBody>
        </p:sp>
        <p:sp>
          <p:nvSpPr>
            <p:cNvPr id="10" name="TextBox 9"/>
            <p:cNvSpPr txBox="1"/>
            <p:nvPr/>
          </p:nvSpPr>
          <p:spPr>
            <a:xfrm>
              <a:off x="1997553" y="2571750"/>
              <a:ext cx="913633" cy="451743"/>
            </a:xfrm>
            <a:prstGeom prst="rect">
              <a:avLst/>
            </a:prstGeom>
            <a:noFill/>
          </p:spPr>
          <p:txBody>
            <a:bodyPr wrap="square" lIns="61211" tIns="30605" rIns="61211" bIns="30605" rtlCol="0">
              <a:spAutoFit/>
            </a:bodyPr>
            <a:lstStyle/>
            <a:p>
              <a:pPr algn="dist"/>
              <a:r>
                <a:rPr lang="zh-CN" altLang="en-US" b="1" dirty="0">
                  <a:solidFill>
                    <a:srgbClr val="F8F8F8"/>
                  </a:solidFill>
                  <a:latin typeface="等线" panose="02010600030101010101" pitchFamily="2" charset="-122"/>
                  <a:ea typeface="等线" panose="02010600030101010101" pitchFamily="2" charset="-122"/>
                </a:rPr>
                <a:t>目录</a:t>
              </a:r>
            </a:p>
          </p:txBody>
        </p:sp>
        <p:sp>
          <p:nvSpPr>
            <p:cNvPr id="11" name="TextBox 10"/>
            <p:cNvSpPr txBox="1"/>
            <p:nvPr/>
          </p:nvSpPr>
          <p:spPr>
            <a:xfrm>
              <a:off x="1878234" y="2859782"/>
              <a:ext cx="1150308" cy="390187"/>
            </a:xfrm>
            <a:prstGeom prst="rect">
              <a:avLst/>
            </a:prstGeom>
            <a:noFill/>
          </p:spPr>
          <p:txBody>
            <a:bodyPr wrap="none" lIns="61211" tIns="30605" rIns="61211" bIns="30605" rtlCol="0">
              <a:spAutoFit/>
            </a:bodyPr>
            <a:lstStyle/>
            <a:p>
              <a:r>
                <a:rPr lang="en-US" altLang="zh-CN" sz="1500" dirty="0">
                  <a:solidFill>
                    <a:srgbClr val="F8F8F8"/>
                  </a:solidFill>
                  <a:latin typeface="Segoe UI Semilight" panose="020B0402040204020203" pitchFamily="34" charset="0"/>
                  <a:ea typeface="等线" panose="02010600030101010101" pitchFamily="2" charset="-122"/>
                  <a:cs typeface="Segoe UI Semilight" panose="020B0402040204020203" pitchFamily="34" charset="0"/>
                </a:rPr>
                <a:t>Contents</a:t>
              </a:r>
              <a:endParaRPr lang="zh-CN" altLang="en-US" sz="1500" dirty="0">
                <a:solidFill>
                  <a:srgbClr val="F8F8F8"/>
                </a:solidFill>
                <a:latin typeface="Segoe UI Semilight" panose="020B0402040204020203" pitchFamily="34" charset="0"/>
                <a:ea typeface="等线" panose="02010600030101010101" pitchFamily="2" charset="-122"/>
                <a:cs typeface="Segoe UI Semilight" panose="020B0402040204020203" pitchFamily="34" charset="0"/>
              </a:endParaRPr>
            </a:p>
          </p:txBody>
        </p:sp>
      </p:grpSp>
      <p:sp>
        <p:nvSpPr>
          <p:cNvPr id="13" name="Freeform 19"/>
          <p:cNvSpPr>
            <a:spLocks/>
          </p:cNvSpPr>
          <p:nvPr/>
        </p:nvSpPr>
        <p:spPr bwMode="auto">
          <a:xfrm>
            <a:off x="2241303" y="406123"/>
            <a:ext cx="809655" cy="4081044"/>
          </a:xfrm>
          <a:custGeom>
            <a:avLst/>
            <a:gdLst>
              <a:gd name="T0" fmla="*/ 0 w 1703"/>
              <a:gd name="T1" fmla="*/ 0 h 9079"/>
              <a:gd name="T2" fmla="*/ 1703 w 1703"/>
              <a:gd name="T3" fmla="*/ 4539 h 9079"/>
              <a:gd name="T4" fmla="*/ 0 w 1703"/>
              <a:gd name="T5" fmla="*/ 9079 h 9079"/>
            </a:gdLst>
            <a:ahLst/>
            <a:cxnLst>
              <a:cxn ang="0">
                <a:pos x="T0" y="T1"/>
              </a:cxn>
              <a:cxn ang="0">
                <a:pos x="T2" y="T3"/>
              </a:cxn>
              <a:cxn ang="0">
                <a:pos x="T4" y="T5"/>
              </a:cxn>
            </a:cxnLst>
            <a:rect l="0" t="0" r="r" b="b"/>
            <a:pathLst>
              <a:path w="1703" h="9079">
                <a:moveTo>
                  <a:pt x="0" y="0"/>
                </a:moveTo>
                <a:cubicBezTo>
                  <a:pt x="1060" y="1213"/>
                  <a:pt x="1703" y="2801"/>
                  <a:pt x="1703" y="4539"/>
                </a:cubicBezTo>
                <a:cubicBezTo>
                  <a:pt x="1703" y="6277"/>
                  <a:pt x="1060" y="7865"/>
                  <a:pt x="0" y="9079"/>
                </a:cubicBezTo>
              </a:path>
            </a:pathLst>
          </a:custGeom>
          <a:noFill/>
          <a:ln w="19050" cap="flat">
            <a:solidFill>
              <a:srgbClr val="314865"/>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61211" tIns="30605" rIns="61211" bIns="30605" numCol="1" anchor="t" anchorCtr="0" compatLnSpc="1">
            <a:prstTxWarp prst="textNoShape">
              <a:avLst/>
            </a:prstTxWarp>
          </a:bodyPr>
          <a:lstStyle/>
          <a:p>
            <a:endParaRPr lang="zh-CN" altLang="en-US" sz="1350">
              <a:latin typeface="等线" panose="02010600030101010101" pitchFamily="2" charset="-122"/>
              <a:ea typeface="等线" panose="02010600030101010101" pitchFamily="2" charset="-122"/>
            </a:endParaRPr>
          </a:p>
        </p:txBody>
      </p:sp>
      <p:grpSp>
        <p:nvGrpSpPr>
          <p:cNvPr id="40" name="组合 39"/>
          <p:cNvGrpSpPr/>
          <p:nvPr/>
        </p:nvGrpSpPr>
        <p:grpSpPr>
          <a:xfrm>
            <a:off x="3201207" y="1181933"/>
            <a:ext cx="2226017" cy="342278"/>
            <a:chOff x="4268273" y="640177"/>
            <a:chExt cx="2968023" cy="456370"/>
          </a:xfrm>
        </p:grpSpPr>
        <p:sp>
          <p:nvSpPr>
            <p:cNvPr id="24" name="圆角矩形 23"/>
            <p:cNvSpPr/>
            <p:nvPr/>
          </p:nvSpPr>
          <p:spPr bwMode="auto">
            <a:xfrm>
              <a:off x="4268273" y="640177"/>
              <a:ext cx="2968023" cy="456370"/>
            </a:xfrm>
            <a:prstGeom prst="roundRect">
              <a:avLst>
                <a:gd name="adj" fmla="val 50000"/>
              </a:avLst>
            </a:prstGeom>
            <a:noFill/>
            <a:ln w="12700" cap="flat" cmpd="sng" algn="ctr">
              <a:solidFill>
                <a:srgbClr val="314865"/>
              </a:solidFill>
              <a:prstDash val="solid"/>
              <a:round/>
              <a:headEnd type="none" w="med" len="med"/>
              <a:tailEnd type="none" w="med" len="med"/>
            </a:ln>
            <a:effectLst/>
            <a:extLst/>
          </p:spPr>
          <p:txBody>
            <a:bodyPr vert="horz" wrap="square" lIns="61211" tIns="30605" rIns="61211" bIns="30605" numCol="1" rtlCol="0" anchor="t" anchorCtr="0" compatLnSpc="1">
              <a:prstTxWarp prst="textNoShape">
                <a:avLst/>
              </a:prstTxWarp>
            </a:bodyPr>
            <a:lstStyle/>
            <a:p>
              <a:pPr defTabSz="612107"/>
              <a:endParaRPr lang="zh-CN" altLang="en-US" sz="1350" dirty="0">
                <a:latin typeface="华文中宋" panose="02010600040101010101" pitchFamily="2" charset="-122"/>
                <a:ea typeface="华文中宋" panose="02010600040101010101" pitchFamily="2" charset="-122"/>
              </a:endParaRPr>
            </a:p>
          </p:txBody>
        </p:sp>
        <p:sp>
          <p:nvSpPr>
            <p:cNvPr id="25" name="TextBox 24"/>
            <p:cNvSpPr txBox="1"/>
            <p:nvPr/>
          </p:nvSpPr>
          <p:spPr>
            <a:xfrm>
              <a:off x="4499992" y="673268"/>
              <a:ext cx="2520280" cy="390186"/>
            </a:xfrm>
            <a:prstGeom prst="rect">
              <a:avLst/>
            </a:prstGeom>
            <a:noFill/>
          </p:spPr>
          <p:txBody>
            <a:bodyPr wrap="square" lIns="61211" tIns="30605" rIns="61211" bIns="30605" rtlCol="0">
              <a:spAutoFit/>
            </a:bodyPr>
            <a:lstStyle/>
            <a:p>
              <a:pPr algn="dist"/>
              <a:r>
                <a:rPr lang="zh-CN" altLang="en-US" sz="1500" dirty="0">
                  <a:solidFill>
                    <a:schemeClr val="bg2">
                      <a:lumMod val="25000"/>
                    </a:schemeClr>
                  </a:solidFill>
                  <a:latin typeface="华文中宋" panose="02010600040101010101" pitchFamily="2" charset="-122"/>
                  <a:ea typeface="华文中宋" panose="02010600040101010101" pitchFamily="2" charset="-122"/>
                </a:rPr>
                <a:t>论文贡献</a:t>
              </a:r>
            </a:p>
          </p:txBody>
        </p:sp>
      </p:grpSp>
      <p:grpSp>
        <p:nvGrpSpPr>
          <p:cNvPr id="41" name="组合 40"/>
          <p:cNvGrpSpPr/>
          <p:nvPr/>
        </p:nvGrpSpPr>
        <p:grpSpPr>
          <a:xfrm>
            <a:off x="3334132" y="1713580"/>
            <a:ext cx="2093090" cy="342278"/>
            <a:chOff x="4445510" y="1403271"/>
            <a:chExt cx="2790786" cy="456370"/>
          </a:xfrm>
        </p:grpSpPr>
        <p:sp>
          <p:nvSpPr>
            <p:cNvPr id="23" name="圆角矩形 22"/>
            <p:cNvSpPr/>
            <p:nvPr/>
          </p:nvSpPr>
          <p:spPr bwMode="auto">
            <a:xfrm>
              <a:off x="4445510" y="1403271"/>
              <a:ext cx="2790786" cy="456370"/>
            </a:xfrm>
            <a:prstGeom prst="roundRect">
              <a:avLst>
                <a:gd name="adj" fmla="val 50000"/>
              </a:avLst>
            </a:prstGeom>
            <a:noFill/>
            <a:ln w="12700" cap="flat" cmpd="sng" algn="ctr">
              <a:solidFill>
                <a:srgbClr val="314865"/>
              </a:solidFill>
              <a:prstDash val="solid"/>
              <a:round/>
              <a:headEnd type="none" w="med" len="med"/>
              <a:tailEnd type="none" w="med" len="med"/>
            </a:ln>
            <a:effectLst/>
            <a:extLst/>
          </p:spPr>
          <p:txBody>
            <a:bodyPr vert="horz" wrap="square" lIns="61211" tIns="30605" rIns="61211" bIns="30605" numCol="1" rtlCol="0" anchor="t" anchorCtr="0" compatLnSpc="1">
              <a:prstTxWarp prst="textNoShape">
                <a:avLst/>
              </a:prstTxWarp>
            </a:bodyPr>
            <a:lstStyle/>
            <a:p>
              <a:pPr defTabSz="612107"/>
              <a:endParaRPr lang="zh-CN" altLang="en-US" sz="1350">
                <a:latin typeface="华文中宋" panose="02010600040101010101" pitchFamily="2" charset="-122"/>
                <a:ea typeface="华文中宋" panose="02010600040101010101" pitchFamily="2" charset="-122"/>
              </a:endParaRPr>
            </a:p>
          </p:txBody>
        </p:sp>
        <p:sp>
          <p:nvSpPr>
            <p:cNvPr id="26" name="TextBox 25"/>
            <p:cNvSpPr txBox="1"/>
            <p:nvPr/>
          </p:nvSpPr>
          <p:spPr>
            <a:xfrm>
              <a:off x="4644009" y="1436362"/>
              <a:ext cx="2324386" cy="390186"/>
            </a:xfrm>
            <a:prstGeom prst="rect">
              <a:avLst/>
            </a:prstGeom>
            <a:noFill/>
          </p:spPr>
          <p:txBody>
            <a:bodyPr wrap="square" lIns="61211" tIns="30605" rIns="61211" bIns="30605" rtlCol="0">
              <a:spAutoFit/>
            </a:bodyPr>
            <a:lstStyle/>
            <a:p>
              <a:pPr algn="dist"/>
              <a:r>
                <a:rPr lang="zh-CN" altLang="en-US" sz="1500" dirty="0">
                  <a:solidFill>
                    <a:schemeClr val="bg2">
                      <a:lumMod val="25000"/>
                    </a:schemeClr>
                  </a:solidFill>
                  <a:latin typeface="华文中宋" panose="02010600040101010101" pitchFamily="2" charset="-122"/>
                  <a:ea typeface="华文中宋" panose="02010600040101010101" pitchFamily="2" charset="-122"/>
                </a:rPr>
                <a:t>研究背景</a:t>
              </a:r>
            </a:p>
          </p:txBody>
        </p:sp>
      </p:grpSp>
      <p:grpSp>
        <p:nvGrpSpPr>
          <p:cNvPr id="42" name="组合 41"/>
          <p:cNvGrpSpPr/>
          <p:nvPr/>
        </p:nvGrpSpPr>
        <p:grpSpPr>
          <a:xfrm>
            <a:off x="3429000" y="2245226"/>
            <a:ext cx="1998222" cy="342278"/>
            <a:chOff x="4572000" y="2176758"/>
            <a:chExt cx="2664296" cy="456370"/>
          </a:xfrm>
        </p:grpSpPr>
        <p:sp>
          <p:nvSpPr>
            <p:cNvPr id="20" name="圆角矩形 19"/>
            <p:cNvSpPr/>
            <p:nvPr/>
          </p:nvSpPr>
          <p:spPr bwMode="auto">
            <a:xfrm>
              <a:off x="4572000" y="2176758"/>
              <a:ext cx="2664296" cy="456370"/>
            </a:xfrm>
            <a:prstGeom prst="roundRect">
              <a:avLst>
                <a:gd name="adj" fmla="val 50000"/>
              </a:avLst>
            </a:prstGeom>
            <a:noFill/>
            <a:ln w="12700" cap="flat" cmpd="sng" algn="ctr">
              <a:solidFill>
                <a:srgbClr val="314865"/>
              </a:solidFill>
              <a:prstDash val="solid"/>
              <a:round/>
              <a:headEnd type="none" w="med" len="med"/>
              <a:tailEnd type="none" w="med" len="med"/>
            </a:ln>
            <a:effectLst/>
            <a:extLst/>
          </p:spPr>
          <p:txBody>
            <a:bodyPr vert="horz" wrap="square" lIns="61211" tIns="30605" rIns="61211" bIns="30605" numCol="1" rtlCol="0" anchor="t" anchorCtr="0" compatLnSpc="1">
              <a:prstTxWarp prst="textNoShape">
                <a:avLst/>
              </a:prstTxWarp>
            </a:bodyPr>
            <a:lstStyle/>
            <a:p>
              <a:pPr defTabSz="612107"/>
              <a:endParaRPr lang="zh-CN" altLang="en-US" sz="1350">
                <a:latin typeface="华文中宋" panose="02010600040101010101" pitchFamily="2" charset="-122"/>
                <a:ea typeface="华文中宋" panose="02010600040101010101" pitchFamily="2" charset="-122"/>
              </a:endParaRPr>
            </a:p>
          </p:txBody>
        </p:sp>
        <p:sp>
          <p:nvSpPr>
            <p:cNvPr id="27" name="TextBox 26"/>
            <p:cNvSpPr txBox="1"/>
            <p:nvPr/>
          </p:nvSpPr>
          <p:spPr>
            <a:xfrm>
              <a:off x="4788024" y="2209849"/>
              <a:ext cx="2232248" cy="390186"/>
            </a:xfrm>
            <a:prstGeom prst="rect">
              <a:avLst/>
            </a:prstGeom>
            <a:noFill/>
          </p:spPr>
          <p:txBody>
            <a:bodyPr wrap="square" lIns="61211" tIns="30605" rIns="61211" bIns="30605" rtlCol="0">
              <a:spAutoFit/>
            </a:bodyPr>
            <a:lstStyle/>
            <a:p>
              <a:pPr algn="dist"/>
              <a:r>
                <a:rPr lang="zh-CN" altLang="en-US" sz="1500" dirty="0">
                  <a:solidFill>
                    <a:schemeClr val="bg2">
                      <a:lumMod val="25000"/>
                    </a:schemeClr>
                  </a:solidFill>
                  <a:latin typeface="华文中宋" panose="02010600040101010101" pitchFamily="2" charset="-122"/>
                  <a:ea typeface="华文中宋" panose="02010600040101010101" pitchFamily="2" charset="-122"/>
                </a:rPr>
                <a:t>攻击方案</a:t>
              </a:r>
            </a:p>
          </p:txBody>
        </p:sp>
      </p:grpSp>
      <p:grpSp>
        <p:nvGrpSpPr>
          <p:cNvPr id="43" name="组合 42"/>
          <p:cNvGrpSpPr/>
          <p:nvPr/>
        </p:nvGrpSpPr>
        <p:grpSpPr>
          <a:xfrm>
            <a:off x="3334132" y="2776873"/>
            <a:ext cx="2093090" cy="342278"/>
            <a:chOff x="4445510" y="2950246"/>
            <a:chExt cx="2790786" cy="456370"/>
          </a:xfrm>
        </p:grpSpPr>
        <p:sp>
          <p:nvSpPr>
            <p:cNvPr id="21" name="圆角矩形 20"/>
            <p:cNvSpPr/>
            <p:nvPr/>
          </p:nvSpPr>
          <p:spPr bwMode="auto">
            <a:xfrm>
              <a:off x="4445510" y="2950246"/>
              <a:ext cx="2790786" cy="456370"/>
            </a:xfrm>
            <a:prstGeom prst="roundRect">
              <a:avLst>
                <a:gd name="adj" fmla="val 50000"/>
              </a:avLst>
            </a:prstGeom>
            <a:noFill/>
            <a:ln w="12700" cap="flat" cmpd="sng" algn="ctr">
              <a:solidFill>
                <a:srgbClr val="314865"/>
              </a:solidFill>
              <a:prstDash val="solid"/>
              <a:round/>
              <a:headEnd type="none" w="med" len="med"/>
              <a:tailEnd type="none" w="med" len="med"/>
            </a:ln>
            <a:effectLst/>
            <a:extLst/>
          </p:spPr>
          <p:txBody>
            <a:bodyPr vert="horz" wrap="square" lIns="61211" tIns="30605" rIns="61211" bIns="30605" numCol="1" rtlCol="0" anchor="t" anchorCtr="0" compatLnSpc="1">
              <a:prstTxWarp prst="textNoShape">
                <a:avLst/>
              </a:prstTxWarp>
            </a:bodyPr>
            <a:lstStyle/>
            <a:p>
              <a:pPr defTabSz="612107"/>
              <a:endParaRPr lang="zh-CN" altLang="en-US" sz="1350">
                <a:latin typeface="华文中宋" panose="02010600040101010101" pitchFamily="2" charset="-122"/>
                <a:ea typeface="华文中宋" panose="02010600040101010101" pitchFamily="2" charset="-122"/>
              </a:endParaRPr>
            </a:p>
          </p:txBody>
        </p:sp>
        <p:sp>
          <p:nvSpPr>
            <p:cNvPr id="28" name="TextBox 27"/>
            <p:cNvSpPr txBox="1"/>
            <p:nvPr/>
          </p:nvSpPr>
          <p:spPr>
            <a:xfrm>
              <a:off x="4644009" y="2983337"/>
              <a:ext cx="2376263" cy="390186"/>
            </a:xfrm>
            <a:prstGeom prst="rect">
              <a:avLst/>
            </a:prstGeom>
            <a:noFill/>
          </p:spPr>
          <p:txBody>
            <a:bodyPr wrap="square" lIns="61211" tIns="30605" rIns="61211" bIns="30605" rtlCol="0">
              <a:spAutoFit/>
            </a:bodyPr>
            <a:lstStyle/>
            <a:p>
              <a:pPr algn="dist"/>
              <a:r>
                <a:rPr lang="zh-CN" altLang="en-US" sz="1500" dirty="0">
                  <a:solidFill>
                    <a:schemeClr val="bg2">
                      <a:lumMod val="25000"/>
                    </a:schemeClr>
                  </a:solidFill>
                  <a:latin typeface="华文中宋" panose="02010600040101010101" pitchFamily="2" charset="-122"/>
                  <a:ea typeface="华文中宋" panose="02010600040101010101" pitchFamily="2" charset="-122"/>
                </a:rPr>
                <a:t>实验评估</a:t>
              </a:r>
            </a:p>
          </p:txBody>
        </p:sp>
      </p:grpSp>
      <p:grpSp>
        <p:nvGrpSpPr>
          <p:cNvPr id="44" name="组合 43"/>
          <p:cNvGrpSpPr/>
          <p:nvPr/>
        </p:nvGrpSpPr>
        <p:grpSpPr>
          <a:xfrm>
            <a:off x="3191295" y="3308519"/>
            <a:ext cx="2235927" cy="342278"/>
            <a:chOff x="4255060" y="3722429"/>
            <a:chExt cx="2981236" cy="456370"/>
          </a:xfrm>
        </p:grpSpPr>
        <p:sp>
          <p:nvSpPr>
            <p:cNvPr id="22" name="圆角矩形 21"/>
            <p:cNvSpPr/>
            <p:nvPr/>
          </p:nvSpPr>
          <p:spPr bwMode="auto">
            <a:xfrm>
              <a:off x="4255060" y="3722429"/>
              <a:ext cx="2981236" cy="456370"/>
            </a:xfrm>
            <a:prstGeom prst="roundRect">
              <a:avLst>
                <a:gd name="adj" fmla="val 50000"/>
              </a:avLst>
            </a:prstGeom>
            <a:noFill/>
            <a:ln w="12700" cap="flat" cmpd="sng" algn="ctr">
              <a:solidFill>
                <a:srgbClr val="314865"/>
              </a:solidFill>
              <a:prstDash val="solid"/>
              <a:round/>
              <a:headEnd type="none" w="med" len="med"/>
              <a:tailEnd type="none" w="med" len="med"/>
            </a:ln>
            <a:effectLst/>
            <a:extLst/>
          </p:spPr>
          <p:txBody>
            <a:bodyPr vert="horz" wrap="square" lIns="61211" tIns="30605" rIns="61211" bIns="30605" numCol="1" rtlCol="0" anchor="t" anchorCtr="0" compatLnSpc="1">
              <a:prstTxWarp prst="textNoShape">
                <a:avLst/>
              </a:prstTxWarp>
            </a:bodyPr>
            <a:lstStyle/>
            <a:p>
              <a:pPr defTabSz="612107"/>
              <a:endParaRPr lang="zh-CN" altLang="en-US" sz="1350">
                <a:latin typeface="华文中宋" panose="02010600040101010101" pitchFamily="2" charset="-122"/>
                <a:ea typeface="华文中宋" panose="02010600040101010101" pitchFamily="2" charset="-122"/>
              </a:endParaRPr>
            </a:p>
          </p:txBody>
        </p:sp>
        <p:sp>
          <p:nvSpPr>
            <p:cNvPr id="29" name="TextBox 28"/>
            <p:cNvSpPr txBox="1"/>
            <p:nvPr/>
          </p:nvSpPr>
          <p:spPr>
            <a:xfrm>
              <a:off x="4499992" y="3755520"/>
              <a:ext cx="2520280" cy="390186"/>
            </a:xfrm>
            <a:prstGeom prst="rect">
              <a:avLst/>
            </a:prstGeom>
            <a:noFill/>
          </p:spPr>
          <p:txBody>
            <a:bodyPr wrap="square" lIns="61211" tIns="30605" rIns="61211" bIns="30605" rtlCol="0">
              <a:spAutoFit/>
            </a:bodyPr>
            <a:lstStyle/>
            <a:p>
              <a:pPr algn="dist"/>
              <a:r>
                <a:rPr lang="zh-CN" altLang="en-US" sz="1500" dirty="0">
                  <a:solidFill>
                    <a:schemeClr val="bg2">
                      <a:lumMod val="25000"/>
                    </a:schemeClr>
                  </a:solidFill>
                  <a:latin typeface="华文中宋" panose="02010600040101010101" pitchFamily="2" charset="-122"/>
                  <a:ea typeface="华文中宋" panose="02010600040101010101" pitchFamily="2" charset="-122"/>
                </a:rPr>
                <a:t>方案总结</a:t>
              </a:r>
            </a:p>
          </p:txBody>
        </p:sp>
      </p:grpSp>
      <p:grpSp>
        <p:nvGrpSpPr>
          <p:cNvPr id="35" name="组合 34"/>
          <p:cNvGrpSpPr/>
          <p:nvPr/>
        </p:nvGrpSpPr>
        <p:grpSpPr>
          <a:xfrm>
            <a:off x="2640591" y="1147889"/>
            <a:ext cx="410367" cy="410367"/>
            <a:chOff x="3498486" y="594784"/>
            <a:chExt cx="547156" cy="547156"/>
          </a:xfrm>
        </p:grpSpPr>
        <p:sp>
          <p:nvSpPr>
            <p:cNvPr id="15" name="椭圆 14"/>
            <p:cNvSpPr/>
            <p:nvPr/>
          </p:nvSpPr>
          <p:spPr>
            <a:xfrm>
              <a:off x="3498486" y="594784"/>
              <a:ext cx="547156" cy="547156"/>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Segoe UI" panose="020B0502040204020203" pitchFamily="34" charset="0"/>
                <a:cs typeface="Segoe UI" panose="020B0502040204020203" pitchFamily="34" charset="0"/>
              </a:endParaRPr>
            </a:p>
          </p:txBody>
        </p:sp>
        <p:sp>
          <p:nvSpPr>
            <p:cNvPr id="30" name="TextBox 29"/>
            <p:cNvSpPr txBox="1"/>
            <p:nvPr/>
          </p:nvSpPr>
          <p:spPr>
            <a:xfrm>
              <a:off x="3590266" y="619407"/>
              <a:ext cx="363596" cy="497909"/>
            </a:xfrm>
            <a:prstGeom prst="rect">
              <a:avLst/>
            </a:prstGeom>
            <a:noFill/>
          </p:spPr>
          <p:txBody>
            <a:bodyPr wrap="none" lIns="61211" tIns="30605" rIns="61211" bIns="30605" rtlCol="0">
              <a:spAutoFit/>
            </a:bodyPr>
            <a:lstStyle/>
            <a:p>
              <a:pPr algn="ctr"/>
              <a:r>
                <a:rPr lang="en-US" altLang="zh-CN" sz="2025" b="1" dirty="0">
                  <a:solidFill>
                    <a:srgbClr val="F8F8F8"/>
                  </a:solidFill>
                  <a:latin typeface="Segoe UI" panose="020B0502040204020203" pitchFamily="34" charset="0"/>
                  <a:ea typeface="等线" panose="02010600030101010101" pitchFamily="2" charset="-122"/>
                  <a:cs typeface="Segoe UI" panose="020B0502040204020203" pitchFamily="34" charset="0"/>
                </a:rPr>
                <a:t>1</a:t>
              </a:r>
              <a:endParaRPr lang="zh-CN" altLang="en-US" sz="2025" b="1" dirty="0">
                <a:solidFill>
                  <a:srgbClr val="F8F8F8"/>
                </a:solidFill>
                <a:latin typeface="Segoe UI" panose="020B0502040204020203" pitchFamily="34" charset="0"/>
                <a:ea typeface="等线" panose="02010600030101010101" pitchFamily="2" charset="-122"/>
                <a:cs typeface="Segoe UI" panose="020B0502040204020203" pitchFamily="34" charset="0"/>
              </a:endParaRPr>
            </a:p>
          </p:txBody>
        </p:sp>
      </p:grpSp>
      <p:grpSp>
        <p:nvGrpSpPr>
          <p:cNvPr id="36" name="组合 35"/>
          <p:cNvGrpSpPr/>
          <p:nvPr/>
        </p:nvGrpSpPr>
        <p:grpSpPr>
          <a:xfrm>
            <a:off x="2780928" y="1679535"/>
            <a:ext cx="410367" cy="410367"/>
            <a:chOff x="3721117" y="1357878"/>
            <a:chExt cx="547156" cy="547156"/>
          </a:xfrm>
        </p:grpSpPr>
        <p:sp>
          <p:nvSpPr>
            <p:cNvPr id="16" name="椭圆 15"/>
            <p:cNvSpPr/>
            <p:nvPr/>
          </p:nvSpPr>
          <p:spPr>
            <a:xfrm>
              <a:off x="3721117" y="1357878"/>
              <a:ext cx="547156" cy="547156"/>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Segoe UI" panose="020B0502040204020203" pitchFamily="34" charset="0"/>
                <a:cs typeface="Segoe UI" panose="020B0502040204020203" pitchFamily="34" charset="0"/>
              </a:endParaRPr>
            </a:p>
          </p:txBody>
        </p:sp>
        <p:sp>
          <p:nvSpPr>
            <p:cNvPr id="31" name="TextBox 30"/>
            <p:cNvSpPr txBox="1"/>
            <p:nvPr/>
          </p:nvSpPr>
          <p:spPr>
            <a:xfrm>
              <a:off x="3812897" y="1382501"/>
              <a:ext cx="363596" cy="497909"/>
            </a:xfrm>
            <a:prstGeom prst="rect">
              <a:avLst/>
            </a:prstGeom>
            <a:noFill/>
          </p:spPr>
          <p:txBody>
            <a:bodyPr wrap="none" lIns="61211" tIns="30605" rIns="61211" bIns="30605" rtlCol="0">
              <a:spAutoFit/>
            </a:bodyPr>
            <a:lstStyle/>
            <a:p>
              <a:pPr algn="ctr"/>
              <a:r>
                <a:rPr lang="en-US" altLang="zh-CN" sz="2025" b="1" dirty="0">
                  <a:solidFill>
                    <a:srgbClr val="F8F8F8"/>
                  </a:solidFill>
                  <a:latin typeface="Segoe UI" panose="020B0502040204020203" pitchFamily="34" charset="0"/>
                  <a:ea typeface="等线" panose="02010600030101010101" pitchFamily="2" charset="-122"/>
                  <a:cs typeface="Segoe UI" panose="020B0502040204020203" pitchFamily="34" charset="0"/>
                </a:rPr>
                <a:t>2</a:t>
              </a:r>
              <a:endParaRPr lang="zh-CN" altLang="en-US" sz="2025" b="1" dirty="0">
                <a:solidFill>
                  <a:srgbClr val="F8F8F8"/>
                </a:solidFill>
                <a:latin typeface="Segoe UI" panose="020B0502040204020203" pitchFamily="34" charset="0"/>
                <a:ea typeface="等线" panose="02010600030101010101" pitchFamily="2" charset="-122"/>
                <a:cs typeface="Segoe UI" panose="020B0502040204020203" pitchFamily="34" charset="0"/>
              </a:endParaRPr>
            </a:p>
          </p:txBody>
        </p:sp>
      </p:grpSp>
      <p:grpSp>
        <p:nvGrpSpPr>
          <p:cNvPr id="37" name="组合 36"/>
          <p:cNvGrpSpPr/>
          <p:nvPr/>
        </p:nvGrpSpPr>
        <p:grpSpPr>
          <a:xfrm>
            <a:off x="2834934" y="2211182"/>
            <a:ext cx="410367" cy="410367"/>
            <a:chOff x="3779912" y="2131364"/>
            <a:chExt cx="547156" cy="547156"/>
          </a:xfrm>
        </p:grpSpPr>
        <p:sp>
          <p:nvSpPr>
            <p:cNvPr id="17" name="椭圆 16"/>
            <p:cNvSpPr/>
            <p:nvPr/>
          </p:nvSpPr>
          <p:spPr>
            <a:xfrm>
              <a:off x="3779912" y="2131364"/>
              <a:ext cx="547156" cy="547156"/>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Segoe UI" panose="020B0502040204020203" pitchFamily="34" charset="0"/>
                <a:cs typeface="Segoe UI" panose="020B0502040204020203" pitchFamily="34" charset="0"/>
              </a:endParaRPr>
            </a:p>
          </p:txBody>
        </p:sp>
        <p:sp>
          <p:nvSpPr>
            <p:cNvPr id="32" name="TextBox 31"/>
            <p:cNvSpPr txBox="1"/>
            <p:nvPr/>
          </p:nvSpPr>
          <p:spPr>
            <a:xfrm>
              <a:off x="3871692" y="2155988"/>
              <a:ext cx="363596" cy="497909"/>
            </a:xfrm>
            <a:prstGeom prst="rect">
              <a:avLst/>
            </a:prstGeom>
            <a:noFill/>
            <a:ln>
              <a:noFill/>
            </a:ln>
          </p:spPr>
          <p:txBody>
            <a:bodyPr wrap="none" lIns="61211" tIns="30605" rIns="61211" bIns="30605" rtlCol="0">
              <a:spAutoFit/>
            </a:bodyPr>
            <a:lstStyle/>
            <a:p>
              <a:pPr algn="ctr"/>
              <a:r>
                <a:rPr lang="en-US" altLang="zh-CN" sz="2025" b="1" dirty="0">
                  <a:solidFill>
                    <a:srgbClr val="F8F8F8"/>
                  </a:solidFill>
                  <a:latin typeface="Segoe UI" panose="020B0502040204020203" pitchFamily="34" charset="0"/>
                  <a:ea typeface="等线" panose="02010600030101010101" pitchFamily="2" charset="-122"/>
                  <a:cs typeface="Segoe UI" panose="020B0502040204020203" pitchFamily="34" charset="0"/>
                </a:rPr>
                <a:t>3</a:t>
              </a:r>
              <a:endParaRPr lang="zh-CN" altLang="en-US" sz="2025" b="1" dirty="0">
                <a:solidFill>
                  <a:srgbClr val="F8F8F8"/>
                </a:solidFill>
                <a:latin typeface="Segoe UI" panose="020B0502040204020203" pitchFamily="34" charset="0"/>
                <a:ea typeface="等线" panose="02010600030101010101" pitchFamily="2" charset="-122"/>
                <a:cs typeface="Segoe UI" panose="020B0502040204020203" pitchFamily="34" charset="0"/>
              </a:endParaRPr>
            </a:p>
          </p:txBody>
        </p:sp>
      </p:grpSp>
      <p:grpSp>
        <p:nvGrpSpPr>
          <p:cNvPr id="39" name="组合 38"/>
          <p:cNvGrpSpPr/>
          <p:nvPr/>
        </p:nvGrpSpPr>
        <p:grpSpPr>
          <a:xfrm>
            <a:off x="2664003" y="3274475"/>
            <a:ext cx="410367" cy="410367"/>
            <a:chOff x="3472443" y="3677036"/>
            <a:chExt cx="547156" cy="547156"/>
          </a:xfrm>
        </p:grpSpPr>
        <p:sp>
          <p:nvSpPr>
            <p:cNvPr id="19" name="椭圆 18"/>
            <p:cNvSpPr/>
            <p:nvPr/>
          </p:nvSpPr>
          <p:spPr>
            <a:xfrm>
              <a:off x="3472443" y="3677036"/>
              <a:ext cx="547156" cy="547156"/>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Segoe UI" panose="020B0502040204020203" pitchFamily="34" charset="0"/>
                <a:cs typeface="Segoe UI" panose="020B0502040204020203" pitchFamily="34" charset="0"/>
              </a:endParaRPr>
            </a:p>
          </p:txBody>
        </p:sp>
        <p:sp>
          <p:nvSpPr>
            <p:cNvPr id="34" name="TextBox 33"/>
            <p:cNvSpPr txBox="1"/>
            <p:nvPr/>
          </p:nvSpPr>
          <p:spPr>
            <a:xfrm>
              <a:off x="3564223" y="3701659"/>
              <a:ext cx="363596" cy="497909"/>
            </a:xfrm>
            <a:prstGeom prst="rect">
              <a:avLst/>
            </a:prstGeom>
            <a:noFill/>
          </p:spPr>
          <p:txBody>
            <a:bodyPr wrap="none" lIns="61211" tIns="30605" rIns="61211" bIns="30605" rtlCol="0">
              <a:spAutoFit/>
            </a:bodyPr>
            <a:lstStyle/>
            <a:p>
              <a:pPr algn="ctr"/>
              <a:r>
                <a:rPr lang="en-US" altLang="zh-CN" sz="2025" b="1" dirty="0">
                  <a:solidFill>
                    <a:srgbClr val="F8F8F8"/>
                  </a:solidFill>
                  <a:latin typeface="Segoe UI" panose="020B0502040204020203" pitchFamily="34" charset="0"/>
                  <a:ea typeface="等线" panose="02010600030101010101" pitchFamily="2" charset="-122"/>
                  <a:cs typeface="Segoe UI" panose="020B0502040204020203" pitchFamily="34" charset="0"/>
                </a:rPr>
                <a:t>5</a:t>
              </a:r>
              <a:endParaRPr lang="zh-CN" altLang="en-US" sz="2025" b="1" dirty="0">
                <a:solidFill>
                  <a:srgbClr val="F8F8F8"/>
                </a:solidFill>
                <a:latin typeface="Segoe UI" panose="020B0502040204020203" pitchFamily="34" charset="0"/>
                <a:ea typeface="等线" panose="02010600030101010101" pitchFamily="2" charset="-122"/>
                <a:cs typeface="Segoe UI" panose="020B0502040204020203" pitchFamily="34" charset="0"/>
              </a:endParaRPr>
            </a:p>
          </p:txBody>
        </p:sp>
      </p:grpSp>
      <p:grpSp>
        <p:nvGrpSpPr>
          <p:cNvPr id="48" name="组合 47"/>
          <p:cNvGrpSpPr/>
          <p:nvPr/>
        </p:nvGrpSpPr>
        <p:grpSpPr>
          <a:xfrm>
            <a:off x="2802609" y="2742828"/>
            <a:ext cx="410367" cy="410367"/>
            <a:chOff x="3472443" y="3677036"/>
            <a:chExt cx="547156" cy="547156"/>
          </a:xfrm>
        </p:grpSpPr>
        <p:sp>
          <p:nvSpPr>
            <p:cNvPr id="49" name="椭圆 48"/>
            <p:cNvSpPr/>
            <p:nvPr/>
          </p:nvSpPr>
          <p:spPr>
            <a:xfrm>
              <a:off x="3472443" y="3677036"/>
              <a:ext cx="547156" cy="547156"/>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Segoe UI" panose="020B0502040204020203" pitchFamily="34" charset="0"/>
                <a:cs typeface="Segoe UI" panose="020B0502040204020203" pitchFamily="34" charset="0"/>
              </a:endParaRPr>
            </a:p>
          </p:txBody>
        </p:sp>
        <p:sp>
          <p:nvSpPr>
            <p:cNvPr id="50" name="TextBox 49"/>
            <p:cNvSpPr txBox="1"/>
            <p:nvPr/>
          </p:nvSpPr>
          <p:spPr>
            <a:xfrm>
              <a:off x="3564223" y="3701659"/>
              <a:ext cx="363596" cy="497909"/>
            </a:xfrm>
            <a:prstGeom prst="rect">
              <a:avLst/>
            </a:prstGeom>
            <a:noFill/>
          </p:spPr>
          <p:txBody>
            <a:bodyPr wrap="none" lIns="61211" tIns="30605" rIns="61211" bIns="30605" rtlCol="0">
              <a:spAutoFit/>
            </a:bodyPr>
            <a:lstStyle/>
            <a:p>
              <a:pPr algn="ctr"/>
              <a:r>
                <a:rPr lang="en-US" altLang="zh-CN" sz="2025" b="1" dirty="0">
                  <a:solidFill>
                    <a:srgbClr val="F8F8F8"/>
                  </a:solidFill>
                  <a:latin typeface="Segoe UI" panose="020B0502040204020203" pitchFamily="34" charset="0"/>
                  <a:ea typeface="等线" panose="02010600030101010101" pitchFamily="2" charset="-122"/>
                  <a:cs typeface="Segoe UI" panose="020B0502040204020203" pitchFamily="34" charset="0"/>
                </a:rPr>
                <a:t>4</a:t>
              </a:r>
              <a:endParaRPr lang="zh-CN" altLang="en-US" sz="2025" b="1" dirty="0">
                <a:solidFill>
                  <a:srgbClr val="F8F8F8"/>
                </a:solidFill>
                <a:latin typeface="Segoe UI" panose="020B0502040204020203" pitchFamily="34" charset="0"/>
                <a:ea typeface="等线" panose="02010600030101010101" pitchFamily="2" charset="-122"/>
                <a:cs typeface="Segoe UI" panose="020B0502040204020203" pitchFamily="34" charset="0"/>
              </a:endParaRPr>
            </a:p>
          </p:txBody>
        </p:sp>
      </p:grpSp>
      <p:sp>
        <p:nvSpPr>
          <p:cNvPr id="14" name="灯片编号占位符 13">
            <a:extLst>
              <a:ext uri="{FF2B5EF4-FFF2-40B4-BE49-F238E27FC236}">
                <a16:creationId xmlns:a16="http://schemas.microsoft.com/office/drawing/2014/main" id="{B82C75A6-A163-40C6-903D-0395943FBF98}"/>
              </a:ext>
            </a:extLst>
          </p:cNvPr>
          <p:cNvSpPr>
            <a:spLocks noGrp="1"/>
          </p:cNvSpPr>
          <p:nvPr>
            <p:ph type="sldNum" sz="quarter" idx="4"/>
          </p:nvPr>
        </p:nvSpPr>
        <p:spPr/>
        <p:txBody>
          <a:bodyPr/>
          <a:lstStyle/>
          <a:p>
            <a:fld id="{0C913308-F349-4B6D-A68A-DD1791B4A57B}" type="slidenum">
              <a:rPr lang="en-US" altLang="zh-CN" smtClean="0"/>
              <a:pPr/>
              <a:t>2</a:t>
            </a:fld>
            <a:r>
              <a:rPr lang="en-US" altLang="zh-CN" dirty="0"/>
              <a:t>/24</a:t>
            </a:r>
            <a:endParaRPr lang="en-US" dirty="0"/>
          </a:p>
        </p:txBody>
      </p:sp>
    </p:spTree>
    <p:extLst>
      <p:ext uri="{BB962C8B-B14F-4D97-AF65-F5344CB8AC3E}">
        <p14:creationId xmlns:p14="http://schemas.microsoft.com/office/powerpoint/2010/main" val="1571073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457781" y="195921"/>
            <a:ext cx="5283587" cy="323165"/>
            <a:chOff x="0" y="155996"/>
            <a:chExt cx="9175263" cy="430886"/>
          </a:xfrm>
        </p:grpSpPr>
        <p:cxnSp>
          <p:nvCxnSpPr>
            <p:cNvPr id="4" name="直接连接符 3"/>
            <p:cNvCxnSpPr/>
            <p:nvPr/>
          </p:nvCxnSpPr>
          <p:spPr>
            <a:xfrm>
              <a:off x="0" y="371440"/>
              <a:ext cx="2188065"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987198" y="371440"/>
              <a:ext cx="2188065"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6" name="TextBox 500"/>
            <p:cNvSpPr txBox="1"/>
            <p:nvPr/>
          </p:nvSpPr>
          <p:spPr>
            <a:xfrm>
              <a:off x="2105419" y="155996"/>
              <a:ext cx="4964428" cy="430886"/>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模糊词唤醒率</a:t>
              </a:r>
            </a:p>
          </p:txBody>
        </p:sp>
      </p:grpSp>
      <p:sp>
        <p:nvSpPr>
          <p:cNvPr id="7" name="矩形 6"/>
          <p:cNvSpPr/>
          <p:nvPr/>
        </p:nvSpPr>
        <p:spPr>
          <a:xfrm>
            <a:off x="0" y="0"/>
            <a:ext cx="1457781" cy="4803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8" name="组合 7"/>
          <p:cNvGrpSpPr/>
          <p:nvPr/>
        </p:nvGrpSpPr>
        <p:grpSpPr>
          <a:xfrm>
            <a:off x="-381" y="1818892"/>
            <a:ext cx="1458162" cy="2168801"/>
            <a:chOff x="-72516" y="1567940"/>
            <a:chExt cx="1944216" cy="2891734"/>
          </a:xfrm>
        </p:grpSpPr>
        <p:sp>
          <p:nvSpPr>
            <p:cNvPr id="9" name="矩形 8"/>
            <p:cNvSpPr/>
            <p:nvPr/>
          </p:nvSpPr>
          <p:spPr>
            <a:xfrm>
              <a:off x="-72516" y="1567940"/>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72516" y="2724633"/>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72516" y="3302980"/>
              <a:ext cx="1944216" cy="578347"/>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矩形 12"/>
            <p:cNvSpPr/>
            <p:nvPr/>
          </p:nvSpPr>
          <p:spPr>
            <a:xfrm>
              <a:off x="-72516" y="2146286"/>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矩形 15"/>
            <p:cNvSpPr/>
            <p:nvPr/>
          </p:nvSpPr>
          <p:spPr>
            <a:xfrm>
              <a:off x="-72516" y="3881327"/>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9" name="等腰三角形 18"/>
          <p:cNvSpPr/>
          <p:nvPr/>
        </p:nvSpPr>
        <p:spPr>
          <a:xfrm rot="16200000">
            <a:off x="1309644" y="3297355"/>
            <a:ext cx="216879" cy="7939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0" name="组合 19"/>
          <p:cNvGrpSpPr/>
          <p:nvPr/>
        </p:nvGrpSpPr>
        <p:grpSpPr>
          <a:xfrm>
            <a:off x="296843" y="789552"/>
            <a:ext cx="864096" cy="864096"/>
            <a:chOff x="1763688" y="1059582"/>
            <a:chExt cx="1794170" cy="1794170"/>
          </a:xfrm>
        </p:grpSpPr>
        <p:sp>
          <p:nvSpPr>
            <p:cNvPr id="21" name="椭圆 20"/>
            <p:cNvSpPr/>
            <p:nvPr/>
          </p:nvSpPr>
          <p:spPr>
            <a:xfrm>
              <a:off x="1763688" y="1059582"/>
              <a:ext cx="1794170" cy="1794170"/>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2" name="Picture 3" descr="C:\Users\think\Desktop\未标题-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9894" y="1059582"/>
              <a:ext cx="1787963" cy="1794170"/>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Box 43"/>
          <p:cNvSpPr txBox="1"/>
          <p:nvPr/>
        </p:nvSpPr>
        <p:spPr>
          <a:xfrm>
            <a:off x="-27384" y="188573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论文贡献</a:t>
            </a:r>
          </a:p>
        </p:txBody>
      </p:sp>
      <p:sp>
        <p:nvSpPr>
          <p:cNvPr id="28" name="TextBox 47"/>
          <p:cNvSpPr txBox="1"/>
          <p:nvPr/>
        </p:nvSpPr>
        <p:spPr>
          <a:xfrm>
            <a:off x="-27384" y="2319490"/>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研究背景</a:t>
            </a:r>
          </a:p>
        </p:txBody>
      </p:sp>
      <p:sp>
        <p:nvSpPr>
          <p:cNvPr id="29" name="TextBox 48"/>
          <p:cNvSpPr txBox="1"/>
          <p:nvPr/>
        </p:nvSpPr>
        <p:spPr>
          <a:xfrm>
            <a:off x="-27384" y="2753250"/>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攻击方案</a:t>
            </a:r>
          </a:p>
        </p:txBody>
      </p:sp>
      <p:sp>
        <p:nvSpPr>
          <p:cNvPr id="30" name="TextBox 50"/>
          <p:cNvSpPr txBox="1"/>
          <p:nvPr/>
        </p:nvSpPr>
        <p:spPr>
          <a:xfrm>
            <a:off x="-27384" y="3187011"/>
            <a:ext cx="1512168" cy="323165"/>
          </a:xfrm>
          <a:prstGeom prst="rect">
            <a:avLst/>
          </a:prstGeom>
          <a:noFill/>
        </p:spPr>
        <p:txBody>
          <a:bodyPr wrap="square" rtlCol="0">
            <a:spAutoFit/>
          </a:bodyPr>
          <a:lstStyle/>
          <a:p>
            <a:pPr algn="ctr"/>
            <a:r>
              <a:rPr lang="zh-CN" altLang="en-US" sz="1500" dirty="0">
                <a:solidFill>
                  <a:srgbClr val="FFFFFF"/>
                </a:solidFill>
                <a:latin typeface="华文中宋" panose="02010600040101010101" pitchFamily="2" charset="-122"/>
                <a:ea typeface="华文中宋" panose="02010600040101010101" pitchFamily="2" charset="-122"/>
              </a:rPr>
              <a:t>实验评估</a:t>
            </a:r>
          </a:p>
        </p:txBody>
      </p:sp>
      <p:sp>
        <p:nvSpPr>
          <p:cNvPr id="31" name="TextBox 51"/>
          <p:cNvSpPr txBox="1"/>
          <p:nvPr/>
        </p:nvSpPr>
        <p:spPr>
          <a:xfrm>
            <a:off x="-27384" y="362077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方案总结</a:t>
            </a:r>
          </a:p>
        </p:txBody>
      </p:sp>
      <p:sp>
        <p:nvSpPr>
          <p:cNvPr id="32" name="TextBox 6">
            <a:extLst>
              <a:ext uri="{FF2B5EF4-FFF2-40B4-BE49-F238E27FC236}">
                <a16:creationId xmlns:a16="http://schemas.microsoft.com/office/drawing/2014/main" id="{6310463C-78D4-4F98-B327-6BAF290D9C70}"/>
              </a:ext>
            </a:extLst>
          </p:cNvPr>
          <p:cNvSpPr txBox="1"/>
          <p:nvPr/>
        </p:nvSpPr>
        <p:spPr>
          <a:xfrm>
            <a:off x="1605077" y="680669"/>
            <a:ext cx="5043648" cy="336952"/>
          </a:xfrm>
          <a:prstGeom prst="rect">
            <a:avLst/>
          </a:prstGeom>
          <a:noFill/>
        </p:spPr>
        <p:txBody>
          <a:bodyPr wrap="square" rtlCol="0">
            <a:spAutoFit/>
          </a:bodyPr>
          <a:lstStyle/>
          <a:p>
            <a:pPr marL="257175" indent="-257175" algn="just">
              <a:lnSpc>
                <a:spcPct val="125000"/>
              </a:lnSpc>
              <a:buFont typeface="Wingdings" panose="05000000000000000000" pitchFamily="2" charset="2"/>
              <a:buChar char="p"/>
            </a:pPr>
            <a:r>
              <a:rPr lang="en-US" altLang="zh-CN" sz="1400" dirty="0">
                <a:solidFill>
                  <a:schemeClr val="bg2">
                    <a:lumMod val="10000"/>
                  </a:schemeClr>
                </a:solidFill>
                <a:latin typeface="华文中宋" panose="02010600040101010101" pitchFamily="2" charset="-122"/>
                <a:ea typeface="华文中宋" panose="02010600040101010101" pitchFamily="2" charset="-122"/>
              </a:rPr>
              <a:t>4</a:t>
            </a:r>
            <a:r>
              <a:rPr lang="zh-CN" altLang="en-US" sz="1400" dirty="0">
                <a:solidFill>
                  <a:schemeClr val="bg2">
                    <a:lumMod val="10000"/>
                  </a:schemeClr>
                </a:solidFill>
                <a:latin typeface="华文中宋" panose="02010600040101010101" pitchFamily="2" charset="-122"/>
                <a:ea typeface="华文中宋" panose="02010600040101010101" pitchFamily="2" charset="-122"/>
              </a:rPr>
              <a:t>小时生成</a:t>
            </a:r>
            <a:r>
              <a:rPr lang="en-US" altLang="zh-CN" sz="1400" dirty="0">
                <a:solidFill>
                  <a:schemeClr val="bg2">
                    <a:lumMod val="10000"/>
                  </a:schemeClr>
                </a:solidFill>
                <a:latin typeface="华文中宋" panose="02010600040101010101" pitchFamily="2" charset="-122"/>
                <a:ea typeface="华文中宋" panose="02010600040101010101" pitchFamily="2" charset="-122"/>
              </a:rPr>
              <a:t>965</a:t>
            </a:r>
            <a:r>
              <a:rPr lang="zh-CN" altLang="en-US" sz="1400" dirty="0">
                <a:solidFill>
                  <a:schemeClr val="bg2">
                    <a:lumMod val="10000"/>
                  </a:schemeClr>
                </a:solidFill>
                <a:latin typeface="华文中宋" panose="02010600040101010101" pitchFamily="2" charset="-122"/>
                <a:ea typeface="华文中宋" panose="02010600040101010101" pitchFamily="2" charset="-122"/>
              </a:rPr>
              <a:t>个唤醒词</a:t>
            </a:r>
            <a:endParaRPr lang="en-US" altLang="zh-CN" sz="1400" dirty="0">
              <a:solidFill>
                <a:schemeClr val="bg2">
                  <a:lumMod val="10000"/>
                </a:schemeClr>
              </a:solidFill>
              <a:latin typeface="华文中宋" panose="02010600040101010101" pitchFamily="2" charset="-122"/>
              <a:ea typeface="华文中宋" panose="02010600040101010101" pitchFamily="2" charset="-122"/>
            </a:endParaRPr>
          </a:p>
        </p:txBody>
      </p:sp>
      <p:pic>
        <p:nvPicPr>
          <p:cNvPr id="15" name="图片 14">
            <a:extLst>
              <a:ext uri="{FF2B5EF4-FFF2-40B4-BE49-F238E27FC236}">
                <a16:creationId xmlns:a16="http://schemas.microsoft.com/office/drawing/2014/main" id="{6E7EC69B-A8FC-4A3E-BC91-F5206C65BD6A}"/>
              </a:ext>
            </a:extLst>
          </p:cNvPr>
          <p:cNvPicPr>
            <a:picLocks noChangeAspect="1"/>
          </p:cNvPicPr>
          <p:nvPr/>
        </p:nvPicPr>
        <p:blipFill>
          <a:blip r:embed="rId4"/>
          <a:stretch>
            <a:fillRect/>
          </a:stretch>
        </p:blipFill>
        <p:spPr>
          <a:xfrm>
            <a:off x="0" y="2836513"/>
            <a:ext cx="6626554" cy="1409803"/>
          </a:xfrm>
          <a:prstGeom prst="rect">
            <a:avLst/>
          </a:prstGeom>
        </p:spPr>
      </p:pic>
      <p:pic>
        <p:nvPicPr>
          <p:cNvPr id="17" name="图片 16">
            <a:extLst>
              <a:ext uri="{FF2B5EF4-FFF2-40B4-BE49-F238E27FC236}">
                <a16:creationId xmlns:a16="http://schemas.microsoft.com/office/drawing/2014/main" id="{476AB202-DC3A-4C7E-8BE2-6EC0E8489620}"/>
              </a:ext>
            </a:extLst>
          </p:cNvPr>
          <p:cNvPicPr>
            <a:picLocks noChangeAspect="1"/>
          </p:cNvPicPr>
          <p:nvPr/>
        </p:nvPicPr>
        <p:blipFill>
          <a:blip r:embed="rId5"/>
          <a:stretch>
            <a:fillRect/>
          </a:stretch>
        </p:blipFill>
        <p:spPr>
          <a:xfrm>
            <a:off x="-2607" y="2850706"/>
            <a:ext cx="6676109" cy="1661961"/>
          </a:xfrm>
          <a:prstGeom prst="rect">
            <a:avLst/>
          </a:prstGeom>
        </p:spPr>
      </p:pic>
      <p:pic>
        <p:nvPicPr>
          <p:cNvPr id="35" name="图片 34">
            <a:extLst>
              <a:ext uri="{FF2B5EF4-FFF2-40B4-BE49-F238E27FC236}">
                <a16:creationId xmlns:a16="http://schemas.microsoft.com/office/drawing/2014/main" id="{E003B640-3CCE-4CF2-BE9E-731B539E0E3F}"/>
              </a:ext>
            </a:extLst>
          </p:cNvPr>
          <p:cNvPicPr>
            <a:picLocks noChangeAspect="1"/>
          </p:cNvPicPr>
          <p:nvPr/>
        </p:nvPicPr>
        <p:blipFill>
          <a:blip r:embed="rId6"/>
          <a:stretch>
            <a:fillRect/>
          </a:stretch>
        </p:blipFill>
        <p:spPr>
          <a:xfrm>
            <a:off x="22171" y="964511"/>
            <a:ext cx="6626554" cy="1842439"/>
          </a:xfrm>
          <a:prstGeom prst="rect">
            <a:avLst/>
          </a:prstGeom>
        </p:spPr>
      </p:pic>
      <p:sp>
        <p:nvSpPr>
          <p:cNvPr id="14" name="灯片编号占位符 13">
            <a:extLst>
              <a:ext uri="{FF2B5EF4-FFF2-40B4-BE49-F238E27FC236}">
                <a16:creationId xmlns:a16="http://schemas.microsoft.com/office/drawing/2014/main" id="{F5F467EE-9535-43BC-A90A-8D47E666E888}"/>
              </a:ext>
            </a:extLst>
          </p:cNvPr>
          <p:cNvSpPr>
            <a:spLocks noGrp="1"/>
          </p:cNvSpPr>
          <p:nvPr>
            <p:ph type="sldNum" sz="quarter" idx="4"/>
          </p:nvPr>
        </p:nvSpPr>
        <p:spPr/>
        <p:txBody>
          <a:bodyPr/>
          <a:lstStyle/>
          <a:p>
            <a:fld id="{0C913308-F349-4B6D-A68A-DD1791B4A57B}" type="slidenum">
              <a:rPr lang="en-US" altLang="zh-CN" smtClean="0"/>
              <a:pPr/>
              <a:t>20</a:t>
            </a:fld>
            <a:r>
              <a:rPr lang="en-US" altLang="zh-CN"/>
              <a:t>/24</a:t>
            </a:r>
            <a:endParaRPr lang="en-US" dirty="0"/>
          </a:p>
        </p:txBody>
      </p:sp>
    </p:spTree>
    <p:extLst>
      <p:ext uri="{BB962C8B-B14F-4D97-AF65-F5344CB8AC3E}">
        <p14:creationId xmlns:p14="http://schemas.microsoft.com/office/powerpoint/2010/main" val="3973074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457781" y="195921"/>
            <a:ext cx="5283587" cy="323165"/>
            <a:chOff x="0" y="155996"/>
            <a:chExt cx="9175263" cy="430886"/>
          </a:xfrm>
        </p:grpSpPr>
        <p:cxnSp>
          <p:nvCxnSpPr>
            <p:cNvPr id="4" name="直接连接符 3"/>
            <p:cNvCxnSpPr/>
            <p:nvPr/>
          </p:nvCxnSpPr>
          <p:spPr>
            <a:xfrm>
              <a:off x="0" y="371440"/>
              <a:ext cx="2188065"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987198" y="371440"/>
              <a:ext cx="2188065"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6" name="TextBox 500"/>
            <p:cNvSpPr txBox="1"/>
            <p:nvPr/>
          </p:nvSpPr>
          <p:spPr>
            <a:xfrm>
              <a:off x="2105419" y="155996"/>
              <a:ext cx="4964428" cy="430886"/>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理解和减弱</a:t>
              </a:r>
              <a:r>
                <a:rPr lang="en-US" altLang="zh-CN" sz="1500" dirty="0" err="1">
                  <a:solidFill>
                    <a:srgbClr val="314865"/>
                  </a:solidFill>
                  <a:latin typeface="华文中宋" panose="02010600040101010101" pitchFamily="2" charset="-122"/>
                  <a:ea typeface="华文中宋" panose="02010600040101010101" pitchFamily="2" charset="-122"/>
                </a:rPr>
                <a:t>FakeWake</a:t>
              </a:r>
              <a:endParaRPr lang="zh-CN" altLang="en-US" sz="1500" dirty="0">
                <a:solidFill>
                  <a:srgbClr val="314865"/>
                </a:solidFill>
                <a:latin typeface="华文中宋" panose="02010600040101010101" pitchFamily="2" charset="-122"/>
                <a:ea typeface="华文中宋" panose="02010600040101010101" pitchFamily="2" charset="-122"/>
              </a:endParaRPr>
            </a:p>
          </p:txBody>
        </p:sp>
      </p:grpSp>
      <p:sp>
        <p:nvSpPr>
          <p:cNvPr id="7" name="矩形 6"/>
          <p:cNvSpPr/>
          <p:nvPr/>
        </p:nvSpPr>
        <p:spPr>
          <a:xfrm>
            <a:off x="0" y="0"/>
            <a:ext cx="1457781" cy="4803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8" name="组合 7"/>
          <p:cNvGrpSpPr/>
          <p:nvPr/>
        </p:nvGrpSpPr>
        <p:grpSpPr>
          <a:xfrm>
            <a:off x="-381" y="1818892"/>
            <a:ext cx="1458162" cy="2168801"/>
            <a:chOff x="-72516" y="1567940"/>
            <a:chExt cx="1944216" cy="2891734"/>
          </a:xfrm>
        </p:grpSpPr>
        <p:sp>
          <p:nvSpPr>
            <p:cNvPr id="9" name="矩形 8"/>
            <p:cNvSpPr/>
            <p:nvPr/>
          </p:nvSpPr>
          <p:spPr>
            <a:xfrm>
              <a:off x="-72516" y="1567940"/>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72516" y="2724633"/>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72516" y="3302980"/>
              <a:ext cx="1944216" cy="578347"/>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矩形 12"/>
            <p:cNvSpPr/>
            <p:nvPr/>
          </p:nvSpPr>
          <p:spPr>
            <a:xfrm>
              <a:off x="-72516" y="2146286"/>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矩形 15"/>
            <p:cNvSpPr/>
            <p:nvPr/>
          </p:nvSpPr>
          <p:spPr>
            <a:xfrm>
              <a:off x="-72516" y="3881327"/>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9" name="等腰三角形 18"/>
          <p:cNvSpPr/>
          <p:nvPr/>
        </p:nvSpPr>
        <p:spPr>
          <a:xfrm rot="16200000">
            <a:off x="1309644" y="3297355"/>
            <a:ext cx="216879" cy="7939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0" name="组合 19"/>
          <p:cNvGrpSpPr/>
          <p:nvPr/>
        </p:nvGrpSpPr>
        <p:grpSpPr>
          <a:xfrm>
            <a:off x="296843" y="789552"/>
            <a:ext cx="864096" cy="864096"/>
            <a:chOff x="1763688" y="1059582"/>
            <a:chExt cx="1794170" cy="1794170"/>
          </a:xfrm>
        </p:grpSpPr>
        <p:sp>
          <p:nvSpPr>
            <p:cNvPr id="21" name="椭圆 20"/>
            <p:cNvSpPr/>
            <p:nvPr/>
          </p:nvSpPr>
          <p:spPr>
            <a:xfrm>
              <a:off x="1763688" y="1059582"/>
              <a:ext cx="1794170" cy="1794170"/>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2" name="Picture 3" descr="C:\Users\think\Desktop\未标题-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9894" y="1059582"/>
              <a:ext cx="1787963" cy="1794170"/>
            </a:xfrm>
            <a:prstGeom prst="rect">
              <a:avLst/>
            </a:prstGeom>
            <a:noFill/>
            <a:extLst>
              <a:ext uri="{909E8E84-426E-40DD-AFC4-6F175D3DCCD1}">
                <a14:hiddenFill xmlns:a14="http://schemas.microsoft.com/office/drawing/2010/main">
                  <a:solidFill>
                    <a:srgbClr val="FFFFFF"/>
                  </a:solidFill>
                </a14:hiddenFill>
              </a:ext>
            </a:extLst>
          </p:spPr>
        </p:pic>
      </p:grpSp>
      <p:sp>
        <p:nvSpPr>
          <p:cNvPr id="28" name="TextBox 43"/>
          <p:cNvSpPr txBox="1"/>
          <p:nvPr/>
        </p:nvSpPr>
        <p:spPr>
          <a:xfrm>
            <a:off x="-27384" y="188573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论文贡献</a:t>
            </a:r>
          </a:p>
        </p:txBody>
      </p:sp>
      <p:sp>
        <p:nvSpPr>
          <p:cNvPr id="29" name="TextBox 47"/>
          <p:cNvSpPr txBox="1"/>
          <p:nvPr/>
        </p:nvSpPr>
        <p:spPr>
          <a:xfrm>
            <a:off x="-27384" y="2319490"/>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研究背景</a:t>
            </a:r>
          </a:p>
        </p:txBody>
      </p:sp>
      <p:sp>
        <p:nvSpPr>
          <p:cNvPr id="32" name="TextBox 48"/>
          <p:cNvSpPr txBox="1"/>
          <p:nvPr/>
        </p:nvSpPr>
        <p:spPr>
          <a:xfrm>
            <a:off x="-27384" y="2753250"/>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攻击方案</a:t>
            </a:r>
          </a:p>
        </p:txBody>
      </p:sp>
      <p:sp>
        <p:nvSpPr>
          <p:cNvPr id="35" name="TextBox 50"/>
          <p:cNvSpPr txBox="1"/>
          <p:nvPr/>
        </p:nvSpPr>
        <p:spPr>
          <a:xfrm>
            <a:off x="-27384" y="3187011"/>
            <a:ext cx="1512168" cy="323165"/>
          </a:xfrm>
          <a:prstGeom prst="rect">
            <a:avLst/>
          </a:prstGeom>
          <a:noFill/>
        </p:spPr>
        <p:txBody>
          <a:bodyPr wrap="square" rtlCol="0">
            <a:spAutoFit/>
          </a:bodyPr>
          <a:lstStyle/>
          <a:p>
            <a:pPr algn="ctr"/>
            <a:r>
              <a:rPr lang="zh-CN" altLang="en-US" sz="1500" dirty="0">
                <a:solidFill>
                  <a:srgbClr val="FFFFFF"/>
                </a:solidFill>
                <a:latin typeface="华文中宋" panose="02010600040101010101" pitchFamily="2" charset="-122"/>
                <a:ea typeface="华文中宋" panose="02010600040101010101" pitchFamily="2" charset="-122"/>
              </a:rPr>
              <a:t>实验评估</a:t>
            </a:r>
          </a:p>
        </p:txBody>
      </p:sp>
      <p:sp>
        <p:nvSpPr>
          <p:cNvPr id="36" name="TextBox 51"/>
          <p:cNvSpPr txBox="1"/>
          <p:nvPr/>
        </p:nvSpPr>
        <p:spPr>
          <a:xfrm>
            <a:off x="-27384" y="362077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方案总结</a:t>
            </a:r>
          </a:p>
        </p:txBody>
      </p:sp>
      <p:pic>
        <p:nvPicPr>
          <p:cNvPr id="15" name="图片 14">
            <a:extLst>
              <a:ext uri="{FF2B5EF4-FFF2-40B4-BE49-F238E27FC236}">
                <a16:creationId xmlns:a16="http://schemas.microsoft.com/office/drawing/2014/main" id="{AC6D78AB-7AC4-49C4-A8F5-0D602FBA2E97}"/>
              </a:ext>
            </a:extLst>
          </p:cNvPr>
          <p:cNvPicPr>
            <a:picLocks noChangeAspect="1"/>
          </p:cNvPicPr>
          <p:nvPr/>
        </p:nvPicPr>
        <p:blipFill>
          <a:blip r:embed="rId4"/>
          <a:stretch>
            <a:fillRect/>
          </a:stretch>
        </p:blipFill>
        <p:spPr>
          <a:xfrm>
            <a:off x="-381" y="3085303"/>
            <a:ext cx="6696363" cy="1248474"/>
          </a:xfrm>
          <a:prstGeom prst="rect">
            <a:avLst/>
          </a:prstGeom>
        </p:spPr>
      </p:pic>
      <p:grpSp>
        <p:nvGrpSpPr>
          <p:cNvPr id="30" name="组合 29">
            <a:extLst>
              <a:ext uri="{FF2B5EF4-FFF2-40B4-BE49-F238E27FC236}">
                <a16:creationId xmlns:a16="http://schemas.microsoft.com/office/drawing/2014/main" id="{DF259FB2-F25E-4B62-B5CD-87B9B37F7FED}"/>
              </a:ext>
            </a:extLst>
          </p:cNvPr>
          <p:cNvGrpSpPr/>
          <p:nvPr/>
        </p:nvGrpSpPr>
        <p:grpSpPr>
          <a:xfrm>
            <a:off x="-381" y="697222"/>
            <a:ext cx="6705921" cy="2312352"/>
            <a:chOff x="-381" y="697222"/>
            <a:chExt cx="6705921" cy="2312352"/>
          </a:xfrm>
        </p:grpSpPr>
        <p:pic>
          <p:nvPicPr>
            <p:cNvPr id="31" name="图片 30">
              <a:extLst>
                <a:ext uri="{FF2B5EF4-FFF2-40B4-BE49-F238E27FC236}">
                  <a16:creationId xmlns:a16="http://schemas.microsoft.com/office/drawing/2014/main" id="{24546DB1-5BB3-4479-B6B9-5E71BA439AB7}"/>
                </a:ext>
              </a:extLst>
            </p:cNvPr>
            <p:cNvPicPr>
              <a:picLocks noChangeAspect="1"/>
            </p:cNvPicPr>
            <p:nvPr/>
          </p:nvPicPr>
          <p:blipFill>
            <a:blip r:embed="rId5"/>
            <a:stretch>
              <a:fillRect/>
            </a:stretch>
          </p:blipFill>
          <p:spPr>
            <a:xfrm>
              <a:off x="-381" y="697222"/>
              <a:ext cx="6696744" cy="1545004"/>
            </a:xfrm>
            <a:prstGeom prst="rect">
              <a:avLst/>
            </a:prstGeom>
          </p:spPr>
        </p:pic>
        <p:sp>
          <p:nvSpPr>
            <p:cNvPr id="33" name="矩形 32">
              <a:extLst>
                <a:ext uri="{FF2B5EF4-FFF2-40B4-BE49-F238E27FC236}">
                  <a16:creationId xmlns:a16="http://schemas.microsoft.com/office/drawing/2014/main" id="{CF47C905-F69E-4AC8-A172-42E8ACFDD1FE}"/>
                </a:ext>
              </a:extLst>
            </p:cNvPr>
            <p:cNvSpPr/>
            <p:nvPr/>
          </p:nvSpPr>
          <p:spPr>
            <a:xfrm>
              <a:off x="8796" y="2208896"/>
              <a:ext cx="6696744" cy="800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782638">
                <a:tabLst>
                  <a:tab pos="685800" algn="l"/>
                </a:tabLst>
              </a:pPr>
              <a:r>
                <a:rPr lang="zh-CN" altLang="en-US" sz="1400" dirty="0">
                  <a:solidFill>
                    <a:schemeClr val="tx1"/>
                  </a:solidFill>
                  <a:latin typeface="华文中宋" panose="02010600040101010101" pitchFamily="2" charset="-122"/>
                  <a:ea typeface="华文中宋" panose="02010600040101010101" pitchFamily="2" charset="-122"/>
                </a:rPr>
                <a:t>模糊唤醒词数量</a:t>
              </a:r>
              <a:endParaRPr lang="en-US" altLang="zh-CN" sz="1400" dirty="0">
                <a:solidFill>
                  <a:schemeClr val="tx1"/>
                </a:solidFill>
                <a:latin typeface="华文中宋" panose="02010600040101010101" pitchFamily="2" charset="-122"/>
                <a:ea typeface="华文中宋" panose="02010600040101010101" pitchFamily="2" charset="-122"/>
              </a:endParaRPr>
            </a:p>
            <a:p>
              <a:pPr defTabSz="782638">
                <a:tabLst>
                  <a:tab pos="685800" algn="l"/>
                </a:tabLst>
              </a:pPr>
              <a:r>
                <a:rPr lang="en-US" altLang="zh-CN" dirty="0">
                  <a:solidFill>
                    <a:schemeClr val="tx1"/>
                  </a:solidFill>
                </a:rPr>
                <a:t>	63		322		127		79</a:t>
              </a:r>
              <a:endParaRPr lang="zh-CN" altLang="en-US" dirty="0">
                <a:solidFill>
                  <a:schemeClr val="tx1"/>
                </a:solidFill>
              </a:endParaRPr>
            </a:p>
          </p:txBody>
        </p:sp>
      </p:grpSp>
      <p:sp>
        <p:nvSpPr>
          <p:cNvPr id="14" name="灯片编号占位符 13">
            <a:extLst>
              <a:ext uri="{FF2B5EF4-FFF2-40B4-BE49-F238E27FC236}">
                <a16:creationId xmlns:a16="http://schemas.microsoft.com/office/drawing/2014/main" id="{4D58BBFA-82B7-452B-A1F7-BF9120842BC6}"/>
              </a:ext>
            </a:extLst>
          </p:cNvPr>
          <p:cNvSpPr>
            <a:spLocks noGrp="1"/>
          </p:cNvSpPr>
          <p:nvPr>
            <p:ph type="sldNum" sz="quarter" idx="4"/>
          </p:nvPr>
        </p:nvSpPr>
        <p:spPr/>
        <p:txBody>
          <a:bodyPr/>
          <a:lstStyle/>
          <a:p>
            <a:fld id="{0C913308-F349-4B6D-A68A-DD1791B4A57B}" type="slidenum">
              <a:rPr lang="en-US" altLang="zh-CN" smtClean="0"/>
              <a:pPr/>
              <a:t>21</a:t>
            </a:fld>
            <a:r>
              <a:rPr lang="en-US" altLang="zh-CN"/>
              <a:t>/24</a:t>
            </a:r>
            <a:endParaRPr lang="en-US" dirty="0"/>
          </a:p>
        </p:txBody>
      </p:sp>
    </p:spTree>
    <p:extLst>
      <p:ext uri="{BB962C8B-B14F-4D97-AF65-F5344CB8AC3E}">
        <p14:creationId xmlns:p14="http://schemas.microsoft.com/office/powerpoint/2010/main" val="3217458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组合 53"/>
          <p:cNvGrpSpPr/>
          <p:nvPr/>
        </p:nvGrpSpPr>
        <p:grpSpPr>
          <a:xfrm>
            <a:off x="604922" y="2159154"/>
            <a:ext cx="5648157" cy="802312"/>
            <a:chOff x="857551" y="2109195"/>
            <a:chExt cx="7530876" cy="1069749"/>
          </a:xfrm>
        </p:grpSpPr>
        <p:sp>
          <p:nvSpPr>
            <p:cNvPr id="49" name="圆角矩形 258"/>
            <p:cNvSpPr>
              <a:spLocks noChangeArrowheads="1"/>
            </p:cNvSpPr>
            <p:nvPr/>
          </p:nvSpPr>
          <p:spPr bwMode="auto">
            <a:xfrm>
              <a:off x="857551" y="2139704"/>
              <a:ext cx="7530876" cy="1039240"/>
            </a:xfrm>
            <a:prstGeom prst="roundRect">
              <a:avLst>
                <a:gd name="adj" fmla="val 50000"/>
              </a:avLst>
            </a:prstGeom>
            <a:solidFill>
              <a:srgbClr val="314865"/>
            </a:solidFill>
            <a:ln w="34925">
              <a:solidFill>
                <a:schemeClr val="bg1"/>
              </a:solidFill>
              <a:round/>
              <a:headEnd/>
              <a:tailEnd/>
            </a:ln>
          </p:spPr>
          <p:txBody>
            <a:bodyPr anchor="ctr"/>
            <a:lstStyle/>
            <a:p>
              <a:pPr algn="ctr"/>
              <a:endParaRPr lang="zh-CN" altLang="zh-CN" sz="1200" dirty="0">
                <a:solidFill>
                  <a:srgbClr val="FFFFFF"/>
                </a:solidFill>
                <a:latin typeface="微软雅黑" pitchFamily="34" charset="-122"/>
                <a:ea typeface="微软雅黑" pitchFamily="34" charset="-122"/>
                <a:sym typeface="宋体" pitchFamily="2" charset="-122"/>
              </a:endParaRPr>
            </a:p>
          </p:txBody>
        </p:sp>
        <p:sp>
          <p:nvSpPr>
            <p:cNvPr id="51" name="椭圆 259"/>
            <p:cNvSpPr>
              <a:spLocks noChangeArrowheads="1"/>
            </p:cNvSpPr>
            <p:nvPr/>
          </p:nvSpPr>
          <p:spPr bwMode="auto">
            <a:xfrm rot="16200000">
              <a:off x="978485" y="2262247"/>
              <a:ext cx="812259" cy="812566"/>
            </a:xfrm>
            <a:prstGeom prst="ellipse">
              <a:avLst/>
            </a:prstGeom>
            <a:solidFill>
              <a:schemeClr val="bg1"/>
            </a:solidFill>
            <a:ln w="25400">
              <a:noFill/>
              <a:round/>
              <a:headEnd/>
              <a:tailEnd/>
            </a:ln>
          </p:spPr>
          <p:txBody>
            <a:bodyPr anchor="ctr"/>
            <a:lstStyle/>
            <a:p>
              <a:pPr algn="ctr"/>
              <a:endParaRPr lang="zh-CN" altLang="zh-CN" sz="1350" dirty="0">
                <a:solidFill>
                  <a:srgbClr val="FFFFFF"/>
                </a:solidFill>
                <a:latin typeface="微软雅黑" pitchFamily="34" charset="-122"/>
                <a:ea typeface="微软雅黑" pitchFamily="34" charset="-122"/>
                <a:sym typeface="宋体" pitchFamily="2" charset="-122"/>
              </a:endParaRPr>
            </a:p>
          </p:txBody>
        </p:sp>
        <p:sp>
          <p:nvSpPr>
            <p:cNvPr id="53" name="Text Box 39"/>
            <p:cNvSpPr>
              <a:spLocks noChangeArrowheads="1"/>
            </p:cNvSpPr>
            <p:nvPr/>
          </p:nvSpPr>
          <p:spPr bwMode="auto">
            <a:xfrm>
              <a:off x="2273727" y="2109195"/>
              <a:ext cx="4698523" cy="937608"/>
            </a:xfrm>
            <a:prstGeom prst="rect">
              <a:avLst/>
            </a:prstGeom>
            <a:noFill/>
            <a:ln w="9525">
              <a:noFill/>
              <a:miter lim="800000"/>
              <a:headEnd/>
              <a:tailEnd/>
            </a:ln>
          </p:spPr>
          <p:txBody>
            <a:bodyPr wrap="square" anchor="t" anchorCtr="0">
              <a:spAutoFit/>
            </a:bodyPr>
            <a:lstStyle/>
            <a:p>
              <a:pPr algn="ctr">
                <a:lnSpc>
                  <a:spcPct val="150000"/>
                </a:lnSpc>
                <a:buClr>
                  <a:schemeClr val="tx1"/>
                </a:buClr>
              </a:pPr>
              <a:r>
                <a:rPr lang="zh-CN" altLang="en-US" sz="3000" b="1" dirty="0">
                  <a:solidFill>
                    <a:schemeClr val="bg1"/>
                  </a:solidFill>
                  <a:latin typeface="华文中宋" panose="02010600040101010101" pitchFamily="2" charset="-122"/>
                  <a:ea typeface="华文中宋" panose="02010600040101010101" pitchFamily="2" charset="-122"/>
                  <a:sym typeface="微软雅黑" pitchFamily="34" charset="-122"/>
                </a:rPr>
                <a:t>方 案 总 结</a:t>
              </a:r>
              <a:endParaRPr lang="en-US" sz="3000" b="1" dirty="0">
                <a:solidFill>
                  <a:schemeClr val="bg1"/>
                </a:solidFill>
                <a:latin typeface="华文中宋" panose="02010600040101010101" pitchFamily="2" charset="-122"/>
                <a:ea typeface="华文中宋" panose="02010600040101010101" pitchFamily="2" charset="-122"/>
              </a:endParaRPr>
            </a:p>
          </p:txBody>
        </p:sp>
      </p:grpSp>
      <p:pic>
        <p:nvPicPr>
          <p:cNvPr id="1026" name="Picture 2" descr="C:\Users\think\Documents\WeChat Files\Shirley_Chou_1994\FileStorage\File\2019-05\logo-square.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5551754" y="650310"/>
            <a:ext cx="1170385" cy="1170385"/>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39"/>
          <p:cNvSpPr>
            <a:spLocks noChangeArrowheads="1"/>
          </p:cNvSpPr>
          <p:nvPr/>
        </p:nvSpPr>
        <p:spPr bwMode="auto">
          <a:xfrm>
            <a:off x="695507" y="2236173"/>
            <a:ext cx="610200" cy="646331"/>
          </a:xfrm>
          <a:prstGeom prst="rect">
            <a:avLst/>
          </a:prstGeom>
          <a:noFill/>
          <a:ln w="9525">
            <a:noFill/>
            <a:miter lim="800000"/>
            <a:headEnd/>
            <a:tailEnd/>
          </a:ln>
        </p:spPr>
        <p:txBody>
          <a:bodyPr anchor="ctr" anchorCtr="1">
            <a:spAutoFit/>
          </a:bodyPr>
          <a:lstStyle/>
          <a:p>
            <a:pPr algn="ctr">
              <a:lnSpc>
                <a:spcPct val="150000"/>
              </a:lnSpc>
            </a:pPr>
            <a:r>
              <a:rPr lang="en-US" altLang="zh-CN" sz="2400" dirty="0">
                <a:solidFill>
                  <a:srgbClr val="314865"/>
                </a:solidFill>
                <a:latin typeface="微软雅黑" pitchFamily="34" charset="-122"/>
                <a:ea typeface="微软雅黑" pitchFamily="34" charset="-122"/>
                <a:sym typeface="微软雅黑" pitchFamily="34" charset="-122"/>
              </a:rPr>
              <a:t>5</a:t>
            </a:r>
            <a:endParaRPr lang="zh-CN" altLang="en-US" sz="1350" dirty="0">
              <a:solidFill>
                <a:srgbClr val="314865"/>
              </a:solidFill>
              <a:ea typeface="微软雅黑" pitchFamily="34" charset="-122"/>
            </a:endParaRPr>
          </a:p>
        </p:txBody>
      </p:sp>
      <p:sp>
        <p:nvSpPr>
          <p:cNvPr id="4" name="灯片编号占位符 3">
            <a:extLst>
              <a:ext uri="{FF2B5EF4-FFF2-40B4-BE49-F238E27FC236}">
                <a16:creationId xmlns:a16="http://schemas.microsoft.com/office/drawing/2014/main" id="{CB55585C-64E0-44E0-AE97-963D21A0A210}"/>
              </a:ext>
            </a:extLst>
          </p:cNvPr>
          <p:cNvSpPr>
            <a:spLocks noGrp="1"/>
          </p:cNvSpPr>
          <p:nvPr>
            <p:ph type="sldNum" sz="quarter" idx="4"/>
          </p:nvPr>
        </p:nvSpPr>
        <p:spPr/>
        <p:txBody>
          <a:bodyPr/>
          <a:lstStyle/>
          <a:p>
            <a:fld id="{0C913308-F349-4B6D-A68A-DD1791B4A57B}" type="slidenum">
              <a:rPr lang="en-US" altLang="zh-CN" smtClean="0"/>
              <a:pPr/>
              <a:t>22</a:t>
            </a:fld>
            <a:r>
              <a:rPr lang="en-US" altLang="zh-CN"/>
              <a:t>/24</a:t>
            </a:r>
            <a:endParaRPr lang="en-US" dirty="0"/>
          </a:p>
        </p:txBody>
      </p:sp>
    </p:spTree>
    <p:extLst>
      <p:ext uri="{BB962C8B-B14F-4D97-AF65-F5344CB8AC3E}">
        <p14:creationId xmlns:p14="http://schemas.microsoft.com/office/powerpoint/2010/main" val="29036325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457781" cy="48039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4" name="组合 3"/>
          <p:cNvGrpSpPr/>
          <p:nvPr/>
        </p:nvGrpSpPr>
        <p:grpSpPr>
          <a:xfrm>
            <a:off x="-381" y="1818892"/>
            <a:ext cx="1458162" cy="2168801"/>
            <a:chOff x="-72516" y="1567940"/>
            <a:chExt cx="1944216" cy="2891734"/>
          </a:xfrm>
        </p:grpSpPr>
        <p:sp>
          <p:nvSpPr>
            <p:cNvPr id="5" name="矩形 4"/>
            <p:cNvSpPr/>
            <p:nvPr/>
          </p:nvSpPr>
          <p:spPr>
            <a:xfrm>
              <a:off x="-72516" y="1567940"/>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72516" y="2724633"/>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72516" y="3302980"/>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矩形 8"/>
            <p:cNvSpPr/>
            <p:nvPr/>
          </p:nvSpPr>
          <p:spPr>
            <a:xfrm>
              <a:off x="-72516" y="2146286"/>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72516" y="3881327"/>
              <a:ext cx="1944216" cy="578347"/>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5" name="等腰三角形 14"/>
          <p:cNvSpPr/>
          <p:nvPr/>
        </p:nvSpPr>
        <p:spPr>
          <a:xfrm rot="16200000">
            <a:off x="1309644" y="3731115"/>
            <a:ext cx="216879" cy="7939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6" name="组合 15"/>
          <p:cNvGrpSpPr/>
          <p:nvPr/>
        </p:nvGrpSpPr>
        <p:grpSpPr>
          <a:xfrm>
            <a:off x="296843" y="789552"/>
            <a:ext cx="864096" cy="864096"/>
            <a:chOff x="1763688" y="1059582"/>
            <a:chExt cx="1794170" cy="1794170"/>
          </a:xfrm>
        </p:grpSpPr>
        <p:sp>
          <p:nvSpPr>
            <p:cNvPr id="17" name="椭圆 16"/>
            <p:cNvSpPr/>
            <p:nvPr/>
          </p:nvSpPr>
          <p:spPr>
            <a:xfrm>
              <a:off x="1763688" y="1059582"/>
              <a:ext cx="1794170" cy="1794170"/>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8" name="Picture 3" descr="C:\Users\think\Desktop\未标题-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9894" y="1059582"/>
              <a:ext cx="1787963" cy="1794170"/>
            </a:xfrm>
            <a:prstGeom prst="rect">
              <a:avLst/>
            </a:prstGeom>
            <a:noFill/>
            <a:extLst>
              <a:ext uri="{909E8E84-426E-40DD-AFC4-6F175D3DCCD1}">
                <a14:hiddenFill xmlns:a14="http://schemas.microsoft.com/office/drawing/2010/main">
                  <a:solidFill>
                    <a:srgbClr val="FFFFFF"/>
                  </a:solidFill>
                </a14:hiddenFill>
              </a:ext>
            </a:extLst>
          </p:spPr>
        </p:pic>
      </p:grpSp>
      <p:sp>
        <p:nvSpPr>
          <p:cNvPr id="37" name="TextBox 36"/>
          <p:cNvSpPr txBox="1"/>
          <p:nvPr/>
        </p:nvSpPr>
        <p:spPr>
          <a:xfrm>
            <a:off x="5194725" y="4219506"/>
            <a:ext cx="1663869" cy="323165"/>
          </a:xfrm>
          <a:prstGeom prst="rect">
            <a:avLst/>
          </a:prstGeom>
          <a:noFill/>
        </p:spPr>
        <p:txBody>
          <a:bodyPr wrap="square" rtlCol="0">
            <a:spAutoFit/>
          </a:bodyPr>
          <a:lstStyle/>
          <a:p>
            <a:pPr algn="r"/>
            <a:r>
              <a:rPr lang="zh-CN" altLang="en-US" sz="1500" dirty="0">
                <a:solidFill>
                  <a:schemeClr val="bg1"/>
                </a:solidFill>
                <a:latin typeface="等线" panose="02010600030101010101" pitchFamily="2" charset="-122"/>
                <a:ea typeface="等线" panose="02010600030101010101" pitchFamily="2" charset="-122"/>
              </a:rPr>
              <a:t>第</a:t>
            </a:r>
            <a:r>
              <a:rPr lang="en-US" altLang="zh-CN" sz="1500" dirty="0">
                <a:solidFill>
                  <a:schemeClr val="bg1"/>
                </a:solidFill>
                <a:latin typeface="等线" panose="02010600030101010101" pitchFamily="2" charset="-122"/>
                <a:ea typeface="等线" panose="02010600030101010101" pitchFamily="2" charset="-122"/>
              </a:rPr>
              <a:t>19</a:t>
            </a:r>
            <a:r>
              <a:rPr lang="zh-CN" altLang="en-US" sz="1500" dirty="0">
                <a:solidFill>
                  <a:schemeClr val="bg1"/>
                </a:solidFill>
                <a:latin typeface="等线" panose="02010600030101010101" pitchFamily="2" charset="-122"/>
                <a:ea typeface="等线" panose="02010600030101010101" pitchFamily="2" charset="-122"/>
              </a:rPr>
              <a:t>页 共</a:t>
            </a:r>
            <a:r>
              <a:rPr lang="en-US" altLang="zh-CN" sz="1500" dirty="0">
                <a:solidFill>
                  <a:schemeClr val="bg1"/>
                </a:solidFill>
                <a:latin typeface="等线" panose="02010600030101010101" pitchFamily="2" charset="-122"/>
                <a:ea typeface="等线" panose="02010600030101010101" pitchFamily="2" charset="-122"/>
              </a:rPr>
              <a:t>21</a:t>
            </a:r>
            <a:r>
              <a:rPr lang="zh-CN" altLang="en-US" sz="1500" dirty="0">
                <a:solidFill>
                  <a:schemeClr val="bg1"/>
                </a:solidFill>
                <a:latin typeface="等线" panose="02010600030101010101" pitchFamily="2" charset="-122"/>
                <a:ea typeface="等线" panose="02010600030101010101" pitchFamily="2" charset="-122"/>
              </a:rPr>
              <a:t>页</a:t>
            </a:r>
          </a:p>
        </p:txBody>
      </p:sp>
      <p:grpSp>
        <p:nvGrpSpPr>
          <p:cNvPr id="46" name="组合 45"/>
          <p:cNvGrpSpPr/>
          <p:nvPr/>
        </p:nvGrpSpPr>
        <p:grpSpPr>
          <a:xfrm>
            <a:off x="1457781" y="195921"/>
            <a:ext cx="5283587" cy="323165"/>
            <a:chOff x="0" y="155996"/>
            <a:chExt cx="9175263" cy="430886"/>
          </a:xfrm>
        </p:grpSpPr>
        <p:cxnSp>
          <p:nvCxnSpPr>
            <p:cNvPr id="47" name="直接连接符 46"/>
            <p:cNvCxnSpPr/>
            <p:nvPr/>
          </p:nvCxnSpPr>
          <p:spPr>
            <a:xfrm>
              <a:off x="0" y="371440"/>
              <a:ext cx="2188065"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987198" y="371440"/>
              <a:ext cx="2188065"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9" name="TextBox 500"/>
            <p:cNvSpPr txBox="1"/>
            <p:nvPr/>
          </p:nvSpPr>
          <p:spPr>
            <a:xfrm>
              <a:off x="2105419" y="155996"/>
              <a:ext cx="4964428" cy="430886"/>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总结</a:t>
              </a:r>
            </a:p>
          </p:txBody>
        </p:sp>
      </p:grpSp>
      <p:sp>
        <p:nvSpPr>
          <p:cNvPr id="50" name="TextBox 6"/>
          <p:cNvSpPr txBox="1"/>
          <p:nvPr/>
        </p:nvSpPr>
        <p:spPr>
          <a:xfrm>
            <a:off x="1685763" y="1146070"/>
            <a:ext cx="4827624" cy="1144865"/>
          </a:xfrm>
          <a:prstGeom prst="rect">
            <a:avLst/>
          </a:prstGeom>
          <a:noFill/>
        </p:spPr>
        <p:txBody>
          <a:bodyPr wrap="square" rtlCol="0">
            <a:spAutoFit/>
          </a:bodyPr>
          <a:lstStyle/>
          <a:p>
            <a:pPr marL="257175" indent="-257175" algn="just">
              <a:lnSpc>
                <a:spcPct val="125000"/>
              </a:lnSpc>
              <a:buFont typeface="Wingdings" panose="05000000000000000000" pitchFamily="2" charset="2"/>
              <a:buChar char="p"/>
            </a:pPr>
            <a:r>
              <a:rPr lang="zh-CN" altLang="en-US" sz="1400" dirty="0">
                <a:latin typeface="华文中宋" panose="02010600040101010101" pitchFamily="2" charset="-122"/>
                <a:ea typeface="华文中宋" panose="02010600040101010101" pitchFamily="2" charset="-122"/>
                <a:cs typeface="Segoe UI" panose="020B0502040204020203" pitchFamily="34" charset="0"/>
              </a:rPr>
              <a:t>使用遗传算法生成模糊唤醒词</a:t>
            </a:r>
            <a:endParaRPr lang="en-US" altLang="zh-CN" sz="1400" dirty="0">
              <a:latin typeface="华文中宋" panose="02010600040101010101" pitchFamily="2" charset="-122"/>
              <a:ea typeface="华文中宋" panose="02010600040101010101" pitchFamily="2" charset="-122"/>
              <a:cs typeface="Segoe UI" panose="020B0502040204020203" pitchFamily="34" charset="0"/>
            </a:endParaRPr>
          </a:p>
          <a:p>
            <a:pPr marL="257175" indent="-257175" algn="just">
              <a:lnSpc>
                <a:spcPct val="125000"/>
              </a:lnSpc>
              <a:buFont typeface="Wingdings" panose="05000000000000000000" pitchFamily="2" charset="2"/>
              <a:buChar char="p"/>
            </a:pPr>
            <a:r>
              <a:rPr lang="zh-CN" altLang="en-US" sz="1400" dirty="0">
                <a:latin typeface="华文中宋" panose="02010600040101010101" pitchFamily="2" charset="-122"/>
                <a:ea typeface="华文中宋" panose="02010600040101010101" pitchFamily="2" charset="-122"/>
                <a:cs typeface="Segoe UI" panose="020B0502040204020203" pitchFamily="34" charset="0"/>
              </a:rPr>
              <a:t>合理使用已有算法帮助优化设计方案</a:t>
            </a:r>
            <a:endParaRPr lang="en-US" altLang="zh-CN" sz="1400" dirty="0">
              <a:latin typeface="华文中宋" panose="02010600040101010101" pitchFamily="2" charset="-122"/>
              <a:ea typeface="华文中宋" panose="02010600040101010101" pitchFamily="2" charset="-122"/>
              <a:cs typeface="Segoe UI" panose="020B0502040204020203" pitchFamily="34" charset="0"/>
            </a:endParaRPr>
          </a:p>
          <a:p>
            <a:pPr marL="257175" indent="-257175" algn="just">
              <a:lnSpc>
                <a:spcPct val="125000"/>
              </a:lnSpc>
              <a:buFont typeface="Wingdings" panose="05000000000000000000" pitchFamily="2" charset="2"/>
              <a:buChar char="p"/>
            </a:pPr>
            <a:r>
              <a:rPr lang="zh-CN" altLang="en-US" sz="1400" dirty="0">
                <a:latin typeface="华文中宋" panose="02010600040101010101" pitchFamily="2" charset="-122"/>
                <a:ea typeface="华文中宋" panose="02010600040101010101" pitchFamily="2" charset="-122"/>
                <a:cs typeface="Segoe UI" panose="020B0502040204020203" pitchFamily="34" charset="0"/>
              </a:rPr>
              <a:t>实验方案丰富，足够支撑方案</a:t>
            </a:r>
            <a:endParaRPr lang="en-US" altLang="zh-CN" sz="1400" dirty="0">
              <a:latin typeface="华文中宋" panose="02010600040101010101" pitchFamily="2" charset="-122"/>
              <a:ea typeface="华文中宋" panose="02010600040101010101" pitchFamily="2" charset="-122"/>
              <a:cs typeface="Segoe UI" panose="020B0502040204020203" pitchFamily="34" charset="0"/>
            </a:endParaRPr>
          </a:p>
          <a:p>
            <a:pPr marL="257175" indent="-257175" algn="just">
              <a:lnSpc>
                <a:spcPct val="125000"/>
              </a:lnSpc>
              <a:buFont typeface="Wingdings" panose="05000000000000000000" pitchFamily="2" charset="2"/>
              <a:buChar char="p"/>
            </a:pPr>
            <a:endParaRPr lang="en-US" altLang="zh-CN" sz="1400" dirty="0">
              <a:latin typeface="华文中宋" panose="02010600040101010101" pitchFamily="2" charset="-122"/>
              <a:ea typeface="华文中宋" panose="02010600040101010101" pitchFamily="2" charset="-122"/>
            </a:endParaRPr>
          </a:p>
        </p:txBody>
      </p:sp>
      <p:sp>
        <p:nvSpPr>
          <p:cNvPr id="51" name="TextBox 6"/>
          <p:cNvSpPr txBox="1"/>
          <p:nvPr/>
        </p:nvSpPr>
        <p:spPr>
          <a:xfrm>
            <a:off x="1685763" y="2527652"/>
            <a:ext cx="4827624" cy="801823"/>
          </a:xfrm>
          <a:prstGeom prst="rect">
            <a:avLst/>
          </a:prstGeom>
          <a:noFill/>
        </p:spPr>
        <p:txBody>
          <a:bodyPr wrap="square" rtlCol="0">
            <a:spAutoFit/>
          </a:bodyPr>
          <a:lstStyle/>
          <a:p>
            <a:pPr marL="257175" indent="-257175" algn="just">
              <a:lnSpc>
                <a:spcPct val="125000"/>
              </a:lnSpc>
              <a:buFont typeface="Wingdings" panose="05000000000000000000" pitchFamily="2" charset="2"/>
              <a:buChar char="p"/>
            </a:pPr>
            <a:r>
              <a:rPr lang="zh-CN" altLang="en-US" sz="1400" dirty="0">
                <a:latin typeface="Segoe UI Historic" panose="020B0502040204020203" pitchFamily="34" charset="0"/>
                <a:ea typeface="华文中宋" panose="02010600040101010101" pitchFamily="2" charset="-122"/>
                <a:cs typeface="Segoe UI" panose="020B0502040204020203" pitchFamily="34" charset="0"/>
              </a:rPr>
              <a:t>缺陷</a:t>
            </a:r>
            <a:r>
              <a:rPr lang="en-US" altLang="zh-CN" sz="1400" dirty="0">
                <a:latin typeface="Segoe UI Historic" panose="020B0502040204020203" pitchFamily="34" charset="0"/>
                <a:ea typeface="华文中宋" panose="02010600040101010101" pitchFamily="2" charset="-122"/>
                <a:cs typeface="Segoe UI" panose="020B0502040204020203" pitchFamily="34" charset="0"/>
              </a:rPr>
              <a:t>:</a:t>
            </a:r>
          </a:p>
          <a:p>
            <a:pPr marL="714375" lvl="1" indent="-257175" algn="just">
              <a:lnSpc>
                <a:spcPct val="125000"/>
              </a:lnSpc>
              <a:buFont typeface="Arial" panose="020B0604020202020204" pitchFamily="34" charset="0"/>
              <a:buChar char="•"/>
            </a:pPr>
            <a:r>
              <a:rPr lang="zh-CN" altLang="en-US" sz="1200" dirty="0">
                <a:solidFill>
                  <a:srgbClr val="7D0000"/>
                </a:solidFill>
                <a:latin typeface="Segoe UI Historic" panose="020B0502040204020203" pitchFamily="34" charset="0"/>
                <a:ea typeface="华文中宋" panose="02010600040101010101" pitchFamily="2" charset="-122"/>
                <a:cs typeface="Segoe UI" panose="020B0502040204020203" pitchFamily="34" charset="0"/>
              </a:rPr>
              <a:t>实验中音频播放距离较近</a:t>
            </a:r>
            <a:endParaRPr lang="en-US" altLang="zh-CN" sz="1200" dirty="0">
              <a:solidFill>
                <a:srgbClr val="7D0000"/>
              </a:solidFill>
              <a:latin typeface="Segoe UI Historic" panose="020B0502040204020203" pitchFamily="34" charset="0"/>
              <a:ea typeface="华文中宋" panose="02010600040101010101" pitchFamily="2" charset="-122"/>
              <a:cs typeface="Segoe UI" panose="020B0502040204020203" pitchFamily="34" charset="0"/>
            </a:endParaRPr>
          </a:p>
          <a:p>
            <a:pPr marL="714375" lvl="1" indent="-257175" algn="just">
              <a:lnSpc>
                <a:spcPct val="125000"/>
              </a:lnSpc>
              <a:buFont typeface="Arial" panose="020B0604020202020204" pitchFamily="34" charset="0"/>
              <a:buChar char="•"/>
            </a:pPr>
            <a:r>
              <a:rPr lang="zh-CN" altLang="en-US" sz="1200" dirty="0">
                <a:solidFill>
                  <a:srgbClr val="7D0000"/>
                </a:solidFill>
                <a:latin typeface="Segoe UI Historic" panose="020B0502040204020203" pitchFamily="34" charset="0"/>
                <a:ea typeface="华文中宋" panose="02010600040101010101" pitchFamily="2" charset="-122"/>
                <a:cs typeface="Segoe UI" panose="020B0502040204020203" pitchFamily="34" charset="0"/>
              </a:rPr>
              <a:t>防御方案无法应对重放攻击等对音频内容修改少的攻击</a:t>
            </a:r>
            <a:endParaRPr lang="zh-CN" altLang="en-US" sz="1200" dirty="0">
              <a:latin typeface="Segoe UI Historic" panose="020B0502040204020203" pitchFamily="34" charset="0"/>
              <a:ea typeface="华文中宋" panose="02010600040101010101" pitchFamily="2" charset="-122"/>
              <a:cs typeface="Segoe UI" panose="020B0502040204020203" pitchFamily="34" charset="0"/>
            </a:endParaRPr>
          </a:p>
        </p:txBody>
      </p:sp>
      <p:sp>
        <p:nvSpPr>
          <p:cNvPr id="52" name="TextBox 43"/>
          <p:cNvSpPr txBox="1"/>
          <p:nvPr/>
        </p:nvSpPr>
        <p:spPr>
          <a:xfrm>
            <a:off x="-27384" y="188573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论文贡献</a:t>
            </a:r>
          </a:p>
        </p:txBody>
      </p:sp>
      <p:sp>
        <p:nvSpPr>
          <p:cNvPr id="53" name="TextBox 47"/>
          <p:cNvSpPr txBox="1"/>
          <p:nvPr/>
        </p:nvSpPr>
        <p:spPr>
          <a:xfrm>
            <a:off x="-27384" y="2319490"/>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研究背景</a:t>
            </a:r>
          </a:p>
        </p:txBody>
      </p:sp>
      <p:sp>
        <p:nvSpPr>
          <p:cNvPr id="54" name="TextBox 48"/>
          <p:cNvSpPr txBox="1"/>
          <p:nvPr/>
        </p:nvSpPr>
        <p:spPr>
          <a:xfrm>
            <a:off x="-27384" y="2753250"/>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攻击方案</a:t>
            </a:r>
          </a:p>
        </p:txBody>
      </p:sp>
      <p:sp>
        <p:nvSpPr>
          <p:cNvPr id="55" name="TextBox 50"/>
          <p:cNvSpPr txBox="1"/>
          <p:nvPr/>
        </p:nvSpPr>
        <p:spPr>
          <a:xfrm>
            <a:off x="-27384" y="318701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实验评估</a:t>
            </a:r>
          </a:p>
        </p:txBody>
      </p:sp>
      <p:sp>
        <p:nvSpPr>
          <p:cNvPr id="56" name="TextBox 51"/>
          <p:cNvSpPr txBox="1"/>
          <p:nvPr/>
        </p:nvSpPr>
        <p:spPr>
          <a:xfrm>
            <a:off x="-27384" y="3620771"/>
            <a:ext cx="1512168" cy="323165"/>
          </a:xfrm>
          <a:prstGeom prst="rect">
            <a:avLst/>
          </a:prstGeom>
          <a:noFill/>
        </p:spPr>
        <p:txBody>
          <a:bodyPr wrap="square" rtlCol="0">
            <a:spAutoFit/>
          </a:bodyPr>
          <a:lstStyle/>
          <a:p>
            <a:pPr algn="ctr"/>
            <a:r>
              <a:rPr lang="zh-CN" altLang="en-US" sz="1500" dirty="0">
                <a:solidFill>
                  <a:schemeClr val="bg1"/>
                </a:solidFill>
                <a:latin typeface="华文中宋" panose="02010600040101010101" pitchFamily="2" charset="-122"/>
                <a:ea typeface="华文中宋" panose="02010600040101010101" pitchFamily="2" charset="-122"/>
              </a:rPr>
              <a:t>方案总结</a:t>
            </a:r>
          </a:p>
        </p:txBody>
      </p:sp>
      <p:sp>
        <p:nvSpPr>
          <p:cNvPr id="10" name="灯片编号占位符 9">
            <a:extLst>
              <a:ext uri="{FF2B5EF4-FFF2-40B4-BE49-F238E27FC236}">
                <a16:creationId xmlns:a16="http://schemas.microsoft.com/office/drawing/2014/main" id="{68D86D2C-7215-4025-8F28-72992509790F}"/>
              </a:ext>
            </a:extLst>
          </p:cNvPr>
          <p:cNvSpPr>
            <a:spLocks noGrp="1"/>
          </p:cNvSpPr>
          <p:nvPr>
            <p:ph type="sldNum" sz="quarter" idx="4"/>
          </p:nvPr>
        </p:nvSpPr>
        <p:spPr/>
        <p:txBody>
          <a:bodyPr/>
          <a:lstStyle/>
          <a:p>
            <a:fld id="{0C913308-F349-4B6D-A68A-DD1791B4A57B}" type="slidenum">
              <a:rPr lang="en-US" altLang="zh-CN" smtClean="0"/>
              <a:pPr/>
              <a:t>23</a:t>
            </a:fld>
            <a:r>
              <a:rPr lang="en-US" altLang="zh-CN"/>
              <a:t>/24</a:t>
            </a:r>
            <a:endParaRPr lang="en-US" dirty="0"/>
          </a:p>
        </p:txBody>
      </p:sp>
    </p:spTree>
    <p:extLst>
      <p:ext uri="{BB962C8B-B14F-4D97-AF65-F5344CB8AC3E}">
        <p14:creationId xmlns:p14="http://schemas.microsoft.com/office/powerpoint/2010/main" val="9252945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6"/>
          <p:cNvSpPr/>
          <p:nvPr/>
        </p:nvSpPr>
        <p:spPr>
          <a:xfrm>
            <a:off x="5888505" y="642938"/>
            <a:ext cx="969497" cy="498021"/>
          </a:xfrm>
          <a:custGeom>
            <a:avLst/>
            <a:gdLst>
              <a:gd name="connsiteX0" fmla="*/ 0 w 1723550"/>
              <a:gd name="connsiteY0" fmla="*/ 0 h 885371"/>
              <a:gd name="connsiteX1" fmla="*/ 1723550 w 1723550"/>
              <a:gd name="connsiteY1" fmla="*/ 0 h 885371"/>
              <a:gd name="connsiteX2" fmla="*/ 1723550 w 1723550"/>
              <a:gd name="connsiteY2" fmla="*/ 885371 h 885371"/>
              <a:gd name="connsiteX3" fmla="*/ 0 w 1723550"/>
              <a:gd name="connsiteY3" fmla="*/ 885371 h 885371"/>
              <a:gd name="connsiteX4" fmla="*/ 0 w 1723550"/>
              <a:gd name="connsiteY4" fmla="*/ 0 h 885371"/>
              <a:gd name="connsiteX0" fmla="*/ 0 w 1723550"/>
              <a:gd name="connsiteY0" fmla="*/ 0 h 885371"/>
              <a:gd name="connsiteX1" fmla="*/ 1723550 w 1723550"/>
              <a:gd name="connsiteY1" fmla="*/ 0 h 885371"/>
              <a:gd name="connsiteX2" fmla="*/ 1723550 w 1723550"/>
              <a:gd name="connsiteY2" fmla="*/ 885371 h 885371"/>
              <a:gd name="connsiteX3" fmla="*/ 1451428 w 1723550"/>
              <a:gd name="connsiteY3" fmla="*/ 275771 h 885371"/>
              <a:gd name="connsiteX4" fmla="*/ 0 w 1723550"/>
              <a:gd name="connsiteY4" fmla="*/ 0 h 885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3550" h="885371">
                <a:moveTo>
                  <a:pt x="0" y="0"/>
                </a:moveTo>
                <a:lnTo>
                  <a:pt x="1723550" y="0"/>
                </a:lnTo>
                <a:lnTo>
                  <a:pt x="1723550" y="885371"/>
                </a:lnTo>
                <a:lnTo>
                  <a:pt x="1451428" y="275771"/>
                </a:lnTo>
                <a:lnTo>
                  <a:pt x="0" y="0"/>
                </a:lnTo>
                <a:close/>
              </a:path>
            </a:pathLst>
          </a:cu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dirty="0">
              <a:ea typeface="微软雅黑" pitchFamily="34" charset="-122"/>
            </a:endParaRPr>
          </a:p>
        </p:txBody>
      </p:sp>
      <p:sp>
        <p:nvSpPr>
          <p:cNvPr id="13" name="矩形 1"/>
          <p:cNvSpPr/>
          <p:nvPr/>
        </p:nvSpPr>
        <p:spPr>
          <a:xfrm>
            <a:off x="0" y="642939"/>
            <a:ext cx="6858000" cy="3857626"/>
          </a:xfrm>
          <a:custGeom>
            <a:avLst/>
            <a:gdLst>
              <a:gd name="connsiteX0" fmla="*/ 0 w 12192000"/>
              <a:gd name="connsiteY0" fmla="*/ 0 h 5943600"/>
              <a:gd name="connsiteX1" fmla="*/ 12192000 w 12192000"/>
              <a:gd name="connsiteY1" fmla="*/ 0 h 5943600"/>
              <a:gd name="connsiteX2" fmla="*/ 12192000 w 12192000"/>
              <a:gd name="connsiteY2" fmla="*/ 5943600 h 5943600"/>
              <a:gd name="connsiteX3" fmla="*/ 0 w 12192000"/>
              <a:gd name="connsiteY3" fmla="*/ 5943600 h 5943600"/>
              <a:gd name="connsiteX4" fmla="*/ 0 w 12192000"/>
              <a:gd name="connsiteY4" fmla="*/ 0 h 5943600"/>
              <a:gd name="connsiteX0" fmla="*/ 0 w 12192000"/>
              <a:gd name="connsiteY0" fmla="*/ 0 h 5943600"/>
              <a:gd name="connsiteX1" fmla="*/ 10000343 w 12192000"/>
              <a:gd name="connsiteY1" fmla="*/ 1233714 h 5943600"/>
              <a:gd name="connsiteX2" fmla="*/ 12192000 w 12192000"/>
              <a:gd name="connsiteY2" fmla="*/ 5943600 h 5943600"/>
              <a:gd name="connsiteX3" fmla="*/ 0 w 12192000"/>
              <a:gd name="connsiteY3" fmla="*/ 5943600 h 5943600"/>
              <a:gd name="connsiteX4" fmla="*/ 0 w 12192000"/>
              <a:gd name="connsiteY4" fmla="*/ 0 h 5943600"/>
              <a:gd name="connsiteX0" fmla="*/ 0 w 12192000"/>
              <a:gd name="connsiteY0" fmla="*/ 0 h 5943600"/>
              <a:gd name="connsiteX1" fmla="*/ 10537372 w 12192000"/>
              <a:gd name="connsiteY1" fmla="*/ 1623664 h 5943600"/>
              <a:gd name="connsiteX2" fmla="*/ 12192000 w 12192000"/>
              <a:gd name="connsiteY2" fmla="*/ 5943600 h 5943600"/>
              <a:gd name="connsiteX3" fmla="*/ 0 w 12192000"/>
              <a:gd name="connsiteY3" fmla="*/ 5943600 h 5943600"/>
              <a:gd name="connsiteX4" fmla="*/ 0 w 12192000"/>
              <a:gd name="connsiteY4" fmla="*/ 0 h 594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943600">
                <a:moveTo>
                  <a:pt x="0" y="0"/>
                </a:moveTo>
                <a:lnTo>
                  <a:pt x="10537372" y="1623664"/>
                </a:lnTo>
                <a:lnTo>
                  <a:pt x="12192000" y="5943600"/>
                </a:lnTo>
                <a:lnTo>
                  <a:pt x="0" y="5943600"/>
                </a:lnTo>
                <a:lnTo>
                  <a:pt x="0" y="0"/>
                </a:lnTo>
                <a:close/>
              </a:path>
            </a:pathLst>
          </a:cu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dirty="0">
              <a:ea typeface="微软雅黑" pitchFamily="34" charset="-122"/>
            </a:endParaRPr>
          </a:p>
        </p:txBody>
      </p:sp>
      <p:sp>
        <p:nvSpPr>
          <p:cNvPr id="14" name="等腰三角形 13"/>
          <p:cNvSpPr/>
          <p:nvPr/>
        </p:nvSpPr>
        <p:spPr>
          <a:xfrm>
            <a:off x="5278415" y="1693069"/>
            <a:ext cx="1583871" cy="2807495"/>
          </a:xfrm>
          <a:prstGeom prst="triangle">
            <a:avLst>
              <a:gd name="adj" fmla="val 4104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dirty="0">
              <a:ea typeface="微软雅黑" pitchFamily="34" charset="-122"/>
            </a:endParaRPr>
          </a:p>
        </p:txBody>
      </p:sp>
      <p:sp>
        <p:nvSpPr>
          <p:cNvPr id="16" name="Rectangle 3"/>
          <p:cNvSpPr txBox="1">
            <a:spLocks noChangeArrowheads="1"/>
          </p:cNvSpPr>
          <p:nvPr/>
        </p:nvSpPr>
        <p:spPr bwMode="auto">
          <a:xfrm>
            <a:off x="804689" y="2317720"/>
            <a:ext cx="4473726" cy="5080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8" tIns="34284" rIns="68568" bIns="34284" numCol="1" anchor="ctr" anchorCtr="0" compatLnSpc="1">
            <a:prstTxWarp prst="textNoShape">
              <a:avLst/>
            </a:prstTxWarp>
          </a:bodyPr>
          <a:lstStyle>
            <a:lvl1pPr algn="l" rtl="0" fontAlgn="base">
              <a:spcBef>
                <a:spcPct val="0"/>
              </a:spcBef>
              <a:spcAft>
                <a:spcPct val="0"/>
              </a:spcAft>
              <a:defRPr sz="2400">
                <a:solidFill>
                  <a:schemeClr val="bg1"/>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a:lstStyle>
          <a:p>
            <a:pPr algn="ctr"/>
            <a:r>
              <a:rPr lang="zh-CN" altLang="en-US" sz="3000" b="1" dirty="0">
                <a:solidFill>
                  <a:srgbClr val="F5F5F5"/>
                </a:solidFill>
                <a:latin typeface="Segoe UI Black" panose="020B0A02040204020203" pitchFamily="34" charset="0"/>
                <a:ea typeface="华文中宋" panose="02010600040101010101" pitchFamily="2" charset="-122"/>
              </a:rPr>
              <a:t>请老师和同学批评指正</a:t>
            </a:r>
          </a:p>
        </p:txBody>
      </p:sp>
      <p:grpSp>
        <p:nvGrpSpPr>
          <p:cNvPr id="20" name="组合 19"/>
          <p:cNvGrpSpPr/>
          <p:nvPr/>
        </p:nvGrpSpPr>
        <p:grpSpPr>
          <a:xfrm>
            <a:off x="5697252" y="780326"/>
            <a:ext cx="982710" cy="982710"/>
            <a:chOff x="1763688" y="1059582"/>
            <a:chExt cx="1794170" cy="1794170"/>
          </a:xfrm>
        </p:grpSpPr>
        <p:sp>
          <p:nvSpPr>
            <p:cNvPr id="21" name="椭圆 20"/>
            <p:cNvSpPr/>
            <p:nvPr/>
          </p:nvSpPr>
          <p:spPr>
            <a:xfrm>
              <a:off x="1763688" y="1059582"/>
              <a:ext cx="1794170" cy="1794170"/>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2" name="Picture 3" descr="C:\Users\think\Desktop\未标题-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9894" y="1059582"/>
              <a:ext cx="1787963" cy="1794170"/>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灯片编号占位符 3">
            <a:extLst>
              <a:ext uri="{FF2B5EF4-FFF2-40B4-BE49-F238E27FC236}">
                <a16:creationId xmlns:a16="http://schemas.microsoft.com/office/drawing/2014/main" id="{439A2DC2-01E2-4E98-9A41-84A94018742B}"/>
              </a:ext>
            </a:extLst>
          </p:cNvPr>
          <p:cNvSpPr>
            <a:spLocks noGrp="1"/>
          </p:cNvSpPr>
          <p:nvPr>
            <p:ph type="sldNum" sz="quarter" idx="4"/>
          </p:nvPr>
        </p:nvSpPr>
        <p:spPr/>
        <p:txBody>
          <a:bodyPr/>
          <a:lstStyle/>
          <a:p>
            <a:fld id="{0C913308-F349-4B6D-A68A-DD1791B4A57B}" type="slidenum">
              <a:rPr lang="zh-CN" altLang="en-US" smtClean="0"/>
              <a:pPr/>
              <a:t>24</a:t>
            </a:fld>
            <a:r>
              <a:rPr lang="en-US" altLang="zh-CN"/>
              <a:t>/24</a:t>
            </a:r>
            <a:endParaRPr lang="zh-CN" altLang="en-US" dirty="0"/>
          </a:p>
        </p:txBody>
      </p:sp>
    </p:spTree>
    <p:extLst>
      <p:ext uri="{BB962C8B-B14F-4D97-AF65-F5344CB8AC3E}">
        <p14:creationId xmlns:p14="http://schemas.microsoft.com/office/powerpoint/2010/main" val="4226633279"/>
      </p:ext>
    </p:extLst>
  </p:cSld>
  <p:clrMapOvr>
    <a:masterClrMapping/>
  </p:clrMapOvr>
  <p:extLst mod="1">
    <p:ext uri="{E180D4A7-C9FB-4DFB-919C-405C955672EB}">
      <p14:showEvtLst xmlns:p14="http://schemas.microsoft.com/office/powerpoint/2010/main">
        <p14:playEvt time="0" objId="2"/>
        <p14:pauseEvt time="9902" objId="2"/>
        <p14:stopEvt time="10591" objId="2"/>
      </p14:showEvt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椭圆 259"/>
          <p:cNvSpPr>
            <a:spLocks noChangeArrowheads="1"/>
          </p:cNvSpPr>
          <p:nvPr/>
        </p:nvSpPr>
        <p:spPr bwMode="auto">
          <a:xfrm rot="16200000">
            <a:off x="695623" y="2273943"/>
            <a:ext cx="609194" cy="609424"/>
          </a:xfrm>
          <a:prstGeom prst="ellipse">
            <a:avLst/>
          </a:prstGeom>
          <a:solidFill>
            <a:schemeClr val="bg1"/>
          </a:solidFill>
          <a:ln w="25400">
            <a:noFill/>
            <a:round/>
            <a:headEnd/>
            <a:tailEnd/>
          </a:ln>
        </p:spPr>
        <p:txBody>
          <a:bodyPr anchor="ctr"/>
          <a:lstStyle/>
          <a:p>
            <a:pPr algn="ctr"/>
            <a:endParaRPr lang="zh-CN" altLang="zh-CN" sz="1350" dirty="0">
              <a:solidFill>
                <a:srgbClr val="FFFFFF"/>
              </a:solidFill>
              <a:latin typeface="微软雅黑" pitchFamily="34" charset="-122"/>
              <a:ea typeface="微软雅黑" pitchFamily="34" charset="-122"/>
              <a:sym typeface="宋体" pitchFamily="2" charset="-122"/>
            </a:endParaRPr>
          </a:p>
        </p:txBody>
      </p:sp>
      <p:sp>
        <p:nvSpPr>
          <p:cNvPr id="53" name="Text Box 39"/>
          <p:cNvSpPr>
            <a:spLocks noChangeArrowheads="1"/>
          </p:cNvSpPr>
          <p:nvPr/>
        </p:nvSpPr>
        <p:spPr bwMode="auto">
          <a:xfrm>
            <a:off x="1667054" y="2139702"/>
            <a:ext cx="3523892" cy="703078"/>
          </a:xfrm>
          <a:prstGeom prst="rect">
            <a:avLst/>
          </a:prstGeom>
          <a:noFill/>
          <a:ln w="9525">
            <a:noFill/>
            <a:miter lim="800000"/>
            <a:headEnd/>
            <a:tailEnd/>
          </a:ln>
        </p:spPr>
        <p:txBody>
          <a:bodyPr wrap="square" anchor="ctr" anchorCtr="1">
            <a:spAutoFit/>
          </a:bodyPr>
          <a:lstStyle/>
          <a:p>
            <a:pPr algn="ctr">
              <a:lnSpc>
                <a:spcPct val="150000"/>
              </a:lnSpc>
              <a:buClr>
                <a:schemeClr val="tx1"/>
              </a:buClr>
            </a:pPr>
            <a:r>
              <a:rPr lang="zh-CN" altLang="en-US" sz="3000" b="1" dirty="0">
                <a:solidFill>
                  <a:schemeClr val="bg1"/>
                </a:solidFill>
                <a:latin typeface="华文中宋" panose="02010600040101010101" pitchFamily="2" charset="-122"/>
                <a:ea typeface="华文中宋" panose="02010600040101010101" pitchFamily="2" charset="-122"/>
                <a:sym typeface="微软雅黑" pitchFamily="34" charset="-122"/>
              </a:rPr>
              <a:t>论 文 贡 献</a:t>
            </a:r>
          </a:p>
        </p:txBody>
      </p:sp>
      <p:pic>
        <p:nvPicPr>
          <p:cNvPr id="1026" name="Picture 2" descr="C:\Users\think\Documents\WeChat Files\Shirley_Chou_1994\FileStorage\File\2019-05\logo-square.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5551754" y="650310"/>
            <a:ext cx="1170385" cy="1170385"/>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39"/>
          <p:cNvSpPr>
            <a:spLocks noChangeArrowheads="1"/>
          </p:cNvSpPr>
          <p:nvPr/>
        </p:nvSpPr>
        <p:spPr bwMode="auto">
          <a:xfrm>
            <a:off x="694732" y="2196449"/>
            <a:ext cx="610200" cy="646331"/>
          </a:xfrm>
          <a:prstGeom prst="rect">
            <a:avLst/>
          </a:prstGeom>
          <a:noFill/>
          <a:ln w="9525">
            <a:noFill/>
            <a:miter lim="800000"/>
            <a:headEnd/>
            <a:tailEnd/>
          </a:ln>
        </p:spPr>
        <p:txBody>
          <a:bodyPr anchor="ctr" anchorCtr="1">
            <a:spAutoFit/>
          </a:bodyPr>
          <a:lstStyle/>
          <a:p>
            <a:pPr algn="ctr">
              <a:lnSpc>
                <a:spcPct val="150000"/>
              </a:lnSpc>
            </a:pPr>
            <a:r>
              <a:rPr lang="en-US" altLang="zh-CN" sz="2400" b="1" dirty="0">
                <a:solidFill>
                  <a:srgbClr val="314865"/>
                </a:solidFill>
                <a:latin typeface="Segoe UI" panose="020B0502040204020203" pitchFamily="34" charset="0"/>
                <a:ea typeface="微软雅黑" pitchFamily="34" charset="-122"/>
                <a:cs typeface="Segoe UI" panose="020B0502040204020203" pitchFamily="34" charset="0"/>
                <a:sym typeface="微软雅黑" pitchFamily="34" charset="-122"/>
              </a:rPr>
              <a:t>1</a:t>
            </a:r>
            <a:endParaRPr lang="zh-CN" altLang="en-US" sz="1350" b="1" dirty="0">
              <a:solidFill>
                <a:srgbClr val="314865"/>
              </a:solidFill>
              <a:latin typeface="Segoe UI" panose="020B0502040204020203" pitchFamily="34" charset="0"/>
              <a:ea typeface="微软雅黑" pitchFamily="34" charset="-122"/>
              <a:cs typeface="Segoe UI" panose="020B0502040204020203" pitchFamily="34" charset="0"/>
            </a:endParaRPr>
          </a:p>
        </p:txBody>
      </p:sp>
      <p:sp>
        <p:nvSpPr>
          <p:cNvPr id="4" name="灯片编号占位符 3">
            <a:extLst>
              <a:ext uri="{FF2B5EF4-FFF2-40B4-BE49-F238E27FC236}">
                <a16:creationId xmlns:a16="http://schemas.microsoft.com/office/drawing/2014/main" id="{4AFFAA74-52FA-4CDD-AC23-612A782FC007}"/>
              </a:ext>
            </a:extLst>
          </p:cNvPr>
          <p:cNvSpPr>
            <a:spLocks noGrp="1"/>
          </p:cNvSpPr>
          <p:nvPr>
            <p:ph type="sldNum" sz="quarter" idx="4"/>
          </p:nvPr>
        </p:nvSpPr>
        <p:spPr/>
        <p:txBody>
          <a:bodyPr/>
          <a:lstStyle/>
          <a:p>
            <a:fld id="{0C913308-F349-4B6D-A68A-DD1791B4A57B}" type="slidenum">
              <a:rPr lang="en-US" altLang="zh-CN" smtClean="0"/>
              <a:pPr/>
              <a:t>3</a:t>
            </a:fld>
            <a:r>
              <a:rPr lang="en-US" altLang="zh-CN"/>
              <a:t>/24</a:t>
            </a:r>
            <a:endParaRPr lang="en-US" dirty="0"/>
          </a:p>
        </p:txBody>
      </p:sp>
    </p:spTree>
    <p:extLst>
      <p:ext uri="{BB962C8B-B14F-4D97-AF65-F5344CB8AC3E}">
        <p14:creationId xmlns:p14="http://schemas.microsoft.com/office/powerpoint/2010/main" val="3809427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组合 62"/>
          <p:cNvGrpSpPr/>
          <p:nvPr/>
        </p:nvGrpSpPr>
        <p:grpSpPr>
          <a:xfrm>
            <a:off x="2064522" y="3163279"/>
            <a:ext cx="4028773" cy="996101"/>
            <a:chOff x="2397658" y="824687"/>
            <a:chExt cx="5371697" cy="1328133"/>
          </a:xfrm>
        </p:grpSpPr>
        <p:sp>
          <p:nvSpPr>
            <p:cNvPr id="64" name="TextBox 6"/>
            <p:cNvSpPr txBox="1"/>
            <p:nvPr/>
          </p:nvSpPr>
          <p:spPr>
            <a:xfrm>
              <a:off x="2397658" y="1167936"/>
              <a:ext cx="5371697" cy="984884"/>
            </a:xfrm>
            <a:prstGeom prst="rect">
              <a:avLst/>
            </a:prstGeom>
            <a:noFill/>
          </p:spPr>
          <p:txBody>
            <a:bodyPr wrap="square" rtlCol="0">
              <a:spAutoFit/>
            </a:bodyPr>
            <a:lstStyle/>
            <a:p>
              <a:pPr marL="257175" indent="-257175" algn="just">
                <a:buFont typeface="Arial" panose="020B0604020202020204" pitchFamily="34" charset="0"/>
                <a:buChar char="•"/>
              </a:pPr>
              <a:r>
                <a:rPr lang="zh-CN" altLang="en-US" sz="1400" dirty="0">
                  <a:solidFill>
                    <a:schemeClr val="bg2">
                      <a:lumMod val="10000"/>
                    </a:schemeClr>
                  </a:solidFill>
                  <a:latin typeface="华文中宋" panose="02010600040101010101" pitchFamily="2" charset="-122"/>
                  <a:ea typeface="华文中宋" panose="02010600040101010101" pitchFamily="2" charset="-122"/>
                </a:rPr>
                <a:t>检测激活词中的决定因子，拒绝不包含决定因子的唤醒词</a:t>
              </a:r>
              <a:endParaRPr lang="en-US" altLang="zh-CN" sz="1400" dirty="0">
                <a:solidFill>
                  <a:schemeClr val="bg2">
                    <a:lumMod val="10000"/>
                  </a:schemeClr>
                </a:solidFill>
                <a:latin typeface="华文中宋" panose="02010600040101010101" pitchFamily="2" charset="-122"/>
                <a:ea typeface="华文中宋" panose="02010600040101010101" pitchFamily="2" charset="-122"/>
              </a:endParaRPr>
            </a:p>
            <a:p>
              <a:pPr marL="257175" indent="-257175" algn="just">
                <a:buFont typeface="Arial" panose="020B0604020202020204" pitchFamily="34" charset="0"/>
                <a:buChar char="•"/>
              </a:pPr>
              <a:r>
                <a:rPr lang="zh-CN" altLang="en-US" sz="1400" dirty="0">
                  <a:solidFill>
                    <a:schemeClr val="bg2">
                      <a:lumMod val="10000"/>
                    </a:schemeClr>
                  </a:solidFill>
                  <a:latin typeface="华文中宋" panose="02010600040101010101" pitchFamily="2" charset="-122"/>
                  <a:ea typeface="华文中宋" panose="02010600040101010101" pitchFamily="2" charset="-122"/>
                </a:rPr>
                <a:t>利用模糊唤醒词进行对抗训练，提升防御能力</a:t>
              </a:r>
            </a:p>
          </p:txBody>
        </p:sp>
        <p:sp>
          <p:nvSpPr>
            <p:cNvPr id="65" name="对角圆角矩形 64"/>
            <p:cNvSpPr/>
            <p:nvPr/>
          </p:nvSpPr>
          <p:spPr>
            <a:xfrm>
              <a:off x="2404558" y="824687"/>
              <a:ext cx="3833528" cy="343248"/>
            </a:xfrm>
            <a:prstGeom prst="round2DiagRect">
              <a:avLst>
                <a:gd name="adj1" fmla="val 30205"/>
                <a:gd name="adj2" fmla="val 0"/>
              </a:avLst>
            </a:prstGeom>
            <a:solidFill>
              <a:srgbClr val="3148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华文中宋" panose="02010600040101010101" pitchFamily="2" charset="-122"/>
                  <a:ea typeface="华文中宋" panose="02010600040101010101" pitchFamily="2" charset="-122"/>
                </a:rPr>
                <a:t>增强唤醒词检测器的防御方案</a:t>
              </a:r>
            </a:p>
          </p:txBody>
        </p:sp>
      </p:grpSp>
      <p:grpSp>
        <p:nvGrpSpPr>
          <p:cNvPr id="2" name="组合 1"/>
          <p:cNvGrpSpPr/>
          <p:nvPr/>
        </p:nvGrpSpPr>
        <p:grpSpPr>
          <a:xfrm>
            <a:off x="2064523" y="987574"/>
            <a:ext cx="4028772" cy="780656"/>
            <a:chOff x="2397658" y="824688"/>
            <a:chExt cx="5371696" cy="1040874"/>
          </a:xfrm>
        </p:grpSpPr>
        <p:sp>
          <p:nvSpPr>
            <p:cNvPr id="31" name="TextBox 6"/>
            <p:cNvSpPr txBox="1"/>
            <p:nvPr/>
          </p:nvSpPr>
          <p:spPr>
            <a:xfrm>
              <a:off x="2397658" y="1167936"/>
              <a:ext cx="5371696" cy="697626"/>
            </a:xfrm>
            <a:prstGeom prst="rect">
              <a:avLst/>
            </a:prstGeom>
            <a:noFill/>
          </p:spPr>
          <p:txBody>
            <a:bodyPr wrap="square" rtlCol="0">
              <a:spAutoFit/>
            </a:bodyPr>
            <a:lstStyle/>
            <a:p>
              <a:pPr marL="257175" indent="-257175" algn="just">
                <a:buFont typeface="Arial" panose="020B0604020202020204" pitchFamily="34" charset="0"/>
                <a:buChar char="•"/>
              </a:pPr>
              <a:r>
                <a:rPr lang="zh-CN" altLang="en-US" sz="1400" dirty="0">
                  <a:solidFill>
                    <a:schemeClr val="bg2">
                      <a:lumMod val="10000"/>
                    </a:schemeClr>
                  </a:solidFill>
                  <a:latin typeface="华文中宋" panose="02010600040101010101" pitchFamily="2" charset="-122"/>
                  <a:ea typeface="华文中宋" panose="02010600040101010101" pitchFamily="2" charset="-122"/>
                </a:rPr>
                <a:t>对最热门的英语和汉语共八个语音助手，生成</a:t>
              </a:r>
              <a:r>
                <a:rPr lang="en-US" altLang="zh-CN" sz="1400" dirty="0">
                  <a:solidFill>
                    <a:schemeClr val="bg2">
                      <a:lumMod val="10000"/>
                    </a:schemeClr>
                  </a:solidFill>
                  <a:latin typeface="华文中宋" panose="02010600040101010101" pitchFamily="2" charset="-122"/>
                  <a:ea typeface="华文中宋" panose="02010600040101010101" pitchFamily="2" charset="-122"/>
                </a:rPr>
                <a:t>965</a:t>
              </a:r>
              <a:r>
                <a:rPr lang="zh-CN" altLang="en-US" sz="1400" dirty="0">
                  <a:solidFill>
                    <a:schemeClr val="bg2">
                      <a:lumMod val="10000"/>
                    </a:schemeClr>
                  </a:solidFill>
                  <a:latin typeface="华文中宋" panose="02010600040101010101" pitchFamily="2" charset="-122"/>
                  <a:ea typeface="华文中宋" panose="02010600040101010101" pitchFamily="2" charset="-122"/>
                </a:rPr>
                <a:t>个激活词</a:t>
              </a:r>
              <a:endParaRPr lang="en-US" altLang="zh-CN" sz="1400" dirty="0">
                <a:solidFill>
                  <a:schemeClr val="bg2">
                    <a:lumMod val="10000"/>
                  </a:schemeClr>
                </a:solidFill>
                <a:latin typeface="华文中宋" panose="02010600040101010101" pitchFamily="2" charset="-122"/>
                <a:ea typeface="华文中宋" panose="02010600040101010101" pitchFamily="2" charset="-122"/>
              </a:endParaRPr>
            </a:p>
          </p:txBody>
        </p:sp>
        <p:sp>
          <p:nvSpPr>
            <p:cNvPr id="36" name="对角圆角矩形 35"/>
            <p:cNvSpPr/>
            <p:nvPr/>
          </p:nvSpPr>
          <p:spPr>
            <a:xfrm>
              <a:off x="2404558" y="824688"/>
              <a:ext cx="3828626" cy="343248"/>
            </a:xfrm>
            <a:prstGeom prst="round2DiagRect">
              <a:avLst>
                <a:gd name="adj1" fmla="val 30205"/>
                <a:gd name="adj2" fmla="val 0"/>
              </a:avLst>
            </a:prstGeom>
            <a:solidFill>
              <a:srgbClr val="3148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华文中宋" panose="02010600040101010101" pitchFamily="2" charset="-122"/>
                  <a:ea typeface="华文中宋" panose="02010600040101010101" pitchFamily="2" charset="-122"/>
                </a:rPr>
                <a:t>模糊词的自动生成框架</a:t>
              </a:r>
            </a:p>
          </p:txBody>
        </p:sp>
      </p:grpSp>
      <p:grpSp>
        <p:nvGrpSpPr>
          <p:cNvPr id="5" name="组合 4"/>
          <p:cNvGrpSpPr/>
          <p:nvPr/>
        </p:nvGrpSpPr>
        <p:grpSpPr>
          <a:xfrm>
            <a:off x="2069698" y="2119392"/>
            <a:ext cx="3682054" cy="565213"/>
            <a:chOff x="2404558" y="2303486"/>
            <a:chExt cx="4909405" cy="753617"/>
          </a:xfrm>
        </p:grpSpPr>
        <p:sp>
          <p:nvSpPr>
            <p:cNvPr id="32" name="TextBox 6"/>
            <p:cNvSpPr txBox="1"/>
            <p:nvPr/>
          </p:nvSpPr>
          <p:spPr>
            <a:xfrm>
              <a:off x="2417419" y="2646734"/>
              <a:ext cx="4896544" cy="410369"/>
            </a:xfrm>
            <a:prstGeom prst="rect">
              <a:avLst/>
            </a:prstGeom>
            <a:noFill/>
          </p:spPr>
          <p:txBody>
            <a:bodyPr wrap="square" rtlCol="0">
              <a:spAutoFit/>
            </a:bodyPr>
            <a:lstStyle/>
            <a:p>
              <a:pPr marL="257175" indent="-257175" algn="just">
                <a:buFont typeface="Arial" panose="020B0604020202020204" pitchFamily="34" charset="0"/>
                <a:buChar char="•"/>
              </a:pPr>
              <a:r>
                <a:rPr lang="zh-CN" altLang="en-US" sz="1400" dirty="0">
                  <a:solidFill>
                    <a:schemeClr val="bg2">
                      <a:lumMod val="10000"/>
                    </a:schemeClr>
                  </a:solidFill>
                  <a:latin typeface="华文中宋" panose="02010600040101010101" pitchFamily="2" charset="-122"/>
                  <a:ea typeface="华文中宋" panose="02010600040101010101" pitchFamily="2" charset="-122"/>
                </a:rPr>
                <a:t>定位导致</a:t>
              </a:r>
              <a:r>
                <a:rPr lang="en-US" altLang="zh-CN" sz="1400" dirty="0">
                  <a:solidFill>
                    <a:schemeClr val="bg2">
                      <a:lumMod val="10000"/>
                    </a:schemeClr>
                  </a:solidFill>
                  <a:latin typeface="华文中宋" panose="02010600040101010101" pitchFamily="2" charset="-122"/>
                  <a:ea typeface="华文中宋" panose="02010600040101010101" pitchFamily="2" charset="-122"/>
                </a:rPr>
                <a:t>False Acceptance</a:t>
              </a:r>
              <a:r>
                <a:rPr lang="zh-CN" altLang="en-US" sz="1400" dirty="0">
                  <a:solidFill>
                    <a:schemeClr val="bg2">
                      <a:lumMod val="10000"/>
                    </a:schemeClr>
                  </a:solidFill>
                  <a:latin typeface="华文中宋" panose="02010600040101010101" pitchFamily="2" charset="-122"/>
                  <a:ea typeface="华文中宋" panose="02010600040101010101" pitchFamily="2" charset="-122"/>
                </a:rPr>
                <a:t>的决定因子</a:t>
              </a:r>
            </a:p>
          </p:txBody>
        </p:sp>
        <p:sp>
          <p:nvSpPr>
            <p:cNvPr id="37" name="对角圆角矩形 36"/>
            <p:cNvSpPr/>
            <p:nvPr/>
          </p:nvSpPr>
          <p:spPr>
            <a:xfrm>
              <a:off x="2404558" y="2303486"/>
              <a:ext cx="3828626" cy="343248"/>
            </a:xfrm>
            <a:prstGeom prst="round2DiagRect">
              <a:avLst>
                <a:gd name="adj1" fmla="val 30205"/>
                <a:gd name="adj2" fmla="val 0"/>
              </a:avLst>
            </a:prstGeom>
            <a:solidFill>
              <a:srgbClr val="3148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华文中宋" panose="02010600040101010101" pitchFamily="2" charset="-122"/>
                  <a:ea typeface="华文中宋" panose="02010600040101010101" pitchFamily="2" charset="-122"/>
                </a:rPr>
                <a:t>伪造唤醒现象的解释框架</a:t>
              </a:r>
            </a:p>
          </p:txBody>
        </p:sp>
      </p:grpSp>
      <p:sp>
        <p:nvSpPr>
          <p:cNvPr id="41" name="矩形 40"/>
          <p:cNvSpPr/>
          <p:nvPr/>
        </p:nvSpPr>
        <p:spPr>
          <a:xfrm>
            <a:off x="0" y="0"/>
            <a:ext cx="1457781" cy="4803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42" name="组合 41"/>
          <p:cNvGrpSpPr/>
          <p:nvPr/>
        </p:nvGrpSpPr>
        <p:grpSpPr>
          <a:xfrm>
            <a:off x="-27384" y="1818892"/>
            <a:ext cx="1512168" cy="2168801"/>
            <a:chOff x="-108520" y="1567940"/>
            <a:chExt cx="2016224" cy="2891734"/>
          </a:xfrm>
        </p:grpSpPr>
        <p:sp>
          <p:nvSpPr>
            <p:cNvPr id="43" name="矩形 42"/>
            <p:cNvSpPr/>
            <p:nvPr/>
          </p:nvSpPr>
          <p:spPr>
            <a:xfrm>
              <a:off x="-72516" y="1567940"/>
              <a:ext cx="1944216" cy="578347"/>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4" name="TextBox 43"/>
            <p:cNvSpPr txBox="1"/>
            <p:nvPr/>
          </p:nvSpPr>
          <p:spPr>
            <a:xfrm>
              <a:off x="-108520" y="1657059"/>
              <a:ext cx="2016224" cy="430887"/>
            </a:xfrm>
            <a:prstGeom prst="rect">
              <a:avLst/>
            </a:prstGeom>
            <a:noFill/>
          </p:spPr>
          <p:txBody>
            <a:bodyPr wrap="square" rtlCol="0">
              <a:spAutoFit/>
            </a:bodyPr>
            <a:lstStyle/>
            <a:p>
              <a:pPr algn="ctr"/>
              <a:r>
                <a:rPr lang="zh-CN" altLang="en-US" sz="1500" dirty="0">
                  <a:solidFill>
                    <a:schemeClr val="bg1"/>
                  </a:solidFill>
                  <a:latin typeface="华文中宋" panose="02010600040101010101" pitchFamily="2" charset="-122"/>
                  <a:ea typeface="华文中宋" panose="02010600040101010101" pitchFamily="2" charset="-122"/>
                </a:rPr>
                <a:t>论文贡献</a:t>
              </a:r>
            </a:p>
          </p:txBody>
        </p:sp>
        <p:sp>
          <p:nvSpPr>
            <p:cNvPr id="45" name="矩形 44"/>
            <p:cNvSpPr/>
            <p:nvPr/>
          </p:nvSpPr>
          <p:spPr>
            <a:xfrm>
              <a:off x="-72516" y="2724633"/>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6" name="矩形 45"/>
            <p:cNvSpPr/>
            <p:nvPr/>
          </p:nvSpPr>
          <p:spPr>
            <a:xfrm>
              <a:off x="-72516" y="3302980"/>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7" name="矩形 46"/>
            <p:cNvSpPr/>
            <p:nvPr/>
          </p:nvSpPr>
          <p:spPr>
            <a:xfrm>
              <a:off x="-72516" y="2146286"/>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8" name="TextBox 47"/>
            <p:cNvSpPr txBox="1"/>
            <p:nvPr/>
          </p:nvSpPr>
          <p:spPr>
            <a:xfrm>
              <a:off x="-108520" y="2235404"/>
              <a:ext cx="2016224" cy="430887"/>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研究背景</a:t>
              </a:r>
            </a:p>
          </p:txBody>
        </p:sp>
        <p:sp>
          <p:nvSpPr>
            <p:cNvPr id="49" name="TextBox 48"/>
            <p:cNvSpPr txBox="1"/>
            <p:nvPr/>
          </p:nvSpPr>
          <p:spPr>
            <a:xfrm>
              <a:off x="-108520" y="2813750"/>
              <a:ext cx="2016224" cy="430887"/>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攻击方案</a:t>
              </a:r>
            </a:p>
          </p:txBody>
        </p:sp>
        <p:sp>
          <p:nvSpPr>
            <p:cNvPr id="50" name="矩形 49"/>
            <p:cNvSpPr/>
            <p:nvPr/>
          </p:nvSpPr>
          <p:spPr>
            <a:xfrm>
              <a:off x="-72516" y="3881327"/>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1" name="TextBox 50"/>
            <p:cNvSpPr txBox="1"/>
            <p:nvPr/>
          </p:nvSpPr>
          <p:spPr>
            <a:xfrm>
              <a:off x="-108520" y="3392098"/>
              <a:ext cx="2016224" cy="430887"/>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实验评估</a:t>
              </a:r>
            </a:p>
          </p:txBody>
        </p:sp>
        <p:sp>
          <p:nvSpPr>
            <p:cNvPr id="52" name="TextBox 51"/>
            <p:cNvSpPr txBox="1"/>
            <p:nvPr/>
          </p:nvSpPr>
          <p:spPr>
            <a:xfrm>
              <a:off x="-108520" y="3970445"/>
              <a:ext cx="2016224" cy="430887"/>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方案总结</a:t>
              </a:r>
            </a:p>
          </p:txBody>
        </p:sp>
      </p:grpSp>
      <p:sp>
        <p:nvSpPr>
          <p:cNvPr id="53" name="等腰三角形 52"/>
          <p:cNvSpPr/>
          <p:nvPr/>
        </p:nvSpPr>
        <p:spPr>
          <a:xfrm rot="16200000">
            <a:off x="1309645" y="1996073"/>
            <a:ext cx="216879" cy="7939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54" name="组合 53"/>
          <p:cNvGrpSpPr/>
          <p:nvPr/>
        </p:nvGrpSpPr>
        <p:grpSpPr>
          <a:xfrm>
            <a:off x="296843" y="789552"/>
            <a:ext cx="864096" cy="864096"/>
            <a:chOff x="1763688" y="1059582"/>
            <a:chExt cx="1794170" cy="1794170"/>
          </a:xfrm>
        </p:grpSpPr>
        <p:sp>
          <p:nvSpPr>
            <p:cNvPr id="55" name="椭圆 54"/>
            <p:cNvSpPr/>
            <p:nvPr/>
          </p:nvSpPr>
          <p:spPr>
            <a:xfrm>
              <a:off x="1763688" y="1059582"/>
              <a:ext cx="1794170" cy="1794170"/>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56" name="Picture 3" descr="C:\Users\think\Desktop\未标题-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9894" y="1059582"/>
              <a:ext cx="1787963" cy="179417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9" name="组合 68"/>
          <p:cNvGrpSpPr/>
          <p:nvPr/>
        </p:nvGrpSpPr>
        <p:grpSpPr>
          <a:xfrm>
            <a:off x="1457781" y="195486"/>
            <a:ext cx="5265585" cy="323165"/>
            <a:chOff x="0" y="155416"/>
            <a:chExt cx="9144001" cy="430886"/>
          </a:xfrm>
        </p:grpSpPr>
        <p:cxnSp>
          <p:nvCxnSpPr>
            <p:cNvPr id="70" name="直接连接符 69"/>
            <p:cNvCxnSpPr/>
            <p:nvPr/>
          </p:nvCxnSpPr>
          <p:spPr>
            <a:xfrm>
              <a:off x="0" y="371440"/>
              <a:ext cx="3282097"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861904" y="371440"/>
              <a:ext cx="3282097"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72" name="TextBox 500"/>
            <p:cNvSpPr txBox="1"/>
            <p:nvPr/>
          </p:nvSpPr>
          <p:spPr>
            <a:xfrm>
              <a:off x="3308484" y="155416"/>
              <a:ext cx="2532185" cy="430886"/>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论文贡献</a:t>
              </a:r>
            </a:p>
          </p:txBody>
        </p:sp>
      </p:grpSp>
      <p:sp>
        <p:nvSpPr>
          <p:cNvPr id="6" name="灯片编号占位符 5">
            <a:extLst>
              <a:ext uri="{FF2B5EF4-FFF2-40B4-BE49-F238E27FC236}">
                <a16:creationId xmlns:a16="http://schemas.microsoft.com/office/drawing/2014/main" id="{5A088A79-CED1-4EC3-AEEC-CA2F3322D2FA}"/>
              </a:ext>
            </a:extLst>
          </p:cNvPr>
          <p:cNvSpPr>
            <a:spLocks noGrp="1"/>
          </p:cNvSpPr>
          <p:nvPr>
            <p:ph type="sldNum" sz="quarter" idx="4"/>
          </p:nvPr>
        </p:nvSpPr>
        <p:spPr/>
        <p:txBody>
          <a:bodyPr/>
          <a:lstStyle/>
          <a:p>
            <a:fld id="{0C913308-F349-4B6D-A68A-DD1791B4A57B}" type="slidenum">
              <a:rPr lang="en-US" altLang="zh-CN" smtClean="0"/>
              <a:pPr/>
              <a:t>4</a:t>
            </a:fld>
            <a:r>
              <a:rPr lang="en-US" altLang="zh-CN"/>
              <a:t>/24</a:t>
            </a:r>
            <a:endParaRPr lang="en-US" dirty="0"/>
          </a:p>
        </p:txBody>
      </p:sp>
    </p:spTree>
    <p:extLst>
      <p:ext uri="{BB962C8B-B14F-4D97-AF65-F5344CB8AC3E}">
        <p14:creationId xmlns:p14="http://schemas.microsoft.com/office/powerpoint/2010/main" val="28625797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椭圆 259">
            <a:extLst>
              <a:ext uri="{FF2B5EF4-FFF2-40B4-BE49-F238E27FC236}">
                <a16:creationId xmlns:a16="http://schemas.microsoft.com/office/drawing/2014/main" id="{CD511BB8-F806-4BE8-8EFB-B36FCD230E2C}"/>
              </a:ext>
            </a:extLst>
          </p:cNvPr>
          <p:cNvSpPr>
            <a:spLocks noChangeArrowheads="1"/>
          </p:cNvSpPr>
          <p:nvPr/>
        </p:nvSpPr>
        <p:spPr bwMode="auto">
          <a:xfrm rot="16200000">
            <a:off x="695623" y="2273943"/>
            <a:ext cx="609194" cy="609424"/>
          </a:xfrm>
          <a:prstGeom prst="ellipse">
            <a:avLst/>
          </a:prstGeom>
          <a:solidFill>
            <a:schemeClr val="bg1"/>
          </a:solidFill>
          <a:ln w="25400">
            <a:noFill/>
            <a:round/>
            <a:headEnd/>
            <a:tailEnd/>
          </a:ln>
        </p:spPr>
        <p:txBody>
          <a:bodyPr anchor="ctr"/>
          <a:lstStyle/>
          <a:p>
            <a:pPr algn="ctr"/>
            <a:endParaRPr lang="zh-CN" altLang="zh-CN" sz="1350" dirty="0">
              <a:solidFill>
                <a:srgbClr val="FFFFFF"/>
              </a:solidFill>
              <a:latin typeface="微软雅黑" pitchFamily="34" charset="-122"/>
              <a:ea typeface="微软雅黑" pitchFamily="34" charset="-122"/>
              <a:sym typeface="宋体" pitchFamily="2" charset="-122"/>
            </a:endParaRPr>
          </a:p>
        </p:txBody>
      </p:sp>
      <p:sp>
        <p:nvSpPr>
          <p:cNvPr id="15" name="Text Box 39">
            <a:extLst>
              <a:ext uri="{FF2B5EF4-FFF2-40B4-BE49-F238E27FC236}">
                <a16:creationId xmlns:a16="http://schemas.microsoft.com/office/drawing/2014/main" id="{72A1D604-6603-4756-A119-801EC0595584}"/>
              </a:ext>
            </a:extLst>
          </p:cNvPr>
          <p:cNvSpPr>
            <a:spLocks noChangeArrowheads="1"/>
          </p:cNvSpPr>
          <p:nvPr/>
        </p:nvSpPr>
        <p:spPr bwMode="auto">
          <a:xfrm>
            <a:off x="1667054" y="2139702"/>
            <a:ext cx="3523892" cy="703078"/>
          </a:xfrm>
          <a:prstGeom prst="rect">
            <a:avLst/>
          </a:prstGeom>
          <a:noFill/>
          <a:ln w="9525">
            <a:noFill/>
            <a:miter lim="800000"/>
            <a:headEnd/>
            <a:tailEnd/>
          </a:ln>
        </p:spPr>
        <p:txBody>
          <a:bodyPr wrap="square" anchor="ctr" anchorCtr="1">
            <a:spAutoFit/>
          </a:bodyPr>
          <a:lstStyle/>
          <a:p>
            <a:pPr algn="ctr">
              <a:lnSpc>
                <a:spcPct val="150000"/>
              </a:lnSpc>
              <a:buClr>
                <a:schemeClr val="tx1"/>
              </a:buClr>
            </a:pPr>
            <a:r>
              <a:rPr lang="zh-CN" altLang="en-US" sz="3000" b="1" dirty="0">
                <a:solidFill>
                  <a:schemeClr val="bg1"/>
                </a:solidFill>
                <a:latin typeface="华文中宋" panose="02010600040101010101" pitchFamily="2" charset="-122"/>
                <a:ea typeface="华文中宋" panose="02010600040101010101" pitchFamily="2" charset="-122"/>
                <a:sym typeface="微软雅黑" pitchFamily="34" charset="-122"/>
              </a:rPr>
              <a:t>研 究 背 景</a:t>
            </a:r>
            <a:endParaRPr lang="en-US" sz="4500" b="1" dirty="0">
              <a:latin typeface="华文中宋" panose="02010600040101010101" pitchFamily="2" charset="-122"/>
              <a:ea typeface="华文中宋" panose="02010600040101010101" pitchFamily="2" charset="-122"/>
            </a:endParaRPr>
          </a:p>
        </p:txBody>
      </p:sp>
      <p:sp>
        <p:nvSpPr>
          <p:cNvPr id="16" name="Text Box 39">
            <a:extLst>
              <a:ext uri="{FF2B5EF4-FFF2-40B4-BE49-F238E27FC236}">
                <a16:creationId xmlns:a16="http://schemas.microsoft.com/office/drawing/2014/main" id="{C9AEFF68-EC67-43FE-B876-5E264D16ADAE}"/>
              </a:ext>
            </a:extLst>
          </p:cNvPr>
          <p:cNvSpPr>
            <a:spLocks noChangeArrowheads="1"/>
          </p:cNvSpPr>
          <p:nvPr/>
        </p:nvSpPr>
        <p:spPr bwMode="auto">
          <a:xfrm>
            <a:off x="694732" y="2230849"/>
            <a:ext cx="610200" cy="577530"/>
          </a:xfrm>
          <a:prstGeom prst="rect">
            <a:avLst/>
          </a:prstGeom>
          <a:noFill/>
          <a:ln w="9525">
            <a:noFill/>
            <a:miter lim="800000"/>
            <a:headEnd/>
            <a:tailEnd/>
          </a:ln>
        </p:spPr>
        <p:txBody>
          <a:bodyPr anchor="ctr" anchorCtr="1">
            <a:spAutoFit/>
          </a:bodyPr>
          <a:lstStyle/>
          <a:p>
            <a:pPr algn="ctr">
              <a:lnSpc>
                <a:spcPct val="150000"/>
              </a:lnSpc>
            </a:pPr>
            <a:r>
              <a:rPr lang="en-US" altLang="zh-CN" sz="2400" b="1" dirty="0">
                <a:solidFill>
                  <a:srgbClr val="314865"/>
                </a:solidFill>
                <a:latin typeface="Segoe UI" panose="020B0502040204020203" pitchFamily="34" charset="0"/>
                <a:ea typeface="微软雅黑" pitchFamily="34" charset="-122"/>
                <a:cs typeface="Segoe UI" panose="020B0502040204020203" pitchFamily="34" charset="0"/>
                <a:sym typeface="微软雅黑" pitchFamily="34" charset="-122"/>
              </a:rPr>
              <a:t>2</a:t>
            </a:r>
            <a:endParaRPr lang="zh-CN" altLang="en-US" sz="1350" b="1" dirty="0">
              <a:solidFill>
                <a:srgbClr val="314865"/>
              </a:solidFill>
              <a:latin typeface="Segoe UI" panose="020B0502040204020203" pitchFamily="34" charset="0"/>
              <a:ea typeface="微软雅黑" pitchFamily="34" charset="-122"/>
              <a:cs typeface="Segoe UI" panose="020B0502040204020203" pitchFamily="34" charset="0"/>
            </a:endParaRPr>
          </a:p>
        </p:txBody>
      </p:sp>
      <p:sp>
        <p:nvSpPr>
          <p:cNvPr id="4" name="灯片编号占位符 3">
            <a:extLst>
              <a:ext uri="{FF2B5EF4-FFF2-40B4-BE49-F238E27FC236}">
                <a16:creationId xmlns:a16="http://schemas.microsoft.com/office/drawing/2014/main" id="{6AD52F97-5788-406B-A718-2D4FFAD5402E}"/>
              </a:ext>
            </a:extLst>
          </p:cNvPr>
          <p:cNvSpPr>
            <a:spLocks noGrp="1"/>
          </p:cNvSpPr>
          <p:nvPr>
            <p:ph type="sldNum" sz="quarter" idx="4"/>
          </p:nvPr>
        </p:nvSpPr>
        <p:spPr/>
        <p:txBody>
          <a:bodyPr/>
          <a:lstStyle/>
          <a:p>
            <a:fld id="{0C913308-F349-4B6D-A68A-DD1791B4A57B}" type="slidenum">
              <a:rPr lang="en-US" altLang="zh-CN" smtClean="0"/>
              <a:pPr/>
              <a:t>5</a:t>
            </a:fld>
            <a:r>
              <a:rPr lang="en-US" altLang="zh-CN"/>
              <a:t>/24</a:t>
            </a:r>
            <a:endParaRPr lang="en-US" dirty="0"/>
          </a:p>
        </p:txBody>
      </p:sp>
    </p:spTree>
    <p:extLst>
      <p:ext uri="{BB962C8B-B14F-4D97-AF65-F5344CB8AC3E}">
        <p14:creationId xmlns:p14="http://schemas.microsoft.com/office/powerpoint/2010/main" val="1765927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457781" cy="4803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381" y="3120172"/>
            <a:ext cx="1458162" cy="433760"/>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381" y="3553933"/>
            <a:ext cx="1458162" cy="433760"/>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5" name="组合 14"/>
          <p:cNvGrpSpPr/>
          <p:nvPr/>
        </p:nvGrpSpPr>
        <p:grpSpPr>
          <a:xfrm>
            <a:off x="296843" y="789552"/>
            <a:ext cx="864096" cy="864096"/>
            <a:chOff x="1763688" y="1059582"/>
            <a:chExt cx="1794170" cy="1794170"/>
          </a:xfrm>
        </p:grpSpPr>
        <p:sp>
          <p:nvSpPr>
            <p:cNvPr id="16" name="椭圆 15"/>
            <p:cNvSpPr/>
            <p:nvPr/>
          </p:nvSpPr>
          <p:spPr>
            <a:xfrm>
              <a:off x="1763688" y="1059582"/>
              <a:ext cx="1794170" cy="1794170"/>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7" name="Picture 3" descr="C:\Users\think\Desktop\未标题-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9894" y="1059582"/>
              <a:ext cx="1787963" cy="1794170"/>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矩形 21"/>
          <p:cNvSpPr/>
          <p:nvPr/>
        </p:nvSpPr>
        <p:spPr>
          <a:xfrm>
            <a:off x="-381" y="2282006"/>
            <a:ext cx="1458162" cy="433760"/>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等腰三角形 18"/>
          <p:cNvSpPr/>
          <p:nvPr/>
        </p:nvSpPr>
        <p:spPr>
          <a:xfrm rot="16200000">
            <a:off x="1309645" y="2459187"/>
            <a:ext cx="216879" cy="7939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3" name="组合 22"/>
          <p:cNvGrpSpPr/>
          <p:nvPr/>
        </p:nvGrpSpPr>
        <p:grpSpPr>
          <a:xfrm>
            <a:off x="1457781" y="195486"/>
            <a:ext cx="5265585" cy="323165"/>
            <a:chOff x="0" y="155416"/>
            <a:chExt cx="9144001" cy="430886"/>
          </a:xfrm>
        </p:grpSpPr>
        <p:cxnSp>
          <p:nvCxnSpPr>
            <p:cNvPr id="24" name="直接连接符 23"/>
            <p:cNvCxnSpPr/>
            <p:nvPr/>
          </p:nvCxnSpPr>
          <p:spPr>
            <a:xfrm>
              <a:off x="0" y="371440"/>
              <a:ext cx="3282097"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861904" y="371440"/>
              <a:ext cx="3282097"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6" name="TextBox 500"/>
            <p:cNvSpPr txBox="1"/>
            <p:nvPr/>
          </p:nvSpPr>
          <p:spPr>
            <a:xfrm>
              <a:off x="3308484" y="155416"/>
              <a:ext cx="2532185" cy="430886"/>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语音助手</a:t>
              </a:r>
            </a:p>
          </p:txBody>
        </p:sp>
      </p:grpSp>
      <p:sp>
        <p:nvSpPr>
          <p:cNvPr id="32" name="文本框 31"/>
          <p:cNvSpPr txBox="1">
            <a:spLocks noChangeArrowheads="1"/>
          </p:cNvSpPr>
          <p:nvPr/>
        </p:nvSpPr>
        <p:spPr bwMode="auto">
          <a:xfrm>
            <a:off x="1664105" y="599833"/>
            <a:ext cx="4213167" cy="365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120000"/>
              </a:lnSpc>
              <a:spcBef>
                <a:spcPct val="30000"/>
              </a:spcBef>
              <a:buClr>
                <a:srgbClr val="FF00FF"/>
              </a:buClr>
              <a:buFont typeface="Wingdings" panose="05000000000000000000" pitchFamily="2" charset="2"/>
              <a:buBlip>
                <a:blip r:embed="rId4"/>
              </a:buBlip>
              <a:defRPr sz="3200" b="1">
                <a:solidFill>
                  <a:srgbClr val="0000FF"/>
                </a:solidFill>
                <a:latin typeface="Arial" panose="020B0604020202020204" pitchFamily="34" charset="0"/>
                <a:ea typeface="宋体" panose="02010600030101010101" pitchFamily="2" charset="-122"/>
              </a:defRPr>
            </a:lvl1pPr>
            <a:lvl2pPr marL="742950" indent="-285750">
              <a:lnSpc>
                <a:spcPct val="110000"/>
              </a:lnSpc>
              <a:spcBef>
                <a:spcPct val="30000"/>
              </a:spcBef>
              <a:buBlip>
                <a:blip r:embed="rId5"/>
              </a:buBlip>
              <a:defRPr sz="2800" b="1">
                <a:solidFill>
                  <a:srgbClr val="0000FF"/>
                </a:solidFill>
                <a:latin typeface="Arial" panose="020B0604020202020204" pitchFamily="34" charset="0"/>
                <a:ea typeface="宋体" panose="02010600030101010101" pitchFamily="2" charset="-122"/>
              </a:defRPr>
            </a:lvl2pPr>
            <a:lvl3pPr marL="1143000" indent="-228600">
              <a:spcBef>
                <a:spcPct val="20000"/>
              </a:spcBef>
              <a:buBlip>
                <a:blip r:embed="rId6"/>
              </a:buBlip>
              <a:defRPr sz="2400" b="1">
                <a:solidFill>
                  <a:srgbClr val="0000FF"/>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Tx/>
              <a:buFont typeface="Wingdings" panose="05000000000000000000" pitchFamily="2" charset="2"/>
              <a:buChar char="p"/>
            </a:pPr>
            <a:r>
              <a:rPr lang="zh-CN" altLang="en-US" sz="1400" dirty="0">
                <a:solidFill>
                  <a:schemeClr val="tx1"/>
                </a:solidFill>
                <a:latin typeface="黑体" panose="02010609060101010101" pitchFamily="49" charset="-122"/>
                <a:ea typeface="黑体" panose="02010609060101010101" pitchFamily="49" charset="-122"/>
              </a:rPr>
              <a:t>应用于生活各方面，</a:t>
            </a:r>
            <a:r>
              <a:rPr lang="zh-CN" altLang="en-US" sz="1400" dirty="0">
                <a:solidFill>
                  <a:srgbClr val="7D0000"/>
                </a:solidFill>
                <a:latin typeface="黑体" panose="02010609060101010101" pitchFamily="49" charset="-122"/>
                <a:ea typeface="黑体" panose="02010609060101010101" pitchFamily="49" charset="-122"/>
              </a:rPr>
              <a:t>可以被唤醒词激活</a:t>
            </a:r>
          </a:p>
        </p:txBody>
      </p:sp>
      <p:sp>
        <p:nvSpPr>
          <p:cNvPr id="36" name="TextBox 43"/>
          <p:cNvSpPr txBox="1"/>
          <p:nvPr/>
        </p:nvSpPr>
        <p:spPr>
          <a:xfrm>
            <a:off x="8619" y="1886043"/>
            <a:ext cx="1457781"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论文贡献</a:t>
            </a:r>
          </a:p>
        </p:txBody>
      </p:sp>
      <p:sp>
        <p:nvSpPr>
          <p:cNvPr id="37" name="TextBox 47"/>
          <p:cNvSpPr txBox="1"/>
          <p:nvPr/>
        </p:nvSpPr>
        <p:spPr>
          <a:xfrm>
            <a:off x="-27384" y="2319490"/>
            <a:ext cx="1512168" cy="323165"/>
          </a:xfrm>
          <a:prstGeom prst="rect">
            <a:avLst/>
          </a:prstGeom>
          <a:noFill/>
        </p:spPr>
        <p:txBody>
          <a:bodyPr wrap="square" rtlCol="0">
            <a:spAutoFit/>
          </a:bodyPr>
          <a:lstStyle/>
          <a:p>
            <a:pPr algn="ctr"/>
            <a:r>
              <a:rPr lang="zh-CN" altLang="en-US" sz="1500" dirty="0">
                <a:solidFill>
                  <a:schemeClr val="bg1"/>
                </a:solidFill>
                <a:latin typeface="华文中宋" panose="02010600040101010101" pitchFamily="2" charset="-122"/>
                <a:ea typeface="华文中宋" panose="02010600040101010101" pitchFamily="2" charset="-122"/>
              </a:rPr>
              <a:t>研究背景</a:t>
            </a:r>
          </a:p>
        </p:txBody>
      </p:sp>
      <p:sp>
        <p:nvSpPr>
          <p:cNvPr id="38" name="TextBox 48"/>
          <p:cNvSpPr txBox="1"/>
          <p:nvPr/>
        </p:nvSpPr>
        <p:spPr>
          <a:xfrm>
            <a:off x="44624" y="2753250"/>
            <a:ext cx="1385773"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攻击方案</a:t>
            </a:r>
          </a:p>
        </p:txBody>
      </p:sp>
      <p:sp>
        <p:nvSpPr>
          <p:cNvPr id="39" name="TextBox 50"/>
          <p:cNvSpPr txBox="1"/>
          <p:nvPr/>
        </p:nvSpPr>
        <p:spPr>
          <a:xfrm>
            <a:off x="-27384" y="318701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实验评估</a:t>
            </a:r>
          </a:p>
        </p:txBody>
      </p:sp>
      <p:sp>
        <p:nvSpPr>
          <p:cNvPr id="40" name="TextBox 51"/>
          <p:cNvSpPr txBox="1"/>
          <p:nvPr/>
        </p:nvSpPr>
        <p:spPr>
          <a:xfrm>
            <a:off x="-27384" y="362077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方案总结</a:t>
            </a:r>
          </a:p>
        </p:txBody>
      </p:sp>
      <p:pic>
        <p:nvPicPr>
          <p:cNvPr id="3" name="图片 2">
            <a:extLst>
              <a:ext uri="{FF2B5EF4-FFF2-40B4-BE49-F238E27FC236}">
                <a16:creationId xmlns:a16="http://schemas.microsoft.com/office/drawing/2014/main" id="{87210996-0D99-4946-AA10-55461DCE67A5}"/>
              </a:ext>
            </a:extLst>
          </p:cNvPr>
          <p:cNvPicPr>
            <a:picLocks noChangeAspect="1"/>
          </p:cNvPicPr>
          <p:nvPr/>
        </p:nvPicPr>
        <p:blipFill>
          <a:blip r:embed="rId7"/>
          <a:stretch>
            <a:fillRect/>
          </a:stretch>
        </p:blipFill>
        <p:spPr>
          <a:xfrm>
            <a:off x="1892657" y="1080646"/>
            <a:ext cx="3072685" cy="529200"/>
          </a:xfrm>
          <a:prstGeom prst="rect">
            <a:avLst/>
          </a:prstGeom>
        </p:spPr>
      </p:pic>
      <p:pic>
        <p:nvPicPr>
          <p:cNvPr id="5" name="图片 4">
            <a:extLst>
              <a:ext uri="{FF2B5EF4-FFF2-40B4-BE49-F238E27FC236}">
                <a16:creationId xmlns:a16="http://schemas.microsoft.com/office/drawing/2014/main" id="{2EA2B737-8D9D-4CAB-B2B0-A0049B0B2780}"/>
              </a:ext>
            </a:extLst>
          </p:cNvPr>
          <p:cNvPicPr>
            <a:picLocks noChangeAspect="1"/>
          </p:cNvPicPr>
          <p:nvPr/>
        </p:nvPicPr>
        <p:blipFill>
          <a:blip r:embed="rId8"/>
          <a:stretch>
            <a:fillRect/>
          </a:stretch>
        </p:blipFill>
        <p:spPr>
          <a:xfrm>
            <a:off x="3774962" y="1482192"/>
            <a:ext cx="2859252" cy="486861"/>
          </a:xfrm>
          <a:prstGeom prst="rect">
            <a:avLst/>
          </a:prstGeom>
        </p:spPr>
      </p:pic>
      <p:sp>
        <p:nvSpPr>
          <p:cNvPr id="20" name="矩形 19"/>
          <p:cNvSpPr/>
          <p:nvPr/>
        </p:nvSpPr>
        <p:spPr>
          <a:xfrm>
            <a:off x="-381" y="1849958"/>
            <a:ext cx="1458162" cy="43376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p:cNvSpPr/>
          <p:nvPr/>
        </p:nvSpPr>
        <p:spPr>
          <a:xfrm>
            <a:off x="-381" y="2717918"/>
            <a:ext cx="1458162" cy="402253"/>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a:extLst>
              <a:ext uri="{FF2B5EF4-FFF2-40B4-BE49-F238E27FC236}">
                <a16:creationId xmlns:a16="http://schemas.microsoft.com/office/drawing/2014/main" id="{5A684189-8C98-4958-9D00-D2D97E4650AF}"/>
              </a:ext>
            </a:extLst>
          </p:cNvPr>
          <p:cNvPicPr>
            <a:picLocks noChangeAspect="1"/>
          </p:cNvPicPr>
          <p:nvPr/>
        </p:nvPicPr>
        <p:blipFill>
          <a:blip r:embed="rId9"/>
          <a:stretch>
            <a:fillRect/>
          </a:stretch>
        </p:blipFill>
        <p:spPr>
          <a:xfrm>
            <a:off x="1995703" y="3215108"/>
            <a:ext cx="1577313" cy="1457655"/>
          </a:xfrm>
          <a:prstGeom prst="rect">
            <a:avLst/>
          </a:prstGeom>
        </p:spPr>
      </p:pic>
      <p:pic>
        <p:nvPicPr>
          <p:cNvPr id="21" name="图片 20">
            <a:extLst>
              <a:ext uri="{FF2B5EF4-FFF2-40B4-BE49-F238E27FC236}">
                <a16:creationId xmlns:a16="http://schemas.microsoft.com/office/drawing/2014/main" id="{6ED72E1F-5FEE-4655-82CE-8CECEECC62CF}"/>
              </a:ext>
            </a:extLst>
          </p:cNvPr>
          <p:cNvPicPr>
            <a:picLocks noChangeAspect="1"/>
          </p:cNvPicPr>
          <p:nvPr/>
        </p:nvPicPr>
        <p:blipFill>
          <a:blip r:embed="rId10"/>
          <a:stretch>
            <a:fillRect/>
          </a:stretch>
        </p:blipFill>
        <p:spPr>
          <a:xfrm>
            <a:off x="4305822" y="2047626"/>
            <a:ext cx="1319039" cy="1139385"/>
          </a:xfrm>
          <a:prstGeom prst="rect">
            <a:avLst/>
          </a:prstGeom>
        </p:spPr>
      </p:pic>
      <p:pic>
        <p:nvPicPr>
          <p:cNvPr id="28" name="图片 27">
            <a:extLst>
              <a:ext uri="{FF2B5EF4-FFF2-40B4-BE49-F238E27FC236}">
                <a16:creationId xmlns:a16="http://schemas.microsoft.com/office/drawing/2014/main" id="{C57882A1-E837-431B-A740-D1A271A27ADE}"/>
              </a:ext>
            </a:extLst>
          </p:cNvPr>
          <p:cNvPicPr>
            <a:picLocks noChangeAspect="1"/>
          </p:cNvPicPr>
          <p:nvPr/>
        </p:nvPicPr>
        <p:blipFill>
          <a:blip r:embed="rId11"/>
          <a:stretch>
            <a:fillRect/>
          </a:stretch>
        </p:blipFill>
        <p:spPr>
          <a:xfrm>
            <a:off x="4001175" y="3351589"/>
            <a:ext cx="1928331" cy="1321174"/>
          </a:xfrm>
          <a:prstGeom prst="rect">
            <a:avLst/>
          </a:prstGeom>
        </p:spPr>
      </p:pic>
      <p:pic>
        <p:nvPicPr>
          <p:cNvPr id="31" name="Picture 2" descr="https://dl.acm.org/cms/asset/c12d3e99-962d-4f40-91f0-a4bfd056ef1e/3460120.3485365.key.jpg">
            <a:extLst>
              <a:ext uri="{FF2B5EF4-FFF2-40B4-BE49-F238E27FC236}">
                <a16:creationId xmlns:a16="http://schemas.microsoft.com/office/drawing/2014/main" id="{D8B0595A-A9E0-400B-9346-115347CDAEF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66869" y="1941949"/>
            <a:ext cx="1634980" cy="1259602"/>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F199A97F-C10F-4FA0-B5E1-6534F46C2420}"/>
              </a:ext>
            </a:extLst>
          </p:cNvPr>
          <p:cNvPicPr>
            <a:picLocks noChangeAspect="1"/>
          </p:cNvPicPr>
          <p:nvPr/>
        </p:nvPicPr>
        <p:blipFill>
          <a:blip r:embed="rId13"/>
          <a:stretch>
            <a:fillRect/>
          </a:stretch>
        </p:blipFill>
        <p:spPr>
          <a:xfrm>
            <a:off x="1760873" y="1463480"/>
            <a:ext cx="1928331" cy="617556"/>
          </a:xfrm>
          <a:prstGeom prst="rect">
            <a:avLst/>
          </a:prstGeom>
        </p:spPr>
      </p:pic>
      <p:sp>
        <p:nvSpPr>
          <p:cNvPr id="12" name="灯片编号占位符 11">
            <a:extLst>
              <a:ext uri="{FF2B5EF4-FFF2-40B4-BE49-F238E27FC236}">
                <a16:creationId xmlns:a16="http://schemas.microsoft.com/office/drawing/2014/main" id="{95D2DDCC-F41C-4376-A898-E89B56BE4578}"/>
              </a:ext>
            </a:extLst>
          </p:cNvPr>
          <p:cNvSpPr>
            <a:spLocks noGrp="1"/>
          </p:cNvSpPr>
          <p:nvPr>
            <p:ph type="sldNum" sz="quarter" idx="4"/>
          </p:nvPr>
        </p:nvSpPr>
        <p:spPr/>
        <p:txBody>
          <a:bodyPr/>
          <a:lstStyle/>
          <a:p>
            <a:fld id="{0C913308-F349-4B6D-A68A-DD1791B4A57B}" type="slidenum">
              <a:rPr lang="en-US" altLang="zh-CN" smtClean="0"/>
              <a:pPr/>
              <a:t>6</a:t>
            </a:fld>
            <a:r>
              <a:rPr lang="en-US" altLang="zh-CN"/>
              <a:t>/24</a:t>
            </a:r>
            <a:endParaRPr lang="en-US" dirty="0"/>
          </a:p>
        </p:txBody>
      </p:sp>
    </p:spTree>
    <p:extLst>
      <p:ext uri="{BB962C8B-B14F-4D97-AF65-F5344CB8AC3E}">
        <p14:creationId xmlns:p14="http://schemas.microsoft.com/office/powerpoint/2010/main" val="2469257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457781" y="195921"/>
            <a:ext cx="5265585" cy="323165"/>
            <a:chOff x="0" y="155996"/>
            <a:chExt cx="9144001" cy="430886"/>
          </a:xfrm>
        </p:grpSpPr>
        <p:cxnSp>
          <p:nvCxnSpPr>
            <p:cNvPr id="24" name="直接连接符 23"/>
            <p:cNvCxnSpPr/>
            <p:nvPr/>
          </p:nvCxnSpPr>
          <p:spPr>
            <a:xfrm>
              <a:off x="0" y="371440"/>
              <a:ext cx="3282097"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861904" y="371440"/>
              <a:ext cx="3282097"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6" name="TextBox 500"/>
            <p:cNvSpPr txBox="1"/>
            <p:nvPr/>
          </p:nvSpPr>
          <p:spPr>
            <a:xfrm>
              <a:off x="3238190" y="155996"/>
              <a:ext cx="2667623" cy="430886"/>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错误激活现象</a:t>
              </a:r>
            </a:p>
          </p:txBody>
        </p:sp>
      </p:grpSp>
      <p:sp>
        <p:nvSpPr>
          <p:cNvPr id="40" name="矩形 39">
            <a:extLst>
              <a:ext uri="{FF2B5EF4-FFF2-40B4-BE49-F238E27FC236}">
                <a16:creationId xmlns:a16="http://schemas.microsoft.com/office/drawing/2014/main" id="{85CFAE65-DF4B-4FDE-AD21-2F3C5E9A0168}"/>
              </a:ext>
            </a:extLst>
          </p:cNvPr>
          <p:cNvSpPr/>
          <p:nvPr/>
        </p:nvSpPr>
        <p:spPr>
          <a:xfrm>
            <a:off x="0" y="0"/>
            <a:ext cx="1457781" cy="4803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41" name="组合 40">
            <a:extLst>
              <a:ext uri="{FF2B5EF4-FFF2-40B4-BE49-F238E27FC236}">
                <a16:creationId xmlns:a16="http://schemas.microsoft.com/office/drawing/2014/main" id="{DD46F48E-4E65-4CF7-B19C-5AB1D78AE72E}"/>
              </a:ext>
            </a:extLst>
          </p:cNvPr>
          <p:cNvGrpSpPr/>
          <p:nvPr/>
        </p:nvGrpSpPr>
        <p:grpSpPr>
          <a:xfrm>
            <a:off x="296843" y="789552"/>
            <a:ext cx="864096" cy="864096"/>
            <a:chOff x="1763688" y="1059582"/>
            <a:chExt cx="1794170" cy="1794170"/>
          </a:xfrm>
        </p:grpSpPr>
        <p:sp>
          <p:nvSpPr>
            <p:cNvPr id="42" name="椭圆 41">
              <a:extLst>
                <a:ext uri="{FF2B5EF4-FFF2-40B4-BE49-F238E27FC236}">
                  <a16:creationId xmlns:a16="http://schemas.microsoft.com/office/drawing/2014/main" id="{9A5C9B1A-A698-47F4-8B23-F8F277E5C47F}"/>
                </a:ext>
              </a:extLst>
            </p:cNvPr>
            <p:cNvSpPr/>
            <p:nvPr/>
          </p:nvSpPr>
          <p:spPr>
            <a:xfrm>
              <a:off x="1763688" y="1059582"/>
              <a:ext cx="1794170" cy="1794170"/>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3" name="Picture 3" descr="C:\Users\think\Desktop\未标题-1.png">
              <a:extLst>
                <a:ext uri="{FF2B5EF4-FFF2-40B4-BE49-F238E27FC236}">
                  <a16:creationId xmlns:a16="http://schemas.microsoft.com/office/drawing/2014/main" id="{B6ACA0A3-FEDE-4C80-A835-A4BB6101E86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9894" y="1059582"/>
              <a:ext cx="1787963" cy="1794170"/>
            </a:xfrm>
            <a:prstGeom prst="rect">
              <a:avLst/>
            </a:prstGeom>
            <a:noFill/>
            <a:extLst>
              <a:ext uri="{909E8E84-426E-40DD-AFC4-6F175D3DCCD1}">
                <a14:hiddenFill xmlns:a14="http://schemas.microsoft.com/office/drawing/2010/main">
                  <a:solidFill>
                    <a:srgbClr val="FFFFFF"/>
                  </a:solidFill>
                </a14:hiddenFill>
              </a:ext>
            </a:extLst>
          </p:spPr>
        </p:pic>
      </p:grpSp>
      <p:sp>
        <p:nvSpPr>
          <p:cNvPr id="44" name="矩形 43">
            <a:extLst>
              <a:ext uri="{FF2B5EF4-FFF2-40B4-BE49-F238E27FC236}">
                <a16:creationId xmlns:a16="http://schemas.microsoft.com/office/drawing/2014/main" id="{BA6711E1-C989-45BF-BBAA-97019BB23C77}"/>
              </a:ext>
            </a:extLst>
          </p:cNvPr>
          <p:cNvSpPr/>
          <p:nvPr/>
        </p:nvSpPr>
        <p:spPr>
          <a:xfrm>
            <a:off x="-381" y="2282006"/>
            <a:ext cx="1458162" cy="433760"/>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5" name="等腰三角形 44">
            <a:extLst>
              <a:ext uri="{FF2B5EF4-FFF2-40B4-BE49-F238E27FC236}">
                <a16:creationId xmlns:a16="http://schemas.microsoft.com/office/drawing/2014/main" id="{5F7F657F-4464-46A0-BB7E-DD902B93CA93}"/>
              </a:ext>
            </a:extLst>
          </p:cNvPr>
          <p:cNvSpPr/>
          <p:nvPr/>
        </p:nvSpPr>
        <p:spPr>
          <a:xfrm rot="16200000">
            <a:off x="1309645" y="2459187"/>
            <a:ext cx="216879" cy="7939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1" name="TextBox 47">
            <a:extLst>
              <a:ext uri="{FF2B5EF4-FFF2-40B4-BE49-F238E27FC236}">
                <a16:creationId xmlns:a16="http://schemas.microsoft.com/office/drawing/2014/main" id="{CF4711DC-EF8F-48D6-A35D-5A88B490390F}"/>
              </a:ext>
            </a:extLst>
          </p:cNvPr>
          <p:cNvSpPr txBox="1"/>
          <p:nvPr/>
        </p:nvSpPr>
        <p:spPr>
          <a:xfrm>
            <a:off x="-27384" y="2319490"/>
            <a:ext cx="1512168" cy="323165"/>
          </a:xfrm>
          <a:prstGeom prst="rect">
            <a:avLst/>
          </a:prstGeom>
          <a:noFill/>
        </p:spPr>
        <p:txBody>
          <a:bodyPr wrap="square" rtlCol="0">
            <a:spAutoFit/>
          </a:bodyPr>
          <a:lstStyle/>
          <a:p>
            <a:pPr algn="ctr"/>
            <a:r>
              <a:rPr lang="zh-CN" altLang="en-US" sz="1500" dirty="0">
                <a:solidFill>
                  <a:schemeClr val="bg1"/>
                </a:solidFill>
                <a:latin typeface="华文中宋" panose="02010600040101010101" pitchFamily="2" charset="-122"/>
                <a:ea typeface="华文中宋" panose="02010600040101010101" pitchFamily="2" charset="-122"/>
              </a:rPr>
              <a:t>研究背景</a:t>
            </a:r>
          </a:p>
        </p:txBody>
      </p:sp>
      <p:sp>
        <p:nvSpPr>
          <p:cNvPr id="52" name="TextBox 48">
            <a:extLst>
              <a:ext uri="{FF2B5EF4-FFF2-40B4-BE49-F238E27FC236}">
                <a16:creationId xmlns:a16="http://schemas.microsoft.com/office/drawing/2014/main" id="{6FB52CBF-E727-4919-BE68-FA5C65E4B15C}"/>
              </a:ext>
            </a:extLst>
          </p:cNvPr>
          <p:cNvSpPr txBox="1"/>
          <p:nvPr/>
        </p:nvSpPr>
        <p:spPr>
          <a:xfrm>
            <a:off x="-27384" y="2753250"/>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攻击方案</a:t>
            </a:r>
          </a:p>
        </p:txBody>
      </p:sp>
      <p:sp>
        <p:nvSpPr>
          <p:cNvPr id="53" name="TextBox 50">
            <a:extLst>
              <a:ext uri="{FF2B5EF4-FFF2-40B4-BE49-F238E27FC236}">
                <a16:creationId xmlns:a16="http://schemas.microsoft.com/office/drawing/2014/main" id="{EEB578BB-3189-409B-9F03-F22C0712D322}"/>
              </a:ext>
            </a:extLst>
          </p:cNvPr>
          <p:cNvSpPr txBox="1"/>
          <p:nvPr/>
        </p:nvSpPr>
        <p:spPr>
          <a:xfrm>
            <a:off x="-27384" y="318701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实验评估</a:t>
            </a:r>
          </a:p>
        </p:txBody>
      </p:sp>
      <p:sp>
        <p:nvSpPr>
          <p:cNvPr id="54" name="TextBox 51">
            <a:extLst>
              <a:ext uri="{FF2B5EF4-FFF2-40B4-BE49-F238E27FC236}">
                <a16:creationId xmlns:a16="http://schemas.microsoft.com/office/drawing/2014/main" id="{E24938DE-5AED-4C70-AC57-47C10E2C3A9A}"/>
              </a:ext>
            </a:extLst>
          </p:cNvPr>
          <p:cNvSpPr txBox="1"/>
          <p:nvPr/>
        </p:nvSpPr>
        <p:spPr>
          <a:xfrm>
            <a:off x="-27384" y="362077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方案总结</a:t>
            </a:r>
          </a:p>
        </p:txBody>
      </p:sp>
      <p:sp>
        <p:nvSpPr>
          <p:cNvPr id="55" name="TextBox 43">
            <a:extLst>
              <a:ext uri="{FF2B5EF4-FFF2-40B4-BE49-F238E27FC236}">
                <a16:creationId xmlns:a16="http://schemas.microsoft.com/office/drawing/2014/main" id="{B6536429-BD60-4489-9FE9-D5EFD0F5B429}"/>
              </a:ext>
            </a:extLst>
          </p:cNvPr>
          <p:cNvSpPr txBox="1"/>
          <p:nvPr/>
        </p:nvSpPr>
        <p:spPr>
          <a:xfrm>
            <a:off x="-27384" y="188573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论文贡献</a:t>
            </a:r>
          </a:p>
        </p:txBody>
      </p:sp>
      <p:sp>
        <p:nvSpPr>
          <p:cNvPr id="56" name="矩形 55">
            <a:extLst>
              <a:ext uri="{FF2B5EF4-FFF2-40B4-BE49-F238E27FC236}">
                <a16:creationId xmlns:a16="http://schemas.microsoft.com/office/drawing/2014/main" id="{D4DC992B-D464-485A-A84F-000338C2C2C9}"/>
              </a:ext>
            </a:extLst>
          </p:cNvPr>
          <p:cNvSpPr/>
          <p:nvPr/>
        </p:nvSpPr>
        <p:spPr>
          <a:xfrm>
            <a:off x="-381" y="3120172"/>
            <a:ext cx="1458162" cy="43376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7" name="矩形 56">
            <a:extLst>
              <a:ext uri="{FF2B5EF4-FFF2-40B4-BE49-F238E27FC236}">
                <a16:creationId xmlns:a16="http://schemas.microsoft.com/office/drawing/2014/main" id="{4E1D9FAC-5F69-411B-99BF-BD304BD37A1C}"/>
              </a:ext>
            </a:extLst>
          </p:cNvPr>
          <p:cNvSpPr/>
          <p:nvPr/>
        </p:nvSpPr>
        <p:spPr>
          <a:xfrm>
            <a:off x="-381" y="3553933"/>
            <a:ext cx="1458162" cy="43376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8" name="矩形 57">
            <a:extLst>
              <a:ext uri="{FF2B5EF4-FFF2-40B4-BE49-F238E27FC236}">
                <a16:creationId xmlns:a16="http://schemas.microsoft.com/office/drawing/2014/main" id="{976380B1-C4E1-48A9-82EB-6318287D73B1}"/>
              </a:ext>
            </a:extLst>
          </p:cNvPr>
          <p:cNvSpPr/>
          <p:nvPr/>
        </p:nvSpPr>
        <p:spPr>
          <a:xfrm>
            <a:off x="-381" y="1849958"/>
            <a:ext cx="1458162" cy="43376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9" name="矩形 58">
            <a:extLst>
              <a:ext uri="{FF2B5EF4-FFF2-40B4-BE49-F238E27FC236}">
                <a16:creationId xmlns:a16="http://schemas.microsoft.com/office/drawing/2014/main" id="{835613EF-8632-4E14-9C76-8B7095D9B1EF}"/>
              </a:ext>
            </a:extLst>
          </p:cNvPr>
          <p:cNvSpPr/>
          <p:nvPr/>
        </p:nvSpPr>
        <p:spPr>
          <a:xfrm>
            <a:off x="-381" y="2717918"/>
            <a:ext cx="1458162" cy="402253"/>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3" name="图片 2">
            <a:extLst>
              <a:ext uri="{FF2B5EF4-FFF2-40B4-BE49-F238E27FC236}">
                <a16:creationId xmlns:a16="http://schemas.microsoft.com/office/drawing/2014/main" id="{D119F03A-E739-4E06-83D6-030C308A7F75}"/>
              </a:ext>
            </a:extLst>
          </p:cNvPr>
          <p:cNvPicPr>
            <a:picLocks noChangeAspect="1"/>
          </p:cNvPicPr>
          <p:nvPr/>
        </p:nvPicPr>
        <p:blipFill>
          <a:blip r:embed="rId4"/>
          <a:stretch>
            <a:fillRect/>
          </a:stretch>
        </p:blipFill>
        <p:spPr>
          <a:xfrm>
            <a:off x="3605205" y="1840036"/>
            <a:ext cx="1047931" cy="1463427"/>
          </a:xfrm>
          <a:prstGeom prst="rect">
            <a:avLst/>
          </a:prstGeom>
        </p:spPr>
      </p:pic>
      <p:pic>
        <p:nvPicPr>
          <p:cNvPr id="4" name="图片 3">
            <a:extLst>
              <a:ext uri="{FF2B5EF4-FFF2-40B4-BE49-F238E27FC236}">
                <a16:creationId xmlns:a16="http://schemas.microsoft.com/office/drawing/2014/main" id="{20AB54E1-8C7D-4EF9-8A3D-F484F58757AA}"/>
              </a:ext>
            </a:extLst>
          </p:cNvPr>
          <p:cNvPicPr>
            <a:picLocks noChangeAspect="1"/>
          </p:cNvPicPr>
          <p:nvPr/>
        </p:nvPicPr>
        <p:blipFill rotWithShape="1">
          <a:blip r:embed="rId5"/>
          <a:srcRect l="1755"/>
          <a:stretch/>
        </p:blipFill>
        <p:spPr>
          <a:xfrm>
            <a:off x="1484783" y="1271730"/>
            <a:ext cx="2267183" cy="1505004"/>
          </a:xfrm>
          <a:prstGeom prst="rect">
            <a:avLst/>
          </a:prstGeom>
        </p:spPr>
      </p:pic>
      <p:pic>
        <p:nvPicPr>
          <p:cNvPr id="5" name="图片 4">
            <a:extLst>
              <a:ext uri="{FF2B5EF4-FFF2-40B4-BE49-F238E27FC236}">
                <a16:creationId xmlns:a16="http://schemas.microsoft.com/office/drawing/2014/main" id="{A3057823-73B3-49CE-A422-0E769F645677}"/>
              </a:ext>
            </a:extLst>
          </p:cNvPr>
          <p:cNvPicPr>
            <a:picLocks noChangeAspect="1"/>
          </p:cNvPicPr>
          <p:nvPr/>
        </p:nvPicPr>
        <p:blipFill>
          <a:blip r:embed="rId6"/>
          <a:stretch>
            <a:fillRect/>
          </a:stretch>
        </p:blipFill>
        <p:spPr>
          <a:xfrm>
            <a:off x="4194113" y="822454"/>
            <a:ext cx="2358207" cy="898551"/>
          </a:xfrm>
          <a:prstGeom prst="rect">
            <a:avLst/>
          </a:prstGeom>
        </p:spPr>
      </p:pic>
      <p:pic>
        <p:nvPicPr>
          <p:cNvPr id="6" name="图片 5">
            <a:extLst>
              <a:ext uri="{FF2B5EF4-FFF2-40B4-BE49-F238E27FC236}">
                <a16:creationId xmlns:a16="http://schemas.microsoft.com/office/drawing/2014/main" id="{FC629D18-C912-4A82-AAB3-F14A56D367A3}"/>
              </a:ext>
            </a:extLst>
          </p:cNvPr>
          <p:cNvPicPr>
            <a:picLocks noChangeAspect="1"/>
          </p:cNvPicPr>
          <p:nvPr/>
        </p:nvPicPr>
        <p:blipFill>
          <a:blip r:embed="rId7"/>
          <a:stretch>
            <a:fillRect/>
          </a:stretch>
        </p:blipFill>
        <p:spPr>
          <a:xfrm>
            <a:off x="1467322" y="2895765"/>
            <a:ext cx="2290364" cy="593325"/>
          </a:xfrm>
          <a:prstGeom prst="rect">
            <a:avLst/>
          </a:prstGeom>
        </p:spPr>
      </p:pic>
      <p:pic>
        <p:nvPicPr>
          <p:cNvPr id="8" name="图片 7">
            <a:extLst>
              <a:ext uri="{FF2B5EF4-FFF2-40B4-BE49-F238E27FC236}">
                <a16:creationId xmlns:a16="http://schemas.microsoft.com/office/drawing/2014/main" id="{A82B1D14-D725-4FE1-9FC1-1FC1BE8D4049}"/>
              </a:ext>
            </a:extLst>
          </p:cNvPr>
          <p:cNvPicPr>
            <a:picLocks noChangeAspect="1"/>
          </p:cNvPicPr>
          <p:nvPr/>
        </p:nvPicPr>
        <p:blipFill>
          <a:blip r:embed="rId8"/>
          <a:stretch>
            <a:fillRect/>
          </a:stretch>
        </p:blipFill>
        <p:spPr>
          <a:xfrm>
            <a:off x="4725144" y="2258021"/>
            <a:ext cx="1722847" cy="1151791"/>
          </a:xfrm>
          <a:prstGeom prst="rect">
            <a:avLst/>
          </a:prstGeom>
        </p:spPr>
      </p:pic>
      <p:sp>
        <p:nvSpPr>
          <p:cNvPr id="9" name="任意多边形: 形状 8">
            <a:extLst>
              <a:ext uri="{FF2B5EF4-FFF2-40B4-BE49-F238E27FC236}">
                <a16:creationId xmlns:a16="http://schemas.microsoft.com/office/drawing/2014/main" id="{FE8CDB1A-9C9B-4A7E-AD0A-34C9D6F47CCF}"/>
              </a:ext>
            </a:extLst>
          </p:cNvPr>
          <p:cNvSpPr/>
          <p:nvPr/>
        </p:nvSpPr>
        <p:spPr>
          <a:xfrm>
            <a:off x="4747260" y="2659380"/>
            <a:ext cx="1700331" cy="750919"/>
          </a:xfrm>
          <a:custGeom>
            <a:avLst/>
            <a:gdLst>
              <a:gd name="connsiteX0" fmla="*/ 0 w 1700331"/>
              <a:gd name="connsiteY0" fmla="*/ 0 h 750919"/>
              <a:gd name="connsiteX1" fmla="*/ 0 w 1700331"/>
              <a:gd name="connsiteY1" fmla="*/ 0 h 750919"/>
              <a:gd name="connsiteX2" fmla="*/ 68580 w 1700331"/>
              <a:gd name="connsiteY2" fmla="*/ 38100 h 750919"/>
              <a:gd name="connsiteX3" fmla="*/ 114300 w 1700331"/>
              <a:gd name="connsiteY3" fmla="*/ 53340 h 750919"/>
              <a:gd name="connsiteX4" fmla="*/ 175260 w 1700331"/>
              <a:gd name="connsiteY4" fmla="*/ 76200 h 750919"/>
              <a:gd name="connsiteX5" fmla="*/ 243840 w 1700331"/>
              <a:gd name="connsiteY5" fmla="*/ 99060 h 750919"/>
              <a:gd name="connsiteX6" fmla="*/ 350520 w 1700331"/>
              <a:gd name="connsiteY6" fmla="*/ 114300 h 750919"/>
              <a:gd name="connsiteX7" fmla="*/ 777240 w 1700331"/>
              <a:gd name="connsiteY7" fmla="*/ 114300 h 750919"/>
              <a:gd name="connsiteX8" fmla="*/ 830580 w 1700331"/>
              <a:gd name="connsiteY8" fmla="*/ 121920 h 750919"/>
              <a:gd name="connsiteX9" fmla="*/ 883920 w 1700331"/>
              <a:gd name="connsiteY9" fmla="*/ 137160 h 750919"/>
              <a:gd name="connsiteX10" fmla="*/ 960120 w 1700331"/>
              <a:gd name="connsiteY10" fmla="*/ 152400 h 750919"/>
              <a:gd name="connsiteX11" fmla="*/ 1036320 w 1700331"/>
              <a:gd name="connsiteY11" fmla="*/ 175260 h 750919"/>
              <a:gd name="connsiteX12" fmla="*/ 1135380 w 1700331"/>
              <a:gd name="connsiteY12" fmla="*/ 182880 h 750919"/>
              <a:gd name="connsiteX13" fmla="*/ 1295400 w 1700331"/>
              <a:gd name="connsiteY13" fmla="*/ 198120 h 750919"/>
              <a:gd name="connsiteX14" fmla="*/ 1539240 w 1700331"/>
              <a:gd name="connsiteY14" fmla="*/ 213360 h 750919"/>
              <a:gd name="connsiteX15" fmla="*/ 1584960 w 1700331"/>
              <a:gd name="connsiteY15" fmla="*/ 228600 h 750919"/>
              <a:gd name="connsiteX16" fmla="*/ 1607820 w 1700331"/>
              <a:gd name="connsiteY16" fmla="*/ 236220 h 750919"/>
              <a:gd name="connsiteX17" fmla="*/ 1630680 w 1700331"/>
              <a:gd name="connsiteY17" fmla="*/ 251460 h 750919"/>
              <a:gd name="connsiteX18" fmla="*/ 1645920 w 1700331"/>
              <a:gd name="connsiteY18" fmla="*/ 274320 h 750919"/>
              <a:gd name="connsiteX19" fmla="*/ 1668780 w 1700331"/>
              <a:gd name="connsiteY19" fmla="*/ 289560 h 750919"/>
              <a:gd name="connsiteX20" fmla="*/ 1676400 w 1700331"/>
              <a:gd name="connsiteY20" fmla="*/ 312420 h 750919"/>
              <a:gd name="connsiteX21" fmla="*/ 1684020 w 1700331"/>
              <a:gd name="connsiteY21" fmla="*/ 350520 h 750919"/>
              <a:gd name="connsiteX22" fmla="*/ 1691640 w 1700331"/>
              <a:gd name="connsiteY22" fmla="*/ 381000 h 750919"/>
              <a:gd name="connsiteX23" fmla="*/ 1691640 w 1700331"/>
              <a:gd name="connsiteY23" fmla="*/ 594360 h 750919"/>
              <a:gd name="connsiteX24" fmla="*/ 1676400 w 1700331"/>
              <a:gd name="connsiteY24" fmla="*/ 617220 h 750919"/>
              <a:gd name="connsiteX25" fmla="*/ 1653540 w 1700331"/>
              <a:gd name="connsiteY25" fmla="*/ 662940 h 750919"/>
              <a:gd name="connsiteX26" fmla="*/ 1630680 w 1700331"/>
              <a:gd name="connsiteY26" fmla="*/ 670560 h 750919"/>
              <a:gd name="connsiteX27" fmla="*/ 1600200 w 1700331"/>
              <a:gd name="connsiteY27" fmla="*/ 701040 h 750919"/>
              <a:gd name="connsiteX28" fmla="*/ 1584960 w 1700331"/>
              <a:gd name="connsiteY28" fmla="*/ 723900 h 750919"/>
              <a:gd name="connsiteX29" fmla="*/ 1539240 w 1700331"/>
              <a:gd name="connsiteY29" fmla="*/ 731520 h 750919"/>
              <a:gd name="connsiteX30" fmla="*/ 1424940 w 1700331"/>
              <a:gd name="connsiteY30" fmla="*/ 739140 h 750919"/>
              <a:gd name="connsiteX31" fmla="*/ 1158240 w 1700331"/>
              <a:gd name="connsiteY31" fmla="*/ 739140 h 750919"/>
              <a:gd name="connsiteX32" fmla="*/ 815340 w 1700331"/>
              <a:gd name="connsiteY32" fmla="*/ 731520 h 750919"/>
              <a:gd name="connsiteX33" fmla="*/ 731520 w 1700331"/>
              <a:gd name="connsiteY33" fmla="*/ 723900 h 750919"/>
              <a:gd name="connsiteX34" fmla="*/ 693420 w 1700331"/>
              <a:gd name="connsiteY34" fmla="*/ 716280 h 750919"/>
              <a:gd name="connsiteX35" fmla="*/ 601980 w 1700331"/>
              <a:gd name="connsiteY35" fmla="*/ 701040 h 750919"/>
              <a:gd name="connsiteX36" fmla="*/ 548640 w 1700331"/>
              <a:gd name="connsiteY36" fmla="*/ 693420 h 750919"/>
              <a:gd name="connsiteX37" fmla="*/ 518160 w 1700331"/>
              <a:gd name="connsiteY37" fmla="*/ 685800 h 750919"/>
              <a:gd name="connsiteX38" fmla="*/ 411480 w 1700331"/>
              <a:gd name="connsiteY38" fmla="*/ 670560 h 750919"/>
              <a:gd name="connsiteX39" fmla="*/ 342900 w 1700331"/>
              <a:gd name="connsiteY39" fmla="*/ 655320 h 750919"/>
              <a:gd name="connsiteX40" fmla="*/ 297180 w 1700331"/>
              <a:gd name="connsiteY40" fmla="*/ 647700 h 750919"/>
              <a:gd name="connsiteX41" fmla="*/ 243840 w 1700331"/>
              <a:gd name="connsiteY41" fmla="*/ 640080 h 750919"/>
              <a:gd name="connsiteX42" fmla="*/ 190500 w 1700331"/>
              <a:gd name="connsiteY42" fmla="*/ 624840 h 750919"/>
              <a:gd name="connsiteX43" fmla="*/ 121920 w 1700331"/>
              <a:gd name="connsiteY43" fmla="*/ 571500 h 750919"/>
              <a:gd name="connsiteX44" fmla="*/ 114300 w 1700331"/>
              <a:gd name="connsiteY44" fmla="*/ 548640 h 750919"/>
              <a:gd name="connsiteX45" fmla="*/ 76200 w 1700331"/>
              <a:gd name="connsiteY45" fmla="*/ 495300 h 750919"/>
              <a:gd name="connsiteX46" fmla="*/ 60960 w 1700331"/>
              <a:gd name="connsiteY46" fmla="*/ 449580 h 750919"/>
              <a:gd name="connsiteX47" fmla="*/ 53340 w 1700331"/>
              <a:gd name="connsiteY47" fmla="*/ 426720 h 750919"/>
              <a:gd name="connsiteX48" fmla="*/ 45720 w 1700331"/>
              <a:gd name="connsiteY48" fmla="*/ 396240 h 750919"/>
              <a:gd name="connsiteX49" fmla="*/ 30480 w 1700331"/>
              <a:gd name="connsiteY49" fmla="*/ 373380 h 750919"/>
              <a:gd name="connsiteX50" fmla="*/ 15240 w 1700331"/>
              <a:gd name="connsiteY50" fmla="*/ 304800 h 750919"/>
              <a:gd name="connsiteX51" fmla="*/ 7620 w 1700331"/>
              <a:gd name="connsiteY51" fmla="*/ 243840 h 750919"/>
              <a:gd name="connsiteX52" fmla="*/ 0 w 1700331"/>
              <a:gd name="connsiteY52" fmla="*/ 0 h 750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700331" h="750919">
                <a:moveTo>
                  <a:pt x="0" y="0"/>
                </a:moveTo>
                <a:lnTo>
                  <a:pt x="0" y="0"/>
                </a:lnTo>
                <a:cubicBezTo>
                  <a:pt x="22860" y="12700"/>
                  <a:pt x="44882" y="27041"/>
                  <a:pt x="68580" y="38100"/>
                </a:cubicBezTo>
                <a:cubicBezTo>
                  <a:pt x="83137" y="44893"/>
                  <a:pt x="99172" y="47937"/>
                  <a:pt x="114300" y="53340"/>
                </a:cubicBezTo>
                <a:cubicBezTo>
                  <a:pt x="134737" y="60639"/>
                  <a:pt x="154795" y="68977"/>
                  <a:pt x="175260" y="76200"/>
                </a:cubicBezTo>
                <a:cubicBezTo>
                  <a:pt x="197983" y="84220"/>
                  <a:pt x="220293" y="93941"/>
                  <a:pt x="243840" y="99060"/>
                </a:cubicBezTo>
                <a:cubicBezTo>
                  <a:pt x="278941" y="106691"/>
                  <a:pt x="350520" y="114300"/>
                  <a:pt x="350520" y="114300"/>
                </a:cubicBezTo>
                <a:cubicBezTo>
                  <a:pt x="566558" y="105658"/>
                  <a:pt x="543427" y="101994"/>
                  <a:pt x="777240" y="114300"/>
                </a:cubicBezTo>
                <a:cubicBezTo>
                  <a:pt x="795176" y="115244"/>
                  <a:pt x="812800" y="119380"/>
                  <a:pt x="830580" y="121920"/>
                </a:cubicBezTo>
                <a:cubicBezTo>
                  <a:pt x="854569" y="129916"/>
                  <a:pt x="857129" y="131419"/>
                  <a:pt x="883920" y="137160"/>
                </a:cubicBezTo>
                <a:cubicBezTo>
                  <a:pt x="909248" y="142587"/>
                  <a:pt x="935546" y="144209"/>
                  <a:pt x="960120" y="152400"/>
                </a:cubicBezTo>
                <a:cubicBezTo>
                  <a:pt x="972416" y="156499"/>
                  <a:pt x="1018522" y="173166"/>
                  <a:pt x="1036320" y="175260"/>
                </a:cubicBezTo>
                <a:cubicBezTo>
                  <a:pt x="1069211" y="179129"/>
                  <a:pt x="1102360" y="180340"/>
                  <a:pt x="1135380" y="182880"/>
                </a:cubicBezTo>
                <a:cubicBezTo>
                  <a:pt x="1202530" y="205263"/>
                  <a:pt x="1145381" y="188441"/>
                  <a:pt x="1295400" y="198120"/>
                </a:cubicBezTo>
                <a:cubicBezTo>
                  <a:pt x="1596361" y="217537"/>
                  <a:pt x="1137077" y="192194"/>
                  <a:pt x="1539240" y="213360"/>
                </a:cubicBezTo>
                <a:lnTo>
                  <a:pt x="1584960" y="228600"/>
                </a:lnTo>
                <a:cubicBezTo>
                  <a:pt x="1592580" y="231140"/>
                  <a:pt x="1601137" y="231765"/>
                  <a:pt x="1607820" y="236220"/>
                </a:cubicBezTo>
                <a:lnTo>
                  <a:pt x="1630680" y="251460"/>
                </a:lnTo>
                <a:cubicBezTo>
                  <a:pt x="1635760" y="259080"/>
                  <a:pt x="1639444" y="267844"/>
                  <a:pt x="1645920" y="274320"/>
                </a:cubicBezTo>
                <a:cubicBezTo>
                  <a:pt x="1652396" y="280796"/>
                  <a:pt x="1663059" y="282409"/>
                  <a:pt x="1668780" y="289560"/>
                </a:cubicBezTo>
                <a:cubicBezTo>
                  <a:pt x="1673798" y="295832"/>
                  <a:pt x="1674452" y="304628"/>
                  <a:pt x="1676400" y="312420"/>
                </a:cubicBezTo>
                <a:cubicBezTo>
                  <a:pt x="1679541" y="324985"/>
                  <a:pt x="1681210" y="337877"/>
                  <a:pt x="1684020" y="350520"/>
                </a:cubicBezTo>
                <a:cubicBezTo>
                  <a:pt x="1686292" y="360743"/>
                  <a:pt x="1689100" y="370840"/>
                  <a:pt x="1691640" y="381000"/>
                </a:cubicBezTo>
                <a:cubicBezTo>
                  <a:pt x="1699660" y="469223"/>
                  <a:pt x="1706328" y="496440"/>
                  <a:pt x="1691640" y="594360"/>
                </a:cubicBezTo>
                <a:cubicBezTo>
                  <a:pt x="1690281" y="603417"/>
                  <a:pt x="1680496" y="609029"/>
                  <a:pt x="1676400" y="617220"/>
                </a:cubicBezTo>
                <a:cubicBezTo>
                  <a:pt x="1667197" y="635626"/>
                  <a:pt x="1671738" y="648381"/>
                  <a:pt x="1653540" y="662940"/>
                </a:cubicBezTo>
                <a:cubicBezTo>
                  <a:pt x="1647268" y="667958"/>
                  <a:pt x="1638300" y="668020"/>
                  <a:pt x="1630680" y="670560"/>
                </a:cubicBezTo>
                <a:cubicBezTo>
                  <a:pt x="1614055" y="720436"/>
                  <a:pt x="1637145" y="671484"/>
                  <a:pt x="1600200" y="701040"/>
                </a:cubicBezTo>
                <a:cubicBezTo>
                  <a:pt x="1593049" y="706761"/>
                  <a:pt x="1593151" y="719804"/>
                  <a:pt x="1584960" y="723900"/>
                </a:cubicBezTo>
                <a:cubicBezTo>
                  <a:pt x="1571141" y="730810"/>
                  <a:pt x="1554621" y="730055"/>
                  <a:pt x="1539240" y="731520"/>
                </a:cubicBezTo>
                <a:cubicBezTo>
                  <a:pt x="1501227" y="735140"/>
                  <a:pt x="1463040" y="736600"/>
                  <a:pt x="1424940" y="739140"/>
                </a:cubicBezTo>
                <a:cubicBezTo>
                  <a:pt x="1310871" y="761954"/>
                  <a:pt x="1406889" y="745771"/>
                  <a:pt x="1158240" y="739140"/>
                </a:cubicBezTo>
                <a:lnTo>
                  <a:pt x="815340" y="731520"/>
                </a:lnTo>
                <a:cubicBezTo>
                  <a:pt x="787400" y="728980"/>
                  <a:pt x="759359" y="727380"/>
                  <a:pt x="731520" y="723900"/>
                </a:cubicBezTo>
                <a:cubicBezTo>
                  <a:pt x="718669" y="722294"/>
                  <a:pt x="706174" y="718531"/>
                  <a:pt x="693420" y="716280"/>
                </a:cubicBezTo>
                <a:cubicBezTo>
                  <a:pt x="662990" y="710910"/>
                  <a:pt x="632570" y="705410"/>
                  <a:pt x="601980" y="701040"/>
                </a:cubicBezTo>
                <a:cubicBezTo>
                  <a:pt x="584200" y="698500"/>
                  <a:pt x="566311" y="696633"/>
                  <a:pt x="548640" y="693420"/>
                </a:cubicBezTo>
                <a:cubicBezTo>
                  <a:pt x="538336" y="691547"/>
                  <a:pt x="528490" y="687522"/>
                  <a:pt x="518160" y="685800"/>
                </a:cubicBezTo>
                <a:cubicBezTo>
                  <a:pt x="482728" y="679895"/>
                  <a:pt x="446329" y="679272"/>
                  <a:pt x="411480" y="670560"/>
                </a:cubicBezTo>
                <a:cubicBezTo>
                  <a:pt x="378865" y="662406"/>
                  <a:pt x="378371" y="661769"/>
                  <a:pt x="342900" y="655320"/>
                </a:cubicBezTo>
                <a:cubicBezTo>
                  <a:pt x="327699" y="652556"/>
                  <a:pt x="312451" y="650049"/>
                  <a:pt x="297180" y="647700"/>
                </a:cubicBezTo>
                <a:cubicBezTo>
                  <a:pt x="279428" y="644969"/>
                  <a:pt x="261511" y="643293"/>
                  <a:pt x="243840" y="640080"/>
                </a:cubicBezTo>
                <a:cubicBezTo>
                  <a:pt x="237974" y="639014"/>
                  <a:pt x="198440" y="629251"/>
                  <a:pt x="190500" y="624840"/>
                </a:cubicBezTo>
                <a:cubicBezTo>
                  <a:pt x="149485" y="602054"/>
                  <a:pt x="149688" y="599268"/>
                  <a:pt x="121920" y="571500"/>
                </a:cubicBezTo>
                <a:cubicBezTo>
                  <a:pt x="119380" y="563880"/>
                  <a:pt x="117892" y="555824"/>
                  <a:pt x="114300" y="548640"/>
                </a:cubicBezTo>
                <a:cubicBezTo>
                  <a:pt x="108729" y="537498"/>
                  <a:pt x="81377" y="502203"/>
                  <a:pt x="76200" y="495300"/>
                </a:cubicBezTo>
                <a:lnTo>
                  <a:pt x="60960" y="449580"/>
                </a:lnTo>
                <a:cubicBezTo>
                  <a:pt x="58420" y="441960"/>
                  <a:pt x="55288" y="434512"/>
                  <a:pt x="53340" y="426720"/>
                </a:cubicBezTo>
                <a:cubicBezTo>
                  <a:pt x="50800" y="416560"/>
                  <a:pt x="49845" y="405866"/>
                  <a:pt x="45720" y="396240"/>
                </a:cubicBezTo>
                <a:cubicBezTo>
                  <a:pt x="42112" y="387822"/>
                  <a:pt x="35560" y="381000"/>
                  <a:pt x="30480" y="373380"/>
                </a:cubicBezTo>
                <a:cubicBezTo>
                  <a:pt x="24412" y="349109"/>
                  <a:pt x="19110" y="329952"/>
                  <a:pt x="15240" y="304800"/>
                </a:cubicBezTo>
                <a:cubicBezTo>
                  <a:pt x="12126" y="284560"/>
                  <a:pt x="10160" y="264160"/>
                  <a:pt x="7620" y="243840"/>
                </a:cubicBezTo>
                <a:cubicBezTo>
                  <a:pt x="16975" y="66086"/>
                  <a:pt x="1270" y="40640"/>
                  <a:pt x="0"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A0385E42-7E99-42EA-96BF-454B5032EE90}"/>
              </a:ext>
            </a:extLst>
          </p:cNvPr>
          <p:cNvSpPr/>
          <p:nvPr/>
        </p:nvSpPr>
        <p:spPr>
          <a:xfrm>
            <a:off x="2149021" y="3524686"/>
            <a:ext cx="1198760" cy="307777"/>
          </a:xfrm>
          <a:prstGeom prst="rect">
            <a:avLst/>
          </a:prstGeom>
        </p:spPr>
        <p:txBody>
          <a:bodyPr wrap="square">
            <a:spAutoFit/>
          </a:bodyPr>
          <a:lstStyle/>
          <a:p>
            <a:pPr marL="0" lvl="1" algn="ctr"/>
            <a:r>
              <a:rPr lang="zh-CN" altLang="en-US" sz="1400" b="1" dirty="0">
                <a:solidFill>
                  <a:srgbClr val="C00000"/>
                </a:solidFill>
                <a:latin typeface="华文中宋" panose="02010600040101010101" pitchFamily="2" charset="-122"/>
                <a:ea typeface="华文中宋" panose="02010600040101010101" pitchFamily="2" charset="-122"/>
              </a:rPr>
              <a:t>模糊词</a:t>
            </a:r>
            <a:endParaRPr lang="en-US" altLang="zh-CN" sz="1400" b="1" dirty="0">
              <a:solidFill>
                <a:srgbClr val="C00000"/>
              </a:solidFill>
              <a:latin typeface="华文中宋" panose="02010600040101010101" pitchFamily="2" charset="-122"/>
              <a:ea typeface="华文中宋" panose="02010600040101010101" pitchFamily="2" charset="-122"/>
            </a:endParaRPr>
          </a:p>
        </p:txBody>
      </p:sp>
      <p:sp>
        <p:nvSpPr>
          <p:cNvPr id="10" name="灯片编号占位符 9">
            <a:extLst>
              <a:ext uri="{FF2B5EF4-FFF2-40B4-BE49-F238E27FC236}">
                <a16:creationId xmlns:a16="http://schemas.microsoft.com/office/drawing/2014/main" id="{CAB3BE8F-FC2B-41A5-8698-56DCABB0071E}"/>
              </a:ext>
            </a:extLst>
          </p:cNvPr>
          <p:cNvSpPr>
            <a:spLocks noGrp="1"/>
          </p:cNvSpPr>
          <p:nvPr>
            <p:ph type="sldNum" sz="quarter" idx="4"/>
          </p:nvPr>
        </p:nvSpPr>
        <p:spPr/>
        <p:txBody>
          <a:bodyPr/>
          <a:lstStyle/>
          <a:p>
            <a:fld id="{0C913308-F349-4B6D-A68A-DD1791B4A57B}" type="slidenum">
              <a:rPr lang="en-US" altLang="zh-CN" smtClean="0"/>
              <a:pPr/>
              <a:t>7</a:t>
            </a:fld>
            <a:r>
              <a:rPr lang="en-US" altLang="zh-CN"/>
              <a:t>/24</a:t>
            </a:r>
            <a:endParaRPr lang="en-US" dirty="0"/>
          </a:p>
        </p:txBody>
      </p:sp>
    </p:spTree>
    <p:extLst>
      <p:ext uri="{BB962C8B-B14F-4D97-AF65-F5344CB8AC3E}">
        <p14:creationId xmlns:p14="http://schemas.microsoft.com/office/powerpoint/2010/main" val="56536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par>
                          <p:cTn id="25" fill="hold">
                            <p:stCondLst>
                              <p:cond delay="0"/>
                            </p:stCondLst>
                            <p:childTnLst>
                              <p:par>
                                <p:cTn id="26" presetID="22" presetClass="entr" presetSubtype="1"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up)">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椭圆 259">
            <a:extLst>
              <a:ext uri="{FF2B5EF4-FFF2-40B4-BE49-F238E27FC236}">
                <a16:creationId xmlns:a16="http://schemas.microsoft.com/office/drawing/2014/main" id="{48AA0604-85BF-4FE5-8859-493DEB3268BC}"/>
              </a:ext>
            </a:extLst>
          </p:cNvPr>
          <p:cNvSpPr>
            <a:spLocks noChangeArrowheads="1"/>
          </p:cNvSpPr>
          <p:nvPr/>
        </p:nvSpPr>
        <p:spPr bwMode="auto">
          <a:xfrm rot="16200000">
            <a:off x="695623" y="2273943"/>
            <a:ext cx="609194" cy="609424"/>
          </a:xfrm>
          <a:prstGeom prst="ellipse">
            <a:avLst/>
          </a:prstGeom>
          <a:solidFill>
            <a:schemeClr val="bg1"/>
          </a:solidFill>
          <a:ln w="25400">
            <a:noFill/>
            <a:round/>
            <a:headEnd/>
            <a:tailEnd/>
          </a:ln>
        </p:spPr>
        <p:txBody>
          <a:bodyPr anchor="ctr"/>
          <a:lstStyle/>
          <a:p>
            <a:pPr algn="ctr"/>
            <a:endParaRPr lang="zh-CN" altLang="zh-CN" sz="1350" dirty="0">
              <a:solidFill>
                <a:srgbClr val="FFFFFF"/>
              </a:solidFill>
              <a:latin typeface="微软雅黑" pitchFamily="34" charset="-122"/>
              <a:ea typeface="微软雅黑" pitchFamily="34" charset="-122"/>
              <a:sym typeface="宋体" pitchFamily="2" charset="-122"/>
            </a:endParaRPr>
          </a:p>
        </p:txBody>
      </p:sp>
      <p:sp>
        <p:nvSpPr>
          <p:cNvPr id="15" name="Text Box 39">
            <a:extLst>
              <a:ext uri="{FF2B5EF4-FFF2-40B4-BE49-F238E27FC236}">
                <a16:creationId xmlns:a16="http://schemas.microsoft.com/office/drawing/2014/main" id="{B8176D53-C5D0-493E-8BC2-8FA2568E4E7F}"/>
              </a:ext>
            </a:extLst>
          </p:cNvPr>
          <p:cNvSpPr>
            <a:spLocks noChangeArrowheads="1"/>
          </p:cNvSpPr>
          <p:nvPr/>
        </p:nvSpPr>
        <p:spPr bwMode="auto">
          <a:xfrm>
            <a:off x="1667054" y="2139702"/>
            <a:ext cx="3523892" cy="703078"/>
          </a:xfrm>
          <a:prstGeom prst="rect">
            <a:avLst/>
          </a:prstGeom>
          <a:noFill/>
          <a:ln w="9525">
            <a:noFill/>
            <a:miter lim="800000"/>
            <a:headEnd/>
            <a:tailEnd/>
          </a:ln>
        </p:spPr>
        <p:txBody>
          <a:bodyPr wrap="square" anchor="ctr" anchorCtr="1">
            <a:spAutoFit/>
          </a:bodyPr>
          <a:lstStyle/>
          <a:p>
            <a:pPr algn="ctr">
              <a:lnSpc>
                <a:spcPct val="150000"/>
              </a:lnSpc>
              <a:buClr>
                <a:schemeClr val="tx1"/>
              </a:buClr>
            </a:pPr>
            <a:r>
              <a:rPr lang="zh-CN" altLang="en-US" sz="3000" b="1" dirty="0">
                <a:solidFill>
                  <a:schemeClr val="bg1"/>
                </a:solidFill>
                <a:latin typeface="华文中宋" panose="02010600040101010101" pitchFamily="2" charset="-122"/>
                <a:ea typeface="华文中宋" panose="02010600040101010101" pitchFamily="2" charset="-122"/>
                <a:sym typeface="微软雅黑" pitchFamily="34" charset="-122"/>
              </a:rPr>
              <a:t>攻 击 方 案</a:t>
            </a:r>
            <a:endParaRPr lang="en-US" sz="4500" b="1" dirty="0">
              <a:latin typeface="华文中宋" panose="02010600040101010101" pitchFamily="2" charset="-122"/>
              <a:ea typeface="华文中宋" panose="02010600040101010101" pitchFamily="2" charset="-122"/>
            </a:endParaRPr>
          </a:p>
        </p:txBody>
      </p:sp>
      <p:sp>
        <p:nvSpPr>
          <p:cNvPr id="16" name="Text Box 39">
            <a:extLst>
              <a:ext uri="{FF2B5EF4-FFF2-40B4-BE49-F238E27FC236}">
                <a16:creationId xmlns:a16="http://schemas.microsoft.com/office/drawing/2014/main" id="{C76E6C0F-3E53-437B-BD37-907A18C5AE2E}"/>
              </a:ext>
            </a:extLst>
          </p:cNvPr>
          <p:cNvSpPr>
            <a:spLocks noChangeArrowheads="1"/>
          </p:cNvSpPr>
          <p:nvPr/>
        </p:nvSpPr>
        <p:spPr bwMode="auto">
          <a:xfrm>
            <a:off x="694732" y="2230849"/>
            <a:ext cx="610200" cy="577530"/>
          </a:xfrm>
          <a:prstGeom prst="rect">
            <a:avLst/>
          </a:prstGeom>
          <a:noFill/>
          <a:ln w="9525">
            <a:noFill/>
            <a:miter lim="800000"/>
            <a:headEnd/>
            <a:tailEnd/>
          </a:ln>
        </p:spPr>
        <p:txBody>
          <a:bodyPr anchor="ctr" anchorCtr="1">
            <a:spAutoFit/>
          </a:bodyPr>
          <a:lstStyle/>
          <a:p>
            <a:pPr algn="ctr">
              <a:lnSpc>
                <a:spcPct val="150000"/>
              </a:lnSpc>
            </a:pPr>
            <a:r>
              <a:rPr lang="en-US" altLang="zh-CN" sz="2400" b="1" dirty="0">
                <a:solidFill>
                  <a:srgbClr val="314865"/>
                </a:solidFill>
                <a:latin typeface="Segoe UI" panose="020B0502040204020203" pitchFamily="34" charset="0"/>
                <a:ea typeface="微软雅黑" pitchFamily="34" charset="-122"/>
                <a:cs typeface="Segoe UI" panose="020B0502040204020203" pitchFamily="34" charset="0"/>
                <a:sym typeface="微软雅黑" pitchFamily="34" charset="-122"/>
              </a:rPr>
              <a:t>3</a:t>
            </a:r>
            <a:endParaRPr lang="zh-CN" altLang="en-US" sz="1350" b="1" dirty="0">
              <a:solidFill>
                <a:srgbClr val="314865"/>
              </a:solidFill>
              <a:latin typeface="Segoe UI" panose="020B0502040204020203" pitchFamily="34" charset="0"/>
              <a:ea typeface="微软雅黑" pitchFamily="34" charset="-122"/>
              <a:cs typeface="Segoe UI" panose="020B0502040204020203" pitchFamily="34" charset="0"/>
            </a:endParaRPr>
          </a:p>
        </p:txBody>
      </p:sp>
      <p:sp>
        <p:nvSpPr>
          <p:cNvPr id="4" name="灯片编号占位符 3">
            <a:extLst>
              <a:ext uri="{FF2B5EF4-FFF2-40B4-BE49-F238E27FC236}">
                <a16:creationId xmlns:a16="http://schemas.microsoft.com/office/drawing/2014/main" id="{D9F89733-A900-4E37-B9FF-A9D1C28D0F4C}"/>
              </a:ext>
            </a:extLst>
          </p:cNvPr>
          <p:cNvSpPr>
            <a:spLocks noGrp="1"/>
          </p:cNvSpPr>
          <p:nvPr>
            <p:ph type="sldNum" sz="quarter" idx="4"/>
          </p:nvPr>
        </p:nvSpPr>
        <p:spPr/>
        <p:txBody>
          <a:bodyPr/>
          <a:lstStyle/>
          <a:p>
            <a:fld id="{0C913308-F349-4B6D-A68A-DD1791B4A57B}" type="slidenum">
              <a:rPr lang="en-US" altLang="zh-CN" smtClean="0"/>
              <a:pPr/>
              <a:t>8</a:t>
            </a:fld>
            <a:r>
              <a:rPr lang="en-US" altLang="zh-CN"/>
              <a:t>/24</a:t>
            </a:r>
            <a:endParaRPr lang="en-US" dirty="0"/>
          </a:p>
        </p:txBody>
      </p:sp>
    </p:spTree>
    <p:extLst>
      <p:ext uri="{BB962C8B-B14F-4D97-AF65-F5344CB8AC3E}">
        <p14:creationId xmlns:p14="http://schemas.microsoft.com/office/powerpoint/2010/main" val="41211494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457781" cy="4803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4" name="组合 3"/>
          <p:cNvGrpSpPr/>
          <p:nvPr/>
        </p:nvGrpSpPr>
        <p:grpSpPr>
          <a:xfrm>
            <a:off x="-381" y="1818892"/>
            <a:ext cx="1458162" cy="2168801"/>
            <a:chOff x="-72516" y="1567940"/>
            <a:chExt cx="1944216" cy="2891734"/>
          </a:xfrm>
        </p:grpSpPr>
        <p:sp>
          <p:nvSpPr>
            <p:cNvPr id="5" name="矩形 4"/>
            <p:cNvSpPr/>
            <p:nvPr/>
          </p:nvSpPr>
          <p:spPr>
            <a:xfrm>
              <a:off x="-72516" y="1567940"/>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72516" y="2724633"/>
              <a:ext cx="1944216" cy="578347"/>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72516" y="3302980"/>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矩形 8"/>
            <p:cNvSpPr/>
            <p:nvPr/>
          </p:nvSpPr>
          <p:spPr>
            <a:xfrm>
              <a:off x="-72516" y="2146286"/>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72516" y="3881327"/>
              <a:ext cx="1944216" cy="5783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5" name="等腰三角形 14"/>
          <p:cNvSpPr/>
          <p:nvPr/>
        </p:nvSpPr>
        <p:spPr>
          <a:xfrm rot="16200000">
            <a:off x="1309644" y="2863595"/>
            <a:ext cx="216879" cy="7939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6" name="组合 15"/>
          <p:cNvGrpSpPr/>
          <p:nvPr/>
        </p:nvGrpSpPr>
        <p:grpSpPr>
          <a:xfrm>
            <a:off x="296843" y="789552"/>
            <a:ext cx="864096" cy="864096"/>
            <a:chOff x="1763688" y="1059582"/>
            <a:chExt cx="1794170" cy="1794170"/>
          </a:xfrm>
        </p:grpSpPr>
        <p:sp>
          <p:nvSpPr>
            <p:cNvPr id="17" name="椭圆 16"/>
            <p:cNvSpPr/>
            <p:nvPr/>
          </p:nvSpPr>
          <p:spPr>
            <a:xfrm>
              <a:off x="1763688" y="1059582"/>
              <a:ext cx="1794170" cy="1794170"/>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8" name="Picture 3" descr="C:\Users\think\Desktop\未标题-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9894" y="1059582"/>
              <a:ext cx="1787963" cy="1794170"/>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TextBox 6"/>
          <p:cNvSpPr txBox="1"/>
          <p:nvPr/>
        </p:nvSpPr>
        <p:spPr>
          <a:xfrm>
            <a:off x="1625712" y="608425"/>
            <a:ext cx="4827624" cy="2029723"/>
          </a:xfrm>
          <a:prstGeom prst="rect">
            <a:avLst/>
          </a:prstGeom>
          <a:noFill/>
        </p:spPr>
        <p:txBody>
          <a:bodyPr wrap="square" rtlCol="0">
            <a:spAutoFit/>
          </a:bodyPr>
          <a:lstStyle/>
          <a:p>
            <a:pPr marL="257175" indent="-257175" algn="just">
              <a:lnSpc>
                <a:spcPct val="125000"/>
              </a:lnSpc>
              <a:buFont typeface="Wingdings" panose="05000000000000000000" pitchFamily="2" charset="2"/>
              <a:buChar char="p"/>
            </a:pPr>
            <a:r>
              <a:rPr lang="zh-CN" altLang="en-US" sz="1400" dirty="0">
                <a:latin typeface="华文中宋" panose="02010600040101010101" pitchFamily="2" charset="-122"/>
                <a:ea typeface="华文中宋" panose="02010600040101010101" pitchFamily="2" charset="-122"/>
              </a:rPr>
              <a:t>对伪造唤醒现象的系统性调查</a:t>
            </a:r>
            <a:endParaRPr lang="en-US" altLang="zh-CN" sz="1400" dirty="0">
              <a:latin typeface="华文中宋" panose="02010600040101010101" pitchFamily="2" charset="-122"/>
              <a:ea typeface="华文中宋" panose="02010600040101010101" pitchFamily="2" charset="-122"/>
            </a:endParaRPr>
          </a:p>
          <a:p>
            <a:pPr marL="800100" lvl="1" indent="-342900" algn="just">
              <a:lnSpc>
                <a:spcPct val="125000"/>
              </a:lnSpc>
              <a:buFont typeface="+mj-lt"/>
              <a:buAutoNum type="arabicPeriod"/>
            </a:pPr>
            <a:r>
              <a:rPr lang="zh-CN" altLang="en-US" sz="1400" dirty="0">
                <a:solidFill>
                  <a:schemeClr val="bg2">
                    <a:lumMod val="10000"/>
                  </a:schemeClr>
                </a:solidFill>
                <a:latin typeface="华文中宋" panose="02010600040101010101" pitchFamily="2" charset="-122"/>
                <a:ea typeface="华文中宋" panose="02010600040101010101" pitchFamily="2" charset="-122"/>
              </a:rPr>
              <a:t>生成</a:t>
            </a:r>
            <a:endParaRPr lang="en-US" altLang="zh-CN" sz="1400" dirty="0">
              <a:solidFill>
                <a:schemeClr val="bg2">
                  <a:lumMod val="10000"/>
                </a:schemeClr>
              </a:solidFill>
              <a:latin typeface="华文中宋" panose="02010600040101010101" pitchFamily="2" charset="-122"/>
              <a:ea typeface="华文中宋" panose="02010600040101010101" pitchFamily="2" charset="-122"/>
            </a:endParaRPr>
          </a:p>
          <a:p>
            <a:pPr marL="1200150" lvl="2" indent="-285750" algn="just">
              <a:lnSpc>
                <a:spcPct val="125000"/>
              </a:lnSpc>
              <a:buFont typeface="Arial" panose="020B0604020202020204" pitchFamily="34" charset="0"/>
              <a:buChar char="•"/>
            </a:pPr>
            <a:r>
              <a:rPr lang="zh-CN" altLang="en-US" sz="1400" dirty="0">
                <a:solidFill>
                  <a:schemeClr val="bg2">
                    <a:lumMod val="10000"/>
                  </a:schemeClr>
                </a:solidFill>
                <a:latin typeface="华文中宋" panose="02010600040101010101" pitchFamily="2" charset="-122"/>
                <a:ea typeface="华文中宋" panose="02010600040101010101" pitchFamily="2" charset="-122"/>
              </a:rPr>
              <a:t>哪些模糊词可以造成伪造唤醒</a:t>
            </a:r>
            <a:endParaRPr lang="en-US" altLang="zh-CN" sz="1400" dirty="0">
              <a:solidFill>
                <a:schemeClr val="bg2">
                  <a:lumMod val="10000"/>
                </a:schemeClr>
              </a:solidFill>
              <a:latin typeface="华文中宋" panose="02010600040101010101" pitchFamily="2" charset="-122"/>
              <a:ea typeface="华文中宋" panose="02010600040101010101" pitchFamily="2" charset="-122"/>
            </a:endParaRPr>
          </a:p>
          <a:p>
            <a:pPr marL="800100" lvl="1" indent="-342900" algn="just">
              <a:lnSpc>
                <a:spcPct val="125000"/>
              </a:lnSpc>
              <a:buFont typeface="+mj-lt"/>
              <a:buAutoNum type="arabicPeriod"/>
            </a:pPr>
            <a:r>
              <a:rPr lang="zh-CN" altLang="en-US" sz="1400" dirty="0">
                <a:solidFill>
                  <a:schemeClr val="bg2">
                    <a:lumMod val="10000"/>
                  </a:schemeClr>
                </a:solidFill>
                <a:latin typeface="华文中宋" panose="02010600040101010101" pitchFamily="2" charset="-122"/>
                <a:ea typeface="华文中宋" panose="02010600040101010101" pitchFamily="2" charset="-122"/>
              </a:rPr>
              <a:t>理解</a:t>
            </a:r>
            <a:endParaRPr lang="en-US" altLang="zh-CN" sz="1400" dirty="0">
              <a:solidFill>
                <a:schemeClr val="bg2">
                  <a:lumMod val="10000"/>
                </a:schemeClr>
              </a:solidFill>
              <a:latin typeface="华文中宋" panose="02010600040101010101" pitchFamily="2" charset="-122"/>
              <a:ea typeface="华文中宋" panose="02010600040101010101" pitchFamily="2" charset="-122"/>
            </a:endParaRPr>
          </a:p>
          <a:p>
            <a:pPr marL="1200150" lvl="2" indent="-285750" algn="just">
              <a:lnSpc>
                <a:spcPct val="125000"/>
              </a:lnSpc>
              <a:buFont typeface="Arial" panose="020B0604020202020204" pitchFamily="34" charset="0"/>
              <a:buChar char="•"/>
            </a:pPr>
            <a:r>
              <a:rPr lang="zh-CN" altLang="en-US" sz="1400" dirty="0">
                <a:solidFill>
                  <a:schemeClr val="bg2">
                    <a:lumMod val="10000"/>
                  </a:schemeClr>
                </a:solidFill>
                <a:latin typeface="华文中宋" panose="02010600040101010101" pitchFamily="2" charset="-122"/>
                <a:ea typeface="华文中宋" panose="02010600040101010101" pitchFamily="2" charset="-122"/>
              </a:rPr>
              <a:t>为什么伪造唤醒会发生</a:t>
            </a:r>
            <a:endParaRPr lang="en-US" altLang="zh-CN" sz="1400" dirty="0">
              <a:solidFill>
                <a:schemeClr val="bg2">
                  <a:lumMod val="10000"/>
                </a:schemeClr>
              </a:solidFill>
              <a:latin typeface="华文中宋" panose="02010600040101010101" pitchFamily="2" charset="-122"/>
              <a:ea typeface="华文中宋" panose="02010600040101010101" pitchFamily="2" charset="-122"/>
            </a:endParaRPr>
          </a:p>
          <a:p>
            <a:pPr marL="800100" lvl="1" indent="-342900" algn="just">
              <a:lnSpc>
                <a:spcPct val="125000"/>
              </a:lnSpc>
              <a:buFont typeface="+mj-lt"/>
              <a:buAutoNum type="arabicPeriod"/>
            </a:pPr>
            <a:r>
              <a:rPr lang="zh-CN" altLang="en-US" sz="1400" dirty="0">
                <a:solidFill>
                  <a:schemeClr val="bg2">
                    <a:lumMod val="10000"/>
                  </a:schemeClr>
                </a:solidFill>
                <a:latin typeface="华文中宋" panose="02010600040101010101" pitchFamily="2" charset="-122"/>
                <a:ea typeface="华文中宋" panose="02010600040101010101" pitchFamily="2" charset="-122"/>
              </a:rPr>
              <a:t>减弱</a:t>
            </a:r>
            <a:endParaRPr lang="en-US" altLang="zh-CN" sz="1400" dirty="0">
              <a:solidFill>
                <a:schemeClr val="bg2">
                  <a:lumMod val="10000"/>
                </a:schemeClr>
              </a:solidFill>
              <a:latin typeface="华文中宋" panose="02010600040101010101" pitchFamily="2" charset="-122"/>
              <a:ea typeface="华文中宋" panose="02010600040101010101" pitchFamily="2" charset="-122"/>
            </a:endParaRPr>
          </a:p>
          <a:p>
            <a:pPr marL="1200150" lvl="2" indent="-285750" algn="just">
              <a:lnSpc>
                <a:spcPct val="125000"/>
              </a:lnSpc>
              <a:buFont typeface="Arial" panose="020B0604020202020204" pitchFamily="34" charset="0"/>
              <a:buChar char="•"/>
            </a:pPr>
            <a:r>
              <a:rPr lang="zh-CN" altLang="en-US" sz="1400" dirty="0">
                <a:solidFill>
                  <a:schemeClr val="bg2">
                    <a:lumMod val="10000"/>
                  </a:schemeClr>
                </a:solidFill>
                <a:latin typeface="华文中宋" panose="02010600040101010101" pitchFamily="2" charset="-122"/>
                <a:ea typeface="华文中宋" panose="02010600040101010101" pitchFamily="2" charset="-122"/>
              </a:rPr>
              <a:t>怎样减弱伪造唤醒</a:t>
            </a:r>
            <a:endParaRPr lang="en-US" altLang="zh-CN" sz="1400" dirty="0">
              <a:solidFill>
                <a:schemeClr val="bg2">
                  <a:lumMod val="10000"/>
                </a:schemeClr>
              </a:solidFill>
              <a:latin typeface="华文中宋" panose="02010600040101010101" pitchFamily="2" charset="-122"/>
              <a:ea typeface="华文中宋" panose="02010600040101010101" pitchFamily="2" charset="-122"/>
            </a:endParaRPr>
          </a:p>
        </p:txBody>
      </p:sp>
      <p:grpSp>
        <p:nvGrpSpPr>
          <p:cNvPr id="27" name="组合 26"/>
          <p:cNvGrpSpPr/>
          <p:nvPr/>
        </p:nvGrpSpPr>
        <p:grpSpPr>
          <a:xfrm>
            <a:off x="1457781" y="195486"/>
            <a:ext cx="5265585" cy="323165"/>
            <a:chOff x="0" y="155416"/>
            <a:chExt cx="9144001" cy="430886"/>
          </a:xfrm>
        </p:grpSpPr>
        <p:cxnSp>
          <p:nvCxnSpPr>
            <p:cNvPr id="28" name="直接连接符 27"/>
            <p:cNvCxnSpPr/>
            <p:nvPr/>
          </p:nvCxnSpPr>
          <p:spPr>
            <a:xfrm>
              <a:off x="0" y="371440"/>
              <a:ext cx="3282097"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861904" y="371440"/>
              <a:ext cx="3282097"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30" name="TextBox 500"/>
            <p:cNvSpPr txBox="1"/>
            <p:nvPr/>
          </p:nvSpPr>
          <p:spPr>
            <a:xfrm>
              <a:off x="3308484" y="155416"/>
              <a:ext cx="2532185" cy="430886"/>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攻击目标</a:t>
              </a:r>
            </a:p>
          </p:txBody>
        </p:sp>
      </p:grpSp>
      <p:sp>
        <p:nvSpPr>
          <p:cNvPr id="47" name="TextBox 43"/>
          <p:cNvSpPr txBox="1"/>
          <p:nvPr/>
        </p:nvSpPr>
        <p:spPr>
          <a:xfrm>
            <a:off x="-27384" y="188573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论文贡献</a:t>
            </a:r>
          </a:p>
        </p:txBody>
      </p:sp>
      <p:sp>
        <p:nvSpPr>
          <p:cNvPr id="48" name="TextBox 47"/>
          <p:cNvSpPr txBox="1"/>
          <p:nvPr/>
        </p:nvSpPr>
        <p:spPr>
          <a:xfrm>
            <a:off x="-27384" y="2319490"/>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研究背景</a:t>
            </a:r>
          </a:p>
        </p:txBody>
      </p:sp>
      <p:sp>
        <p:nvSpPr>
          <p:cNvPr id="49" name="TextBox 48"/>
          <p:cNvSpPr txBox="1"/>
          <p:nvPr/>
        </p:nvSpPr>
        <p:spPr>
          <a:xfrm>
            <a:off x="-27384" y="2753250"/>
            <a:ext cx="1512168" cy="323165"/>
          </a:xfrm>
          <a:prstGeom prst="rect">
            <a:avLst/>
          </a:prstGeom>
          <a:noFill/>
        </p:spPr>
        <p:txBody>
          <a:bodyPr wrap="square" rtlCol="0">
            <a:spAutoFit/>
          </a:bodyPr>
          <a:lstStyle/>
          <a:p>
            <a:pPr algn="ctr"/>
            <a:r>
              <a:rPr lang="zh-CN" altLang="en-US" sz="1500" dirty="0">
                <a:solidFill>
                  <a:srgbClr val="FFFFFF"/>
                </a:solidFill>
                <a:latin typeface="华文中宋" panose="02010600040101010101" pitchFamily="2" charset="-122"/>
                <a:ea typeface="华文中宋" panose="02010600040101010101" pitchFamily="2" charset="-122"/>
              </a:rPr>
              <a:t>攻击方案</a:t>
            </a:r>
          </a:p>
        </p:txBody>
      </p:sp>
      <p:sp>
        <p:nvSpPr>
          <p:cNvPr id="50" name="TextBox 50"/>
          <p:cNvSpPr txBox="1"/>
          <p:nvPr/>
        </p:nvSpPr>
        <p:spPr>
          <a:xfrm>
            <a:off x="-27384" y="318701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实验评估</a:t>
            </a:r>
          </a:p>
        </p:txBody>
      </p:sp>
      <p:sp>
        <p:nvSpPr>
          <p:cNvPr id="51" name="TextBox 51"/>
          <p:cNvSpPr txBox="1"/>
          <p:nvPr/>
        </p:nvSpPr>
        <p:spPr>
          <a:xfrm>
            <a:off x="-27384" y="3620771"/>
            <a:ext cx="1512168" cy="323165"/>
          </a:xfrm>
          <a:prstGeom prst="rect">
            <a:avLst/>
          </a:prstGeom>
          <a:noFill/>
        </p:spPr>
        <p:txBody>
          <a:bodyPr wrap="square" rtlCol="0">
            <a:spAutoFit/>
          </a:bodyPr>
          <a:lstStyle/>
          <a:p>
            <a:pPr algn="ctr"/>
            <a:r>
              <a:rPr lang="zh-CN" altLang="en-US" sz="1500" dirty="0">
                <a:solidFill>
                  <a:srgbClr val="314865"/>
                </a:solidFill>
                <a:latin typeface="华文中宋" panose="02010600040101010101" pitchFamily="2" charset="-122"/>
                <a:ea typeface="华文中宋" panose="02010600040101010101" pitchFamily="2" charset="-122"/>
              </a:rPr>
              <a:t>方案总结</a:t>
            </a:r>
          </a:p>
        </p:txBody>
      </p:sp>
      <p:sp>
        <p:nvSpPr>
          <p:cNvPr id="6" name="矩形 5">
            <a:extLst>
              <a:ext uri="{FF2B5EF4-FFF2-40B4-BE49-F238E27FC236}">
                <a16:creationId xmlns:a16="http://schemas.microsoft.com/office/drawing/2014/main" id="{D08F2D1E-8B88-4DB0-8950-B12D798CEE94}"/>
              </a:ext>
            </a:extLst>
          </p:cNvPr>
          <p:cNvSpPr/>
          <p:nvPr/>
        </p:nvSpPr>
        <p:spPr>
          <a:xfrm>
            <a:off x="1625712" y="2951696"/>
            <a:ext cx="3316934" cy="336952"/>
          </a:xfrm>
          <a:prstGeom prst="rect">
            <a:avLst/>
          </a:prstGeom>
        </p:spPr>
        <p:txBody>
          <a:bodyPr wrap="none">
            <a:spAutoFit/>
          </a:bodyPr>
          <a:lstStyle/>
          <a:p>
            <a:pPr marL="257175" indent="-257175" algn="just">
              <a:lnSpc>
                <a:spcPct val="125000"/>
              </a:lnSpc>
              <a:buFont typeface="Wingdings" panose="05000000000000000000" pitchFamily="2" charset="2"/>
              <a:buChar char="p"/>
            </a:pPr>
            <a:r>
              <a:rPr lang="zh-CN" altLang="en-US" sz="1400" dirty="0">
                <a:latin typeface="华文中宋" panose="02010600040101010101" pitchFamily="2" charset="-122"/>
                <a:ea typeface="华文中宋" panose="02010600040101010101" pitchFamily="2" charset="-122"/>
              </a:rPr>
              <a:t>针对中文和英文唤醒词进行全面分析</a:t>
            </a:r>
            <a:endParaRPr lang="en-US" altLang="zh-CN" sz="1400" dirty="0">
              <a:latin typeface="华文中宋" panose="02010600040101010101" pitchFamily="2" charset="-122"/>
              <a:ea typeface="华文中宋" panose="02010600040101010101" pitchFamily="2" charset="-122"/>
            </a:endParaRPr>
          </a:p>
        </p:txBody>
      </p:sp>
      <p:sp>
        <p:nvSpPr>
          <p:cNvPr id="11" name="灯片编号占位符 10">
            <a:extLst>
              <a:ext uri="{FF2B5EF4-FFF2-40B4-BE49-F238E27FC236}">
                <a16:creationId xmlns:a16="http://schemas.microsoft.com/office/drawing/2014/main" id="{AF432844-7CD4-4632-8EE9-3E7B8997B0ED}"/>
              </a:ext>
            </a:extLst>
          </p:cNvPr>
          <p:cNvSpPr>
            <a:spLocks noGrp="1"/>
          </p:cNvSpPr>
          <p:nvPr>
            <p:ph type="sldNum" sz="quarter" idx="4"/>
          </p:nvPr>
        </p:nvSpPr>
        <p:spPr/>
        <p:txBody>
          <a:bodyPr/>
          <a:lstStyle/>
          <a:p>
            <a:fld id="{0C913308-F349-4B6D-A68A-DD1791B4A57B}" type="slidenum">
              <a:rPr lang="en-US" altLang="zh-CN" smtClean="0"/>
              <a:pPr/>
              <a:t>9</a:t>
            </a:fld>
            <a:r>
              <a:rPr lang="en-US" altLang="zh-CN"/>
              <a:t>/24</a:t>
            </a:r>
            <a:endParaRPr lang="en-US" dirty="0"/>
          </a:p>
        </p:txBody>
      </p:sp>
    </p:spTree>
    <p:extLst>
      <p:ext uri="{BB962C8B-B14F-4D97-AF65-F5344CB8AC3E}">
        <p14:creationId xmlns:p14="http://schemas.microsoft.com/office/powerpoint/2010/main" val="14995450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4740</TotalTime>
  <Words>1360</Words>
  <Application>Microsoft Office PowerPoint</Application>
  <PresentationFormat>自定义</PresentationFormat>
  <Paragraphs>278</Paragraphs>
  <Slides>24</Slides>
  <Notes>22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24</vt:i4>
      </vt:variant>
    </vt:vector>
  </HeadingPairs>
  <TitlesOfParts>
    <vt:vector size="39" baseType="lpstr">
      <vt:lpstr>华文中宋</vt:lpstr>
      <vt:lpstr>华文行楷</vt:lpstr>
      <vt:lpstr>宋体</vt:lpstr>
      <vt:lpstr>微软雅黑</vt:lpstr>
      <vt:lpstr>等线</vt:lpstr>
      <vt:lpstr>黑体</vt:lpstr>
      <vt:lpstr>Arial</vt:lpstr>
      <vt:lpstr>Calibri</vt:lpstr>
      <vt:lpstr>Cambria Math</vt:lpstr>
      <vt:lpstr>Segoe UI</vt:lpstr>
      <vt:lpstr>Segoe UI Black</vt:lpstr>
      <vt:lpstr>Segoe UI Historic</vt:lpstr>
      <vt:lpstr>Segoe UI Semilight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Shirley Zhou</dc:creator>
  <cp:lastModifiedBy>csp</cp:lastModifiedBy>
  <cp:revision>1084</cp:revision>
  <dcterms:created xsi:type="dcterms:W3CDTF">2019-04-17T05:39:06Z</dcterms:created>
  <dcterms:modified xsi:type="dcterms:W3CDTF">2022-05-13T01:31:01Z</dcterms:modified>
</cp:coreProperties>
</file>