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59" r:id="rId3"/>
    <p:sldId id="260" r:id="rId4"/>
    <p:sldId id="282" r:id="rId5"/>
    <p:sldId id="333" r:id="rId6"/>
    <p:sldId id="345" r:id="rId7"/>
    <p:sldId id="358" r:id="rId8"/>
    <p:sldId id="346" r:id="rId9"/>
    <p:sldId id="334" r:id="rId10"/>
    <p:sldId id="337" r:id="rId11"/>
    <p:sldId id="352" r:id="rId12"/>
    <p:sldId id="338" r:id="rId13"/>
    <p:sldId id="353" r:id="rId14"/>
    <p:sldId id="354" r:id="rId15"/>
    <p:sldId id="339" r:id="rId16"/>
    <p:sldId id="340" r:id="rId17"/>
    <p:sldId id="357" r:id="rId18"/>
    <p:sldId id="336" r:id="rId19"/>
    <p:sldId id="342" r:id="rId20"/>
    <p:sldId id="355" r:id="rId21"/>
    <p:sldId id="356" r:id="rId22"/>
    <p:sldId id="344" r:id="rId23"/>
    <p:sldId id="335" r:id="rId24"/>
    <p:sldId id="264" r:id="rId25"/>
    <p:sldId id="280" r:id="rId26"/>
  </p:sldIdLst>
  <p:sldSz cx="6858000" cy="51435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B1CEDE"/>
    <a:srgbClr val="C4E1F1"/>
    <a:srgbClr val="BCD8E9"/>
    <a:srgbClr val="D4E6F2"/>
    <a:srgbClr val="D9EAF4"/>
    <a:srgbClr val="303761"/>
    <a:srgbClr val="DEE6F2"/>
    <a:srgbClr val="FFFFFF"/>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2" autoAdjust="0"/>
    <p:restoredTop sz="85730" autoAdjust="0"/>
  </p:normalViewPr>
  <p:slideViewPr>
    <p:cSldViewPr>
      <p:cViewPr varScale="1">
        <p:scale>
          <a:sx n="130" d="100"/>
          <a:sy n="130" d="100"/>
        </p:scale>
        <p:origin x="1062" y="114"/>
      </p:cViewPr>
      <p:guideLst>
        <p:guide orient="horz" pos="1620"/>
        <p:guide pos="2160"/>
      </p:guideLst>
    </p:cSldViewPr>
  </p:slideViewPr>
  <p:notesTextViewPr>
    <p:cViewPr>
      <p:scale>
        <a:sx n="100" d="100"/>
        <a:sy n="100" d="100"/>
      </p:scale>
      <p:origin x="0" y="0"/>
    </p:cViewPr>
  </p:notesTextViewPr>
  <p:notesViewPr>
    <p:cSldViewPr showGuides="1">
      <p:cViewPr varScale="1">
        <p:scale>
          <a:sx n="124" d="100"/>
          <a:sy n="124" d="100"/>
        </p:scale>
        <p:origin x="46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EBEED-3CAE-498B-B8F9-592657494A0F}" type="datetime1">
              <a:rPr lang="zh-CN" altLang="en-US" smtClean="0"/>
              <a:t>2022/5/13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2B811A-56D5-4F9B-92B0-FD866772F156}" type="slidenum">
              <a:rPr lang="zh-CN" altLang="en-US" smtClean="0"/>
              <a:t>‹#›</a:t>
            </a:fld>
            <a:endParaRPr lang="zh-CN" altLang="en-US"/>
          </a:p>
        </p:txBody>
      </p:sp>
    </p:spTree>
    <p:extLst>
      <p:ext uri="{BB962C8B-B14F-4D97-AF65-F5344CB8AC3E}">
        <p14:creationId xmlns:p14="http://schemas.microsoft.com/office/powerpoint/2010/main" val="234589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A5C4DC-804D-4743-95F8-3ACDA198131E}" type="datetime1">
              <a:rPr lang="zh-CN" altLang="en-US" smtClean="0"/>
              <a:t>2022/5/13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57B44-0878-4805-A334-DBF1E91EBF4C}" type="slidenum">
              <a:rPr lang="zh-CN" altLang="en-US" smtClean="0"/>
              <a:t>‹#›</a:t>
            </a:fld>
            <a:endParaRPr lang="zh-CN" altLang="en-US"/>
          </a:p>
        </p:txBody>
      </p:sp>
    </p:spTree>
    <p:extLst>
      <p:ext uri="{BB962C8B-B14F-4D97-AF65-F5344CB8AC3E}">
        <p14:creationId xmlns:p14="http://schemas.microsoft.com/office/powerpoint/2010/main" val="98046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b="0" dirty="0"/>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论文的目标可以被分解为三个步骤，第一步是快速高效地构造出模糊词来帮助分析，第二步是为什么模糊词可以被唤醒检测器接受，第三步是增强唤醒检测器来减弱伪造唤醒现象的威胁。</a:t>
            </a:r>
            <a:endParaRPr lang="en-US" altLang="zh-CN" dirty="0"/>
          </a:p>
          <a:p>
            <a:endParaRPr lang="en-US" altLang="zh-CN" dirty="0"/>
          </a:p>
          <a:p>
            <a:r>
              <a:rPr lang="zh-CN" altLang="en-US" dirty="0"/>
              <a:t>同时，论文还对中英文两种语言的唤醒词进行了全面的分析。</a:t>
            </a:r>
          </a:p>
        </p:txBody>
      </p:sp>
    </p:spTree>
    <p:extLst>
      <p:ext uri="{BB962C8B-B14F-4D97-AF65-F5344CB8AC3E}">
        <p14:creationId xmlns:p14="http://schemas.microsoft.com/office/powerpoint/2010/main" val="62495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在生成阶段，论文设计了能够适用于多种语言的通用型模糊词高效生成框架，这一阶段生成的模糊词作为样本，用于研究伪造唤醒现象，这些结果最终将用于增强模型的防御能力。</a:t>
            </a:r>
          </a:p>
        </p:txBody>
      </p:sp>
    </p:spTree>
    <p:extLst>
      <p:ext uri="{BB962C8B-B14F-4D97-AF65-F5344CB8AC3E}">
        <p14:creationId xmlns:p14="http://schemas.microsoft.com/office/powerpoint/2010/main" val="322562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通过修改词语的部分组成，可以得到发音相似的词语。在这基础上，通过生成的模糊词，可以用于检测相似的发音能否唤醒语音助手，这样就可以设计出响应的算法</a:t>
            </a:r>
          </a:p>
        </p:txBody>
      </p:sp>
    </p:spTree>
    <p:extLst>
      <p:ext uri="{BB962C8B-B14F-4D97-AF65-F5344CB8AC3E}">
        <p14:creationId xmlns:p14="http://schemas.microsoft.com/office/powerpoint/2010/main" val="3762420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遗传算法分为三个部分。</a:t>
            </a:r>
          </a:p>
        </p:txBody>
      </p:sp>
    </p:spTree>
    <p:extLst>
      <p:ext uri="{BB962C8B-B14F-4D97-AF65-F5344CB8AC3E}">
        <p14:creationId xmlns:p14="http://schemas.microsoft.com/office/powerpoint/2010/main" val="42775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遗传算法分为三个部分。</a:t>
            </a:r>
          </a:p>
        </p:txBody>
      </p:sp>
    </p:spTree>
    <p:extLst>
      <p:ext uri="{BB962C8B-B14F-4D97-AF65-F5344CB8AC3E}">
        <p14:creationId xmlns:p14="http://schemas.microsoft.com/office/powerpoint/2010/main" val="25624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利用编辑距离就是要找到距离相近的，字符变化少的词语，而使用树模型对模糊词进行分类本身就能很好区分能否成功唤醒的模糊词，所以这个对比不恰当。</a:t>
            </a:r>
          </a:p>
        </p:txBody>
      </p:sp>
    </p:spTree>
    <p:extLst>
      <p:ext uri="{BB962C8B-B14F-4D97-AF65-F5344CB8AC3E}">
        <p14:creationId xmlns:p14="http://schemas.microsoft.com/office/powerpoint/2010/main" val="106417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7154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2567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9173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百度生成的唤醒词最少，说明模型训练可能考虑了模糊词的威胁。</a:t>
            </a:r>
            <a:endParaRPr lang="en-US" altLang="zh-CN" dirty="0"/>
          </a:p>
          <a:p>
            <a:endParaRPr lang="en-US" altLang="zh-CN" dirty="0"/>
          </a:p>
          <a:p>
            <a:r>
              <a:rPr lang="zh-CN" altLang="en-US" dirty="0"/>
              <a:t>唤醒率高的词语，在音量、语速和环境噪声变化中仍然能够保持较高的唤醒率</a:t>
            </a:r>
            <a:endParaRPr lang="en-US" altLang="zh-CN" dirty="0"/>
          </a:p>
          <a:p>
            <a:endParaRPr lang="en-US" altLang="zh-CN" dirty="0"/>
          </a:p>
          <a:p>
            <a:r>
              <a:rPr lang="zh-CN" altLang="en-US" dirty="0"/>
              <a:t>唤醒词在对话中出现，仍然可以保持较高的唤醒率</a:t>
            </a:r>
          </a:p>
        </p:txBody>
      </p:sp>
    </p:spTree>
    <p:extLst>
      <p:ext uri="{BB962C8B-B14F-4D97-AF65-F5344CB8AC3E}">
        <p14:creationId xmlns:p14="http://schemas.microsoft.com/office/powerpoint/2010/main" val="315769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本次报告我将从以下五个方面进行介绍，方案贡献、</a:t>
            </a:r>
            <a:r>
              <a:rPr lang="zh-CN" altLang="en-US" sz="1200" dirty="0">
                <a:solidFill>
                  <a:schemeClr val="bg2">
                    <a:lumMod val="25000"/>
                  </a:schemeClr>
                </a:solidFill>
                <a:latin typeface="等线" panose="02010600030101010101" pitchFamily="2" charset="-122"/>
                <a:ea typeface="等线" panose="02010600030101010101" pitchFamily="2" charset="-122"/>
              </a:rPr>
              <a:t>研究背景</a:t>
            </a:r>
            <a:r>
              <a:rPr lang="zh-CN" altLang="en-US" sz="1200" dirty="0">
                <a:solidFill>
                  <a:schemeClr val="tx1"/>
                </a:solidFill>
                <a:latin typeface="+mn-lt"/>
                <a:ea typeface="+mn-ea"/>
              </a:rPr>
              <a:t>、</a:t>
            </a:r>
            <a:r>
              <a:rPr lang="zh-CN" altLang="en-US" sz="1200" dirty="0">
                <a:solidFill>
                  <a:schemeClr val="bg2">
                    <a:lumMod val="25000"/>
                  </a:schemeClr>
                </a:solidFill>
                <a:latin typeface="等线" panose="02010600030101010101" pitchFamily="2" charset="-122"/>
                <a:ea typeface="等线" panose="02010600030101010101" pitchFamily="2" charset="-122"/>
              </a:rPr>
              <a:t>可转移性定义、实验评估、方案总结</a:t>
            </a: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462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86032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673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147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67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667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539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449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语音助手在我们的生活中越来越多，我们可以通过语音让智能设备执行命令，发消息、打电话、控制其他智能设备。在听到唤醒词时语音助手可以被迅速激活，比如‘</a:t>
            </a:r>
            <a:r>
              <a:rPr lang="en-US" altLang="zh-CN" dirty="0"/>
              <a:t>Hi,</a:t>
            </a:r>
            <a:r>
              <a:rPr lang="zh-CN" altLang="en-US" dirty="0"/>
              <a:t> </a:t>
            </a:r>
            <a:r>
              <a:rPr lang="en-US" altLang="zh-CN" dirty="0"/>
              <a:t>Google.</a:t>
            </a:r>
            <a:r>
              <a:rPr lang="zh-CN" altLang="en-US" dirty="0"/>
              <a:t>’，然后语音助手将语音录制下来，并且上传到云端进行分析，然后执行命令。</a:t>
            </a:r>
          </a:p>
        </p:txBody>
      </p:sp>
    </p:spTree>
    <p:extLst>
      <p:ext uri="{BB962C8B-B14F-4D97-AF65-F5344CB8AC3E}">
        <p14:creationId xmlns:p14="http://schemas.microsoft.com/office/powerpoint/2010/main" val="174977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智能设备会受到伪造唤醒现象的威胁，容易被电视节目、语言交谈中的与唤醒词类似的语音所激活，但是这些语音并不是真正的唤醒词，例如电视节目可能说，</a:t>
            </a:r>
            <a:r>
              <a:rPr lang="en-US" altLang="zh-CN" dirty="0"/>
              <a:t>buy an</a:t>
            </a:r>
            <a:r>
              <a:rPr lang="zh-CN" altLang="en-US" dirty="0"/>
              <a:t> </a:t>
            </a:r>
            <a:r>
              <a:rPr lang="en-US" altLang="zh-CN" dirty="0"/>
              <a:t>exact</a:t>
            </a:r>
            <a:r>
              <a:rPr lang="zh-CN" altLang="en-US" dirty="0"/>
              <a:t> </a:t>
            </a:r>
            <a:r>
              <a:rPr lang="en-US" altLang="zh-CN" dirty="0"/>
              <a:t>instrument</a:t>
            </a:r>
            <a:r>
              <a:rPr lang="zh-CN" altLang="en-US" dirty="0"/>
              <a:t>，可能会错误地激活</a:t>
            </a:r>
            <a:r>
              <a:rPr lang="en-US" altLang="zh-CN" dirty="0"/>
              <a:t>Alexa</a:t>
            </a:r>
            <a:r>
              <a:rPr lang="zh-CN" altLang="en-US" dirty="0"/>
              <a:t>，也比如，对话中说到</a:t>
            </a:r>
            <a:r>
              <a:rPr lang="en-US" altLang="zh-CN" dirty="0" err="1"/>
              <a:t>xxxxxx</a:t>
            </a:r>
            <a:r>
              <a:rPr lang="zh-CN" altLang="en-US" dirty="0"/>
              <a:t>，但是苹果设备可能以为听到的时</a:t>
            </a:r>
            <a:r>
              <a:rPr lang="en-US" altLang="zh-CN" dirty="0"/>
              <a:t>Hey,</a:t>
            </a:r>
            <a:r>
              <a:rPr lang="zh-CN" altLang="en-US" dirty="0"/>
              <a:t> </a:t>
            </a:r>
            <a:r>
              <a:rPr lang="en-US" altLang="zh-CN" dirty="0"/>
              <a:t>Siri</a:t>
            </a:r>
            <a:r>
              <a:rPr lang="zh-CN" altLang="en-US" dirty="0"/>
              <a:t>，然后接下来的私人对话就会被上传到云端进行分析。</a:t>
            </a:r>
            <a:r>
              <a:rPr lang="en-US" altLang="zh-CN" dirty="0"/>
              <a:t>2018</a:t>
            </a:r>
            <a:r>
              <a:rPr lang="zh-CN" altLang="en-US" dirty="0"/>
              <a:t>年有报道称，</a:t>
            </a:r>
            <a:r>
              <a:rPr lang="en-US" altLang="zh-CN" dirty="0"/>
              <a:t>Alexa</a:t>
            </a:r>
            <a:r>
              <a:rPr lang="zh-CN" altLang="en-US" dirty="0"/>
              <a:t>录制了一个家庭的私人对话，并且在用户不知情的情况下将对话内容分享出去。</a:t>
            </a:r>
            <a:br>
              <a:rPr lang="en-US" altLang="zh-CN" dirty="0"/>
            </a:br>
            <a:endParaRPr lang="en-US" altLang="zh-CN" dirty="0"/>
          </a:p>
          <a:p>
            <a:r>
              <a:rPr lang="zh-CN" altLang="en-US" dirty="0"/>
              <a:t>在本文中，将能够唤醒语音助手，而且不是正确唤醒词的词语，称为模糊词。模糊词给攻击者提供了侵犯用户隐私的机会，甚至能够执行恶意命令。</a:t>
            </a:r>
          </a:p>
        </p:txBody>
      </p:sp>
    </p:spTree>
    <p:extLst>
      <p:ext uri="{BB962C8B-B14F-4D97-AF65-F5344CB8AC3E}">
        <p14:creationId xmlns:p14="http://schemas.microsoft.com/office/powerpoint/2010/main" val="194501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95376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2DF0E0F-C7E2-49DA-89F1-1DD0B5A1C6E9}"/>
              </a:ext>
            </a:extLst>
          </p:cNvPr>
          <p:cNvGrpSpPr/>
          <p:nvPr userDrawn="1"/>
        </p:nvGrpSpPr>
        <p:grpSpPr>
          <a:xfrm>
            <a:off x="604922" y="2182035"/>
            <a:ext cx="5648157" cy="779430"/>
            <a:chOff x="857551" y="2139704"/>
            <a:chExt cx="7530876" cy="1039240"/>
          </a:xfrm>
        </p:grpSpPr>
        <p:sp>
          <p:nvSpPr>
            <p:cNvPr id="8" name="圆角矩形 258">
              <a:extLst>
                <a:ext uri="{FF2B5EF4-FFF2-40B4-BE49-F238E27FC236}">
                  <a16:creationId xmlns:a16="http://schemas.microsoft.com/office/drawing/2014/main" id="{001A2B33-E171-48E3-BF0B-8B8A237D76F0}"/>
                </a:ext>
              </a:extLst>
            </p:cNvPr>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200" dirty="0">
                <a:solidFill>
                  <a:srgbClr val="FFFFFF"/>
                </a:solidFill>
                <a:latin typeface="微软雅黑" pitchFamily="34" charset="-122"/>
                <a:ea typeface="微软雅黑" pitchFamily="34" charset="-122"/>
                <a:sym typeface="宋体" pitchFamily="2" charset="-122"/>
              </a:endParaRPr>
            </a:p>
          </p:txBody>
        </p:sp>
        <p:sp>
          <p:nvSpPr>
            <p:cNvPr id="9" name="椭圆 259">
              <a:extLst>
                <a:ext uri="{FF2B5EF4-FFF2-40B4-BE49-F238E27FC236}">
                  <a16:creationId xmlns:a16="http://schemas.microsoft.com/office/drawing/2014/main" id="{C27D2806-DA65-454B-9170-12AC229F3840}"/>
                </a:ext>
              </a:extLst>
            </p:cNvPr>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grpSp>
      <p:grpSp>
        <p:nvGrpSpPr>
          <p:cNvPr id="2" name="组合 1">
            <a:extLst>
              <a:ext uri="{FF2B5EF4-FFF2-40B4-BE49-F238E27FC236}">
                <a16:creationId xmlns:a16="http://schemas.microsoft.com/office/drawing/2014/main" id="{B7B3C980-61E1-45C0-A51C-07F38B60F658}"/>
              </a:ext>
            </a:extLst>
          </p:cNvPr>
          <p:cNvGrpSpPr/>
          <p:nvPr userDrawn="1"/>
        </p:nvGrpSpPr>
        <p:grpSpPr>
          <a:xfrm>
            <a:off x="-1" y="841569"/>
            <a:ext cx="4448137" cy="336988"/>
            <a:chOff x="-1" y="841569"/>
            <a:chExt cx="4448137" cy="336988"/>
          </a:xfrm>
        </p:grpSpPr>
        <p:sp>
          <p:nvSpPr>
            <p:cNvPr id="12" name="矩形 11">
              <a:extLst>
                <a:ext uri="{FF2B5EF4-FFF2-40B4-BE49-F238E27FC236}">
                  <a16:creationId xmlns:a16="http://schemas.microsoft.com/office/drawing/2014/main" id="{1FFA4D2B-87FD-4BF6-B058-0DE8ED99AFDA}"/>
                </a:ext>
              </a:extLst>
            </p:cNvPr>
            <p:cNvSpPr/>
            <p:nvPr/>
          </p:nvSpPr>
          <p:spPr>
            <a:xfrm>
              <a:off x="-1" y="841569"/>
              <a:ext cx="3327965" cy="33698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3" name="组合 12">
              <a:extLst>
                <a:ext uri="{FF2B5EF4-FFF2-40B4-BE49-F238E27FC236}">
                  <a16:creationId xmlns:a16="http://schemas.microsoft.com/office/drawing/2014/main" id="{0E4BCE05-DBDB-4E08-87F8-45E4A93F40F3}"/>
                </a:ext>
              </a:extLst>
            </p:cNvPr>
            <p:cNvGrpSpPr/>
            <p:nvPr/>
          </p:nvGrpSpPr>
          <p:grpSpPr>
            <a:xfrm>
              <a:off x="-1" y="841569"/>
              <a:ext cx="4448137" cy="336988"/>
              <a:chOff x="0" y="588690"/>
              <a:chExt cx="10023645" cy="624772"/>
            </a:xfrm>
            <a:solidFill>
              <a:srgbClr val="314865"/>
            </a:solidFill>
          </p:grpSpPr>
          <p:sp>
            <p:nvSpPr>
              <p:cNvPr id="14" name="矩形 1">
                <a:extLst>
                  <a:ext uri="{FF2B5EF4-FFF2-40B4-BE49-F238E27FC236}">
                    <a16:creationId xmlns:a16="http://schemas.microsoft.com/office/drawing/2014/main" id="{B03B6DAD-E307-40C5-ACA7-FDE0EE359755}"/>
                  </a:ext>
                </a:extLst>
              </p:cNvPr>
              <p:cNvSpPr/>
              <p:nvPr/>
            </p:nvSpPr>
            <p:spPr>
              <a:xfrm>
                <a:off x="6996875" y="588690"/>
                <a:ext cx="3026770" cy="624772"/>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chemeClr val="bg1"/>
                  </a:solidFill>
                  <a:ea typeface="微软雅黑" pitchFamily="34" charset="-122"/>
                </a:endParaRPr>
              </a:p>
            </p:txBody>
          </p:sp>
          <p:sp>
            <p:nvSpPr>
              <p:cNvPr id="15" name="矩形 14">
                <a:extLst>
                  <a:ext uri="{FF2B5EF4-FFF2-40B4-BE49-F238E27FC236}">
                    <a16:creationId xmlns:a16="http://schemas.microsoft.com/office/drawing/2014/main" id="{8A99DBD5-EB12-46DD-A6F9-9F393E5DCAE7}"/>
                  </a:ext>
                </a:extLst>
              </p:cNvPr>
              <p:cNvSpPr/>
              <p:nvPr/>
            </p:nvSpPr>
            <p:spPr>
              <a:xfrm>
                <a:off x="0" y="651581"/>
                <a:ext cx="9512002" cy="369333"/>
              </a:xfrm>
              <a:prstGeom prst="rect">
                <a:avLst/>
              </a:prstGeom>
              <a:grpFill/>
            </p:spPr>
            <p:txBody>
              <a:bodyPr wrap="square">
                <a:spAutoFit/>
              </a:bodyPr>
              <a:lstStyle/>
              <a:p>
                <a:pPr algn="ctr"/>
                <a:r>
                  <a:rPr lang="en-US" altLang="zh-CN" sz="1200" dirty="0">
                    <a:solidFill>
                      <a:srgbClr val="FFFFFF"/>
                    </a:solidFill>
                    <a:latin typeface="Segoe UI" panose="020B0502040204020203" pitchFamily="34" charset="0"/>
                    <a:cs typeface="Segoe UI" panose="020B0502040204020203" pitchFamily="34" charset="0"/>
                  </a:rPr>
                  <a:t>Towards More Robust Keyword Spotting for Voice Assistants</a:t>
                </a:r>
              </a:p>
            </p:txBody>
          </p:sp>
        </p:grpSp>
      </p:grpSp>
      <p:pic>
        <p:nvPicPr>
          <p:cNvPr id="16" name="Picture 2" descr="C:\Users\think\Documents\WeChat Files\Shirley_Chou_1994\FileStorage\File\2019-05\logo-square.png">
            <a:extLst>
              <a:ext uri="{FF2B5EF4-FFF2-40B4-BE49-F238E27FC236}">
                <a16:creationId xmlns:a16="http://schemas.microsoft.com/office/drawing/2014/main" id="{3235184C-B43F-4091-9260-F03D56A859DF}"/>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8" name="灯片编号占位符 5">
            <a:extLst>
              <a:ext uri="{FF2B5EF4-FFF2-40B4-BE49-F238E27FC236}">
                <a16:creationId xmlns:a16="http://schemas.microsoft.com/office/drawing/2014/main" id="{97AEF39C-D477-4DAE-9FD6-A62D98DD3FD2}"/>
              </a:ext>
            </a:extLst>
          </p:cNvPr>
          <p:cNvSpPr>
            <a:spLocks noGrp="1"/>
          </p:cNvSpPr>
          <p:nvPr userDrawn="1">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205979"/>
            <a:ext cx="154305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05979"/>
            <a:ext cx="451485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AA69558-E8BF-4D5F-9ED5-02C7473FFD0E}"/>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extLst>
      <p:ext uri="{BB962C8B-B14F-4D97-AF65-F5344CB8AC3E}">
        <p14:creationId xmlns:p14="http://schemas.microsoft.com/office/powerpoint/2010/main" val="20180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8" name="灯片编号占位符 5">
            <a:extLst>
              <a:ext uri="{FF2B5EF4-FFF2-40B4-BE49-F238E27FC236}">
                <a16:creationId xmlns:a16="http://schemas.microsoft.com/office/drawing/2014/main" id="{3D5EF05E-AD38-4F6B-B09C-115850288A90}"/>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400">
                <a:solidFill>
                  <a:schemeClr val="tx1">
                    <a:tint val="75000"/>
                  </a:schemeClr>
                </a:solidFill>
                <a:latin typeface="+mj-lt"/>
              </a:defRPr>
            </a:lvl1pPr>
          </a:lstStyle>
          <a:p>
            <a:fld id="{0C913308-F349-4B6D-A68A-DD1791B4A57B}" type="slidenum">
              <a:rPr lang="zh-CN" altLang="en-US" smtClean="0"/>
              <a:pPr/>
              <a:t>‹#›</a:t>
            </a:fld>
            <a:r>
              <a:rPr lang="en-US" altLang="zh-CN" dirty="0"/>
              <a:t>/24</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1"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342901"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71"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3483771"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灯片编号占位符 5">
            <a:extLst>
              <a:ext uri="{FF2B5EF4-FFF2-40B4-BE49-F238E27FC236}">
                <a16:creationId xmlns:a16="http://schemas.microsoft.com/office/drawing/2014/main" id="{1ACEA035-56F8-4FFE-B429-95EF2E0F5D32}"/>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400" b="1">
                <a:solidFill>
                  <a:schemeClr val="bg1"/>
                </a:solidFill>
                <a:latin typeface="+mj-lt"/>
              </a:defRPr>
            </a:lvl1pPr>
          </a:lstStyle>
          <a:p>
            <a:fld id="{0C913308-F349-4B6D-A68A-DD1791B4A57B}" type="slidenum">
              <a:rPr lang="zh-CN" altLang="en-US" smtClean="0"/>
              <a:pPr/>
              <a:t>‹#›</a:t>
            </a:fld>
            <a:r>
              <a:rPr lang="en-US" altLang="zh-CN" dirty="0"/>
              <a:t>/24</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2" y="204787"/>
            <a:ext cx="2256235"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2"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0"/>
            <a:ext cx="41148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344216" y="4025506"/>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4865"/>
        </a:solidFill>
        <a:effectLst/>
      </p:bgPr>
    </p:bg>
    <p:spTree>
      <p:nvGrpSpPr>
        <p:cNvPr id="1" name=""/>
        <p:cNvGrpSpPr/>
        <p:nvPr/>
      </p:nvGrpSpPr>
      <p:grpSpPr>
        <a:xfrm>
          <a:off x="0" y="0"/>
          <a:ext cx="0" cy="0"/>
          <a:chOff x="0" y="0"/>
          <a:chExt cx="0" cy="0"/>
        </a:xfrm>
      </p:grpSpPr>
      <p:sp>
        <p:nvSpPr>
          <p:cNvPr id="32" name="矩形 31"/>
          <p:cNvSpPr/>
          <p:nvPr/>
        </p:nvSpPr>
        <p:spPr>
          <a:xfrm>
            <a:off x="507583" y="1923678"/>
            <a:ext cx="5845550" cy="530915"/>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000" b="1" dirty="0">
                <a:ln>
                  <a:prstDash val="solid"/>
                </a:ln>
                <a:solidFill>
                  <a:schemeClr val="bg1"/>
                </a:solidFill>
                <a:latin typeface="华文中宋" panose="02010600040101010101" pitchFamily="2" charset="-122"/>
                <a:ea typeface="华文中宋" panose="02010600040101010101" pitchFamily="2" charset="-122"/>
              </a:rPr>
              <a:t>更鲁棒的语音助手关键词发现</a:t>
            </a:r>
          </a:p>
        </p:txBody>
      </p:sp>
      <p:grpSp>
        <p:nvGrpSpPr>
          <p:cNvPr id="8" name="组合 7"/>
          <p:cNvGrpSpPr/>
          <p:nvPr/>
        </p:nvGrpSpPr>
        <p:grpSpPr>
          <a:xfrm>
            <a:off x="917866" y="4089869"/>
            <a:ext cx="5010623" cy="530915"/>
            <a:chOff x="1623260" y="3644210"/>
            <a:chExt cx="6680830" cy="707886"/>
          </a:xfrm>
        </p:grpSpPr>
        <p:sp>
          <p:nvSpPr>
            <p:cNvPr id="36" name="矩形 35"/>
            <p:cNvSpPr/>
            <p:nvPr/>
          </p:nvSpPr>
          <p:spPr>
            <a:xfrm>
              <a:off x="1623260" y="3644210"/>
              <a:ext cx="2868125" cy="707886"/>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defTabSz="800100">
                <a:tabLst>
                  <a:tab pos="746125" algn="l"/>
                </a:tabLst>
              </a:pPr>
              <a:r>
                <a:rPr lang="zh-CN" altLang="en-US" sz="1500" dirty="0">
                  <a:ln>
                    <a:prstDash val="solid"/>
                  </a:ln>
                  <a:solidFill>
                    <a:schemeClr val="bg1"/>
                  </a:solidFill>
                  <a:latin typeface="华文中宋" panose="02010600040101010101" pitchFamily="2" charset="-122"/>
                  <a:ea typeface="华文中宋" panose="02010600040101010101" pitchFamily="2" charset="-122"/>
                </a:rPr>
                <a:t>汇报人：中国好声音队</a:t>
              </a:r>
              <a:br>
                <a:rPr lang="en-US" altLang="zh-CN" sz="1500" dirty="0">
                  <a:ln>
                    <a:prstDash val="solid"/>
                  </a:ln>
                  <a:solidFill>
                    <a:schemeClr val="bg1"/>
                  </a:solidFill>
                  <a:latin typeface="华文中宋" panose="02010600040101010101" pitchFamily="2" charset="-122"/>
                  <a:ea typeface="华文中宋" panose="02010600040101010101" pitchFamily="2" charset="-122"/>
                </a:rPr>
              </a:br>
              <a:r>
                <a:rPr lang="en-US" altLang="zh-CN" sz="1500" dirty="0">
                  <a:ln>
                    <a:prstDash val="solid"/>
                  </a:ln>
                  <a:solidFill>
                    <a:schemeClr val="bg1"/>
                  </a:solidFill>
                  <a:latin typeface="华文中宋" panose="02010600040101010101" pitchFamily="2" charset="-122"/>
                  <a:ea typeface="华文中宋" panose="02010600040101010101" pitchFamily="2" charset="-122"/>
                </a:rPr>
                <a:t>	 </a:t>
              </a:r>
              <a:r>
                <a:rPr lang="zh-CN" altLang="en-US" sz="1500" dirty="0">
                  <a:ln>
                    <a:prstDash val="solid"/>
                  </a:ln>
                  <a:solidFill>
                    <a:schemeClr val="bg1"/>
                  </a:solidFill>
                  <a:latin typeface="华文中宋" panose="02010600040101010101" pitchFamily="2" charset="-122"/>
                  <a:ea typeface="华文中宋" panose="02010600040101010101" pitchFamily="2" charset="-122"/>
                </a:rPr>
                <a:t>尚星灿</a:t>
              </a:r>
            </a:p>
          </p:txBody>
        </p:sp>
        <p:sp>
          <p:nvSpPr>
            <p:cNvPr id="37" name="矩形 36"/>
            <p:cNvSpPr/>
            <p:nvPr/>
          </p:nvSpPr>
          <p:spPr>
            <a:xfrm>
              <a:off x="5187464" y="3644210"/>
              <a:ext cx="3116626" cy="400109"/>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zh-CN" altLang="en-US" sz="1500" dirty="0">
                  <a:ln>
                    <a:prstDash val="solid"/>
                  </a:ln>
                  <a:solidFill>
                    <a:schemeClr val="bg1"/>
                  </a:solidFill>
                  <a:latin typeface="华文中宋" panose="02010600040101010101" pitchFamily="2" charset="-122"/>
                  <a:ea typeface="华文中宋" panose="02010600040101010101" pitchFamily="2" charset="-122"/>
                </a:rPr>
                <a:t>论文来源：</a:t>
              </a:r>
              <a:r>
                <a:rPr lang="en-US" altLang="zh-CN" sz="1500" b="1" dirty="0">
                  <a:ln>
                    <a:prstDash val="solid"/>
                  </a:ln>
                  <a:solidFill>
                    <a:schemeClr val="bg1"/>
                  </a:solidFill>
                  <a:latin typeface="Segoe UI" panose="020B0502040204020203" pitchFamily="34" charset="0"/>
                  <a:ea typeface="华文中宋" panose="02010600040101010101" pitchFamily="2" charset="-122"/>
                  <a:cs typeface="Segoe UI" panose="020B0502040204020203" pitchFamily="34" charset="0"/>
                </a:rPr>
                <a:t>CCS 2021</a:t>
              </a:r>
              <a:endParaRPr lang="zh-CN" altLang="en-US" sz="1500" b="1" dirty="0">
                <a:ln>
                  <a:prstDash val="solid"/>
                </a:ln>
                <a:solidFill>
                  <a:schemeClr val="bg1"/>
                </a:solidFill>
                <a:latin typeface="Segoe UI" panose="020B0502040204020203" pitchFamily="34" charset="0"/>
                <a:ea typeface="华文中宋" panose="02010600040101010101" pitchFamily="2" charset="-122"/>
                <a:cs typeface="Segoe UI" panose="020B0502040204020203" pitchFamily="34" charset="0"/>
              </a:endParaRPr>
            </a:p>
          </p:txBody>
        </p:sp>
      </p:grpSp>
      <p:sp>
        <p:nvSpPr>
          <p:cNvPr id="58" name="矩形 57"/>
          <p:cNvSpPr/>
          <p:nvPr/>
        </p:nvSpPr>
        <p:spPr>
          <a:xfrm>
            <a:off x="2657395" y="4575924"/>
            <a:ext cx="1545937" cy="300082"/>
          </a:xfrm>
          <a:prstGeom prst="rect">
            <a:avLst/>
          </a:prstGeom>
          <a:noFill/>
        </p:spPr>
        <p:txBody>
          <a:bodyPr wrap="non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500" dirty="0">
                <a:ln>
                  <a:prstDash val="solid"/>
                </a:ln>
                <a:solidFill>
                  <a:schemeClr val="bg1"/>
                </a:solidFill>
                <a:latin typeface="华文中宋" panose="02010600040101010101" pitchFamily="2" charset="-122"/>
                <a:ea typeface="华文中宋" panose="02010600040101010101" pitchFamily="2" charset="-122"/>
              </a:rPr>
              <a:t>2022</a:t>
            </a:r>
            <a:r>
              <a:rPr lang="zh-CN" altLang="en-US" sz="1500" dirty="0">
                <a:ln>
                  <a:prstDash val="solid"/>
                </a:ln>
                <a:solidFill>
                  <a:schemeClr val="bg1"/>
                </a:solidFill>
                <a:latin typeface="华文中宋" panose="02010600040101010101" pitchFamily="2" charset="-122"/>
                <a:ea typeface="华文中宋" panose="02010600040101010101" pitchFamily="2" charset="-122"/>
              </a:rPr>
              <a:t>年</a:t>
            </a:r>
            <a:r>
              <a:rPr lang="en-US" altLang="zh-CN" sz="1500" dirty="0">
                <a:ln>
                  <a:prstDash val="solid"/>
                </a:ln>
                <a:solidFill>
                  <a:schemeClr val="bg1"/>
                </a:solidFill>
                <a:latin typeface="华文中宋" panose="02010600040101010101" pitchFamily="2" charset="-122"/>
                <a:ea typeface="华文中宋" panose="02010600040101010101" pitchFamily="2" charset="-122"/>
              </a:rPr>
              <a:t>5</a:t>
            </a:r>
            <a:r>
              <a:rPr lang="zh-CN" altLang="en-US" sz="1500" dirty="0">
                <a:ln>
                  <a:prstDash val="solid"/>
                </a:ln>
                <a:solidFill>
                  <a:schemeClr val="bg1"/>
                </a:solidFill>
                <a:latin typeface="华文中宋" panose="02010600040101010101" pitchFamily="2" charset="-122"/>
                <a:ea typeface="华文中宋" panose="02010600040101010101" pitchFamily="2" charset="-122"/>
              </a:rPr>
              <a:t>月</a:t>
            </a:r>
            <a:r>
              <a:rPr lang="en-US" altLang="zh-CN" sz="1500" dirty="0">
                <a:ln>
                  <a:prstDash val="solid"/>
                </a:ln>
                <a:solidFill>
                  <a:schemeClr val="bg1"/>
                </a:solidFill>
                <a:latin typeface="华文中宋" panose="02010600040101010101" pitchFamily="2" charset="-122"/>
                <a:ea typeface="华文中宋" panose="02010600040101010101" pitchFamily="2" charset="-122"/>
              </a:rPr>
              <a:t>15</a:t>
            </a:r>
            <a:r>
              <a:rPr lang="zh-CN" altLang="en-US" sz="1500" dirty="0">
                <a:ln>
                  <a:prstDash val="solid"/>
                </a:ln>
                <a:solidFill>
                  <a:schemeClr val="bg1"/>
                </a:solidFill>
                <a:latin typeface="华文中宋" panose="02010600040101010101" pitchFamily="2" charset="-122"/>
                <a:ea typeface="华文中宋" panose="02010600040101010101" pitchFamily="2" charset="-122"/>
              </a:rPr>
              <a:t>日</a:t>
            </a:r>
          </a:p>
        </p:txBody>
      </p:sp>
      <p:sp>
        <p:nvSpPr>
          <p:cNvPr id="3" name="TextBox 2"/>
          <p:cNvSpPr txBox="1"/>
          <p:nvPr/>
        </p:nvSpPr>
        <p:spPr>
          <a:xfrm>
            <a:off x="686449" y="560702"/>
            <a:ext cx="5473453" cy="1200329"/>
          </a:xfrm>
          <a:prstGeom prst="rect">
            <a:avLst/>
          </a:prstGeom>
          <a:noFill/>
        </p:spPr>
        <p:txBody>
          <a:bodyPr wrap="square" rtlCol="0">
            <a:spAutoFit/>
          </a:bodyPr>
          <a:lstStyle/>
          <a:p>
            <a:pPr algn="ctr"/>
            <a:r>
              <a:rPr lang="zh-CN" altLang="en-US" sz="7200" dirty="0">
                <a:solidFill>
                  <a:srgbClr val="FFFFFF">
                    <a:alpha val="5000"/>
                  </a:srgbClr>
                </a:solidFill>
                <a:latin typeface="华文行楷" panose="02010800040101010101" pitchFamily="2" charset="-122"/>
                <a:ea typeface="华文行楷" panose="02010800040101010101" pitchFamily="2" charset="-122"/>
              </a:rPr>
              <a:t>珞 珈 之 戍</a:t>
            </a:r>
          </a:p>
        </p:txBody>
      </p:sp>
      <p:sp>
        <p:nvSpPr>
          <p:cNvPr id="2" name="矩形 1">
            <a:extLst>
              <a:ext uri="{FF2B5EF4-FFF2-40B4-BE49-F238E27FC236}">
                <a16:creationId xmlns:a16="http://schemas.microsoft.com/office/drawing/2014/main" id="{B7FB5C9F-3A04-4BA3-A636-DC1CD7CAD29E}"/>
              </a:ext>
            </a:extLst>
          </p:cNvPr>
          <p:cNvSpPr/>
          <p:nvPr/>
        </p:nvSpPr>
        <p:spPr>
          <a:xfrm>
            <a:off x="273835" y="2640566"/>
            <a:ext cx="6298679" cy="338554"/>
          </a:xfrm>
          <a:prstGeom prst="rect">
            <a:avLst/>
          </a:prstGeom>
        </p:spPr>
        <p:txBody>
          <a:bodyPr wrap="square">
            <a:spAutoFit/>
          </a:bodyPr>
          <a:lstStyle/>
          <a:p>
            <a:pPr algn="ctr"/>
            <a:r>
              <a:rPr lang="en-US" altLang="zh-CN" sz="1600" dirty="0">
                <a:solidFill>
                  <a:srgbClr val="FFFFFF"/>
                </a:solidFill>
                <a:latin typeface="Segoe UI" panose="020B0502040204020203" pitchFamily="34" charset="0"/>
                <a:cs typeface="Segoe UI" panose="020B0502040204020203" pitchFamily="34" charset="0"/>
              </a:rPr>
              <a:t>Towards More Robust Keyword Spotting for Voice Assistants</a:t>
            </a:r>
          </a:p>
        </p:txBody>
      </p:sp>
      <p:pic>
        <p:nvPicPr>
          <p:cNvPr id="102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2694" y="411510"/>
            <a:ext cx="1340971" cy="134562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057A08A8-D5EC-403E-815B-23DBECC4B811}"/>
              </a:ext>
            </a:extLst>
          </p:cNvPr>
          <p:cNvSpPr/>
          <p:nvPr/>
        </p:nvSpPr>
        <p:spPr>
          <a:xfrm>
            <a:off x="764704" y="3069099"/>
            <a:ext cx="2151094" cy="415498"/>
          </a:xfrm>
          <a:prstGeom prst="rect">
            <a:avLst/>
          </a:prstGeom>
        </p:spPr>
        <p:txBody>
          <a:bodyPr wrap="square">
            <a:spAutoFit/>
          </a:bodyPr>
          <a:lstStyle/>
          <a:p>
            <a:pPr algn="ctr"/>
            <a:r>
              <a:rPr lang="en-US" altLang="zh-CN" sz="1050" dirty="0" err="1">
                <a:solidFill>
                  <a:srgbClr val="FFFFFF"/>
                </a:solidFill>
                <a:latin typeface="Segoe UI" panose="020B0502040204020203" pitchFamily="34" charset="0"/>
                <a:cs typeface="Segoe UI" panose="020B0502040204020203" pitchFamily="34" charset="0"/>
              </a:rPr>
              <a:t>Shimaa</a:t>
            </a:r>
            <a:r>
              <a:rPr lang="en-US" altLang="zh-CN" sz="1050" dirty="0">
                <a:solidFill>
                  <a:srgbClr val="FFFFFF"/>
                </a:solidFill>
                <a:latin typeface="Segoe UI" panose="020B0502040204020203" pitchFamily="34" charset="0"/>
                <a:cs typeface="Segoe UI" panose="020B0502040204020203" pitchFamily="34" charset="0"/>
              </a:rPr>
              <a:t> Ahmed</a:t>
            </a:r>
          </a:p>
          <a:p>
            <a:pPr algn="ctr"/>
            <a:r>
              <a:rPr lang="en-US" altLang="zh-CN" sz="1050" dirty="0">
                <a:solidFill>
                  <a:srgbClr val="FFFFFF"/>
                </a:solidFill>
                <a:latin typeface="Segoe UI" panose="020B0502040204020203" pitchFamily="34" charset="0"/>
                <a:cs typeface="Segoe UI" panose="020B0502040204020203" pitchFamily="34" charset="0"/>
              </a:rPr>
              <a:t>University of Wisconsin-Madison</a:t>
            </a:r>
          </a:p>
        </p:txBody>
      </p:sp>
      <p:sp>
        <p:nvSpPr>
          <p:cNvPr id="12" name="矩形 11">
            <a:extLst>
              <a:ext uri="{FF2B5EF4-FFF2-40B4-BE49-F238E27FC236}">
                <a16:creationId xmlns:a16="http://schemas.microsoft.com/office/drawing/2014/main" id="{A9322D1B-56FC-48F9-8E7E-04A9C1C7C5FF}"/>
              </a:ext>
            </a:extLst>
          </p:cNvPr>
          <p:cNvSpPr/>
          <p:nvPr/>
        </p:nvSpPr>
        <p:spPr>
          <a:xfrm>
            <a:off x="3684207" y="3069099"/>
            <a:ext cx="2151094" cy="415498"/>
          </a:xfrm>
          <a:prstGeom prst="rect">
            <a:avLst/>
          </a:prstGeom>
        </p:spPr>
        <p:txBody>
          <a:bodyPr wrap="square">
            <a:spAutoFit/>
          </a:bodyPr>
          <a:lstStyle/>
          <a:p>
            <a:pPr algn="ctr"/>
            <a:r>
              <a:rPr lang="en-US" altLang="zh-CN" sz="1050" dirty="0">
                <a:solidFill>
                  <a:srgbClr val="FFFFFF"/>
                </a:solidFill>
                <a:latin typeface="Segoe UI" panose="020B0502040204020203" pitchFamily="34" charset="0"/>
                <a:cs typeface="Segoe UI" panose="020B0502040204020203" pitchFamily="34" charset="0"/>
              </a:rPr>
              <a:t>Ilia </a:t>
            </a:r>
            <a:r>
              <a:rPr lang="en-US" altLang="zh-CN" sz="1050" dirty="0" err="1">
                <a:solidFill>
                  <a:srgbClr val="FFFFFF"/>
                </a:solidFill>
                <a:latin typeface="Segoe UI" panose="020B0502040204020203" pitchFamily="34" charset="0"/>
                <a:cs typeface="Segoe UI" panose="020B0502040204020203" pitchFamily="34" charset="0"/>
              </a:rPr>
              <a:t>Shumailov</a:t>
            </a:r>
            <a:endParaRPr lang="en-US" altLang="zh-CN" sz="1050" dirty="0">
              <a:solidFill>
                <a:srgbClr val="FFFFFF"/>
              </a:solidFill>
              <a:latin typeface="Segoe UI" panose="020B0502040204020203" pitchFamily="34" charset="0"/>
              <a:cs typeface="Segoe UI" panose="020B0502040204020203" pitchFamily="34" charset="0"/>
            </a:endParaRPr>
          </a:p>
          <a:p>
            <a:pPr algn="ctr"/>
            <a:r>
              <a:rPr lang="en-US" altLang="zh-CN" sz="1050" dirty="0">
                <a:solidFill>
                  <a:srgbClr val="FFFFFF"/>
                </a:solidFill>
                <a:latin typeface="Segoe UI" panose="020B0502040204020203" pitchFamily="34" charset="0"/>
                <a:cs typeface="Segoe UI" panose="020B0502040204020203" pitchFamily="34" charset="0"/>
              </a:rPr>
              <a:t>University of Cambridge</a:t>
            </a:r>
          </a:p>
        </p:txBody>
      </p:sp>
      <p:sp>
        <p:nvSpPr>
          <p:cNvPr id="14" name="矩形 13">
            <a:extLst>
              <a:ext uri="{FF2B5EF4-FFF2-40B4-BE49-F238E27FC236}">
                <a16:creationId xmlns:a16="http://schemas.microsoft.com/office/drawing/2014/main" id="{8CF9C7FD-8642-4D9D-8F4A-36286CE96ABB}"/>
              </a:ext>
            </a:extLst>
          </p:cNvPr>
          <p:cNvSpPr/>
          <p:nvPr/>
        </p:nvSpPr>
        <p:spPr>
          <a:xfrm>
            <a:off x="509498" y="3574576"/>
            <a:ext cx="2664296" cy="415498"/>
          </a:xfrm>
          <a:prstGeom prst="rect">
            <a:avLst/>
          </a:prstGeom>
        </p:spPr>
        <p:txBody>
          <a:bodyPr wrap="square">
            <a:spAutoFit/>
          </a:bodyPr>
          <a:lstStyle/>
          <a:p>
            <a:pPr algn="ctr"/>
            <a:r>
              <a:rPr lang="en-US" altLang="zh-CN" sz="1050" dirty="0">
                <a:solidFill>
                  <a:srgbClr val="FFFFFF"/>
                </a:solidFill>
                <a:latin typeface="Segoe UI" panose="020B0502040204020203" pitchFamily="34" charset="0"/>
                <a:cs typeface="Segoe UI" panose="020B0502040204020203" pitchFamily="34" charset="0"/>
              </a:rPr>
              <a:t>Nicolas </a:t>
            </a:r>
            <a:r>
              <a:rPr lang="en-US" altLang="zh-CN" sz="1050" dirty="0" err="1">
                <a:solidFill>
                  <a:srgbClr val="FFFFFF"/>
                </a:solidFill>
                <a:latin typeface="Segoe UI" panose="020B0502040204020203" pitchFamily="34" charset="0"/>
                <a:cs typeface="Segoe UI" panose="020B0502040204020203" pitchFamily="34" charset="0"/>
              </a:rPr>
              <a:t>Papernot</a:t>
            </a:r>
            <a:endParaRPr lang="en-US" altLang="zh-CN" sz="1050" dirty="0">
              <a:solidFill>
                <a:srgbClr val="FFFFFF"/>
              </a:solidFill>
              <a:latin typeface="Segoe UI" panose="020B0502040204020203" pitchFamily="34" charset="0"/>
              <a:cs typeface="Segoe UI" panose="020B0502040204020203" pitchFamily="34" charset="0"/>
            </a:endParaRPr>
          </a:p>
          <a:p>
            <a:pPr algn="ctr"/>
            <a:r>
              <a:rPr lang="en-US" altLang="zh-CN" sz="1050" dirty="0">
                <a:solidFill>
                  <a:srgbClr val="FFFFFF"/>
                </a:solidFill>
                <a:latin typeface="Segoe UI" panose="020B0502040204020203" pitchFamily="34" charset="0"/>
                <a:cs typeface="Segoe UI" panose="020B0502040204020203" pitchFamily="34" charset="0"/>
              </a:rPr>
              <a:t>University of Toronto and Vector Institute</a:t>
            </a:r>
          </a:p>
        </p:txBody>
      </p:sp>
      <p:sp>
        <p:nvSpPr>
          <p:cNvPr id="15" name="矩形 14">
            <a:extLst>
              <a:ext uri="{FF2B5EF4-FFF2-40B4-BE49-F238E27FC236}">
                <a16:creationId xmlns:a16="http://schemas.microsoft.com/office/drawing/2014/main" id="{23844BCF-5D76-4F3E-8027-652F0267F8A8}"/>
              </a:ext>
            </a:extLst>
          </p:cNvPr>
          <p:cNvSpPr/>
          <p:nvPr/>
        </p:nvSpPr>
        <p:spPr>
          <a:xfrm>
            <a:off x="3684207" y="3574576"/>
            <a:ext cx="2151094" cy="415498"/>
          </a:xfrm>
          <a:prstGeom prst="rect">
            <a:avLst/>
          </a:prstGeom>
        </p:spPr>
        <p:txBody>
          <a:bodyPr wrap="square">
            <a:spAutoFit/>
          </a:bodyPr>
          <a:lstStyle/>
          <a:p>
            <a:pPr algn="ctr"/>
            <a:r>
              <a:rPr lang="en-US" altLang="zh-CN" sz="1050" dirty="0">
                <a:solidFill>
                  <a:srgbClr val="FFFFFF"/>
                </a:solidFill>
                <a:latin typeface="Segoe UI" panose="020B0502040204020203" pitchFamily="34" charset="0"/>
                <a:cs typeface="Segoe UI" panose="020B0502040204020203" pitchFamily="34" charset="0"/>
              </a:rPr>
              <a:t>Kassem Fawaz</a:t>
            </a:r>
          </a:p>
          <a:p>
            <a:pPr algn="ctr"/>
            <a:r>
              <a:rPr lang="en-US" altLang="zh-CN" sz="1050" dirty="0">
                <a:solidFill>
                  <a:srgbClr val="FFFFFF"/>
                </a:solidFill>
                <a:latin typeface="Segoe UI" panose="020B0502040204020203" pitchFamily="34" charset="0"/>
                <a:cs typeface="Segoe UI" panose="020B0502040204020203" pitchFamily="34" charset="0"/>
              </a:rPr>
              <a:t>University of Wisconsin-Madison</a:t>
            </a:r>
            <a:endParaRPr lang="zh-CN" altLang="en-US" sz="12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3275108"/>
      </p:ext>
    </p:extLst>
  </p:cSld>
  <p:clrMapOvr>
    <a:masterClrMapping/>
  </p:clrMapOvr>
  <mc:AlternateContent xmlns:mc="http://schemas.openxmlformats.org/markup-compatibility/2006" xmlns:p14="http://schemas.microsoft.com/office/powerpoint/2010/main">
    <mc:Choice Requires="p14">
      <p:transition p14:dur="0" advTm="15000"/>
    </mc:Choice>
    <mc:Fallback xmlns="">
      <p:transition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6"/>
          <p:cNvSpPr txBox="1"/>
          <p:nvPr/>
        </p:nvSpPr>
        <p:spPr>
          <a:xfrm>
            <a:off x="1625712" y="608425"/>
            <a:ext cx="4827624" cy="2029723"/>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对伪造唤醒现象的系统性调查</a:t>
            </a:r>
            <a:endParaRPr lang="en-US" altLang="zh-CN" sz="1400" dirty="0">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生成</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哪些模糊词可以造成伪造唤醒</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理解</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为什么伪造唤醒会发生</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减弱</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怎样减弱伪造唤醒</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grpSp>
        <p:nvGrpSpPr>
          <p:cNvPr id="27" name="组合 26"/>
          <p:cNvGrpSpPr/>
          <p:nvPr/>
        </p:nvGrpSpPr>
        <p:grpSpPr>
          <a:xfrm>
            <a:off x="1457781" y="195486"/>
            <a:ext cx="5265585" cy="323165"/>
            <a:chOff x="0" y="15541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攻击目标</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6" name="矩形 5">
            <a:extLst>
              <a:ext uri="{FF2B5EF4-FFF2-40B4-BE49-F238E27FC236}">
                <a16:creationId xmlns:a16="http://schemas.microsoft.com/office/drawing/2014/main" id="{D08F2D1E-8B88-4DB0-8950-B12D798CEE94}"/>
              </a:ext>
            </a:extLst>
          </p:cNvPr>
          <p:cNvSpPr/>
          <p:nvPr/>
        </p:nvSpPr>
        <p:spPr>
          <a:xfrm>
            <a:off x="1625712" y="2951696"/>
            <a:ext cx="3316934" cy="336952"/>
          </a:xfrm>
          <a:prstGeom prst="rect">
            <a:avLst/>
          </a:prstGeom>
        </p:spPr>
        <p:txBody>
          <a:bodyPr wrap="none">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针对中文和英文唤醒词进行全面分析</a:t>
            </a:r>
            <a:endParaRPr lang="en-US" altLang="zh-CN" sz="1400" dirty="0">
              <a:latin typeface="华文中宋" panose="02010600040101010101" pitchFamily="2" charset="-122"/>
              <a:ea typeface="华文中宋" panose="02010600040101010101" pitchFamily="2" charset="-122"/>
            </a:endParaRPr>
          </a:p>
        </p:txBody>
      </p:sp>
      <p:sp>
        <p:nvSpPr>
          <p:cNvPr id="11" name="灯片编号占位符 10">
            <a:extLst>
              <a:ext uri="{FF2B5EF4-FFF2-40B4-BE49-F238E27FC236}">
                <a16:creationId xmlns:a16="http://schemas.microsoft.com/office/drawing/2014/main" id="{AF432844-7CD4-4632-8EE9-3E7B8997B0ED}"/>
              </a:ext>
            </a:extLst>
          </p:cNvPr>
          <p:cNvSpPr>
            <a:spLocks noGrp="1"/>
          </p:cNvSpPr>
          <p:nvPr>
            <p:ph type="sldNum" sz="quarter" idx="4"/>
          </p:nvPr>
        </p:nvSpPr>
        <p:spPr/>
        <p:txBody>
          <a:bodyPr/>
          <a:lstStyle/>
          <a:p>
            <a:fld id="{0C913308-F349-4B6D-A68A-DD1791B4A57B}" type="slidenum">
              <a:rPr lang="en-US" altLang="zh-CN" smtClean="0"/>
              <a:pPr/>
              <a:t>10</a:t>
            </a:fld>
            <a:r>
              <a:rPr lang="en-US" altLang="zh-CN"/>
              <a:t>/24</a:t>
            </a:r>
            <a:endParaRPr lang="en-US" dirty="0"/>
          </a:p>
        </p:txBody>
      </p:sp>
    </p:spTree>
    <p:extLst>
      <p:ext uri="{BB962C8B-B14F-4D97-AF65-F5344CB8AC3E}">
        <p14:creationId xmlns:p14="http://schemas.microsoft.com/office/powerpoint/2010/main" val="14995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486"/>
            <a:ext cx="5265585" cy="323165"/>
            <a:chOff x="0" y="15541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攻击目标</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43" name="图片 42">
            <a:extLst>
              <a:ext uri="{FF2B5EF4-FFF2-40B4-BE49-F238E27FC236}">
                <a16:creationId xmlns:a16="http://schemas.microsoft.com/office/drawing/2014/main" id="{184CC694-5686-4C1C-A64A-D28F60B49B40}"/>
              </a:ext>
            </a:extLst>
          </p:cNvPr>
          <p:cNvPicPr>
            <a:picLocks noChangeAspect="1"/>
          </p:cNvPicPr>
          <p:nvPr/>
        </p:nvPicPr>
        <p:blipFill>
          <a:blip r:embed="rId4"/>
          <a:stretch>
            <a:fillRect/>
          </a:stretch>
        </p:blipFill>
        <p:spPr>
          <a:xfrm>
            <a:off x="2264644" y="3969318"/>
            <a:ext cx="676275" cy="495300"/>
          </a:xfrm>
          <a:prstGeom prst="rect">
            <a:avLst/>
          </a:prstGeom>
        </p:spPr>
      </p:pic>
      <p:grpSp>
        <p:nvGrpSpPr>
          <p:cNvPr id="14" name="组合 13">
            <a:extLst>
              <a:ext uri="{FF2B5EF4-FFF2-40B4-BE49-F238E27FC236}">
                <a16:creationId xmlns:a16="http://schemas.microsoft.com/office/drawing/2014/main" id="{8E888669-4E3D-4AE2-89A0-4D3F626893D4}"/>
              </a:ext>
            </a:extLst>
          </p:cNvPr>
          <p:cNvGrpSpPr/>
          <p:nvPr/>
        </p:nvGrpSpPr>
        <p:grpSpPr>
          <a:xfrm>
            <a:off x="1524850" y="1103339"/>
            <a:ext cx="2480214" cy="1149313"/>
            <a:chOff x="1700808" y="1059581"/>
            <a:chExt cx="2952328" cy="1149313"/>
          </a:xfrm>
        </p:grpSpPr>
        <p:sp>
          <p:nvSpPr>
            <p:cNvPr id="11" name="矩形 10">
              <a:extLst>
                <a:ext uri="{FF2B5EF4-FFF2-40B4-BE49-F238E27FC236}">
                  <a16:creationId xmlns:a16="http://schemas.microsoft.com/office/drawing/2014/main" id="{6D292CEA-9B55-4033-BD5A-44EB84E24A0C}"/>
                </a:ext>
              </a:extLst>
            </p:cNvPr>
            <p:cNvSpPr/>
            <p:nvPr/>
          </p:nvSpPr>
          <p:spPr>
            <a:xfrm>
              <a:off x="1700808" y="1059581"/>
              <a:ext cx="2952328" cy="1149313"/>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生成</a:t>
              </a:r>
            </a:p>
          </p:txBody>
        </p:sp>
        <p:sp>
          <p:nvSpPr>
            <p:cNvPr id="13" name="矩形: 圆角 12">
              <a:extLst>
                <a:ext uri="{FF2B5EF4-FFF2-40B4-BE49-F238E27FC236}">
                  <a16:creationId xmlns:a16="http://schemas.microsoft.com/office/drawing/2014/main" id="{FAF27269-B415-4B55-97F5-F54EDAEE3CD7}"/>
                </a:ext>
              </a:extLst>
            </p:cNvPr>
            <p:cNvSpPr/>
            <p:nvPr/>
          </p:nvSpPr>
          <p:spPr>
            <a:xfrm>
              <a:off x="1754624" y="1347614"/>
              <a:ext cx="2826504" cy="720080"/>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语种特定的词语构成</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适合多种语言的通用型模糊词高效生成框架</a:t>
              </a:r>
            </a:p>
          </p:txBody>
        </p:sp>
      </p:grpSp>
      <p:grpSp>
        <p:nvGrpSpPr>
          <p:cNvPr id="31" name="组合 30">
            <a:extLst>
              <a:ext uri="{FF2B5EF4-FFF2-40B4-BE49-F238E27FC236}">
                <a16:creationId xmlns:a16="http://schemas.microsoft.com/office/drawing/2014/main" id="{13D4D95E-82E4-41CB-B5FA-7FAC37353975}"/>
              </a:ext>
            </a:extLst>
          </p:cNvPr>
          <p:cNvGrpSpPr/>
          <p:nvPr/>
        </p:nvGrpSpPr>
        <p:grpSpPr>
          <a:xfrm>
            <a:off x="1524850" y="2572206"/>
            <a:ext cx="2480214" cy="1397113"/>
            <a:chOff x="1700808" y="1059581"/>
            <a:chExt cx="2952328" cy="850908"/>
          </a:xfrm>
        </p:grpSpPr>
        <p:sp>
          <p:nvSpPr>
            <p:cNvPr id="32" name="矩形 31">
              <a:extLst>
                <a:ext uri="{FF2B5EF4-FFF2-40B4-BE49-F238E27FC236}">
                  <a16:creationId xmlns:a16="http://schemas.microsoft.com/office/drawing/2014/main" id="{0FA5B38C-366C-41D4-932E-B0537EDC5054}"/>
                </a:ext>
              </a:extLst>
            </p:cNvPr>
            <p:cNvSpPr/>
            <p:nvPr/>
          </p:nvSpPr>
          <p:spPr>
            <a:xfrm>
              <a:off x="1700808" y="1059581"/>
              <a:ext cx="2952328" cy="850908"/>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理解</a:t>
              </a:r>
            </a:p>
          </p:txBody>
        </p:sp>
        <p:sp>
          <p:nvSpPr>
            <p:cNvPr id="33" name="矩形: 圆角 32">
              <a:extLst>
                <a:ext uri="{FF2B5EF4-FFF2-40B4-BE49-F238E27FC236}">
                  <a16:creationId xmlns:a16="http://schemas.microsoft.com/office/drawing/2014/main" id="{AC4D3560-C945-4B58-A4A8-20844C0CD26E}"/>
                </a:ext>
              </a:extLst>
            </p:cNvPr>
            <p:cNvSpPr/>
            <p:nvPr/>
          </p:nvSpPr>
          <p:spPr>
            <a:xfrm>
              <a:off x="1763719" y="1238295"/>
              <a:ext cx="2826504" cy="602298"/>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黑盒商业唤醒词检测器模型</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揭示伪造唤醒原因的解释框架</a:t>
              </a:r>
            </a:p>
          </p:txBody>
        </p:sp>
      </p:grpSp>
      <p:sp>
        <p:nvSpPr>
          <p:cNvPr id="19" name="箭头: 下 18">
            <a:extLst>
              <a:ext uri="{FF2B5EF4-FFF2-40B4-BE49-F238E27FC236}">
                <a16:creationId xmlns:a16="http://schemas.microsoft.com/office/drawing/2014/main" id="{E2D32816-583A-44D2-A44C-E55E2DDB1606}"/>
              </a:ext>
            </a:extLst>
          </p:cNvPr>
          <p:cNvSpPr/>
          <p:nvPr/>
        </p:nvSpPr>
        <p:spPr>
          <a:xfrm>
            <a:off x="2940919" y="2252652"/>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4D7E20A7-A369-49A1-9D03-40DE0DB14E48}"/>
              </a:ext>
            </a:extLst>
          </p:cNvPr>
          <p:cNvGrpSpPr/>
          <p:nvPr/>
        </p:nvGrpSpPr>
        <p:grpSpPr>
          <a:xfrm>
            <a:off x="4277017" y="1885731"/>
            <a:ext cx="2368363" cy="1235243"/>
            <a:chOff x="1700808" y="1059581"/>
            <a:chExt cx="2952328" cy="1008417"/>
          </a:xfrm>
        </p:grpSpPr>
        <p:sp>
          <p:nvSpPr>
            <p:cNvPr id="35" name="矩形 34">
              <a:extLst>
                <a:ext uri="{FF2B5EF4-FFF2-40B4-BE49-F238E27FC236}">
                  <a16:creationId xmlns:a16="http://schemas.microsoft.com/office/drawing/2014/main" id="{8AC85678-ADCC-4C65-91A6-6B57C6B8F28D}"/>
                </a:ext>
              </a:extLst>
            </p:cNvPr>
            <p:cNvSpPr/>
            <p:nvPr/>
          </p:nvSpPr>
          <p:spPr>
            <a:xfrm>
              <a:off x="1700808" y="1059581"/>
              <a:ext cx="2952328" cy="1008417"/>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减弱</a:t>
              </a:r>
            </a:p>
          </p:txBody>
        </p:sp>
        <p:sp>
          <p:nvSpPr>
            <p:cNvPr id="36" name="矩形: 圆角 35">
              <a:extLst>
                <a:ext uri="{FF2B5EF4-FFF2-40B4-BE49-F238E27FC236}">
                  <a16:creationId xmlns:a16="http://schemas.microsoft.com/office/drawing/2014/main" id="{73800C09-9BC7-4C02-889C-31E7D604E05A}"/>
                </a:ext>
              </a:extLst>
            </p:cNvPr>
            <p:cNvSpPr/>
            <p:nvPr/>
          </p:nvSpPr>
          <p:spPr>
            <a:xfrm>
              <a:off x="1754624" y="1347614"/>
              <a:ext cx="2826504" cy="602298"/>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使用模糊词重新训练来增强模型</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在词语中搜索决定因子</a:t>
              </a:r>
            </a:p>
          </p:txBody>
        </p:sp>
      </p:grpSp>
      <p:sp>
        <p:nvSpPr>
          <p:cNvPr id="37" name="箭头: 下 36">
            <a:extLst>
              <a:ext uri="{FF2B5EF4-FFF2-40B4-BE49-F238E27FC236}">
                <a16:creationId xmlns:a16="http://schemas.microsoft.com/office/drawing/2014/main" id="{BB7481A9-DF33-432C-8871-91F2944F2DFC}"/>
              </a:ext>
            </a:extLst>
          </p:cNvPr>
          <p:cNvSpPr/>
          <p:nvPr/>
        </p:nvSpPr>
        <p:spPr>
          <a:xfrm rot="17371549">
            <a:off x="4012023" y="1902592"/>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CA61380F-C5EE-45BC-8E33-05F8AB1DA9B8}"/>
              </a:ext>
            </a:extLst>
          </p:cNvPr>
          <p:cNvSpPr/>
          <p:nvPr/>
        </p:nvSpPr>
        <p:spPr>
          <a:xfrm rot="14569010">
            <a:off x="4012021" y="2676480"/>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灯片编号占位符 9">
            <a:extLst>
              <a:ext uri="{FF2B5EF4-FFF2-40B4-BE49-F238E27FC236}">
                <a16:creationId xmlns:a16="http://schemas.microsoft.com/office/drawing/2014/main" id="{37385541-8665-4D6D-A7E5-09444F1F5B4E}"/>
              </a:ext>
            </a:extLst>
          </p:cNvPr>
          <p:cNvSpPr>
            <a:spLocks noGrp="1"/>
          </p:cNvSpPr>
          <p:nvPr>
            <p:ph type="sldNum" sz="quarter" idx="4"/>
          </p:nvPr>
        </p:nvSpPr>
        <p:spPr/>
        <p:txBody>
          <a:bodyPr/>
          <a:lstStyle/>
          <a:p>
            <a:fld id="{0C913308-F349-4B6D-A68A-DD1791B4A57B}" type="slidenum">
              <a:rPr lang="en-US" altLang="zh-CN" smtClean="0"/>
              <a:pPr/>
              <a:t>11</a:t>
            </a:fld>
            <a:r>
              <a:rPr lang="en-US" altLang="zh-CN"/>
              <a:t>/24</a:t>
            </a:r>
            <a:endParaRPr lang="en-US" dirty="0"/>
          </a:p>
        </p:txBody>
      </p:sp>
    </p:spTree>
    <p:extLst>
      <p:ext uri="{BB962C8B-B14F-4D97-AF65-F5344CB8AC3E}">
        <p14:creationId xmlns:p14="http://schemas.microsoft.com/office/powerpoint/2010/main" val="153423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语言发音</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aphicFrame>
        <p:nvGraphicFramePr>
          <p:cNvPr id="11" name="表格 10">
            <a:extLst>
              <a:ext uri="{FF2B5EF4-FFF2-40B4-BE49-F238E27FC236}">
                <a16:creationId xmlns:a16="http://schemas.microsoft.com/office/drawing/2014/main" id="{AEC0D1EB-BBBB-4874-8C41-B48E4A671AA1}"/>
              </a:ext>
            </a:extLst>
          </p:cNvPr>
          <p:cNvGraphicFramePr>
            <a:graphicFrameLocks noGrp="1"/>
          </p:cNvGraphicFramePr>
          <p:nvPr>
            <p:extLst>
              <p:ext uri="{D42A27DB-BD31-4B8C-83A1-F6EECF244321}">
                <p14:modId xmlns:p14="http://schemas.microsoft.com/office/powerpoint/2010/main" val="222033155"/>
              </p:ext>
            </p:extLst>
          </p:nvPr>
        </p:nvGraphicFramePr>
        <p:xfrm>
          <a:off x="1803710" y="673437"/>
          <a:ext cx="4428075" cy="1828800"/>
        </p:xfrm>
        <a:graphic>
          <a:graphicData uri="http://schemas.openxmlformats.org/drawingml/2006/table">
            <a:tbl>
              <a:tblPr firstRow="1" bandRow="1">
                <a:tableStyleId>{5C22544A-7EE6-4342-B048-85BDC9FD1C3A}</a:tableStyleId>
              </a:tblPr>
              <a:tblGrid>
                <a:gridCol w="1476025">
                  <a:extLst>
                    <a:ext uri="{9D8B030D-6E8A-4147-A177-3AD203B41FA5}">
                      <a16:colId xmlns:a16="http://schemas.microsoft.com/office/drawing/2014/main" val="2465934961"/>
                    </a:ext>
                  </a:extLst>
                </a:gridCol>
                <a:gridCol w="1476025">
                  <a:extLst>
                    <a:ext uri="{9D8B030D-6E8A-4147-A177-3AD203B41FA5}">
                      <a16:colId xmlns:a16="http://schemas.microsoft.com/office/drawing/2014/main" val="2280159503"/>
                    </a:ext>
                  </a:extLst>
                </a:gridCol>
                <a:gridCol w="1476025">
                  <a:extLst>
                    <a:ext uri="{9D8B030D-6E8A-4147-A177-3AD203B41FA5}">
                      <a16:colId xmlns:a16="http://schemas.microsoft.com/office/drawing/2014/main" val="2450675623"/>
                    </a:ext>
                  </a:extLst>
                </a:gridCol>
              </a:tblGrid>
              <a:tr h="224771">
                <a:tc>
                  <a:txBody>
                    <a:bodyPr/>
                    <a:lstStyle/>
                    <a:p>
                      <a:pPr algn="ctr"/>
                      <a:endParaRPr lang="zh-CN" altLang="en-US" sz="1200" dirty="0"/>
                    </a:p>
                  </a:txBody>
                  <a:tcPr anchor="ctr">
                    <a:solidFill>
                      <a:srgbClr val="314865"/>
                    </a:solidFill>
                  </a:tcPr>
                </a:tc>
                <a:tc>
                  <a:txBody>
                    <a:bodyPr/>
                    <a:lstStyle/>
                    <a:p>
                      <a:pPr algn="ctr"/>
                      <a:r>
                        <a:rPr lang="zh-CN" altLang="en-US" sz="1200" b="1" dirty="0"/>
                        <a:t>中文</a:t>
                      </a:r>
                    </a:p>
                  </a:txBody>
                  <a:tcPr anchor="ctr">
                    <a:solidFill>
                      <a:srgbClr val="314865"/>
                    </a:solidFill>
                  </a:tcPr>
                </a:tc>
                <a:tc>
                  <a:txBody>
                    <a:bodyPr/>
                    <a:lstStyle/>
                    <a:p>
                      <a:pPr algn="ctr"/>
                      <a:r>
                        <a:rPr lang="zh-CN" altLang="en-US" sz="1200" b="1" dirty="0"/>
                        <a:t>英文</a:t>
                      </a:r>
                    </a:p>
                  </a:txBody>
                  <a:tcPr anchor="ctr">
                    <a:solidFill>
                      <a:srgbClr val="314865"/>
                    </a:solidFill>
                  </a:tcPr>
                </a:tc>
                <a:extLst>
                  <a:ext uri="{0D108BD9-81ED-4DB2-BD59-A6C34878D82A}">
                    <a16:rowId xmlns:a16="http://schemas.microsoft.com/office/drawing/2014/main" val="1661526423"/>
                  </a:ext>
                </a:extLst>
              </a:tr>
              <a:tr h="224771">
                <a:tc>
                  <a:txBody>
                    <a:bodyPr/>
                    <a:lstStyle/>
                    <a:p>
                      <a:pPr algn="ctr"/>
                      <a:r>
                        <a:rPr lang="zh-CN" altLang="en-US" sz="1200" dirty="0"/>
                        <a:t>唤醒词</a:t>
                      </a:r>
                    </a:p>
                  </a:txBody>
                  <a:tcPr anchor="ctr"/>
                </a:tc>
                <a:tc>
                  <a:txBody>
                    <a:bodyPr/>
                    <a:lstStyle/>
                    <a:p>
                      <a:pPr algn="ctr"/>
                      <a:r>
                        <a:rPr lang="zh-CN" altLang="en-US" sz="1200" dirty="0"/>
                        <a:t>小度</a:t>
                      </a:r>
                    </a:p>
                  </a:txBody>
                  <a:tcPr anchor="ctr"/>
                </a:tc>
                <a:tc>
                  <a:txBody>
                    <a:bodyPr/>
                    <a:lstStyle/>
                    <a:p>
                      <a:pPr algn="ctr"/>
                      <a:r>
                        <a:rPr lang="en-US" altLang="zh-CN" sz="1200" dirty="0"/>
                        <a:t>Hey, Google</a:t>
                      </a:r>
                      <a:endParaRPr lang="zh-CN" altLang="en-US" sz="1200" dirty="0"/>
                    </a:p>
                  </a:txBody>
                  <a:tcPr anchor="ctr"/>
                </a:tc>
                <a:extLst>
                  <a:ext uri="{0D108BD9-81ED-4DB2-BD59-A6C34878D82A}">
                    <a16:rowId xmlns:a16="http://schemas.microsoft.com/office/drawing/2014/main" val="2696613323"/>
                  </a:ext>
                </a:extLst>
              </a:tr>
              <a:tr h="224771">
                <a:tc>
                  <a:txBody>
                    <a:bodyPr/>
                    <a:lstStyle/>
                    <a:p>
                      <a:pPr algn="ctr"/>
                      <a:r>
                        <a:rPr lang="zh-CN" altLang="en-US" sz="1200" dirty="0"/>
                        <a:t>书写单元</a:t>
                      </a:r>
                    </a:p>
                  </a:txBody>
                  <a:tcPr anchor="ctr"/>
                </a:tc>
                <a:tc>
                  <a:txBody>
                    <a:bodyPr/>
                    <a:lstStyle/>
                    <a:p>
                      <a:pPr algn="ctr"/>
                      <a:r>
                        <a:rPr lang="zh-CN" altLang="en-US" sz="1200" dirty="0"/>
                        <a:t>汉字</a:t>
                      </a:r>
                    </a:p>
                  </a:txBody>
                  <a:tcPr anchor="ctr"/>
                </a:tc>
                <a:tc>
                  <a:txBody>
                    <a:bodyPr/>
                    <a:lstStyle/>
                    <a:p>
                      <a:pPr algn="ctr"/>
                      <a:r>
                        <a:rPr lang="zh-CN" altLang="en-US" sz="1200" dirty="0"/>
                        <a:t>字母</a:t>
                      </a:r>
                    </a:p>
                  </a:txBody>
                  <a:tcPr anchor="ctr"/>
                </a:tc>
                <a:extLst>
                  <a:ext uri="{0D108BD9-81ED-4DB2-BD59-A6C34878D82A}">
                    <a16:rowId xmlns:a16="http://schemas.microsoft.com/office/drawing/2014/main" val="2896948041"/>
                  </a:ext>
                </a:extLst>
              </a:tr>
              <a:tr h="380382">
                <a:tc>
                  <a:txBody>
                    <a:bodyPr/>
                    <a:lstStyle/>
                    <a:p>
                      <a:pPr algn="ctr"/>
                      <a:r>
                        <a:rPr lang="zh-CN" altLang="en-US" sz="1200" dirty="0"/>
                        <a:t>发音单元</a:t>
                      </a:r>
                    </a:p>
                  </a:txBody>
                  <a:tcPr anchor="ctr"/>
                </a:tc>
                <a:tc>
                  <a:txBody>
                    <a:bodyPr/>
                    <a:lstStyle/>
                    <a:p>
                      <a:pPr algn="ctr"/>
                      <a:r>
                        <a:rPr lang="zh-CN" altLang="en-US" sz="1200" dirty="0"/>
                        <a:t>拼音</a:t>
                      </a:r>
                      <a:br>
                        <a:rPr lang="en-US" altLang="zh-CN" sz="1200" dirty="0"/>
                      </a:br>
                      <a:r>
                        <a:rPr lang="en-US" altLang="zh-CN" sz="1200" dirty="0"/>
                        <a:t>(</a:t>
                      </a:r>
                      <a:r>
                        <a:rPr lang="zh-CN" altLang="en-US" sz="1200" dirty="0"/>
                        <a:t>声母、韵母、音调</a:t>
                      </a:r>
                      <a:r>
                        <a:rPr lang="en-US" altLang="zh-CN" sz="1200" dirty="0"/>
                        <a:t>)</a:t>
                      </a:r>
                      <a:endParaRPr lang="zh-CN" altLang="en-US" sz="1200" dirty="0"/>
                    </a:p>
                  </a:txBody>
                  <a:tcPr anchor="ctr"/>
                </a:tc>
                <a:tc>
                  <a:txBody>
                    <a:bodyPr/>
                    <a:lstStyle/>
                    <a:p>
                      <a:pPr algn="ctr"/>
                      <a:r>
                        <a:rPr lang="zh-CN" altLang="en-US" sz="1200" dirty="0"/>
                        <a:t>音素</a:t>
                      </a:r>
                    </a:p>
                  </a:txBody>
                  <a:tcPr anchor="ctr"/>
                </a:tc>
                <a:extLst>
                  <a:ext uri="{0D108BD9-81ED-4DB2-BD59-A6C34878D82A}">
                    <a16:rowId xmlns:a16="http://schemas.microsoft.com/office/drawing/2014/main" val="2796138250"/>
                  </a:ext>
                </a:extLst>
              </a:tr>
              <a:tr h="224771">
                <a:tc>
                  <a:txBody>
                    <a:bodyPr/>
                    <a:lstStyle/>
                    <a:p>
                      <a:pPr algn="ctr"/>
                      <a:r>
                        <a:rPr lang="zh-CN" altLang="en-US" sz="1200" dirty="0"/>
                        <a:t>发音样例</a:t>
                      </a:r>
                    </a:p>
                  </a:txBody>
                  <a:tcPr anchor="ctr"/>
                </a:tc>
                <a:tc>
                  <a:txBody>
                    <a:bodyPr/>
                    <a:lstStyle/>
                    <a:p>
                      <a:pPr algn="ctr"/>
                      <a:r>
                        <a:rPr lang="en-US" altLang="zh-CN" sz="1200" dirty="0" err="1"/>
                        <a:t>xiao</a:t>
                      </a:r>
                      <a:r>
                        <a:rPr lang="en-US" altLang="zh-CN" sz="1200" dirty="0"/>
                        <a:t> 3 du 4</a:t>
                      </a:r>
                      <a:endParaRPr lang="zh-CN" altLang="en-US" sz="1200" dirty="0"/>
                    </a:p>
                  </a:txBody>
                  <a:tcPr anchor="ctr"/>
                </a:tc>
                <a:tc>
                  <a:txBody>
                    <a:bodyPr/>
                    <a:lstStyle/>
                    <a:p>
                      <a:pPr algn="ctr"/>
                      <a:r>
                        <a:rPr lang="en-US" altLang="zh-CN" sz="1200" dirty="0"/>
                        <a:t>h e j g u g ə l</a:t>
                      </a:r>
                      <a:endParaRPr lang="zh-CN" altLang="en-US" sz="1200" dirty="0"/>
                    </a:p>
                  </a:txBody>
                  <a:tcPr anchor="ctr"/>
                </a:tc>
                <a:extLst>
                  <a:ext uri="{0D108BD9-81ED-4DB2-BD59-A6C34878D82A}">
                    <a16:rowId xmlns:a16="http://schemas.microsoft.com/office/drawing/2014/main" val="2757888814"/>
                  </a:ext>
                </a:extLst>
              </a:tr>
              <a:tr h="224771">
                <a:tc>
                  <a:txBody>
                    <a:bodyPr/>
                    <a:lstStyle/>
                    <a:p>
                      <a:pPr algn="ctr"/>
                      <a:r>
                        <a:rPr lang="zh-CN" altLang="en-US" sz="1200" dirty="0"/>
                        <a:t>词语长度</a:t>
                      </a:r>
                    </a:p>
                  </a:txBody>
                  <a:tcPr anchor="ctr"/>
                </a:tc>
                <a:tc>
                  <a:txBody>
                    <a:bodyPr/>
                    <a:lstStyle/>
                    <a:p>
                      <a:pPr algn="ctr"/>
                      <a:r>
                        <a:rPr lang="zh-CN" altLang="en-US" sz="1200" dirty="0"/>
                        <a:t>固定</a:t>
                      </a:r>
                    </a:p>
                  </a:txBody>
                  <a:tcPr anchor="ctr"/>
                </a:tc>
                <a:tc>
                  <a:txBody>
                    <a:bodyPr/>
                    <a:lstStyle/>
                    <a:p>
                      <a:pPr algn="ctr"/>
                      <a:r>
                        <a:rPr lang="zh-CN" altLang="en-US" sz="1200" dirty="0"/>
                        <a:t>变化</a:t>
                      </a:r>
                    </a:p>
                  </a:txBody>
                  <a:tcPr anchor="ctr"/>
                </a:tc>
                <a:extLst>
                  <a:ext uri="{0D108BD9-81ED-4DB2-BD59-A6C34878D82A}">
                    <a16:rowId xmlns:a16="http://schemas.microsoft.com/office/drawing/2014/main" val="3523580734"/>
                  </a:ext>
                </a:extLst>
              </a:tr>
            </a:tbl>
          </a:graphicData>
        </a:graphic>
      </p:graphicFrame>
      <p:sp>
        <p:nvSpPr>
          <p:cNvPr id="13" name="矩形: 圆角 12">
            <a:extLst>
              <a:ext uri="{FF2B5EF4-FFF2-40B4-BE49-F238E27FC236}">
                <a16:creationId xmlns:a16="http://schemas.microsoft.com/office/drawing/2014/main" id="{1CE8A18E-2B22-4CC3-96F8-91A0DEA00DFC}"/>
              </a:ext>
            </a:extLst>
          </p:cNvPr>
          <p:cNvSpPr/>
          <p:nvPr/>
        </p:nvSpPr>
        <p:spPr>
          <a:xfrm>
            <a:off x="2255801" y="2914832"/>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xiao3du4</a:t>
            </a:r>
            <a:endParaRPr lang="zh-CN" altLang="en-US" sz="1200" dirty="0">
              <a:solidFill>
                <a:schemeClr val="tx1"/>
              </a:solidFill>
            </a:endParaRPr>
          </a:p>
        </p:txBody>
      </p:sp>
      <p:sp>
        <p:nvSpPr>
          <p:cNvPr id="31" name="矩形: 圆角 30">
            <a:extLst>
              <a:ext uri="{FF2B5EF4-FFF2-40B4-BE49-F238E27FC236}">
                <a16:creationId xmlns:a16="http://schemas.microsoft.com/office/drawing/2014/main" id="{29BA3264-3FCE-48E5-A70F-0239D25DC80F}"/>
              </a:ext>
            </a:extLst>
          </p:cNvPr>
          <p:cNvSpPr/>
          <p:nvPr/>
        </p:nvSpPr>
        <p:spPr>
          <a:xfrm>
            <a:off x="1490716" y="3392348"/>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t>
            </a:r>
            <a:r>
              <a:rPr lang="en-US" altLang="zh-CN" sz="1200" i="1" u="sng" dirty="0">
                <a:solidFill>
                  <a:srgbClr val="C00000"/>
                </a:solidFill>
              </a:rPr>
              <a:t>an</a:t>
            </a:r>
            <a:r>
              <a:rPr lang="en-US" altLang="zh-CN" sz="1200" dirty="0">
                <a:solidFill>
                  <a:schemeClr val="tx1"/>
                </a:solidFill>
              </a:rPr>
              <a:t>3du4</a:t>
            </a:r>
            <a:endParaRPr lang="zh-CN" altLang="en-US" sz="1200" dirty="0">
              <a:solidFill>
                <a:schemeClr val="tx1"/>
              </a:solidFill>
            </a:endParaRPr>
          </a:p>
        </p:txBody>
      </p:sp>
      <p:sp>
        <p:nvSpPr>
          <p:cNvPr id="32" name="矩形: 圆角 31">
            <a:extLst>
              <a:ext uri="{FF2B5EF4-FFF2-40B4-BE49-F238E27FC236}">
                <a16:creationId xmlns:a16="http://schemas.microsoft.com/office/drawing/2014/main" id="{E8DE7C17-3479-4A17-856A-C0230B173688}"/>
              </a:ext>
            </a:extLst>
          </p:cNvPr>
          <p:cNvSpPr/>
          <p:nvPr/>
        </p:nvSpPr>
        <p:spPr>
          <a:xfrm>
            <a:off x="2975881" y="3392349"/>
            <a:ext cx="864096"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xian3d</a:t>
            </a:r>
            <a:r>
              <a:rPr lang="en-US" altLang="zh-CN" sz="1200" i="1" u="sng" dirty="0">
                <a:solidFill>
                  <a:srgbClr val="C00000"/>
                </a:solidFill>
              </a:rPr>
              <a:t>ou</a:t>
            </a:r>
            <a:r>
              <a:rPr lang="en-US" altLang="zh-CN" sz="1200" dirty="0">
                <a:solidFill>
                  <a:schemeClr val="tx1"/>
                </a:solidFill>
              </a:rPr>
              <a:t>1</a:t>
            </a:r>
            <a:endParaRPr lang="zh-CN" altLang="en-US" sz="1200" dirty="0">
              <a:solidFill>
                <a:schemeClr val="tx1"/>
              </a:solidFill>
            </a:endParaRPr>
          </a:p>
        </p:txBody>
      </p:sp>
      <p:sp>
        <p:nvSpPr>
          <p:cNvPr id="33" name="矩形: 圆角 32">
            <a:extLst>
              <a:ext uri="{FF2B5EF4-FFF2-40B4-BE49-F238E27FC236}">
                <a16:creationId xmlns:a16="http://schemas.microsoft.com/office/drawing/2014/main" id="{2DC54392-3B33-40E6-AB05-6BC6C9362EF7}"/>
              </a:ext>
            </a:extLst>
          </p:cNvPr>
          <p:cNvSpPr/>
          <p:nvPr/>
        </p:nvSpPr>
        <p:spPr>
          <a:xfrm>
            <a:off x="1500750" y="3877845"/>
            <a:ext cx="768553"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xun3du4</a:t>
            </a:r>
            <a:endParaRPr lang="zh-CN" altLang="en-US" sz="1200" dirty="0">
              <a:solidFill>
                <a:schemeClr val="tx1"/>
              </a:solidFill>
            </a:endParaRPr>
          </a:p>
        </p:txBody>
      </p:sp>
      <p:sp>
        <p:nvSpPr>
          <p:cNvPr id="34" name="矩形: 圆角 33">
            <a:extLst>
              <a:ext uri="{FF2B5EF4-FFF2-40B4-BE49-F238E27FC236}">
                <a16:creationId xmlns:a16="http://schemas.microsoft.com/office/drawing/2014/main" id="{4B0CEA5A-1522-41EE-B975-FE74C5A44CBA}"/>
              </a:ext>
            </a:extLst>
          </p:cNvPr>
          <p:cNvSpPr/>
          <p:nvPr/>
        </p:nvSpPr>
        <p:spPr>
          <a:xfrm>
            <a:off x="2339398" y="3877845"/>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tiao3du4</a:t>
            </a:r>
            <a:endParaRPr lang="zh-CN" altLang="en-US" sz="1200" dirty="0">
              <a:solidFill>
                <a:schemeClr val="tx1"/>
              </a:solidFill>
            </a:endParaRPr>
          </a:p>
        </p:txBody>
      </p:sp>
      <p:sp>
        <p:nvSpPr>
          <p:cNvPr id="35" name="矩形: 圆角 34">
            <a:extLst>
              <a:ext uri="{FF2B5EF4-FFF2-40B4-BE49-F238E27FC236}">
                <a16:creationId xmlns:a16="http://schemas.microsoft.com/office/drawing/2014/main" id="{E4DFA18C-4441-475A-9DCD-D1736C2C186F}"/>
              </a:ext>
            </a:extLst>
          </p:cNvPr>
          <p:cNvSpPr/>
          <p:nvPr/>
        </p:nvSpPr>
        <p:spPr>
          <a:xfrm>
            <a:off x="3218957" y="3877846"/>
            <a:ext cx="89237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tiang1tou2</a:t>
            </a:r>
            <a:endParaRPr lang="zh-CN" altLang="en-US" sz="1200" dirty="0">
              <a:solidFill>
                <a:schemeClr val="tx1"/>
              </a:solidFill>
            </a:endParaRPr>
          </a:p>
        </p:txBody>
      </p:sp>
      <p:cxnSp>
        <p:nvCxnSpPr>
          <p:cNvPr id="19" name="连接符: 肘形 18">
            <a:extLst>
              <a:ext uri="{FF2B5EF4-FFF2-40B4-BE49-F238E27FC236}">
                <a16:creationId xmlns:a16="http://schemas.microsoft.com/office/drawing/2014/main" id="{B770F972-EAAE-41DA-8CED-B33195450B9E}"/>
              </a:ext>
            </a:extLst>
          </p:cNvPr>
          <p:cNvCxnSpPr>
            <a:stCxn id="13" idx="2"/>
            <a:endCxn id="31" idx="0"/>
          </p:cNvCxnSpPr>
          <p:nvPr/>
        </p:nvCxnSpPr>
        <p:spPr>
          <a:xfrm rot="5400000">
            <a:off x="2192128" y="2932630"/>
            <a:ext cx="154351" cy="765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39331EF2-B2EB-41A9-8A03-5CA4F0C68751}"/>
              </a:ext>
            </a:extLst>
          </p:cNvPr>
          <p:cNvCxnSpPr>
            <a:cxnSpLocks/>
            <a:stCxn id="31" idx="2"/>
            <a:endCxn id="33" idx="0"/>
          </p:cNvCxnSpPr>
          <p:nvPr/>
        </p:nvCxnSpPr>
        <p:spPr>
          <a:xfrm rot="5400000">
            <a:off x="1804728" y="3795813"/>
            <a:ext cx="162332" cy="17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C7AE2569-9891-4607-A103-922EC6C5A8F9}"/>
              </a:ext>
            </a:extLst>
          </p:cNvPr>
          <p:cNvCxnSpPr>
            <a:cxnSpLocks/>
            <a:stCxn id="31" idx="2"/>
            <a:endCxn id="34" idx="0"/>
          </p:cNvCxnSpPr>
          <p:nvPr/>
        </p:nvCxnSpPr>
        <p:spPr>
          <a:xfrm rot="16200000" flipH="1">
            <a:off x="2229935" y="3372338"/>
            <a:ext cx="162332" cy="8486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2B44BFE3-4583-43AC-B202-0B3E8C8A1742}"/>
              </a:ext>
            </a:extLst>
          </p:cNvPr>
          <p:cNvCxnSpPr>
            <a:stCxn id="13" idx="2"/>
            <a:endCxn id="32" idx="0"/>
          </p:cNvCxnSpPr>
          <p:nvPr/>
        </p:nvCxnSpPr>
        <p:spPr>
          <a:xfrm rot="16200000" flipH="1">
            <a:off x="2952711" y="2937131"/>
            <a:ext cx="154352" cy="7560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4F6B195E-3555-4D51-AEEC-7DA0ED63E9E2}"/>
              </a:ext>
            </a:extLst>
          </p:cNvPr>
          <p:cNvCxnSpPr>
            <a:cxnSpLocks/>
            <a:stCxn id="32" idx="2"/>
            <a:endCxn id="35" idx="0"/>
          </p:cNvCxnSpPr>
          <p:nvPr/>
        </p:nvCxnSpPr>
        <p:spPr>
          <a:xfrm rot="16200000" flipH="1">
            <a:off x="3455371" y="3668071"/>
            <a:ext cx="162332" cy="25721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B7F6F0C7-0277-48A2-941F-F9AF231BF1AA}"/>
              </a:ext>
            </a:extLst>
          </p:cNvPr>
          <p:cNvSpPr/>
          <p:nvPr/>
        </p:nvSpPr>
        <p:spPr>
          <a:xfrm>
            <a:off x="5070662" y="290544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Hey Google</a:t>
            </a:r>
            <a:endParaRPr lang="zh-CN" altLang="en-US" sz="1200" dirty="0">
              <a:solidFill>
                <a:schemeClr val="tx1"/>
              </a:solidFill>
            </a:endParaRPr>
          </a:p>
        </p:txBody>
      </p:sp>
      <p:sp>
        <p:nvSpPr>
          <p:cNvPr id="44" name="矩形: 圆角 43">
            <a:extLst>
              <a:ext uri="{FF2B5EF4-FFF2-40B4-BE49-F238E27FC236}">
                <a16:creationId xmlns:a16="http://schemas.microsoft.com/office/drawing/2014/main" id="{0CAD3B31-934D-4C80-98B8-67710BC41046}"/>
              </a:ext>
            </a:extLst>
          </p:cNvPr>
          <p:cNvSpPr/>
          <p:nvPr/>
        </p:nvSpPr>
        <p:spPr>
          <a:xfrm>
            <a:off x="4351599" y="338523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a:t>
            </a:r>
            <a:r>
              <a:rPr lang="en-US" altLang="zh-CN" sz="1200" i="1" u="sng" dirty="0">
                <a:solidFill>
                  <a:srgbClr val="C00000"/>
                </a:solidFill>
              </a:rPr>
              <a:t>i</a:t>
            </a:r>
            <a:r>
              <a:rPr lang="en-US" altLang="zh-CN" sz="1200" dirty="0">
                <a:solidFill>
                  <a:schemeClr val="tx1"/>
                </a:solidFill>
              </a:rPr>
              <a:t> Google</a:t>
            </a:r>
            <a:endParaRPr lang="zh-CN" altLang="en-US" sz="1200" dirty="0">
              <a:solidFill>
                <a:schemeClr val="tx1"/>
              </a:solidFill>
            </a:endParaRPr>
          </a:p>
        </p:txBody>
      </p:sp>
      <p:sp>
        <p:nvSpPr>
          <p:cNvPr id="45" name="矩形: 圆角 44">
            <a:extLst>
              <a:ext uri="{FF2B5EF4-FFF2-40B4-BE49-F238E27FC236}">
                <a16:creationId xmlns:a16="http://schemas.microsoft.com/office/drawing/2014/main" id="{F1404A9A-29B5-4662-84EC-D20C5BAF59AB}"/>
              </a:ext>
            </a:extLst>
          </p:cNvPr>
          <p:cNvSpPr/>
          <p:nvPr/>
        </p:nvSpPr>
        <p:spPr>
          <a:xfrm>
            <a:off x="5720348" y="338523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Hi Goog</a:t>
            </a:r>
            <a:r>
              <a:rPr lang="en-US" altLang="zh-CN" sz="1200" i="1" u="sng" dirty="0">
                <a:solidFill>
                  <a:srgbClr val="C00000"/>
                </a:solidFill>
              </a:rPr>
              <a:t>a</a:t>
            </a:r>
            <a:endParaRPr lang="zh-CN" altLang="en-US" sz="1200" i="1" u="sng" dirty="0">
              <a:solidFill>
                <a:srgbClr val="C00000"/>
              </a:solidFill>
            </a:endParaRPr>
          </a:p>
        </p:txBody>
      </p:sp>
      <p:sp>
        <p:nvSpPr>
          <p:cNvPr id="46" name="矩形: 圆角 45">
            <a:extLst>
              <a:ext uri="{FF2B5EF4-FFF2-40B4-BE49-F238E27FC236}">
                <a16:creationId xmlns:a16="http://schemas.microsoft.com/office/drawing/2014/main" id="{DA1FEB0F-442A-4A2F-A41D-8B69BD3BAD6B}"/>
              </a:ext>
            </a:extLst>
          </p:cNvPr>
          <p:cNvSpPr/>
          <p:nvPr/>
        </p:nvSpPr>
        <p:spPr>
          <a:xfrm>
            <a:off x="4245175" y="3865025"/>
            <a:ext cx="704902"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Hi </a:t>
            </a:r>
            <a:r>
              <a:rPr lang="en-US" altLang="zh-CN" sz="1200" dirty="0" err="1">
                <a:solidFill>
                  <a:schemeClr val="tx1"/>
                </a:solidFill>
              </a:rPr>
              <a:t>gogo</a:t>
            </a:r>
            <a:endParaRPr lang="zh-CN" altLang="en-US" sz="1200" dirty="0">
              <a:solidFill>
                <a:schemeClr val="tx1"/>
              </a:solidFill>
            </a:endParaRPr>
          </a:p>
        </p:txBody>
      </p:sp>
      <p:sp>
        <p:nvSpPr>
          <p:cNvPr id="52" name="矩形: 圆角 51">
            <a:extLst>
              <a:ext uri="{FF2B5EF4-FFF2-40B4-BE49-F238E27FC236}">
                <a16:creationId xmlns:a16="http://schemas.microsoft.com/office/drawing/2014/main" id="{7E7C73E5-3BAE-41F9-9C16-550ADBFA30D2}"/>
              </a:ext>
            </a:extLst>
          </p:cNvPr>
          <p:cNvSpPr/>
          <p:nvPr/>
        </p:nvSpPr>
        <p:spPr>
          <a:xfrm>
            <a:off x="4993852" y="3870734"/>
            <a:ext cx="796491"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Hay </a:t>
            </a:r>
            <a:r>
              <a:rPr lang="en-US" altLang="zh-CN" sz="1200" dirty="0" err="1">
                <a:solidFill>
                  <a:schemeClr val="tx1"/>
                </a:solidFill>
              </a:rPr>
              <a:t>guga</a:t>
            </a:r>
            <a:endParaRPr lang="zh-CN" altLang="en-US" sz="1200" dirty="0">
              <a:solidFill>
                <a:schemeClr val="tx1"/>
              </a:solidFill>
            </a:endParaRPr>
          </a:p>
        </p:txBody>
      </p:sp>
      <p:sp>
        <p:nvSpPr>
          <p:cNvPr id="53" name="矩形: 圆角 52">
            <a:extLst>
              <a:ext uri="{FF2B5EF4-FFF2-40B4-BE49-F238E27FC236}">
                <a16:creationId xmlns:a16="http://schemas.microsoft.com/office/drawing/2014/main" id="{98732490-0E4A-4D33-96DE-CF4DE3AF1D3D}"/>
              </a:ext>
            </a:extLst>
          </p:cNvPr>
          <p:cNvSpPr/>
          <p:nvPr/>
        </p:nvSpPr>
        <p:spPr>
          <a:xfrm>
            <a:off x="5859952" y="3865025"/>
            <a:ext cx="797730"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Hey </a:t>
            </a:r>
            <a:r>
              <a:rPr lang="en-US" altLang="zh-CN" sz="1200" dirty="0" err="1">
                <a:solidFill>
                  <a:schemeClr val="tx1"/>
                </a:solidFill>
              </a:rPr>
              <a:t>goka</a:t>
            </a:r>
            <a:endParaRPr lang="zh-CN" altLang="en-US" sz="1200" dirty="0">
              <a:solidFill>
                <a:schemeClr val="tx1"/>
              </a:solidFill>
            </a:endParaRPr>
          </a:p>
        </p:txBody>
      </p:sp>
      <p:cxnSp>
        <p:nvCxnSpPr>
          <p:cNvPr id="39" name="连接符: 肘形 38">
            <a:extLst>
              <a:ext uri="{FF2B5EF4-FFF2-40B4-BE49-F238E27FC236}">
                <a16:creationId xmlns:a16="http://schemas.microsoft.com/office/drawing/2014/main" id="{F88101F4-F7C1-44A6-9DDE-92A3AADEB9A1}"/>
              </a:ext>
            </a:extLst>
          </p:cNvPr>
          <p:cNvCxnSpPr>
            <a:stCxn id="43" idx="2"/>
            <a:endCxn id="44" idx="0"/>
          </p:cNvCxnSpPr>
          <p:nvPr/>
        </p:nvCxnSpPr>
        <p:spPr>
          <a:xfrm rot="5400000">
            <a:off x="5101678" y="2947392"/>
            <a:ext cx="156625" cy="7190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B83ADB01-2737-44EF-8501-9B4DADC468C5}"/>
              </a:ext>
            </a:extLst>
          </p:cNvPr>
          <p:cNvCxnSpPr>
            <a:stCxn id="43" idx="2"/>
            <a:endCxn id="45" idx="0"/>
          </p:cNvCxnSpPr>
          <p:nvPr/>
        </p:nvCxnSpPr>
        <p:spPr>
          <a:xfrm rot="16200000" flipH="1">
            <a:off x="5786052" y="2982080"/>
            <a:ext cx="156625" cy="6496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EEE6D471-3A13-442E-BB79-CE6A0A19ADD4}"/>
              </a:ext>
            </a:extLst>
          </p:cNvPr>
          <p:cNvCxnSpPr>
            <a:cxnSpLocks/>
            <a:stCxn id="44" idx="2"/>
            <a:endCxn id="46" idx="0"/>
          </p:cNvCxnSpPr>
          <p:nvPr/>
        </p:nvCxnSpPr>
        <p:spPr>
          <a:xfrm rot="5400000">
            <a:off x="4630730" y="3675297"/>
            <a:ext cx="156624" cy="22283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413A7350-F8BE-4077-BDED-1AE117B01F9D}"/>
              </a:ext>
            </a:extLst>
          </p:cNvPr>
          <p:cNvCxnSpPr>
            <a:cxnSpLocks/>
            <a:stCxn id="45" idx="2"/>
            <a:endCxn id="53" idx="0"/>
          </p:cNvCxnSpPr>
          <p:nvPr/>
        </p:nvCxnSpPr>
        <p:spPr>
          <a:xfrm rot="16200000" flipH="1">
            <a:off x="6145700" y="3751908"/>
            <a:ext cx="156624" cy="69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C840D511-27BB-482D-B4E8-067D43DA4D0C}"/>
              </a:ext>
            </a:extLst>
          </p:cNvPr>
          <p:cNvCxnSpPr>
            <a:cxnSpLocks/>
            <a:stCxn id="45" idx="2"/>
            <a:endCxn id="52" idx="0"/>
          </p:cNvCxnSpPr>
          <p:nvPr/>
        </p:nvCxnSpPr>
        <p:spPr>
          <a:xfrm rot="5400000">
            <a:off x="5709487" y="3391013"/>
            <a:ext cx="162333" cy="79710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433F5131-624E-471D-8BF1-94A66BCBD2CE}"/>
              </a:ext>
            </a:extLst>
          </p:cNvPr>
          <p:cNvSpPr>
            <a:spLocks noGrp="1"/>
          </p:cNvSpPr>
          <p:nvPr>
            <p:ph type="sldNum" sz="quarter" idx="4"/>
          </p:nvPr>
        </p:nvSpPr>
        <p:spPr/>
        <p:txBody>
          <a:bodyPr/>
          <a:lstStyle/>
          <a:p>
            <a:fld id="{0C913308-F349-4B6D-A68A-DD1791B4A57B}" type="slidenum">
              <a:rPr lang="en-US" altLang="zh-CN" smtClean="0"/>
              <a:pPr/>
              <a:t>12</a:t>
            </a:fld>
            <a:r>
              <a:rPr lang="en-US" altLang="zh-CN"/>
              <a:t>/24</a:t>
            </a:r>
            <a:endParaRPr lang="en-US" dirty="0"/>
          </a:p>
        </p:txBody>
      </p:sp>
    </p:spTree>
    <p:extLst>
      <p:ext uri="{BB962C8B-B14F-4D97-AF65-F5344CB8AC3E}">
        <p14:creationId xmlns:p14="http://schemas.microsoft.com/office/powerpoint/2010/main" val="330785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生成框架</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2" name="图片 1">
            <a:extLst>
              <a:ext uri="{FF2B5EF4-FFF2-40B4-BE49-F238E27FC236}">
                <a16:creationId xmlns:a16="http://schemas.microsoft.com/office/drawing/2014/main" id="{305267FC-2F58-413A-A2D6-06669FCFC44A}"/>
              </a:ext>
            </a:extLst>
          </p:cNvPr>
          <p:cNvPicPr>
            <a:picLocks noChangeAspect="1"/>
          </p:cNvPicPr>
          <p:nvPr/>
        </p:nvPicPr>
        <p:blipFill>
          <a:blip r:embed="rId4"/>
          <a:stretch>
            <a:fillRect/>
          </a:stretch>
        </p:blipFill>
        <p:spPr>
          <a:xfrm>
            <a:off x="1672621" y="1488813"/>
            <a:ext cx="4845236" cy="1264437"/>
          </a:xfrm>
          <a:prstGeom prst="rect">
            <a:avLst/>
          </a:prstGeom>
        </p:spPr>
      </p:pic>
      <p:sp>
        <p:nvSpPr>
          <p:cNvPr id="57" name="TextBox 6">
            <a:extLst>
              <a:ext uri="{FF2B5EF4-FFF2-40B4-BE49-F238E27FC236}">
                <a16:creationId xmlns:a16="http://schemas.microsoft.com/office/drawing/2014/main" id="{C339D3B5-0235-4666-BB38-C937F01E084D}"/>
              </a:ext>
            </a:extLst>
          </p:cNvPr>
          <p:cNvSpPr txBox="1"/>
          <p:nvPr/>
        </p:nvSpPr>
        <p:spPr>
          <a:xfrm>
            <a:off x="1625712" y="608425"/>
            <a:ext cx="4827624" cy="606256"/>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遗传算法将候选词语作为发音单元的组合</a:t>
            </a:r>
            <a:endParaRPr lang="en-US" altLang="zh-CN" sz="1400" dirty="0">
              <a:latin typeface="华文中宋" panose="02010600040101010101" pitchFamily="2" charset="-122"/>
              <a:ea typeface="华文中宋" panose="02010600040101010101" pitchFamily="2" charset="-122"/>
            </a:endParaRPr>
          </a:p>
          <a:p>
            <a:pPr marL="742950"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发音单元通过变异替换为其他组成</a:t>
            </a:r>
            <a:endParaRPr lang="en-US" altLang="zh-CN" sz="1400" dirty="0">
              <a:latin typeface="华文中宋" panose="02010600040101010101" pitchFamily="2" charset="-122"/>
              <a:ea typeface="华文中宋" panose="02010600040101010101" pitchFamily="2" charset="-122"/>
            </a:endParaRPr>
          </a:p>
        </p:txBody>
      </p:sp>
      <p:sp>
        <p:nvSpPr>
          <p:cNvPr id="59" name="TextBox 6">
            <a:extLst>
              <a:ext uri="{FF2B5EF4-FFF2-40B4-BE49-F238E27FC236}">
                <a16:creationId xmlns:a16="http://schemas.microsoft.com/office/drawing/2014/main" id="{3DA64B3A-EF07-432A-9EE4-47F49D4F21E0}"/>
              </a:ext>
            </a:extLst>
          </p:cNvPr>
          <p:cNvSpPr txBox="1"/>
          <p:nvPr/>
        </p:nvSpPr>
        <p:spPr>
          <a:xfrm>
            <a:off x="1625712" y="3076415"/>
            <a:ext cx="4827624" cy="606256"/>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挑战一：怎样适用于不同语言</a:t>
            </a:r>
            <a:endParaRPr lang="en-US" altLang="zh-CN" sz="1400" dirty="0">
              <a:latin typeface="华文中宋" panose="02010600040101010101" pitchFamily="2" charset="-122"/>
              <a:ea typeface="华文中宋" panose="02010600040101010101" pitchFamily="2" charset="-122"/>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挑战二：怎样平衡相似度与唤醒率</a:t>
            </a:r>
            <a:endParaRPr lang="en-US" altLang="zh-CN" sz="1400" dirty="0">
              <a:latin typeface="华文中宋" panose="02010600040101010101" pitchFamily="2" charset="-122"/>
              <a:ea typeface="华文中宋" panose="02010600040101010101" pitchFamily="2" charset="-122"/>
            </a:endParaRPr>
          </a:p>
        </p:txBody>
      </p:sp>
      <p:sp>
        <p:nvSpPr>
          <p:cNvPr id="11" name="灯片编号占位符 10">
            <a:extLst>
              <a:ext uri="{FF2B5EF4-FFF2-40B4-BE49-F238E27FC236}">
                <a16:creationId xmlns:a16="http://schemas.microsoft.com/office/drawing/2014/main" id="{1507D1C1-39E4-4460-B738-67076A2E2D0B}"/>
              </a:ext>
            </a:extLst>
          </p:cNvPr>
          <p:cNvSpPr>
            <a:spLocks noGrp="1"/>
          </p:cNvSpPr>
          <p:nvPr>
            <p:ph type="sldNum" sz="quarter" idx="4"/>
          </p:nvPr>
        </p:nvSpPr>
        <p:spPr/>
        <p:txBody>
          <a:bodyPr/>
          <a:lstStyle/>
          <a:p>
            <a:fld id="{0C913308-F349-4B6D-A68A-DD1791B4A57B}" type="slidenum">
              <a:rPr lang="en-US" altLang="zh-CN" smtClean="0"/>
              <a:pPr/>
              <a:t>13</a:t>
            </a:fld>
            <a:r>
              <a:rPr lang="en-US" altLang="zh-CN"/>
              <a:t>/24</a:t>
            </a:r>
            <a:endParaRPr lang="en-US" dirty="0"/>
          </a:p>
        </p:txBody>
      </p:sp>
    </p:spTree>
    <p:extLst>
      <p:ext uri="{BB962C8B-B14F-4D97-AF65-F5344CB8AC3E}">
        <p14:creationId xmlns:p14="http://schemas.microsoft.com/office/powerpoint/2010/main" val="278567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生成框架</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mc:AlternateContent xmlns:mc="http://schemas.openxmlformats.org/markup-compatibility/2006" xmlns:a14="http://schemas.microsoft.com/office/drawing/2010/main">
        <mc:Choice Requires="a14">
          <p:sp>
            <p:nvSpPr>
              <p:cNvPr id="57" name="TextBox 6">
                <a:extLst>
                  <a:ext uri="{FF2B5EF4-FFF2-40B4-BE49-F238E27FC236}">
                    <a16:creationId xmlns:a16="http://schemas.microsoft.com/office/drawing/2014/main" id="{C339D3B5-0235-4666-BB38-C937F01E084D}"/>
                  </a:ext>
                </a:extLst>
              </p:cNvPr>
              <p:cNvSpPr txBox="1"/>
              <p:nvPr/>
            </p:nvSpPr>
            <p:spPr>
              <a:xfrm>
                <a:off x="1625712" y="608425"/>
                <a:ext cx="4827624" cy="2482474"/>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挑战一：怎样适用于不同语言</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中文：</a:t>
                </a:r>
                <a:endParaRPr lang="en-US" altLang="zh-CN" sz="1400" dirty="0">
                  <a:latin typeface="华文中宋" panose="02010600040101010101" pitchFamily="2" charset="-122"/>
                  <a:ea typeface="华文中宋" panose="02010600040101010101" pitchFamily="2" charset="-122"/>
                </a:endParaRPr>
              </a:p>
              <a:p>
                <a:pPr marL="171450" lvl="1" algn="ctr">
                  <a:lnSpc>
                    <a:spcPct val="125000"/>
                  </a:lnSpc>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ea typeface="华文中宋" panose="02010600040101010101" pitchFamily="2" charset="-122"/>
                        </a:rPr>
                        <m:t>𝑑</m:t>
                      </m:r>
                      <m:r>
                        <a:rPr lang="en-US" altLang="zh-CN" sz="1400" i="1" dirty="0" smtClean="0">
                          <a:latin typeface="Cambria Math" panose="02040503050406030204" pitchFamily="18" charset="0"/>
                          <a:ea typeface="华文中宋" panose="02010600040101010101" pitchFamily="2" charset="-122"/>
                        </a:rPr>
                        <m:t>𝑖𝑠𝑡</m:t>
                      </m:r>
                      <m:d>
                        <m:dPr>
                          <m:ctrlPr>
                            <a:rPr lang="en-US" altLang="zh-CN" sz="1400" i="1" dirty="0" smtClean="0">
                              <a:latin typeface="Cambria Math" panose="02040503050406030204" pitchFamily="18" charset="0"/>
                              <a:ea typeface="华文中宋" panose="02010600040101010101" pitchFamily="2" charset="-122"/>
                            </a:rPr>
                          </m:ctrlPr>
                        </m:dPr>
                        <m:e>
                          <m:sSub>
                            <m:sSubPr>
                              <m:ctrlPr>
                                <a:rPr lang="en-US" altLang="zh-CN" sz="1400" i="1" dirty="0" smtClean="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b="0" i="1" dirty="0" smtClean="0">
                                  <a:latin typeface="Cambria Math" panose="02040503050406030204" pitchFamily="18" charset="0"/>
                                  <a:ea typeface="华文中宋" panose="02010600040101010101" pitchFamily="2" charset="-122"/>
                                </a:rPr>
                                <m:t>1</m:t>
                              </m:r>
                            </m:sub>
                          </m:sSub>
                          <m:r>
                            <a:rPr lang="en-US" altLang="zh-CN" sz="1400" b="0" i="1" dirty="0" smtClean="0">
                              <a:latin typeface="Cambria Math" panose="02040503050406030204" pitchFamily="18" charset="0"/>
                              <a:ea typeface="华文中宋" panose="02010600040101010101" pitchFamily="2" charset="-122"/>
                            </a:rPr>
                            <m:t>,</m:t>
                          </m:r>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b="0" i="1" dirty="0" smtClean="0">
                                  <a:latin typeface="Cambria Math" panose="02040503050406030204" pitchFamily="18" charset="0"/>
                                  <a:ea typeface="华文中宋" panose="02010600040101010101" pitchFamily="2" charset="-122"/>
                                </a:rPr>
                                <m:t>2</m:t>
                              </m:r>
                            </m:sub>
                          </m:sSub>
                        </m:e>
                      </m:d>
                      <m:r>
                        <a:rPr lang="en-US" altLang="zh-CN" sz="1400" b="0" i="1" dirty="0" smtClean="0">
                          <a:latin typeface="Cambria Math" panose="02040503050406030204" pitchFamily="18" charset="0"/>
                          <a:ea typeface="华文中宋" panose="02010600040101010101" pitchFamily="2" charset="-122"/>
                        </a:rPr>
                        <m:t>=</m:t>
                      </m:r>
                      <m:f>
                        <m:fPr>
                          <m:ctrlPr>
                            <a:rPr lang="en-US" altLang="zh-CN" sz="1400" b="0" i="1" dirty="0" smtClean="0">
                              <a:latin typeface="Cambria Math" panose="02040503050406030204" pitchFamily="18" charset="0"/>
                              <a:ea typeface="华文中宋" panose="02010600040101010101" pitchFamily="2" charset="-122"/>
                            </a:rPr>
                          </m:ctrlPr>
                        </m:fPr>
                        <m:num>
                          <m:r>
                            <a:rPr lang="en-US" altLang="zh-CN" sz="1400" b="0" i="1" dirty="0" smtClean="0">
                              <a:latin typeface="Cambria Math" panose="02040503050406030204" pitchFamily="18" charset="0"/>
                              <a:ea typeface="华文中宋" panose="02010600040101010101" pitchFamily="2" charset="-122"/>
                            </a:rPr>
                            <m:t>1</m:t>
                          </m:r>
                        </m:num>
                        <m:den>
                          <m:r>
                            <a:rPr lang="en-US" altLang="zh-CN" sz="1400" b="0" i="1" dirty="0" smtClean="0">
                              <a:latin typeface="Cambria Math" panose="02040503050406030204" pitchFamily="18" charset="0"/>
                              <a:ea typeface="华文中宋" panose="02010600040101010101" pitchFamily="2" charset="-122"/>
                            </a:rPr>
                            <m:t>𝑛</m:t>
                          </m:r>
                        </m:den>
                      </m:f>
                      <m:nary>
                        <m:naryPr>
                          <m:chr m:val="∑"/>
                          <m:supHide m:val="on"/>
                          <m:ctrlPr>
                            <a:rPr lang="en-US" altLang="zh-CN" sz="1400" b="0" i="1" dirty="0" smtClean="0">
                              <a:latin typeface="Cambria Math" panose="02040503050406030204" pitchFamily="18" charset="0"/>
                              <a:ea typeface="华文中宋" panose="02010600040101010101" pitchFamily="2" charset="-122"/>
                            </a:rPr>
                          </m:ctrlPr>
                        </m:naryPr>
                        <m:sub>
                          <m:r>
                            <m:rPr>
                              <m:brk m:alnAt="7"/>
                            </m:rPr>
                            <a:rPr lang="en-US" altLang="zh-CN" sz="1400" b="0" i="1" dirty="0" smtClean="0">
                              <a:latin typeface="Cambria Math" panose="02040503050406030204" pitchFamily="18" charset="0"/>
                              <a:ea typeface="华文中宋" panose="02010600040101010101" pitchFamily="2" charset="-122"/>
                            </a:rPr>
                            <m:t>𝑖</m:t>
                          </m:r>
                        </m:sub>
                        <m:sup/>
                        <m:e>
                          <m:r>
                            <a:rPr lang="en-US" altLang="zh-CN" sz="1400" b="0" i="1" dirty="0" smtClean="0">
                              <a:latin typeface="Cambria Math" panose="02040503050406030204" pitchFamily="18" charset="0"/>
                              <a:ea typeface="华文中宋" panose="02010600040101010101" pitchFamily="2" charset="-122"/>
                            </a:rPr>
                            <m:t>𝑡𝑎𝑛h</m:t>
                          </m:r>
                          <m:d>
                            <m:dPr>
                              <m:begChr m:val="["/>
                              <m:endChr m:val="]"/>
                              <m:ctrlPr>
                                <a:rPr lang="en-US" altLang="zh-CN" sz="1400" b="0" i="1" dirty="0" smtClean="0">
                                  <a:latin typeface="Cambria Math" panose="02040503050406030204" pitchFamily="18" charset="0"/>
                                  <a:ea typeface="华文中宋" panose="02010600040101010101" pitchFamily="2" charset="-122"/>
                                </a:rPr>
                              </m:ctrlPr>
                            </m:dPr>
                            <m:e>
                              <m:r>
                                <a:rPr lang="en-US" altLang="zh-CN" sz="1400" b="0" i="1" dirty="0" smtClean="0">
                                  <a:latin typeface="Cambria Math" panose="02040503050406030204" pitchFamily="18" charset="0"/>
                                  <a:ea typeface="华文中宋" panose="02010600040101010101" pitchFamily="2" charset="-122"/>
                                </a:rPr>
                                <m:t>𝑑𝑖𝑠𝑡</m:t>
                              </m:r>
                              <m:d>
                                <m:dPr>
                                  <m:ctrlPr>
                                    <a:rPr lang="en-US" altLang="zh-CN" sz="1400" b="0" i="1" dirty="0" smtClean="0">
                                      <a:latin typeface="Cambria Math" panose="02040503050406030204" pitchFamily="18" charset="0"/>
                                      <a:ea typeface="华文中宋" panose="02010600040101010101" pitchFamily="2" charset="-122"/>
                                    </a:rPr>
                                  </m:ctrlPr>
                                </m:dPr>
                                <m:e>
                                  <m:sSubSup>
                                    <m:sSubSupPr>
                                      <m:ctrlPr>
                                        <a:rPr lang="en-US" altLang="zh-CN" sz="1400" b="0" i="1" dirty="0" smtClean="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𝑐</m:t>
                                      </m:r>
                                    </m:e>
                                    <m:sub>
                                      <m:r>
                                        <a:rPr lang="en-US" altLang="zh-CN" sz="1400" b="0" i="1" dirty="0" smtClean="0">
                                          <a:latin typeface="Cambria Math" panose="02040503050406030204" pitchFamily="18" charset="0"/>
                                          <a:ea typeface="华文中宋" panose="02010600040101010101" pitchFamily="2" charset="-122"/>
                                        </a:rPr>
                                        <m:t>1</m:t>
                                      </m:r>
                                    </m:sub>
                                    <m:sup>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𝑖</m:t>
                                      </m:r>
                                      <m:r>
                                        <a:rPr lang="en-US" altLang="zh-CN" sz="1400" b="0" i="1" dirty="0" smtClean="0">
                                          <a:latin typeface="Cambria Math" panose="02040503050406030204" pitchFamily="18" charset="0"/>
                                          <a:ea typeface="华文中宋" panose="02010600040101010101" pitchFamily="2" charset="-122"/>
                                        </a:rPr>
                                        <m:t>)</m:t>
                                      </m:r>
                                    </m:sup>
                                  </m:sSubSup>
                                  <m:r>
                                    <a:rPr lang="en-US" altLang="zh-CN" sz="1400" b="0" i="1" dirty="0" smtClean="0">
                                      <a:latin typeface="Cambria Math" panose="02040503050406030204" pitchFamily="18" charset="0"/>
                                      <a:ea typeface="华文中宋" panose="02010600040101010101" pitchFamily="2" charset="-122"/>
                                    </a:rPr>
                                    <m:t>,</m:t>
                                  </m:r>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i="1" dirty="0">
                                          <a:latin typeface="Cambria Math" panose="02040503050406030204" pitchFamily="18" charset="0"/>
                                          <a:ea typeface="华文中宋" panose="02010600040101010101" pitchFamily="2" charset="-122"/>
                                        </a:rPr>
                                        <m:t>𝑐</m:t>
                                      </m:r>
                                    </m:e>
                                    <m:sub>
                                      <m:r>
                                        <a:rPr lang="en-US" altLang="zh-CN" sz="1400" b="0" i="1" dirty="0" smtClean="0">
                                          <a:latin typeface="Cambria Math" panose="02040503050406030204" pitchFamily="18" charset="0"/>
                                          <a:ea typeface="华文中宋" panose="02010600040101010101" pitchFamily="2" charset="-122"/>
                                        </a:rPr>
                                        <m:t>2</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e>
                              </m:d>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𝐴</m:t>
                              </m:r>
                            </m:e>
                          </m:d>
                        </m:e>
                      </m:nary>
                    </m:oMath>
                  </m:oMathPara>
                </a14:m>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英文：</a:t>
                </a:r>
                <a:r>
                  <a:rPr lang="en-US" altLang="zh-CN" sz="1400" dirty="0">
                    <a:latin typeface="华文中宋" panose="02010600040101010101" pitchFamily="2" charset="-122"/>
                    <a:ea typeface="华文中宋" panose="02010600040101010101" pitchFamily="2" charset="-122"/>
                  </a:rPr>
                  <a:t>(</a:t>
                </a:r>
                <a:r>
                  <a:rPr lang="zh-CN" altLang="en-US" sz="1400" dirty="0">
                    <a:latin typeface="华文中宋" panose="02010600040101010101" pitchFamily="2" charset="-122"/>
                    <a:ea typeface="华文中宋" panose="02010600040101010101" pitchFamily="2" charset="-122"/>
                  </a:rPr>
                  <a:t>编辑距离算法 </a:t>
                </a:r>
                <a:r>
                  <a:rPr lang="en-US" altLang="zh-CN" sz="1400" dirty="0" err="1">
                    <a:latin typeface="华文中宋" panose="02010600040101010101" pitchFamily="2" charset="-122"/>
                    <a:ea typeface="华文中宋" panose="02010600040101010101" pitchFamily="2" charset="-122"/>
                  </a:rPr>
                  <a:t>Levenshtein</a:t>
                </a:r>
                <a:r>
                  <a:rPr lang="en-US" altLang="zh-CN" sz="1400" dirty="0">
                    <a:latin typeface="华文中宋" panose="02010600040101010101" pitchFamily="2" charset="-122"/>
                    <a:ea typeface="华文中宋" panose="02010600040101010101" pitchFamily="2" charset="-122"/>
                  </a:rPr>
                  <a:t> Distance)</a:t>
                </a:r>
              </a:p>
              <a:p>
                <a:pPr marL="171450" lvl="1">
                  <a:lnSpc>
                    <a:spcPct val="125000"/>
                  </a:lnSpc>
                </a:pPr>
                <a14:m>
                  <m:oMathPara xmlns:m="http://schemas.openxmlformats.org/officeDocument/2006/math">
                    <m:oMathParaPr>
                      <m:jc m:val="centerGroup"/>
                    </m:oMathParaPr>
                    <m:oMath xmlns:m="http://schemas.openxmlformats.org/officeDocument/2006/math">
                      <m:r>
                        <a:rPr lang="en-US" altLang="zh-CN" sz="1400" i="1" dirty="0">
                          <a:latin typeface="Cambria Math" panose="02040503050406030204" pitchFamily="18" charset="0"/>
                          <a:ea typeface="华文中宋" panose="02010600040101010101" pitchFamily="2" charset="-122"/>
                        </a:rPr>
                        <m:t>𝑑𝑖𝑠𝑡</m:t>
                      </m:r>
                      <m:d>
                        <m:dPr>
                          <m:ctrlPr>
                            <a:rPr lang="en-US" altLang="zh-CN" sz="1400" i="1" dirty="0">
                              <a:latin typeface="Cambria Math" panose="02040503050406030204" pitchFamily="18" charset="0"/>
                              <a:ea typeface="华文中宋" panose="02010600040101010101" pitchFamily="2" charset="-122"/>
                            </a:rPr>
                          </m:ctrlPr>
                        </m:dPr>
                        <m:e>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i="1" dirty="0">
                                  <a:latin typeface="Cambria Math" panose="02040503050406030204" pitchFamily="18" charset="0"/>
                                  <a:ea typeface="华文中宋" panose="02010600040101010101" pitchFamily="2" charset="-122"/>
                                </a:rPr>
                                <m:t>1</m:t>
                              </m:r>
                            </m:sub>
                          </m:sSub>
                          <m:r>
                            <a:rPr lang="en-US" altLang="zh-CN" sz="1400" i="1" dirty="0">
                              <a:latin typeface="Cambria Math" panose="02040503050406030204" pitchFamily="18" charset="0"/>
                              <a:ea typeface="华文中宋" panose="02010600040101010101" pitchFamily="2" charset="-122"/>
                            </a:rPr>
                            <m:t>,</m:t>
                          </m:r>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i="1" dirty="0">
                                  <a:latin typeface="Cambria Math" panose="02040503050406030204" pitchFamily="18" charset="0"/>
                                  <a:ea typeface="华文中宋" panose="02010600040101010101" pitchFamily="2" charset="-122"/>
                                </a:rPr>
                                <m:t>2</m:t>
                              </m:r>
                            </m:sub>
                          </m:sSub>
                        </m:e>
                      </m:d>
                      <m:r>
                        <a:rPr lang="en-US" altLang="zh-CN" sz="1400" i="1" dirty="0">
                          <a:latin typeface="Cambria Math" panose="02040503050406030204" pitchFamily="18" charset="0"/>
                          <a:ea typeface="华文中宋" panose="02010600040101010101" pitchFamily="2" charset="-122"/>
                        </a:rPr>
                        <m:t>=</m:t>
                      </m:r>
                      <m:f>
                        <m:fPr>
                          <m:ctrlPr>
                            <a:rPr lang="en-US" altLang="zh-CN" sz="1400" i="1" dirty="0">
                              <a:latin typeface="Cambria Math" panose="02040503050406030204" pitchFamily="18" charset="0"/>
                              <a:ea typeface="华文中宋" panose="02010600040101010101" pitchFamily="2" charset="-122"/>
                            </a:rPr>
                          </m:ctrlPr>
                        </m:fPr>
                        <m:num>
                          <m:r>
                            <a:rPr lang="en-US" altLang="zh-CN" sz="1400" i="1" dirty="0">
                              <a:latin typeface="Cambria Math" panose="02040503050406030204" pitchFamily="18" charset="0"/>
                              <a:ea typeface="华文中宋" panose="02010600040101010101" pitchFamily="2" charset="-122"/>
                            </a:rPr>
                            <m:t>1</m:t>
                          </m:r>
                        </m:num>
                        <m:den>
                          <m:r>
                            <m:rPr>
                              <m:sty m:val="p"/>
                            </m:rPr>
                            <a:rPr lang="en-US" altLang="zh-CN" sz="1400" i="1" dirty="0" smtClean="0">
                              <a:latin typeface="Cambria Math" panose="02040503050406030204" pitchFamily="18" charset="0"/>
                              <a:ea typeface="华文中宋" panose="02010600040101010101" pitchFamily="2" charset="-122"/>
                            </a:rPr>
                            <m:t>m</m:t>
                          </m:r>
                          <m:r>
                            <a:rPr lang="en-US" altLang="zh-CN" sz="1400" i="1" dirty="0" smtClean="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𝑛</m:t>
                          </m:r>
                        </m:den>
                      </m:f>
                      <m:r>
                        <a:rPr lang="en-US" altLang="zh-CN" sz="1400" b="0" i="1" dirty="0" smtClean="0">
                          <a:latin typeface="Cambria Math" panose="02040503050406030204" pitchFamily="18" charset="0"/>
                          <a:ea typeface="华文中宋" panose="02010600040101010101" pitchFamily="2" charset="-122"/>
                        </a:rPr>
                        <m:t>𝐷</m:t>
                      </m:r>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𝐼</m:t>
                      </m:r>
                      <m:r>
                        <a:rPr lang="en-US" altLang="zh-CN" sz="1400" b="0" i="1" dirty="0" smtClean="0">
                          <a:latin typeface="Cambria Math" panose="02040503050406030204" pitchFamily="18" charset="0"/>
                          <a:ea typeface="华文中宋" panose="02010600040101010101" pitchFamily="2" charset="-122"/>
                        </a:rPr>
                        <m:t>+2</m:t>
                      </m:r>
                      <m:nary>
                        <m:naryPr>
                          <m:chr m:val="∑"/>
                          <m:supHide m:val="on"/>
                          <m:ctrlPr>
                            <a:rPr lang="en-US" altLang="zh-CN" sz="1400" b="0" i="1" dirty="0" smtClean="0">
                              <a:latin typeface="Cambria Math" panose="02040503050406030204" pitchFamily="18" charset="0"/>
                              <a:ea typeface="华文中宋" panose="02010600040101010101" pitchFamily="2" charset="-122"/>
                            </a:rPr>
                          </m:ctrlPr>
                        </m:naryPr>
                        <m:sub>
                          <m:r>
                            <m:rPr>
                              <m:brk m:alnAt="7"/>
                            </m:rPr>
                            <a:rPr lang="en-US" altLang="zh-CN" sz="1400" b="0" i="1" dirty="0" smtClean="0">
                              <a:latin typeface="Cambria Math" panose="02040503050406030204" pitchFamily="18" charset="0"/>
                              <a:ea typeface="华文中宋" panose="02010600040101010101" pitchFamily="2" charset="-122"/>
                            </a:rPr>
                            <m:t>𝑖</m:t>
                          </m:r>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𝑗</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𝑆</m:t>
                          </m:r>
                        </m:sub>
                        <m:sup/>
                        <m:e>
                          <m:r>
                            <a:rPr lang="en-US" altLang="zh-CN" sz="1400" i="1" dirty="0">
                              <a:latin typeface="Cambria Math" panose="02040503050406030204" pitchFamily="18" charset="0"/>
                              <a:ea typeface="华文中宋" panose="02010600040101010101" pitchFamily="2" charset="-122"/>
                            </a:rPr>
                            <m:t>𝑑𝑖𝑠𝑡</m:t>
                          </m:r>
                          <m:d>
                            <m:dPr>
                              <m:ctrlPr>
                                <a:rPr lang="en-US" altLang="zh-CN" sz="1400" i="1" dirty="0">
                                  <a:latin typeface="Cambria Math" panose="02040503050406030204" pitchFamily="18" charset="0"/>
                                  <a:ea typeface="华文中宋" panose="02010600040101010101" pitchFamily="2" charset="-122"/>
                                </a:rPr>
                              </m:ctrlPr>
                            </m:dPr>
                            <m:e>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𝑝</m:t>
                                  </m:r>
                                </m:e>
                                <m:sub>
                                  <m:r>
                                    <a:rPr lang="en-US" altLang="zh-CN" sz="1400" i="1" dirty="0">
                                      <a:latin typeface="Cambria Math" panose="02040503050406030204" pitchFamily="18" charset="0"/>
                                      <a:ea typeface="华文中宋" panose="02010600040101010101" pitchFamily="2" charset="-122"/>
                                    </a:rPr>
                                    <m:t>1</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r>
                                <a:rPr lang="en-US" altLang="zh-CN" sz="1400" i="1" dirty="0">
                                  <a:latin typeface="Cambria Math" panose="02040503050406030204" pitchFamily="18" charset="0"/>
                                  <a:ea typeface="华文中宋" panose="02010600040101010101" pitchFamily="2" charset="-122"/>
                                </a:rPr>
                                <m:t>,</m:t>
                              </m:r>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𝑝</m:t>
                                  </m:r>
                                </m:e>
                                <m:sub>
                                  <m:r>
                                    <a:rPr lang="en-US" altLang="zh-CN" sz="1400" i="1" dirty="0">
                                      <a:latin typeface="Cambria Math" panose="02040503050406030204" pitchFamily="18" charset="0"/>
                                      <a:ea typeface="华文中宋" panose="02010600040101010101" pitchFamily="2" charset="-122"/>
                                    </a:rPr>
                                    <m:t>2</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e>
                          </m:d>
                        </m:e>
                      </m:nary>
                    </m:oMath>
                  </m:oMathPara>
                </a14:m>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endParaRPr lang="en-US" altLang="zh-CN" sz="1400" dirty="0">
                  <a:latin typeface="华文中宋" panose="02010600040101010101" pitchFamily="2" charset="-122"/>
                  <a:ea typeface="华文中宋" panose="02010600040101010101" pitchFamily="2" charset="-122"/>
                </a:endParaRPr>
              </a:p>
            </p:txBody>
          </p:sp>
        </mc:Choice>
        <mc:Fallback xmlns="">
          <p:sp>
            <p:nvSpPr>
              <p:cNvPr id="57" name="TextBox 6">
                <a:extLst>
                  <a:ext uri="{FF2B5EF4-FFF2-40B4-BE49-F238E27FC236}">
                    <a16:creationId xmlns:a16="http://schemas.microsoft.com/office/drawing/2014/main" id="{C339D3B5-0235-4666-BB38-C937F01E084D}"/>
                  </a:ext>
                </a:extLst>
              </p:cNvPr>
              <p:cNvSpPr txBox="1">
                <a:spLocks noRot="1" noChangeAspect="1" noMove="1" noResize="1" noEditPoints="1" noAdjustHandles="1" noChangeArrowheads="1" noChangeShapeType="1" noTextEdit="1"/>
              </p:cNvSpPr>
              <p:nvPr/>
            </p:nvSpPr>
            <p:spPr>
              <a:xfrm>
                <a:off x="1625712" y="608425"/>
                <a:ext cx="4827624" cy="2482474"/>
              </a:xfrm>
              <a:prstGeom prst="rect">
                <a:avLst/>
              </a:prstGeom>
              <a:blipFill>
                <a:blip r:embed="rId4"/>
                <a:stretch>
                  <a:fillRect l="-253"/>
                </a:stretch>
              </a:blipFill>
            </p:spPr>
            <p:txBody>
              <a:bodyPr/>
              <a:lstStyle/>
              <a:p>
                <a:r>
                  <a:rPr lang="zh-CN" altLang="en-US">
                    <a:noFill/>
                  </a:rPr>
                  <a:t> </a:t>
                </a:r>
              </a:p>
            </p:txBody>
          </p:sp>
        </mc:Fallback>
      </mc:AlternateContent>
      <p:sp>
        <p:nvSpPr>
          <p:cNvPr id="59" name="TextBox 6">
            <a:extLst>
              <a:ext uri="{FF2B5EF4-FFF2-40B4-BE49-F238E27FC236}">
                <a16:creationId xmlns:a16="http://schemas.microsoft.com/office/drawing/2014/main" id="{3DA64B3A-EF07-432A-9EE4-47F49D4F21E0}"/>
              </a:ext>
            </a:extLst>
          </p:cNvPr>
          <p:cNvSpPr txBox="1"/>
          <p:nvPr/>
        </p:nvSpPr>
        <p:spPr>
          <a:xfrm>
            <a:off x="1625712" y="3076415"/>
            <a:ext cx="4827624" cy="875561"/>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挑战二：怎样平衡相似度与唤醒率</a:t>
            </a:r>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使用</a:t>
            </a:r>
            <a:r>
              <a:rPr lang="en-US" altLang="zh-CN" sz="1400" dirty="0">
                <a:latin typeface="华文中宋" panose="02010600040101010101" pitchFamily="2" charset="-122"/>
                <a:ea typeface="华文中宋" panose="02010600040101010101" pitchFamily="2" charset="-122"/>
              </a:rPr>
              <a:t>Pareto</a:t>
            </a:r>
            <a:r>
              <a:rPr lang="zh-CN" altLang="en-US" sz="1400" dirty="0">
                <a:latin typeface="华文中宋" panose="02010600040101010101" pitchFamily="2" charset="-122"/>
                <a:ea typeface="华文中宋" panose="02010600040101010101" pitchFamily="2" charset="-122"/>
              </a:rPr>
              <a:t>边界选择非决定性因子</a:t>
            </a:r>
            <a:endParaRPr lang="en-US" altLang="zh-CN" sz="1400" dirty="0">
              <a:latin typeface="华文中宋" panose="02010600040101010101" pitchFamily="2" charset="-122"/>
              <a:ea typeface="华文中宋" panose="02010600040101010101" pitchFamily="2" charset="-122"/>
            </a:endParaRPr>
          </a:p>
          <a:p>
            <a:pPr marL="257175" indent="-257175" algn="just">
              <a:lnSpc>
                <a:spcPct val="125000"/>
              </a:lnSpc>
              <a:buFont typeface="Wingdings" panose="05000000000000000000" pitchFamily="2" charset="2"/>
              <a:buChar char="p"/>
            </a:pPr>
            <a:endParaRPr lang="en-US" altLang="zh-CN" sz="1400" dirty="0">
              <a:latin typeface="华文中宋" panose="02010600040101010101" pitchFamily="2" charset="-122"/>
              <a:ea typeface="华文中宋" panose="02010600040101010101" pitchFamily="2" charset="-122"/>
            </a:endParaRPr>
          </a:p>
        </p:txBody>
      </p:sp>
      <p:sp>
        <p:nvSpPr>
          <p:cNvPr id="10" name="灯片编号占位符 9">
            <a:extLst>
              <a:ext uri="{FF2B5EF4-FFF2-40B4-BE49-F238E27FC236}">
                <a16:creationId xmlns:a16="http://schemas.microsoft.com/office/drawing/2014/main" id="{4ED090B7-C31E-46D4-BFEF-A5467919B586}"/>
              </a:ext>
            </a:extLst>
          </p:cNvPr>
          <p:cNvSpPr>
            <a:spLocks noGrp="1"/>
          </p:cNvSpPr>
          <p:nvPr>
            <p:ph type="sldNum" sz="quarter" idx="4"/>
          </p:nvPr>
        </p:nvSpPr>
        <p:spPr/>
        <p:txBody>
          <a:bodyPr/>
          <a:lstStyle/>
          <a:p>
            <a:fld id="{0C913308-F349-4B6D-A68A-DD1791B4A57B}" type="slidenum">
              <a:rPr lang="en-US" altLang="zh-CN" smtClean="0"/>
              <a:pPr/>
              <a:t>14</a:t>
            </a:fld>
            <a:r>
              <a:rPr lang="en-US" altLang="zh-CN"/>
              <a:t>/24</a:t>
            </a:r>
            <a:endParaRPr lang="en-US" dirty="0"/>
          </a:p>
        </p:txBody>
      </p:sp>
    </p:spTree>
    <p:extLst>
      <p:ext uri="{BB962C8B-B14F-4D97-AF65-F5344CB8AC3E}">
        <p14:creationId xmlns:p14="http://schemas.microsoft.com/office/powerpoint/2010/main" val="3224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1457781" y="195921"/>
            <a:ext cx="5283587" cy="323165"/>
            <a:chOff x="1457781" y="195921"/>
            <a:chExt cx="5283587" cy="323165"/>
          </a:xfrm>
        </p:grpSpPr>
        <p:sp>
          <p:nvSpPr>
            <p:cNvPr id="22" name="TextBox 500"/>
            <p:cNvSpPr txBox="1"/>
            <p:nvPr/>
          </p:nvSpPr>
          <p:spPr>
            <a:xfrm>
              <a:off x="2869029" y="195921"/>
              <a:ext cx="244228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理解模型内部关系</a:t>
              </a:r>
            </a:p>
          </p:txBody>
        </p:sp>
        <p:cxnSp>
          <p:nvCxnSpPr>
            <p:cNvPr id="27" name="直接连接符 26"/>
            <p:cNvCxnSpPr/>
            <p:nvPr/>
          </p:nvCxnSpPr>
          <p:spPr>
            <a:xfrm>
              <a:off x="1457781" y="357504"/>
              <a:ext cx="12600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81368" y="357504"/>
              <a:ext cx="12600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grpSp>
      <p:sp>
        <p:nvSpPr>
          <p:cNvPr id="30"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1"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2"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33"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34"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mc:AlternateContent xmlns:mc="http://schemas.openxmlformats.org/markup-compatibility/2006" xmlns:a14="http://schemas.microsoft.com/office/drawing/2010/main">
        <mc:Choice Requires="a14">
          <p:sp>
            <p:nvSpPr>
              <p:cNvPr id="35" name="TextBox 6">
                <a:extLst>
                  <a:ext uri="{FF2B5EF4-FFF2-40B4-BE49-F238E27FC236}">
                    <a16:creationId xmlns:a16="http://schemas.microsoft.com/office/drawing/2014/main" id="{BA09D296-82A1-4849-8C07-3C7F4A0AAD04}"/>
                  </a:ext>
                </a:extLst>
              </p:cNvPr>
              <p:cNvSpPr txBox="1"/>
              <p:nvPr/>
            </p:nvSpPr>
            <p:spPr>
              <a:xfrm>
                <a:off x="1625712" y="608425"/>
                <a:ext cx="4827624" cy="1414170"/>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构建树模型，模拟唤醒词检测器</a:t>
                </a:r>
                <a:endParaRPr lang="en-US" altLang="zh-CN" sz="1400" dirty="0">
                  <a:latin typeface="华文中宋" panose="02010600040101010101" pitchFamily="2" charset="-122"/>
                  <a:ea typeface="华文中宋" panose="02010600040101010101" pitchFamily="2" charset="-122"/>
                </a:endParaRPr>
              </a:p>
              <a:p>
                <a:pPr algn="just">
                  <a:lnSpc>
                    <a:spcPct val="125000"/>
                  </a:lnSpc>
                </a:pPr>
                <a:r>
                  <a:rPr lang="zh-CN" altLang="en-US" sz="1400" dirty="0">
                    <a:latin typeface="华文中宋" panose="02010600040101010101" pitchFamily="2" charset="-122"/>
                    <a:ea typeface="华文中宋" panose="02010600040101010101" pitchFamily="2" charset="-122"/>
                  </a:rPr>
                  <a:t>边界：</a:t>
                </a:r>
                <a:endParaRPr lang="en-US" altLang="zh-CN" sz="1400" dirty="0">
                  <a:latin typeface="华文中宋" panose="02010600040101010101" pitchFamily="2" charset="-122"/>
                  <a:ea typeface="华文中宋" panose="02010600040101010101" pitchFamily="2" charset="-122"/>
                </a:endParaRPr>
              </a:p>
              <a:p>
                <a:pPr algn="just" defTabSz="288925">
                  <a:lnSpc>
                    <a:spcPct val="125000"/>
                  </a:lnSpc>
                </a:pP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相异度距离：</a:t>
                </a:r>
                <a14:m>
                  <m:oMath xmlns:m="http://schemas.openxmlformats.org/officeDocument/2006/math">
                    <m:r>
                      <a:rPr lang="en-US" altLang="zh-CN" sz="1400" i="1" dirty="0" smtClean="0">
                        <a:latin typeface="Cambria Math" panose="02040503050406030204" pitchFamily="18" charset="0"/>
                        <a:ea typeface="华文中宋" panose="02010600040101010101" pitchFamily="2" charset="-122"/>
                      </a:rPr>
                      <m:t>1−</m:t>
                    </m:r>
                    <m:r>
                      <a:rPr lang="el-GR" altLang="zh-CN" sz="1400" i="1" dirty="0" smtClean="0">
                        <a:latin typeface="Cambria Math" panose="02040503050406030204" pitchFamily="18" charset="0"/>
                        <a:ea typeface="华文中宋" panose="02010600040101010101" pitchFamily="2" charset="-122"/>
                      </a:rPr>
                      <m:t>𝛾</m:t>
                    </m:r>
                  </m:oMath>
                </a14:m>
                <a:endParaRPr lang="en-US" altLang="zh-CN" sz="1400" dirty="0">
                  <a:latin typeface="华文中宋" panose="02010600040101010101" pitchFamily="2" charset="-122"/>
                  <a:ea typeface="华文中宋" panose="02010600040101010101" pitchFamily="2" charset="-122"/>
                </a:endParaRPr>
              </a:p>
              <a:p>
                <a:pPr algn="just" defTabSz="288925">
                  <a:lnSpc>
                    <a:spcPct val="125000"/>
                  </a:lnSpc>
                </a:pP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a:t>
                </a:r>
                <a:r>
                  <a:rPr lang="el-GR" altLang="zh-CN" sz="1400" dirty="0">
                    <a:ea typeface="华文中宋" panose="02010600040101010101" pitchFamily="2" charset="-122"/>
                  </a:rPr>
                  <a:t> </a:t>
                </a:r>
                <a14:m>
                  <m:oMath xmlns:m="http://schemas.openxmlformats.org/officeDocument/2006/math">
                    <m:r>
                      <a:rPr lang="el-GR" altLang="zh-CN" sz="1400" i="1" dirty="0">
                        <a:latin typeface="Cambria Math" panose="02040503050406030204" pitchFamily="18" charset="0"/>
                        <a:ea typeface="华文中宋" panose="02010600040101010101" pitchFamily="2" charset="-122"/>
                      </a:rPr>
                      <m:t>𝛾</m:t>
                    </m:r>
                  </m:oMath>
                </a14:m>
                <a:r>
                  <a:rPr lang="zh-CN" altLang="en-US" sz="1400" dirty="0">
                    <a:latin typeface="华文中宋" panose="02010600040101010101" pitchFamily="2" charset="-122"/>
                    <a:ea typeface="华文中宋" panose="02010600040101010101" pitchFamily="2" charset="-122"/>
                  </a:rPr>
                  <a:t>为分类置信度）</a:t>
                </a:r>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endParaRPr lang="en-US" altLang="zh-CN" sz="1400" dirty="0">
                  <a:latin typeface="华文中宋" panose="02010600040101010101" pitchFamily="2" charset="-122"/>
                  <a:ea typeface="华文中宋" panose="02010600040101010101" pitchFamily="2" charset="-122"/>
                </a:endParaRPr>
              </a:p>
            </p:txBody>
          </p:sp>
        </mc:Choice>
        <mc:Fallback xmlns="">
          <p:sp>
            <p:nvSpPr>
              <p:cNvPr id="35" name="TextBox 6">
                <a:extLst>
                  <a:ext uri="{FF2B5EF4-FFF2-40B4-BE49-F238E27FC236}">
                    <a16:creationId xmlns:a16="http://schemas.microsoft.com/office/drawing/2014/main" id="{BA09D296-82A1-4849-8C07-3C7F4A0AAD04}"/>
                  </a:ext>
                </a:extLst>
              </p:cNvPr>
              <p:cNvSpPr txBox="1">
                <a:spLocks noRot="1" noChangeAspect="1" noMove="1" noResize="1" noEditPoints="1" noAdjustHandles="1" noChangeArrowheads="1" noChangeShapeType="1" noTextEdit="1"/>
              </p:cNvSpPr>
              <p:nvPr/>
            </p:nvSpPr>
            <p:spPr>
              <a:xfrm>
                <a:off x="1625712" y="608425"/>
                <a:ext cx="4827624" cy="1414170"/>
              </a:xfrm>
              <a:prstGeom prst="rect">
                <a:avLst/>
              </a:prstGeom>
              <a:blipFill>
                <a:blip r:embed="rId4"/>
                <a:stretch>
                  <a:fillRect l="-379"/>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32491C86-6005-4D07-A90F-63BD8973F1C3}"/>
              </a:ext>
            </a:extLst>
          </p:cNvPr>
          <p:cNvPicPr>
            <a:picLocks noChangeAspect="1"/>
          </p:cNvPicPr>
          <p:nvPr/>
        </p:nvPicPr>
        <p:blipFill>
          <a:blip r:embed="rId5"/>
          <a:stretch>
            <a:fillRect/>
          </a:stretch>
        </p:blipFill>
        <p:spPr>
          <a:xfrm>
            <a:off x="4621738" y="500509"/>
            <a:ext cx="2049940" cy="1545811"/>
          </a:xfrm>
          <a:prstGeom prst="rect">
            <a:avLst/>
          </a:prstGeom>
        </p:spPr>
      </p:pic>
      <p:pic>
        <p:nvPicPr>
          <p:cNvPr id="20" name="图片 19">
            <a:extLst>
              <a:ext uri="{FF2B5EF4-FFF2-40B4-BE49-F238E27FC236}">
                <a16:creationId xmlns:a16="http://schemas.microsoft.com/office/drawing/2014/main" id="{FE29D1EA-155B-4512-A3A0-0BE82C3E1C28}"/>
              </a:ext>
            </a:extLst>
          </p:cNvPr>
          <p:cNvPicPr>
            <a:picLocks noChangeAspect="1"/>
          </p:cNvPicPr>
          <p:nvPr/>
        </p:nvPicPr>
        <p:blipFill>
          <a:blip r:embed="rId6"/>
          <a:stretch>
            <a:fillRect/>
          </a:stretch>
        </p:blipFill>
        <p:spPr>
          <a:xfrm>
            <a:off x="1514536" y="2571750"/>
            <a:ext cx="5132098" cy="1156335"/>
          </a:xfrm>
          <a:prstGeom prst="rect">
            <a:avLst/>
          </a:prstGeom>
        </p:spPr>
      </p:pic>
      <p:sp>
        <p:nvSpPr>
          <p:cNvPr id="10" name="灯片编号占位符 9">
            <a:extLst>
              <a:ext uri="{FF2B5EF4-FFF2-40B4-BE49-F238E27FC236}">
                <a16:creationId xmlns:a16="http://schemas.microsoft.com/office/drawing/2014/main" id="{D8850311-3E4D-4580-971F-C551BDEACF9A}"/>
              </a:ext>
            </a:extLst>
          </p:cNvPr>
          <p:cNvSpPr>
            <a:spLocks noGrp="1"/>
          </p:cNvSpPr>
          <p:nvPr>
            <p:ph type="sldNum" sz="quarter" idx="4"/>
          </p:nvPr>
        </p:nvSpPr>
        <p:spPr/>
        <p:txBody>
          <a:bodyPr/>
          <a:lstStyle/>
          <a:p>
            <a:fld id="{0C913308-F349-4B6D-A68A-DD1791B4A57B}" type="slidenum">
              <a:rPr lang="en-US" altLang="zh-CN" smtClean="0"/>
              <a:pPr/>
              <a:t>15</a:t>
            </a:fld>
            <a:r>
              <a:rPr lang="en-US" altLang="zh-CN"/>
              <a:t>/24</a:t>
            </a:r>
            <a:endParaRPr lang="en-US" dirty="0"/>
          </a:p>
        </p:txBody>
      </p:sp>
    </p:spTree>
    <p:extLst>
      <p:ext uri="{BB962C8B-B14F-4D97-AF65-F5344CB8AC3E}">
        <p14:creationId xmlns:p14="http://schemas.microsoft.com/office/powerpoint/2010/main" val="299146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1457781" y="195921"/>
            <a:ext cx="5283587" cy="323165"/>
            <a:chOff x="0" y="155996"/>
            <a:chExt cx="9175263" cy="430886"/>
          </a:xfrm>
        </p:grpSpPr>
        <p:cxnSp>
          <p:nvCxnSpPr>
            <p:cNvPr id="20" name="直接连接符 19"/>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2"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决定因子</a:t>
              </a:r>
            </a:p>
          </p:txBody>
        </p:sp>
      </p:grpSp>
      <p:sp>
        <p:nvSpPr>
          <p:cNvPr id="3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4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30" name="图片 29">
            <a:extLst>
              <a:ext uri="{FF2B5EF4-FFF2-40B4-BE49-F238E27FC236}">
                <a16:creationId xmlns:a16="http://schemas.microsoft.com/office/drawing/2014/main" id="{519C0743-C5A8-47F1-95A7-F7F286F2D6FF}"/>
              </a:ext>
            </a:extLst>
          </p:cNvPr>
          <p:cNvPicPr>
            <a:picLocks noChangeAspect="1"/>
          </p:cNvPicPr>
          <p:nvPr/>
        </p:nvPicPr>
        <p:blipFill>
          <a:blip r:embed="rId4"/>
          <a:stretch>
            <a:fillRect/>
          </a:stretch>
        </p:blipFill>
        <p:spPr>
          <a:xfrm>
            <a:off x="1543291" y="1541796"/>
            <a:ext cx="5112568" cy="1334200"/>
          </a:xfrm>
          <a:prstGeom prst="rect">
            <a:avLst/>
          </a:prstGeom>
        </p:spPr>
      </p:pic>
      <mc:AlternateContent xmlns:mc="http://schemas.openxmlformats.org/markup-compatibility/2006" xmlns:a14="http://schemas.microsoft.com/office/drawing/2010/main">
        <mc:Choice Requires="a14">
          <p:sp>
            <p:nvSpPr>
              <p:cNvPr id="31" name="TextBox 6">
                <a:extLst>
                  <a:ext uri="{FF2B5EF4-FFF2-40B4-BE49-F238E27FC236}">
                    <a16:creationId xmlns:a16="http://schemas.microsoft.com/office/drawing/2014/main" id="{754133A7-AA93-4F81-B8FE-A16B33F4559F}"/>
                  </a:ext>
                </a:extLst>
              </p:cNvPr>
              <p:cNvSpPr txBox="1"/>
              <p:nvPr/>
            </p:nvSpPr>
            <p:spPr>
              <a:xfrm>
                <a:off x="1625712" y="608425"/>
                <a:ext cx="4827624" cy="74449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树模型的</a:t>
                </a:r>
                <a:r>
                  <a:rPr lang="en-US" altLang="zh-CN" sz="1400" dirty="0">
                    <a:latin typeface="华文中宋" panose="02010600040101010101" pitchFamily="2" charset="-122"/>
                    <a:ea typeface="华文中宋" panose="02010600040101010101" pitchFamily="2" charset="-122"/>
                  </a:rPr>
                  <a:t>SHAP</a:t>
                </a:r>
                <a:r>
                  <a:rPr lang="zh-CN" altLang="en-US" sz="1400" dirty="0">
                    <a:latin typeface="华文中宋" panose="02010600040101010101" pitchFamily="2" charset="-122"/>
                    <a:ea typeface="华文中宋" panose="02010600040101010101" pitchFamily="2" charset="-122"/>
                  </a:rPr>
                  <a:t>值：</a:t>
                </a:r>
                <a:endParaRPr lang="en-US" altLang="zh-CN" sz="1400" dirty="0">
                  <a:latin typeface="华文中宋" panose="02010600040101010101" pitchFamily="2" charset="-122"/>
                  <a:ea typeface="华文中宋" panose="02010600040101010101" pitchFamily="2" charset="-122"/>
                </a:endParaRPr>
              </a:p>
              <a:p>
                <a:pPr algn="ctr">
                  <a:lnSpc>
                    <a:spcPct val="125000"/>
                  </a:lnSpc>
                </a:pPr>
                <a14:m>
                  <m:oMath xmlns:m="http://schemas.openxmlformats.org/officeDocument/2006/math">
                    <m:sSub>
                      <m:sSubPr>
                        <m:ctrlPr>
                          <a:rPr lang="en-US" altLang="zh-CN" sz="1400" i="1" smtClean="0">
                            <a:latin typeface="Cambria Math" panose="02040503050406030204" pitchFamily="18" charset="0"/>
                            <a:ea typeface="华文中宋" panose="02010600040101010101" pitchFamily="2" charset="-122"/>
                          </a:rPr>
                        </m:ctrlPr>
                      </m:sSubPr>
                      <m:e>
                        <m:r>
                          <m:rPr>
                            <m:sty m:val="p"/>
                          </m:rPr>
                          <a:rPr lang="en-US" altLang="zh-CN" sz="1400" i="1">
                            <a:latin typeface="Cambria Math" panose="02040503050406030204" pitchFamily="18" charset="0"/>
                            <a:ea typeface="华文中宋" panose="02010600040101010101" pitchFamily="2" charset="-122"/>
                          </a:rPr>
                          <m:t>y</m:t>
                        </m:r>
                      </m:e>
                      <m:sub>
                        <m:r>
                          <m:rPr>
                            <m:sty m:val="p"/>
                          </m:rPr>
                          <a:rPr lang="en-US" altLang="zh-CN" sz="1400" i="1">
                            <a:latin typeface="Cambria Math" panose="02040503050406030204" pitchFamily="18" charset="0"/>
                            <a:ea typeface="华文中宋" panose="02010600040101010101" pitchFamily="2" charset="-122"/>
                          </a:rPr>
                          <m:t>i</m:t>
                        </m:r>
                      </m:sub>
                    </m:sSub>
                    <m:r>
                      <a:rPr lang="en-US" altLang="zh-CN" sz="1400" b="0" i="1" smtClean="0">
                        <a:latin typeface="Cambria Math" panose="02040503050406030204" pitchFamily="18" charset="0"/>
                        <a:ea typeface="华文中宋" panose="02010600040101010101" pitchFamily="2" charset="-122"/>
                      </a:rPr>
                      <m:t>=</m:t>
                    </m:r>
                  </m:oMath>
                </a14:m>
                <a:r>
                  <a:rPr lang="en-US" altLang="zh-CN" sz="1400" dirty="0">
                    <a:ea typeface="华文中宋" panose="02010600040101010101" pitchFamily="2" charset="-122"/>
                  </a:rPr>
                  <a:t> </a:t>
                </a:r>
                <a14:m>
                  <m:oMath xmlns:m="http://schemas.openxmlformats.org/officeDocument/2006/math">
                    <m:sSub>
                      <m:sSubPr>
                        <m:ctrlPr>
                          <a:rPr lang="en-US" altLang="zh-CN" sz="1400" i="1">
                            <a:latin typeface="Cambria Math" panose="02040503050406030204" pitchFamily="18" charset="0"/>
                            <a:ea typeface="华文中宋" panose="02010600040101010101" pitchFamily="2" charset="-122"/>
                          </a:rPr>
                        </m:ctrlPr>
                      </m:sSubPr>
                      <m:e>
                        <m:r>
                          <m:rPr>
                            <m:sty m:val="p"/>
                          </m:rPr>
                          <a:rPr lang="en-US" altLang="zh-CN" sz="1400" i="1">
                            <a:latin typeface="Cambria Math" panose="02040503050406030204" pitchFamily="18" charset="0"/>
                            <a:ea typeface="华文中宋" panose="02010600040101010101" pitchFamily="2" charset="-122"/>
                          </a:rPr>
                          <m:t>y</m:t>
                        </m:r>
                      </m:e>
                      <m:sub>
                        <m:r>
                          <a:rPr lang="en-US" altLang="zh-CN" sz="1400" b="0" i="1" smtClean="0">
                            <a:latin typeface="Cambria Math" panose="02040503050406030204" pitchFamily="18" charset="0"/>
                            <a:ea typeface="华文中宋" panose="02010600040101010101" pitchFamily="2" charset="-122"/>
                          </a:rPr>
                          <m:t>0</m:t>
                        </m:r>
                      </m:sub>
                    </m:sSub>
                    <m:r>
                      <a:rPr lang="en-US" altLang="zh-CN" sz="1400" b="0" i="1" smtClean="0">
                        <a:latin typeface="Cambria Math" panose="02040503050406030204" pitchFamily="18" charset="0"/>
                        <a:ea typeface="华文中宋" panose="02010600040101010101" pitchFamily="2" charset="-122"/>
                      </a:rPr>
                      <m:t>+</m:t>
                    </m:r>
                    <m:nary>
                      <m:naryPr>
                        <m:chr m:val="∑"/>
                        <m:limLoc m:val="subSup"/>
                        <m:supHide m:val="on"/>
                        <m:ctrlPr>
                          <a:rPr lang="en-US" altLang="zh-CN" sz="1400" b="0" i="1" smtClean="0">
                            <a:latin typeface="Cambria Math" panose="02040503050406030204" pitchFamily="18" charset="0"/>
                            <a:ea typeface="华文中宋" panose="02010600040101010101" pitchFamily="2" charset="-122"/>
                          </a:rPr>
                        </m:ctrlPr>
                      </m:naryPr>
                      <m:sub>
                        <m:r>
                          <m:rPr>
                            <m:brk m:alnAt="9"/>
                          </m:rPr>
                          <a:rPr lang="en-US" altLang="zh-CN" sz="1400" b="0" i="1" smtClean="0">
                            <a:latin typeface="Cambria Math" panose="02040503050406030204" pitchFamily="18" charset="0"/>
                            <a:ea typeface="华文中宋" panose="02010600040101010101" pitchFamily="2" charset="-122"/>
                          </a:rPr>
                          <m:t>𝑗</m:t>
                        </m:r>
                      </m:sub>
                      <m:sup/>
                      <m:e>
                        <m:r>
                          <a:rPr lang="en-US" altLang="zh-CN" sz="1400" b="0" i="1" smtClean="0">
                            <a:latin typeface="Cambria Math" panose="02040503050406030204" pitchFamily="18" charset="0"/>
                            <a:ea typeface="华文中宋" panose="02010600040101010101" pitchFamily="2" charset="-122"/>
                          </a:rPr>
                          <m:t>𝑓</m:t>
                        </m:r>
                        <m:d>
                          <m:dPr>
                            <m:ctrlPr>
                              <a:rPr lang="en-US" altLang="zh-CN" sz="1400" b="0" i="1" smtClean="0">
                                <a:latin typeface="Cambria Math" panose="02040503050406030204" pitchFamily="18" charset="0"/>
                                <a:ea typeface="华文中宋" panose="02010600040101010101" pitchFamily="2" charset="-122"/>
                              </a:rPr>
                            </m:ctrlPr>
                          </m:dPr>
                          <m:e>
                            <m:sSubSup>
                              <m:sSubSupPr>
                                <m:ctrlPr>
                                  <a:rPr lang="en-US" altLang="zh-CN" sz="1400" b="0" i="1" smtClean="0">
                                    <a:latin typeface="Cambria Math" panose="02040503050406030204" pitchFamily="18" charset="0"/>
                                    <a:ea typeface="华文中宋" panose="02010600040101010101" pitchFamily="2" charset="-122"/>
                                  </a:rPr>
                                </m:ctrlPr>
                              </m:sSubSupPr>
                              <m:e>
                                <m:r>
                                  <a:rPr lang="en-US" altLang="zh-CN" sz="1400" b="0" i="1" smtClean="0">
                                    <a:latin typeface="Cambria Math" panose="02040503050406030204" pitchFamily="18" charset="0"/>
                                    <a:ea typeface="华文中宋" panose="02010600040101010101" pitchFamily="2" charset="-122"/>
                                  </a:rPr>
                                  <m:t>𝑎</m:t>
                                </m:r>
                              </m:e>
                              <m:sub>
                                <m:r>
                                  <a:rPr lang="en-US" altLang="zh-CN" sz="1400" b="0" i="1" smtClean="0">
                                    <a:latin typeface="Cambria Math" panose="02040503050406030204" pitchFamily="18" charset="0"/>
                                    <a:ea typeface="华文中宋" panose="02010600040101010101" pitchFamily="2" charset="-122"/>
                                  </a:rPr>
                                  <m:t>𝑖</m:t>
                                </m:r>
                              </m:sub>
                              <m:sup>
                                <m:r>
                                  <a:rPr lang="en-US" altLang="zh-CN" sz="1400" b="0" i="1" smtClean="0">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𝑗</m:t>
                                </m:r>
                                <m:r>
                                  <a:rPr lang="en-US" altLang="zh-CN" sz="1400" b="0" i="1" smtClean="0">
                                    <a:latin typeface="Cambria Math" panose="02040503050406030204" pitchFamily="18" charset="0"/>
                                    <a:ea typeface="华文中宋" panose="02010600040101010101" pitchFamily="2" charset="-122"/>
                                  </a:rPr>
                                  <m:t>)</m:t>
                                </m:r>
                              </m:sup>
                            </m:sSubSup>
                          </m:e>
                        </m:d>
                      </m:e>
                    </m:nary>
                  </m:oMath>
                </a14:m>
                <a:endParaRPr lang="en-US" altLang="zh-CN" sz="1400" dirty="0">
                  <a:latin typeface="华文中宋" panose="02010600040101010101" pitchFamily="2" charset="-122"/>
                  <a:ea typeface="华文中宋" panose="02010600040101010101" pitchFamily="2" charset="-122"/>
                </a:endParaRPr>
              </a:p>
            </p:txBody>
          </p:sp>
        </mc:Choice>
        <mc:Fallback xmlns="">
          <p:sp>
            <p:nvSpPr>
              <p:cNvPr id="31" name="TextBox 6">
                <a:extLst>
                  <a:ext uri="{FF2B5EF4-FFF2-40B4-BE49-F238E27FC236}">
                    <a16:creationId xmlns:a16="http://schemas.microsoft.com/office/drawing/2014/main" id="{754133A7-AA93-4F81-B8FE-A16B33F4559F}"/>
                  </a:ext>
                </a:extLst>
              </p:cNvPr>
              <p:cNvSpPr txBox="1">
                <a:spLocks noRot="1" noChangeAspect="1" noMove="1" noResize="1" noEditPoints="1" noAdjustHandles="1" noChangeArrowheads="1" noChangeShapeType="1" noTextEdit="1"/>
              </p:cNvSpPr>
              <p:nvPr/>
            </p:nvSpPr>
            <p:spPr>
              <a:xfrm>
                <a:off x="1625712" y="608425"/>
                <a:ext cx="4827624" cy="744499"/>
              </a:xfrm>
              <a:prstGeom prst="rect">
                <a:avLst/>
              </a:prstGeom>
              <a:blipFill>
                <a:blip r:embed="rId5"/>
                <a:stretch>
                  <a:fillRect l="-253" b="-590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6">
                <a:extLst>
                  <a:ext uri="{FF2B5EF4-FFF2-40B4-BE49-F238E27FC236}">
                    <a16:creationId xmlns:a16="http://schemas.microsoft.com/office/drawing/2014/main" id="{CEB0105B-41F1-498C-B6D0-1BF7B6023AA9}"/>
                  </a:ext>
                </a:extLst>
              </p:cNvPr>
              <p:cNvSpPr txBox="1"/>
              <p:nvPr/>
            </p:nvSpPr>
            <p:spPr>
              <a:xfrm>
                <a:off x="1625712" y="3248521"/>
                <a:ext cx="4827624" cy="74449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决定因子：</a:t>
                </a:r>
                <a:endParaRPr lang="en-US" altLang="zh-CN" sz="1400" dirty="0">
                  <a:latin typeface="华文中宋" panose="02010600040101010101" pitchFamily="2" charset="-122"/>
                  <a:ea typeface="华文中宋" panose="02010600040101010101" pitchFamily="2" charset="-122"/>
                </a:endParaRPr>
              </a:p>
              <a:p>
                <a:pPr algn="ctr">
                  <a:lnSpc>
                    <a:spcPct val="125000"/>
                  </a:lnSpc>
                </a:pPr>
                <a:r>
                  <a:rPr lang="en-US" altLang="zh-CN" sz="1400" dirty="0">
                    <a:ea typeface="华文中宋" panose="02010600040101010101" pitchFamily="2" charset="-122"/>
                  </a:rPr>
                  <a:t> </a:t>
                </a:r>
                <a14:m>
                  <m:oMath xmlns:m="http://schemas.openxmlformats.org/officeDocument/2006/math">
                    <m:nary>
                      <m:naryPr>
                        <m:chr m:val="∑"/>
                        <m:limLoc m:val="subSup"/>
                        <m:supHide m:val="on"/>
                        <m:ctrlPr>
                          <a:rPr lang="en-US" altLang="zh-CN" sz="1400" i="1" smtClean="0">
                            <a:latin typeface="Cambria Math" panose="02040503050406030204" pitchFamily="18" charset="0"/>
                            <a:ea typeface="华文中宋" panose="02010600040101010101" pitchFamily="2" charset="-122"/>
                          </a:rPr>
                        </m:ctrlPr>
                      </m:naryPr>
                      <m:sub>
                        <m:r>
                          <a:rPr lang="en-US" altLang="zh-CN" sz="1400" i="1">
                            <a:latin typeface="Cambria Math" panose="02040503050406030204" pitchFamily="18" charset="0"/>
                            <a:ea typeface="华文中宋" panose="02010600040101010101" pitchFamily="2" charset="-122"/>
                          </a:rPr>
                          <m:t>𝑘</m:t>
                        </m:r>
                        <m:r>
                          <a:rPr lang="en-US" altLang="zh-CN" sz="1400" i="1">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𝐷</m:t>
                            </m:r>
                          </m:e>
                          <m:sub>
                            <m:r>
                              <a:rPr lang="en-US" altLang="zh-CN" sz="1400" b="0" i="1" smtClean="0">
                                <a:latin typeface="Cambria Math" panose="02040503050406030204" pitchFamily="18" charset="0"/>
                                <a:ea typeface="Cambria Math" panose="02040503050406030204" pitchFamily="18" charset="0"/>
                              </a:rPr>
                              <m:t>𝑖</m:t>
                            </m:r>
                          </m:sub>
                        </m:sSub>
                      </m:sub>
                      <m:sup/>
                      <m:e>
                        <m:r>
                          <a:rPr lang="en-US" altLang="zh-CN" sz="1400" i="1">
                            <a:latin typeface="Cambria Math" panose="02040503050406030204" pitchFamily="18" charset="0"/>
                            <a:ea typeface="华文中宋" panose="02010600040101010101" pitchFamily="2" charset="-122"/>
                          </a:rPr>
                          <m:t>𝑓</m:t>
                        </m:r>
                        <m:d>
                          <m:dPr>
                            <m:ctrlPr>
                              <a:rPr lang="en-US" altLang="zh-CN" sz="1400" i="1">
                                <a:latin typeface="Cambria Math" panose="02040503050406030204" pitchFamily="18" charset="0"/>
                                <a:ea typeface="华文中宋" panose="02010600040101010101" pitchFamily="2" charset="-122"/>
                              </a:rPr>
                            </m:ctrlPr>
                          </m:dPr>
                          <m:e>
                            <m:sSubSup>
                              <m:sSubSupPr>
                                <m:ctrlPr>
                                  <a:rPr lang="en-US" altLang="zh-CN" sz="1400" i="1">
                                    <a:latin typeface="Cambria Math" panose="02040503050406030204" pitchFamily="18" charset="0"/>
                                    <a:ea typeface="华文中宋" panose="02010600040101010101" pitchFamily="2" charset="-122"/>
                                  </a:rPr>
                                </m:ctrlPr>
                              </m:sSubSupPr>
                              <m:e>
                                <m:r>
                                  <a:rPr lang="en-US" altLang="zh-CN" sz="1400" i="1">
                                    <a:latin typeface="Cambria Math" panose="02040503050406030204" pitchFamily="18" charset="0"/>
                                    <a:ea typeface="华文中宋" panose="02010600040101010101" pitchFamily="2" charset="-122"/>
                                  </a:rPr>
                                  <m:t>𝑎</m:t>
                                </m:r>
                              </m:e>
                              <m:sub>
                                <m:r>
                                  <a:rPr lang="en-US" altLang="zh-CN" sz="1400" i="1">
                                    <a:latin typeface="Cambria Math" panose="02040503050406030204" pitchFamily="18" charset="0"/>
                                    <a:ea typeface="华文中宋" panose="02010600040101010101" pitchFamily="2" charset="-122"/>
                                  </a:rPr>
                                  <m:t>𝑖</m:t>
                                </m:r>
                              </m:sub>
                              <m:sup>
                                <m:r>
                                  <a:rPr lang="en-US" altLang="zh-CN" sz="1400" i="1">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𝑘</m:t>
                                </m:r>
                                <m:r>
                                  <a:rPr lang="en-US" altLang="zh-CN" sz="1400" i="1">
                                    <a:latin typeface="Cambria Math" panose="02040503050406030204" pitchFamily="18" charset="0"/>
                                    <a:ea typeface="华文中宋" panose="02010600040101010101" pitchFamily="2" charset="-122"/>
                                  </a:rPr>
                                  <m:t>)</m:t>
                                </m:r>
                              </m:sup>
                            </m:sSubSup>
                          </m:e>
                        </m:d>
                      </m:e>
                    </m:nary>
                    <m:r>
                      <a:rPr lang="en-US" altLang="zh-CN" sz="1400" b="0" i="1" smtClean="0">
                        <a:latin typeface="Cambria Math" panose="02040503050406030204" pitchFamily="18" charset="0"/>
                        <a:ea typeface="华文中宋" panose="02010600040101010101" pitchFamily="2" charset="-122"/>
                      </a:rPr>
                      <m:t>/</m:t>
                    </m:r>
                    <m:nary>
                      <m:naryPr>
                        <m:chr m:val="∑"/>
                        <m:limLoc m:val="subSup"/>
                        <m:supHide m:val="on"/>
                        <m:ctrlPr>
                          <a:rPr lang="en-US" altLang="zh-CN" sz="1400" b="0" i="1" smtClean="0">
                            <a:latin typeface="Cambria Math" panose="02040503050406030204" pitchFamily="18" charset="0"/>
                            <a:ea typeface="华文中宋" panose="02010600040101010101" pitchFamily="2" charset="-122"/>
                          </a:rPr>
                        </m:ctrlPr>
                      </m:naryPr>
                      <m:sub>
                        <m:r>
                          <a:rPr lang="en-US" altLang="zh-CN" sz="1400" b="0" i="1" smtClean="0">
                            <a:latin typeface="Cambria Math" panose="02040503050406030204" pitchFamily="18" charset="0"/>
                            <a:ea typeface="华文中宋" panose="02010600040101010101" pitchFamily="2" charset="-122"/>
                          </a:rPr>
                          <m:t>𝑘</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sub>
                      <m:sup/>
                      <m:e>
                        <m:r>
                          <a:rPr lang="en-US" altLang="zh-CN" sz="1400" b="0" i="1" smtClean="0">
                            <a:latin typeface="Cambria Math" panose="02040503050406030204" pitchFamily="18" charset="0"/>
                            <a:ea typeface="华文中宋" panose="02010600040101010101" pitchFamily="2" charset="-122"/>
                          </a:rPr>
                          <m:t>𝑓</m:t>
                        </m:r>
                        <m:d>
                          <m:dPr>
                            <m:ctrlPr>
                              <a:rPr lang="en-US" altLang="zh-CN" sz="1400" b="0" i="1" smtClean="0">
                                <a:latin typeface="Cambria Math" panose="02040503050406030204" pitchFamily="18" charset="0"/>
                                <a:ea typeface="华文中宋" panose="02010600040101010101" pitchFamily="2" charset="-122"/>
                              </a:rPr>
                            </m:ctrlPr>
                          </m:dPr>
                          <m:e>
                            <m:sSubSup>
                              <m:sSubSupPr>
                                <m:ctrlPr>
                                  <a:rPr lang="en-US" altLang="zh-CN" sz="1400" b="0" i="1" smtClean="0">
                                    <a:latin typeface="Cambria Math" panose="02040503050406030204" pitchFamily="18" charset="0"/>
                                    <a:ea typeface="华文中宋" panose="02010600040101010101" pitchFamily="2" charset="-122"/>
                                  </a:rPr>
                                </m:ctrlPr>
                              </m:sSubSupPr>
                              <m:e>
                                <m:r>
                                  <a:rPr lang="en-US" altLang="zh-CN" sz="1400" b="0" i="1" smtClean="0">
                                    <a:latin typeface="Cambria Math" panose="02040503050406030204" pitchFamily="18" charset="0"/>
                                    <a:ea typeface="华文中宋" panose="02010600040101010101" pitchFamily="2" charset="-122"/>
                                  </a:rPr>
                                  <m:t>𝑎</m:t>
                                </m:r>
                              </m:e>
                              <m:sub>
                                <m:r>
                                  <a:rPr lang="en-US" altLang="zh-CN" sz="1400" b="0" i="1" smtClean="0">
                                    <a:latin typeface="Cambria Math" panose="02040503050406030204" pitchFamily="18" charset="0"/>
                                    <a:ea typeface="华文中宋" panose="02010600040101010101" pitchFamily="2" charset="-122"/>
                                  </a:rPr>
                                  <m:t>𝑖</m:t>
                                </m:r>
                              </m:sub>
                              <m:sup>
                                <m:r>
                                  <a:rPr lang="en-US" altLang="zh-CN" sz="1400" b="0" i="1" smtClean="0">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𝑘</m:t>
                                </m:r>
                                <m:r>
                                  <a:rPr lang="en-US" altLang="zh-CN" sz="1400" b="0" i="1" smtClean="0">
                                    <a:latin typeface="Cambria Math" panose="02040503050406030204" pitchFamily="18" charset="0"/>
                                    <a:ea typeface="华文中宋" panose="02010600040101010101" pitchFamily="2" charset="-122"/>
                                  </a:rPr>
                                  <m:t>)</m:t>
                                </m:r>
                              </m:sup>
                            </m:sSubSup>
                          </m:e>
                        </m:d>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𝛽</m:t>
                    </m:r>
                  </m:oMath>
                </a14:m>
                <a:endParaRPr lang="en-US" altLang="zh-CN" sz="1400" dirty="0">
                  <a:latin typeface="华文中宋" panose="02010600040101010101" pitchFamily="2" charset="-122"/>
                  <a:ea typeface="华文中宋" panose="02010600040101010101" pitchFamily="2" charset="-122"/>
                </a:endParaRPr>
              </a:p>
            </p:txBody>
          </p:sp>
        </mc:Choice>
        <mc:Fallback xmlns="">
          <p:sp>
            <p:nvSpPr>
              <p:cNvPr id="32" name="TextBox 6">
                <a:extLst>
                  <a:ext uri="{FF2B5EF4-FFF2-40B4-BE49-F238E27FC236}">
                    <a16:creationId xmlns:a16="http://schemas.microsoft.com/office/drawing/2014/main" id="{CEB0105B-41F1-498C-B6D0-1BF7B6023AA9}"/>
                  </a:ext>
                </a:extLst>
              </p:cNvPr>
              <p:cNvSpPr txBox="1">
                <a:spLocks noRot="1" noChangeAspect="1" noMove="1" noResize="1" noEditPoints="1" noAdjustHandles="1" noChangeArrowheads="1" noChangeShapeType="1" noTextEdit="1"/>
              </p:cNvSpPr>
              <p:nvPr/>
            </p:nvSpPr>
            <p:spPr>
              <a:xfrm>
                <a:off x="1625712" y="3248521"/>
                <a:ext cx="4827624" cy="744499"/>
              </a:xfrm>
              <a:prstGeom prst="rect">
                <a:avLst/>
              </a:prstGeom>
              <a:blipFill>
                <a:blip r:embed="rId6"/>
                <a:stretch>
                  <a:fillRect l="-253" b="-59016"/>
                </a:stretch>
              </a:blipFill>
            </p:spPr>
            <p:txBody>
              <a:bodyPr/>
              <a:lstStyle/>
              <a:p>
                <a:r>
                  <a:rPr lang="zh-CN" altLang="en-US">
                    <a:noFill/>
                  </a:rPr>
                  <a:t> </a:t>
                </a:r>
              </a:p>
            </p:txBody>
          </p:sp>
        </mc:Fallback>
      </mc:AlternateContent>
      <p:sp>
        <p:nvSpPr>
          <p:cNvPr id="10" name="灯片编号占位符 9">
            <a:extLst>
              <a:ext uri="{FF2B5EF4-FFF2-40B4-BE49-F238E27FC236}">
                <a16:creationId xmlns:a16="http://schemas.microsoft.com/office/drawing/2014/main" id="{9D2818ED-D028-4603-8FD5-D1B859CB6484}"/>
              </a:ext>
            </a:extLst>
          </p:cNvPr>
          <p:cNvSpPr>
            <a:spLocks noGrp="1"/>
          </p:cNvSpPr>
          <p:nvPr>
            <p:ph type="sldNum" sz="quarter" idx="4"/>
          </p:nvPr>
        </p:nvSpPr>
        <p:spPr/>
        <p:txBody>
          <a:bodyPr/>
          <a:lstStyle/>
          <a:p>
            <a:fld id="{0C913308-F349-4B6D-A68A-DD1791B4A57B}" type="slidenum">
              <a:rPr lang="en-US" altLang="zh-CN" smtClean="0"/>
              <a:pPr/>
              <a:t>16</a:t>
            </a:fld>
            <a:r>
              <a:rPr lang="en-US" altLang="zh-CN"/>
              <a:t>/24</a:t>
            </a:r>
            <a:endParaRPr lang="en-US" dirty="0"/>
          </a:p>
        </p:txBody>
      </p:sp>
    </p:spTree>
    <p:extLst>
      <p:ext uri="{BB962C8B-B14F-4D97-AF65-F5344CB8AC3E}">
        <p14:creationId xmlns:p14="http://schemas.microsoft.com/office/powerpoint/2010/main" val="418783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1457781" y="195921"/>
            <a:ext cx="5283587" cy="323165"/>
            <a:chOff x="0" y="155996"/>
            <a:chExt cx="9175263" cy="430886"/>
          </a:xfrm>
        </p:grpSpPr>
        <p:cxnSp>
          <p:nvCxnSpPr>
            <p:cNvPr id="20" name="直接连接符 19"/>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2"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防御方案</a:t>
              </a:r>
            </a:p>
          </p:txBody>
        </p:sp>
      </p:grpSp>
      <p:sp>
        <p:nvSpPr>
          <p:cNvPr id="3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4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31" name="TextBox 6">
            <a:extLst>
              <a:ext uri="{FF2B5EF4-FFF2-40B4-BE49-F238E27FC236}">
                <a16:creationId xmlns:a16="http://schemas.microsoft.com/office/drawing/2014/main" id="{754133A7-AA93-4F81-B8FE-A16B33F4559F}"/>
              </a:ext>
            </a:extLst>
          </p:cNvPr>
          <p:cNvSpPr txBox="1"/>
          <p:nvPr/>
        </p:nvSpPr>
        <p:spPr>
          <a:xfrm>
            <a:off x="1625712" y="608425"/>
            <a:ext cx="213959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搜索决定因子</a:t>
            </a:r>
            <a:endParaRPr lang="en-US" altLang="zh-CN" sz="1400" dirty="0">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AE98E30B-7163-41F6-91DF-F7E568C88B17}"/>
              </a:ext>
            </a:extLst>
          </p:cNvPr>
          <p:cNvPicPr>
            <a:picLocks noChangeAspect="1"/>
          </p:cNvPicPr>
          <p:nvPr/>
        </p:nvPicPr>
        <p:blipFill>
          <a:blip r:embed="rId4"/>
          <a:stretch>
            <a:fillRect/>
          </a:stretch>
        </p:blipFill>
        <p:spPr>
          <a:xfrm>
            <a:off x="1557507" y="1335149"/>
            <a:ext cx="2338453" cy="2101865"/>
          </a:xfrm>
          <a:prstGeom prst="rect">
            <a:avLst/>
          </a:prstGeom>
        </p:spPr>
      </p:pic>
      <p:sp>
        <p:nvSpPr>
          <p:cNvPr id="26" name="TextBox 6">
            <a:extLst>
              <a:ext uri="{FF2B5EF4-FFF2-40B4-BE49-F238E27FC236}">
                <a16:creationId xmlns:a16="http://schemas.microsoft.com/office/drawing/2014/main" id="{80CA9185-067D-4CC4-A5CE-2B5718A84003}"/>
              </a:ext>
            </a:extLst>
          </p:cNvPr>
          <p:cNvSpPr txBox="1"/>
          <p:nvPr/>
        </p:nvSpPr>
        <p:spPr>
          <a:xfrm>
            <a:off x="4099575" y="621076"/>
            <a:ext cx="213959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利用模糊词重训练</a:t>
            </a:r>
            <a:endParaRPr lang="en-US" altLang="zh-CN" sz="1400" dirty="0">
              <a:latin typeface="华文中宋" panose="02010600040101010101" pitchFamily="2" charset="-122"/>
              <a:ea typeface="华文中宋" panose="02010600040101010101" pitchFamily="2" charset="-122"/>
            </a:endParaRPr>
          </a:p>
        </p:txBody>
      </p:sp>
      <p:pic>
        <p:nvPicPr>
          <p:cNvPr id="9" name="图片 8">
            <a:extLst>
              <a:ext uri="{FF2B5EF4-FFF2-40B4-BE49-F238E27FC236}">
                <a16:creationId xmlns:a16="http://schemas.microsoft.com/office/drawing/2014/main" id="{6AC5041E-2A15-456F-BA68-8D100ABAEC97}"/>
              </a:ext>
            </a:extLst>
          </p:cNvPr>
          <p:cNvPicPr>
            <a:picLocks noChangeAspect="1"/>
          </p:cNvPicPr>
          <p:nvPr/>
        </p:nvPicPr>
        <p:blipFill>
          <a:blip r:embed="rId5"/>
          <a:stretch>
            <a:fillRect/>
          </a:stretch>
        </p:blipFill>
        <p:spPr>
          <a:xfrm>
            <a:off x="4001350" y="1335163"/>
            <a:ext cx="2250333" cy="2101851"/>
          </a:xfrm>
          <a:prstGeom prst="rect">
            <a:avLst/>
          </a:prstGeom>
        </p:spPr>
      </p:pic>
      <p:sp>
        <p:nvSpPr>
          <p:cNvPr id="13" name="灯片编号占位符 12">
            <a:extLst>
              <a:ext uri="{FF2B5EF4-FFF2-40B4-BE49-F238E27FC236}">
                <a16:creationId xmlns:a16="http://schemas.microsoft.com/office/drawing/2014/main" id="{2CACA31A-5906-4DA5-9604-4A676B381CC4}"/>
              </a:ext>
            </a:extLst>
          </p:cNvPr>
          <p:cNvSpPr>
            <a:spLocks noGrp="1"/>
          </p:cNvSpPr>
          <p:nvPr>
            <p:ph type="sldNum" sz="quarter" idx="4"/>
          </p:nvPr>
        </p:nvSpPr>
        <p:spPr/>
        <p:txBody>
          <a:bodyPr/>
          <a:lstStyle/>
          <a:p>
            <a:fld id="{0C913308-F349-4B6D-A68A-DD1791B4A57B}" type="slidenum">
              <a:rPr lang="en-US" altLang="zh-CN" smtClean="0"/>
              <a:pPr/>
              <a:t>17</a:t>
            </a:fld>
            <a:r>
              <a:rPr lang="en-US" altLang="zh-CN"/>
              <a:t>/24</a:t>
            </a:r>
            <a:endParaRPr lang="en-US" dirty="0"/>
          </a:p>
        </p:txBody>
      </p:sp>
    </p:spTree>
    <p:extLst>
      <p:ext uri="{BB962C8B-B14F-4D97-AF65-F5344CB8AC3E}">
        <p14:creationId xmlns:p14="http://schemas.microsoft.com/office/powerpoint/2010/main" val="197434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1E7E4E86-160D-45D2-B499-4339B6A63310}"/>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6" name="Text Box 39">
            <a:extLst>
              <a:ext uri="{FF2B5EF4-FFF2-40B4-BE49-F238E27FC236}">
                <a16:creationId xmlns:a16="http://schemas.microsoft.com/office/drawing/2014/main" id="{B3179CF3-19AC-4A00-AF3E-5D22B05FCAED}"/>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实 验 评 估</a:t>
            </a:r>
            <a:endParaRPr lang="en-US" sz="4500" b="1" dirty="0">
              <a:latin typeface="华文中宋" panose="02010600040101010101" pitchFamily="2" charset="-122"/>
              <a:ea typeface="华文中宋" panose="02010600040101010101" pitchFamily="2" charset="-122"/>
            </a:endParaRPr>
          </a:p>
        </p:txBody>
      </p:sp>
      <p:sp>
        <p:nvSpPr>
          <p:cNvPr id="17" name="Text Box 39">
            <a:extLst>
              <a:ext uri="{FF2B5EF4-FFF2-40B4-BE49-F238E27FC236}">
                <a16:creationId xmlns:a16="http://schemas.microsoft.com/office/drawing/2014/main" id="{34DF6191-6DAF-4FB3-AE7F-61CD11823C71}"/>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4</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4D6DC306-8C90-4518-8009-36C8F08453DB}"/>
              </a:ext>
            </a:extLst>
          </p:cNvPr>
          <p:cNvSpPr>
            <a:spLocks noGrp="1"/>
          </p:cNvSpPr>
          <p:nvPr>
            <p:ph type="sldNum" sz="quarter" idx="4"/>
          </p:nvPr>
        </p:nvSpPr>
        <p:spPr/>
        <p:txBody>
          <a:bodyPr/>
          <a:lstStyle/>
          <a:p>
            <a:fld id="{0C913308-F349-4B6D-A68A-DD1791B4A57B}" type="slidenum">
              <a:rPr lang="en-US" altLang="zh-CN" smtClean="0"/>
              <a:pPr/>
              <a:t>18</a:t>
            </a:fld>
            <a:r>
              <a:rPr lang="en-US" altLang="zh-CN"/>
              <a:t>/24</a:t>
            </a:r>
            <a:endParaRPr lang="en-US" dirty="0"/>
          </a:p>
        </p:txBody>
      </p:sp>
    </p:spTree>
    <p:extLst>
      <p:ext uri="{BB962C8B-B14F-4D97-AF65-F5344CB8AC3E}">
        <p14:creationId xmlns:p14="http://schemas.microsoft.com/office/powerpoint/2010/main" val="353724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6"/>
          <p:cNvSpPr txBox="1"/>
          <p:nvPr/>
        </p:nvSpPr>
        <p:spPr>
          <a:xfrm>
            <a:off x="1605077" y="680669"/>
            <a:ext cx="5043648" cy="195277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实验设备：</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笔记本、树莓派、音响、光传感器</a:t>
            </a:r>
            <a:endParaRPr lang="en-US" altLang="zh-CN" sz="1400" dirty="0">
              <a:latin typeface="华文中宋" panose="02010600040101010101" pitchFamily="2" charset="-122"/>
              <a:ea typeface="华文中宋" panose="02010600040101010101" pitchFamily="2" charset="-122"/>
            </a:endParaRPr>
          </a:p>
          <a:p>
            <a:pPr indent="-285750" algn="just">
              <a:lnSpc>
                <a:spcPct val="125000"/>
              </a:lnSpc>
              <a:buFont typeface="Wingdings" panose="05000000000000000000" pitchFamily="2" charset="2"/>
              <a:buChar char="p"/>
            </a:pPr>
            <a:r>
              <a:rPr lang="en-US" altLang="zh-CN" sz="1400" dirty="0">
                <a:latin typeface="华文中宋" panose="02010600040101010101" pitchFamily="2" charset="-122"/>
                <a:ea typeface="华文中宋" panose="02010600040101010101" pitchFamily="2" charset="-122"/>
              </a:rPr>
              <a:t>TTS</a:t>
            </a:r>
            <a:r>
              <a:rPr lang="zh-CN" altLang="en-US" sz="1400" dirty="0">
                <a:latin typeface="华文中宋" panose="02010600040101010101" pitchFamily="2" charset="-122"/>
                <a:ea typeface="华文中宋" panose="02010600040101010101" pitchFamily="2" charset="-122"/>
              </a:rPr>
              <a:t>系统：</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en-US" altLang="zh-CN" sz="1400" dirty="0">
                <a:latin typeface="华文中宋" panose="02010600040101010101" pitchFamily="2" charset="-122"/>
                <a:ea typeface="华文中宋" panose="02010600040101010101" pitchFamily="2" charset="-122"/>
              </a:rPr>
              <a:t>pyttsx3</a:t>
            </a:r>
          </a:p>
          <a:p>
            <a:pPr indent="-285750"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参数设置：</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距离：</a:t>
            </a:r>
            <a:r>
              <a:rPr lang="en-US" altLang="zh-CN" sz="1400" dirty="0">
                <a:latin typeface="华文中宋" panose="02010600040101010101" pitchFamily="2" charset="-122"/>
                <a:ea typeface="华文中宋" panose="02010600040101010101" pitchFamily="2" charset="-122"/>
              </a:rPr>
              <a:t>20cm</a:t>
            </a: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变异率</a:t>
            </a:r>
            <a:r>
              <a:rPr lang="en-US" altLang="zh-CN" sz="1400" dirty="0">
                <a:latin typeface="华文中宋" panose="02010600040101010101" pitchFamily="2" charset="-122"/>
                <a:ea typeface="华文中宋" panose="02010600040101010101" pitchFamily="2" charset="-122"/>
              </a:rPr>
              <a:t>=0.1</a:t>
            </a:r>
          </a:p>
        </p:txBody>
      </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10" name="图片 9">
            <a:extLst>
              <a:ext uri="{FF2B5EF4-FFF2-40B4-BE49-F238E27FC236}">
                <a16:creationId xmlns:a16="http://schemas.microsoft.com/office/drawing/2014/main" id="{68F6A06D-6489-4F1A-B466-CB17FA8358BF}"/>
              </a:ext>
            </a:extLst>
          </p:cNvPr>
          <p:cNvPicPr>
            <a:picLocks noChangeAspect="1"/>
          </p:cNvPicPr>
          <p:nvPr/>
        </p:nvPicPr>
        <p:blipFill>
          <a:blip r:embed="rId3"/>
          <a:stretch>
            <a:fillRect/>
          </a:stretch>
        </p:blipFill>
        <p:spPr>
          <a:xfrm>
            <a:off x="2670189" y="2675599"/>
            <a:ext cx="2395965" cy="1953173"/>
          </a:xfrm>
          <a:prstGeom prst="rect">
            <a:avLst/>
          </a:prstGeom>
        </p:spPr>
      </p:pic>
      <p:sp>
        <p:nvSpPr>
          <p:cNvPr id="15" name="灯片编号占位符 14">
            <a:extLst>
              <a:ext uri="{FF2B5EF4-FFF2-40B4-BE49-F238E27FC236}">
                <a16:creationId xmlns:a16="http://schemas.microsoft.com/office/drawing/2014/main" id="{18386D10-E587-417D-88F8-7E69468E8DD7}"/>
              </a:ext>
            </a:extLst>
          </p:cNvPr>
          <p:cNvSpPr>
            <a:spLocks noGrp="1"/>
          </p:cNvSpPr>
          <p:nvPr>
            <p:ph type="sldNum" sz="quarter" idx="4"/>
          </p:nvPr>
        </p:nvSpPr>
        <p:spPr/>
        <p:txBody>
          <a:bodyPr/>
          <a:lstStyle/>
          <a:p>
            <a:fld id="{0C913308-F349-4B6D-A68A-DD1791B4A57B}" type="slidenum">
              <a:rPr lang="en-US" altLang="zh-CN" smtClean="0"/>
              <a:pPr/>
              <a:t>19</a:t>
            </a:fld>
            <a:r>
              <a:rPr lang="en-US" altLang="zh-CN"/>
              <a:t>/24</a:t>
            </a:r>
            <a:endParaRPr lang="en-US" dirty="0"/>
          </a:p>
        </p:txBody>
      </p:sp>
    </p:spTree>
    <p:extLst>
      <p:ext uri="{BB962C8B-B14F-4D97-AF65-F5344CB8AC3E}">
        <p14:creationId xmlns:p14="http://schemas.microsoft.com/office/powerpoint/2010/main" val="287532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1496586"/>
            <a:ext cx="6858000" cy="1900120"/>
            <a:chOff x="0" y="1138196"/>
            <a:chExt cx="9144000" cy="2533493"/>
          </a:xfrm>
        </p:grpSpPr>
        <p:sp>
          <p:nvSpPr>
            <p:cNvPr id="2" name="矩形 1"/>
            <p:cNvSpPr/>
            <p:nvPr/>
          </p:nvSpPr>
          <p:spPr>
            <a:xfrm>
              <a:off x="0" y="1357878"/>
              <a:ext cx="9144000" cy="209413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1187624" y="1138196"/>
              <a:ext cx="2533493" cy="2533493"/>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411760" y="1357878"/>
              <a:ext cx="5256584" cy="2094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椭圆 5"/>
          <p:cNvSpPr/>
          <p:nvPr/>
        </p:nvSpPr>
        <p:spPr>
          <a:xfrm>
            <a:off x="1057691" y="1661346"/>
            <a:ext cx="1566174" cy="156617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p:nvPr/>
        </p:nvGrpSpPr>
        <p:grpSpPr>
          <a:xfrm>
            <a:off x="1408677" y="1917622"/>
            <a:ext cx="862731" cy="1162793"/>
            <a:chOff x="1878234" y="1699578"/>
            <a:chExt cx="1150308" cy="1550391"/>
          </a:xfrm>
        </p:grpSpPr>
        <p:sp>
          <p:nvSpPr>
            <p:cNvPr id="9" name="Freeform 15"/>
            <p:cNvSpPr>
              <a:spLocks noEditPoints="1"/>
            </p:cNvSpPr>
            <p:nvPr/>
          </p:nvSpPr>
          <p:spPr bwMode="auto">
            <a:xfrm>
              <a:off x="1965900" y="1699578"/>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211" tIns="30605" rIns="61211" bIns="30605" numCol="1" anchor="t" anchorCtr="0" compatLnSpc="1">
              <a:prstTxWarp prst="textNoShape">
                <a:avLst/>
              </a:prstTxWarp>
            </a:bodyPr>
            <a:lstStyle/>
            <a:p>
              <a:endParaRPr lang="zh-CN" altLang="en-US" sz="1350">
                <a:latin typeface="等线" panose="02010600030101010101" pitchFamily="2" charset="-122"/>
                <a:ea typeface="等线" panose="02010600030101010101" pitchFamily="2" charset="-122"/>
              </a:endParaRPr>
            </a:p>
          </p:txBody>
        </p:sp>
        <p:sp>
          <p:nvSpPr>
            <p:cNvPr id="10" name="TextBox 9"/>
            <p:cNvSpPr txBox="1"/>
            <p:nvPr/>
          </p:nvSpPr>
          <p:spPr>
            <a:xfrm>
              <a:off x="1997553" y="2571750"/>
              <a:ext cx="913633" cy="451743"/>
            </a:xfrm>
            <a:prstGeom prst="rect">
              <a:avLst/>
            </a:prstGeom>
            <a:noFill/>
          </p:spPr>
          <p:txBody>
            <a:bodyPr wrap="square" lIns="61211" tIns="30605" rIns="61211" bIns="30605" rtlCol="0">
              <a:spAutoFit/>
            </a:bodyPr>
            <a:lstStyle/>
            <a:p>
              <a:pPr algn="dist"/>
              <a:r>
                <a:rPr lang="zh-CN" altLang="en-US" b="1" dirty="0">
                  <a:solidFill>
                    <a:srgbClr val="F8F8F8"/>
                  </a:solidFill>
                  <a:latin typeface="等线" panose="02010600030101010101" pitchFamily="2" charset="-122"/>
                  <a:ea typeface="等线" panose="02010600030101010101" pitchFamily="2" charset="-122"/>
                </a:rPr>
                <a:t>目录</a:t>
              </a:r>
            </a:p>
          </p:txBody>
        </p:sp>
        <p:sp>
          <p:nvSpPr>
            <p:cNvPr id="11" name="TextBox 10"/>
            <p:cNvSpPr txBox="1"/>
            <p:nvPr/>
          </p:nvSpPr>
          <p:spPr>
            <a:xfrm>
              <a:off x="1878234" y="2859782"/>
              <a:ext cx="1150308" cy="390187"/>
            </a:xfrm>
            <a:prstGeom prst="rect">
              <a:avLst/>
            </a:prstGeom>
            <a:noFill/>
          </p:spPr>
          <p:txBody>
            <a:bodyPr wrap="none" lIns="61211" tIns="30605" rIns="61211" bIns="30605" rtlCol="0">
              <a:spAutoFit/>
            </a:bodyPr>
            <a:lstStyle/>
            <a:p>
              <a:r>
                <a:rPr lang="en-US" altLang="zh-CN" sz="1500" dirty="0">
                  <a:solidFill>
                    <a:srgbClr val="F8F8F8"/>
                  </a:solidFill>
                  <a:latin typeface="Segoe UI Semilight" panose="020B0402040204020203" pitchFamily="34" charset="0"/>
                  <a:ea typeface="等线" panose="02010600030101010101" pitchFamily="2" charset="-122"/>
                  <a:cs typeface="Segoe UI Semilight" panose="020B0402040204020203" pitchFamily="34" charset="0"/>
                </a:rPr>
                <a:t>Contents</a:t>
              </a:r>
              <a:endParaRPr lang="zh-CN" altLang="en-US" sz="1500" dirty="0">
                <a:solidFill>
                  <a:srgbClr val="F8F8F8"/>
                </a:solidFill>
                <a:latin typeface="Segoe UI Semilight" panose="020B0402040204020203" pitchFamily="34" charset="0"/>
                <a:ea typeface="等线" panose="02010600030101010101" pitchFamily="2" charset="-122"/>
                <a:cs typeface="Segoe UI Semilight" panose="020B0402040204020203" pitchFamily="34" charset="0"/>
              </a:endParaRPr>
            </a:p>
          </p:txBody>
        </p:sp>
      </p:grpSp>
      <p:sp>
        <p:nvSpPr>
          <p:cNvPr id="13" name="Freeform 19"/>
          <p:cNvSpPr>
            <a:spLocks/>
          </p:cNvSpPr>
          <p:nvPr/>
        </p:nvSpPr>
        <p:spPr bwMode="auto">
          <a:xfrm>
            <a:off x="2241303" y="406123"/>
            <a:ext cx="809655" cy="4081044"/>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19050" cap="flat">
            <a:solidFill>
              <a:srgbClr val="31486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1211" tIns="30605" rIns="61211" bIns="30605" numCol="1" anchor="t" anchorCtr="0" compatLnSpc="1">
            <a:prstTxWarp prst="textNoShape">
              <a:avLst/>
            </a:prstTxWarp>
          </a:bodyPr>
          <a:lstStyle/>
          <a:p>
            <a:endParaRPr lang="zh-CN" altLang="en-US" sz="1350">
              <a:latin typeface="等线" panose="02010600030101010101" pitchFamily="2" charset="-122"/>
              <a:ea typeface="等线" panose="02010600030101010101" pitchFamily="2" charset="-122"/>
            </a:endParaRPr>
          </a:p>
        </p:txBody>
      </p:sp>
      <p:grpSp>
        <p:nvGrpSpPr>
          <p:cNvPr id="40" name="组合 39"/>
          <p:cNvGrpSpPr/>
          <p:nvPr/>
        </p:nvGrpSpPr>
        <p:grpSpPr>
          <a:xfrm>
            <a:off x="3201207" y="1181933"/>
            <a:ext cx="2226017" cy="342278"/>
            <a:chOff x="4268273" y="640177"/>
            <a:chExt cx="2968023" cy="456370"/>
          </a:xfrm>
        </p:grpSpPr>
        <p:sp>
          <p:nvSpPr>
            <p:cNvPr id="24" name="圆角矩形 23"/>
            <p:cNvSpPr/>
            <p:nvPr/>
          </p:nvSpPr>
          <p:spPr bwMode="auto">
            <a:xfrm>
              <a:off x="4268273" y="640177"/>
              <a:ext cx="2968023"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dirty="0">
                <a:latin typeface="华文中宋" panose="02010600040101010101" pitchFamily="2" charset="-122"/>
                <a:ea typeface="华文中宋" panose="02010600040101010101" pitchFamily="2" charset="-122"/>
              </a:endParaRPr>
            </a:p>
          </p:txBody>
        </p:sp>
        <p:sp>
          <p:nvSpPr>
            <p:cNvPr id="25" name="TextBox 24"/>
            <p:cNvSpPr txBox="1"/>
            <p:nvPr/>
          </p:nvSpPr>
          <p:spPr>
            <a:xfrm>
              <a:off x="4499992" y="673268"/>
              <a:ext cx="2520280"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论文贡献</a:t>
              </a:r>
            </a:p>
          </p:txBody>
        </p:sp>
      </p:grpSp>
      <p:grpSp>
        <p:nvGrpSpPr>
          <p:cNvPr id="41" name="组合 40"/>
          <p:cNvGrpSpPr/>
          <p:nvPr/>
        </p:nvGrpSpPr>
        <p:grpSpPr>
          <a:xfrm>
            <a:off x="3334132" y="1713580"/>
            <a:ext cx="2093090" cy="342278"/>
            <a:chOff x="4445510" y="1403271"/>
            <a:chExt cx="2790786" cy="456370"/>
          </a:xfrm>
        </p:grpSpPr>
        <p:sp>
          <p:nvSpPr>
            <p:cNvPr id="23" name="圆角矩形 22"/>
            <p:cNvSpPr/>
            <p:nvPr/>
          </p:nvSpPr>
          <p:spPr bwMode="auto">
            <a:xfrm>
              <a:off x="4445510" y="1403271"/>
              <a:ext cx="279078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6" name="TextBox 25"/>
            <p:cNvSpPr txBox="1"/>
            <p:nvPr/>
          </p:nvSpPr>
          <p:spPr>
            <a:xfrm>
              <a:off x="4644009" y="1436362"/>
              <a:ext cx="2324386"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研究背景</a:t>
              </a:r>
            </a:p>
          </p:txBody>
        </p:sp>
      </p:grpSp>
      <p:grpSp>
        <p:nvGrpSpPr>
          <p:cNvPr id="42" name="组合 41"/>
          <p:cNvGrpSpPr/>
          <p:nvPr/>
        </p:nvGrpSpPr>
        <p:grpSpPr>
          <a:xfrm>
            <a:off x="3429000" y="2245226"/>
            <a:ext cx="1998222" cy="342278"/>
            <a:chOff x="4572000" y="2176758"/>
            <a:chExt cx="2664296" cy="456370"/>
          </a:xfrm>
        </p:grpSpPr>
        <p:sp>
          <p:nvSpPr>
            <p:cNvPr id="20" name="圆角矩形 19"/>
            <p:cNvSpPr/>
            <p:nvPr/>
          </p:nvSpPr>
          <p:spPr bwMode="auto">
            <a:xfrm>
              <a:off x="4572000" y="2176758"/>
              <a:ext cx="266429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7" name="TextBox 26"/>
            <p:cNvSpPr txBox="1"/>
            <p:nvPr/>
          </p:nvSpPr>
          <p:spPr>
            <a:xfrm>
              <a:off x="4788024" y="2209849"/>
              <a:ext cx="2232248"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攻击方案</a:t>
              </a:r>
            </a:p>
          </p:txBody>
        </p:sp>
      </p:grpSp>
      <p:grpSp>
        <p:nvGrpSpPr>
          <p:cNvPr id="43" name="组合 42"/>
          <p:cNvGrpSpPr/>
          <p:nvPr/>
        </p:nvGrpSpPr>
        <p:grpSpPr>
          <a:xfrm>
            <a:off x="3334132" y="2776873"/>
            <a:ext cx="2093090" cy="342278"/>
            <a:chOff x="4445510" y="2950246"/>
            <a:chExt cx="2790786" cy="456370"/>
          </a:xfrm>
        </p:grpSpPr>
        <p:sp>
          <p:nvSpPr>
            <p:cNvPr id="21" name="圆角矩形 20"/>
            <p:cNvSpPr/>
            <p:nvPr/>
          </p:nvSpPr>
          <p:spPr bwMode="auto">
            <a:xfrm>
              <a:off x="4445510" y="2950246"/>
              <a:ext cx="279078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8" name="TextBox 27"/>
            <p:cNvSpPr txBox="1"/>
            <p:nvPr/>
          </p:nvSpPr>
          <p:spPr>
            <a:xfrm>
              <a:off x="4644009" y="2983337"/>
              <a:ext cx="2376263"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实验评估</a:t>
              </a:r>
            </a:p>
          </p:txBody>
        </p:sp>
      </p:grpSp>
      <p:grpSp>
        <p:nvGrpSpPr>
          <p:cNvPr id="44" name="组合 43"/>
          <p:cNvGrpSpPr/>
          <p:nvPr/>
        </p:nvGrpSpPr>
        <p:grpSpPr>
          <a:xfrm>
            <a:off x="3191295" y="3308519"/>
            <a:ext cx="2235927" cy="342278"/>
            <a:chOff x="4255060" y="3722429"/>
            <a:chExt cx="2981236" cy="456370"/>
          </a:xfrm>
        </p:grpSpPr>
        <p:sp>
          <p:nvSpPr>
            <p:cNvPr id="22" name="圆角矩形 21"/>
            <p:cNvSpPr/>
            <p:nvPr/>
          </p:nvSpPr>
          <p:spPr bwMode="auto">
            <a:xfrm>
              <a:off x="4255060" y="3722429"/>
              <a:ext cx="298123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9" name="TextBox 28"/>
            <p:cNvSpPr txBox="1"/>
            <p:nvPr/>
          </p:nvSpPr>
          <p:spPr>
            <a:xfrm>
              <a:off x="4499992" y="3755520"/>
              <a:ext cx="2520280"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方案总结</a:t>
              </a:r>
            </a:p>
          </p:txBody>
        </p:sp>
      </p:grpSp>
      <p:grpSp>
        <p:nvGrpSpPr>
          <p:cNvPr id="35" name="组合 34"/>
          <p:cNvGrpSpPr/>
          <p:nvPr/>
        </p:nvGrpSpPr>
        <p:grpSpPr>
          <a:xfrm>
            <a:off x="2640591" y="1147889"/>
            <a:ext cx="410367" cy="410367"/>
            <a:chOff x="3498486" y="594784"/>
            <a:chExt cx="547156" cy="547156"/>
          </a:xfrm>
        </p:grpSpPr>
        <p:sp>
          <p:nvSpPr>
            <p:cNvPr id="15" name="椭圆 14"/>
            <p:cNvSpPr/>
            <p:nvPr/>
          </p:nvSpPr>
          <p:spPr>
            <a:xfrm>
              <a:off x="3498486" y="594784"/>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0" name="TextBox 29"/>
            <p:cNvSpPr txBox="1"/>
            <p:nvPr/>
          </p:nvSpPr>
          <p:spPr>
            <a:xfrm>
              <a:off x="3590266" y="619407"/>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1</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6" name="组合 35"/>
          <p:cNvGrpSpPr/>
          <p:nvPr/>
        </p:nvGrpSpPr>
        <p:grpSpPr>
          <a:xfrm>
            <a:off x="2780928" y="1679535"/>
            <a:ext cx="410367" cy="410367"/>
            <a:chOff x="3721117" y="1357878"/>
            <a:chExt cx="547156" cy="547156"/>
          </a:xfrm>
        </p:grpSpPr>
        <p:sp>
          <p:nvSpPr>
            <p:cNvPr id="16" name="椭圆 15"/>
            <p:cNvSpPr/>
            <p:nvPr/>
          </p:nvSpPr>
          <p:spPr>
            <a:xfrm>
              <a:off x="3721117" y="1357878"/>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1" name="TextBox 30"/>
            <p:cNvSpPr txBox="1"/>
            <p:nvPr/>
          </p:nvSpPr>
          <p:spPr>
            <a:xfrm>
              <a:off x="3812897" y="1382501"/>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2</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7" name="组合 36"/>
          <p:cNvGrpSpPr/>
          <p:nvPr/>
        </p:nvGrpSpPr>
        <p:grpSpPr>
          <a:xfrm>
            <a:off x="2834934" y="2211182"/>
            <a:ext cx="410367" cy="410367"/>
            <a:chOff x="3779912" y="2131364"/>
            <a:chExt cx="547156" cy="547156"/>
          </a:xfrm>
        </p:grpSpPr>
        <p:sp>
          <p:nvSpPr>
            <p:cNvPr id="17" name="椭圆 16"/>
            <p:cNvSpPr/>
            <p:nvPr/>
          </p:nvSpPr>
          <p:spPr>
            <a:xfrm>
              <a:off x="3779912" y="2131364"/>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2" name="TextBox 31"/>
            <p:cNvSpPr txBox="1"/>
            <p:nvPr/>
          </p:nvSpPr>
          <p:spPr>
            <a:xfrm>
              <a:off x="3871692" y="2155988"/>
              <a:ext cx="363596" cy="497909"/>
            </a:xfrm>
            <a:prstGeom prst="rect">
              <a:avLst/>
            </a:prstGeom>
            <a:noFill/>
            <a:ln>
              <a:noFill/>
            </a:ln>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3</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9" name="组合 38"/>
          <p:cNvGrpSpPr/>
          <p:nvPr/>
        </p:nvGrpSpPr>
        <p:grpSpPr>
          <a:xfrm>
            <a:off x="2664003" y="3274475"/>
            <a:ext cx="410367" cy="410367"/>
            <a:chOff x="3472443" y="3677036"/>
            <a:chExt cx="547156" cy="547156"/>
          </a:xfrm>
        </p:grpSpPr>
        <p:sp>
          <p:nvSpPr>
            <p:cNvPr id="19" name="椭圆 18"/>
            <p:cNvSpPr/>
            <p:nvPr/>
          </p:nvSpPr>
          <p:spPr>
            <a:xfrm>
              <a:off x="3472443" y="3677036"/>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4" name="TextBox 33"/>
            <p:cNvSpPr txBox="1"/>
            <p:nvPr/>
          </p:nvSpPr>
          <p:spPr>
            <a:xfrm>
              <a:off x="3564223" y="3701659"/>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5</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48" name="组合 47"/>
          <p:cNvGrpSpPr/>
          <p:nvPr/>
        </p:nvGrpSpPr>
        <p:grpSpPr>
          <a:xfrm>
            <a:off x="2802609" y="2742828"/>
            <a:ext cx="410367" cy="410367"/>
            <a:chOff x="3472443" y="3677036"/>
            <a:chExt cx="547156" cy="547156"/>
          </a:xfrm>
        </p:grpSpPr>
        <p:sp>
          <p:nvSpPr>
            <p:cNvPr id="49" name="椭圆 48"/>
            <p:cNvSpPr/>
            <p:nvPr/>
          </p:nvSpPr>
          <p:spPr>
            <a:xfrm>
              <a:off x="3472443" y="3677036"/>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50" name="TextBox 49"/>
            <p:cNvSpPr txBox="1"/>
            <p:nvPr/>
          </p:nvSpPr>
          <p:spPr>
            <a:xfrm>
              <a:off x="3564223" y="3701659"/>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4</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sp>
        <p:nvSpPr>
          <p:cNvPr id="14" name="灯片编号占位符 13">
            <a:extLst>
              <a:ext uri="{FF2B5EF4-FFF2-40B4-BE49-F238E27FC236}">
                <a16:creationId xmlns:a16="http://schemas.microsoft.com/office/drawing/2014/main" id="{B82C75A6-A163-40C6-903D-0395943FBF98}"/>
              </a:ext>
            </a:extLst>
          </p:cNvPr>
          <p:cNvSpPr>
            <a:spLocks noGrp="1"/>
          </p:cNvSpPr>
          <p:nvPr>
            <p:ph type="sldNum" sz="quarter" idx="4"/>
          </p:nvPr>
        </p:nvSpPr>
        <p:spPr/>
        <p:txBody>
          <a:bodyPr/>
          <a:lstStyle/>
          <a:p>
            <a:fld id="{0C913308-F349-4B6D-A68A-DD1791B4A57B}" type="slidenum">
              <a:rPr lang="en-US" altLang="zh-CN" smtClean="0"/>
              <a:pPr/>
              <a:t>2</a:t>
            </a:fld>
            <a:r>
              <a:rPr lang="en-US" altLang="zh-CN" dirty="0"/>
              <a:t>/24</a:t>
            </a:r>
            <a:endParaRPr lang="en-US" dirty="0"/>
          </a:p>
        </p:txBody>
      </p:sp>
    </p:spTree>
    <p:extLst>
      <p:ext uri="{BB962C8B-B14F-4D97-AF65-F5344CB8AC3E}">
        <p14:creationId xmlns:p14="http://schemas.microsoft.com/office/powerpoint/2010/main" val="157107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aphicFrame>
        <p:nvGraphicFramePr>
          <p:cNvPr id="2" name="表格 1">
            <a:extLst>
              <a:ext uri="{FF2B5EF4-FFF2-40B4-BE49-F238E27FC236}">
                <a16:creationId xmlns:a16="http://schemas.microsoft.com/office/drawing/2014/main" id="{8E6F737B-D8FC-4D82-A8C7-9668E3B5D361}"/>
              </a:ext>
            </a:extLst>
          </p:cNvPr>
          <p:cNvGraphicFramePr>
            <a:graphicFrameLocks noGrp="1"/>
          </p:cNvGraphicFramePr>
          <p:nvPr>
            <p:extLst>
              <p:ext uri="{D42A27DB-BD31-4B8C-83A1-F6EECF244321}">
                <p14:modId xmlns:p14="http://schemas.microsoft.com/office/powerpoint/2010/main" val="1017065271"/>
              </p:ext>
            </p:extLst>
          </p:nvPr>
        </p:nvGraphicFramePr>
        <p:xfrm>
          <a:off x="1557930" y="947890"/>
          <a:ext cx="2610480" cy="2743200"/>
        </p:xfrm>
        <a:graphic>
          <a:graphicData uri="http://schemas.openxmlformats.org/drawingml/2006/table">
            <a:tbl>
              <a:tblPr firstRow="1" bandRow="1">
                <a:tableStyleId>{5C22544A-7EE6-4342-B048-85BDC9FD1C3A}</a:tableStyleId>
              </a:tblPr>
              <a:tblGrid>
                <a:gridCol w="1305240">
                  <a:extLst>
                    <a:ext uri="{9D8B030D-6E8A-4147-A177-3AD203B41FA5}">
                      <a16:colId xmlns:a16="http://schemas.microsoft.com/office/drawing/2014/main" val="3912410477"/>
                    </a:ext>
                  </a:extLst>
                </a:gridCol>
                <a:gridCol w="1305240">
                  <a:extLst>
                    <a:ext uri="{9D8B030D-6E8A-4147-A177-3AD203B41FA5}">
                      <a16:colId xmlns:a16="http://schemas.microsoft.com/office/drawing/2014/main" val="3280142188"/>
                    </a:ext>
                  </a:extLst>
                </a:gridCol>
              </a:tblGrid>
              <a:tr h="303386">
                <a:tc>
                  <a:txBody>
                    <a:bodyPr/>
                    <a:lstStyle/>
                    <a:p>
                      <a:pPr algn="ctr"/>
                      <a:r>
                        <a:rPr lang="zh-CN" altLang="en-US" sz="1400" dirty="0"/>
                        <a:t>智能音箱</a:t>
                      </a:r>
                    </a:p>
                  </a:txBody>
                  <a:tcPr anchor="ctr">
                    <a:solidFill>
                      <a:srgbClr val="314865"/>
                    </a:solidFill>
                  </a:tcPr>
                </a:tc>
                <a:tc>
                  <a:txBody>
                    <a:bodyPr/>
                    <a:lstStyle/>
                    <a:p>
                      <a:pPr algn="ctr"/>
                      <a:r>
                        <a:rPr lang="zh-CN" altLang="en-US" sz="1400" dirty="0"/>
                        <a:t>唤醒词</a:t>
                      </a:r>
                    </a:p>
                  </a:txBody>
                  <a:tcPr anchor="ctr">
                    <a:solidFill>
                      <a:srgbClr val="314865"/>
                    </a:solidFill>
                  </a:tcPr>
                </a:tc>
                <a:extLst>
                  <a:ext uri="{0D108BD9-81ED-4DB2-BD59-A6C34878D82A}">
                    <a16:rowId xmlns:a16="http://schemas.microsoft.com/office/drawing/2014/main" val="2567427720"/>
                  </a:ext>
                </a:extLst>
              </a:tr>
              <a:tr h="303386">
                <a:tc>
                  <a:txBody>
                    <a:bodyPr/>
                    <a:lstStyle/>
                    <a:p>
                      <a:pPr algn="ctr"/>
                      <a:r>
                        <a:rPr lang="en-US" altLang="zh-CN" sz="1400" dirty="0"/>
                        <a:t>Amazon Echo</a:t>
                      </a:r>
                      <a:endParaRPr lang="zh-CN" altLang="en-US" sz="1400" dirty="0"/>
                    </a:p>
                  </a:txBody>
                  <a:tcPr anchor="ctr"/>
                </a:tc>
                <a:tc>
                  <a:txBody>
                    <a:bodyPr/>
                    <a:lstStyle/>
                    <a:p>
                      <a:pPr algn="ctr"/>
                      <a:r>
                        <a:rPr lang="en-US" altLang="zh-CN" sz="1400" dirty="0"/>
                        <a:t>Alexa</a:t>
                      </a:r>
                      <a:endParaRPr lang="zh-CN" altLang="en-US" sz="1400" dirty="0"/>
                    </a:p>
                  </a:txBody>
                  <a:tcPr anchor="ctr"/>
                </a:tc>
                <a:extLst>
                  <a:ext uri="{0D108BD9-81ED-4DB2-BD59-A6C34878D82A}">
                    <a16:rowId xmlns:a16="http://schemas.microsoft.com/office/drawing/2014/main" val="2890701160"/>
                  </a:ext>
                </a:extLst>
              </a:tr>
              <a:tr h="303386">
                <a:tc>
                  <a:txBody>
                    <a:bodyPr/>
                    <a:lstStyle/>
                    <a:p>
                      <a:pPr algn="ctr"/>
                      <a:r>
                        <a:rPr lang="en-US" altLang="zh-CN" sz="1400" dirty="0"/>
                        <a:t>Echo Dot</a:t>
                      </a:r>
                      <a:endParaRPr lang="zh-CN" altLang="en-US" sz="1400" dirty="0"/>
                    </a:p>
                  </a:txBody>
                  <a:tcPr anchor="ctr"/>
                </a:tc>
                <a:tc>
                  <a:txBody>
                    <a:bodyPr/>
                    <a:lstStyle/>
                    <a:p>
                      <a:pPr algn="ctr"/>
                      <a:r>
                        <a:rPr lang="en-US" altLang="zh-CN" sz="1400" dirty="0"/>
                        <a:t>Alexa</a:t>
                      </a:r>
                      <a:endParaRPr lang="zh-CN" altLang="en-US" sz="1400" dirty="0"/>
                    </a:p>
                  </a:txBody>
                  <a:tcPr anchor="ctr"/>
                </a:tc>
                <a:extLst>
                  <a:ext uri="{0D108BD9-81ED-4DB2-BD59-A6C34878D82A}">
                    <a16:rowId xmlns:a16="http://schemas.microsoft.com/office/drawing/2014/main" val="3035437211"/>
                  </a:ext>
                </a:extLst>
              </a:tr>
              <a:tr h="303386">
                <a:tc>
                  <a:txBody>
                    <a:bodyPr/>
                    <a:lstStyle/>
                    <a:p>
                      <a:pPr algn="ctr"/>
                      <a:r>
                        <a:rPr lang="en-US" altLang="zh-CN" sz="1400" dirty="0"/>
                        <a:t>Google</a:t>
                      </a:r>
                      <a:endParaRPr lang="zh-CN" altLang="en-US" sz="1400" dirty="0"/>
                    </a:p>
                  </a:txBody>
                  <a:tcPr anchor="ctr"/>
                </a:tc>
                <a:tc>
                  <a:txBody>
                    <a:bodyPr/>
                    <a:lstStyle/>
                    <a:p>
                      <a:pPr algn="ctr"/>
                      <a:r>
                        <a:rPr lang="en-US" altLang="zh-CN" sz="1400" dirty="0"/>
                        <a:t>Hey Google</a:t>
                      </a:r>
                      <a:endParaRPr lang="zh-CN" altLang="en-US" sz="1400" dirty="0"/>
                    </a:p>
                  </a:txBody>
                  <a:tcPr anchor="ctr"/>
                </a:tc>
                <a:extLst>
                  <a:ext uri="{0D108BD9-81ED-4DB2-BD59-A6C34878D82A}">
                    <a16:rowId xmlns:a16="http://schemas.microsoft.com/office/drawing/2014/main" val="3156826725"/>
                  </a:ext>
                </a:extLst>
              </a:tr>
              <a:tr h="303386">
                <a:tc>
                  <a:txBody>
                    <a:bodyPr/>
                    <a:lstStyle/>
                    <a:p>
                      <a:pPr algn="ctr"/>
                      <a:r>
                        <a:rPr lang="en-US" altLang="zh-CN" sz="1400" dirty="0"/>
                        <a:t>Apple</a:t>
                      </a:r>
                      <a:r>
                        <a:rPr lang="zh-CN" altLang="en-US" sz="1400" dirty="0"/>
                        <a:t> </a:t>
                      </a:r>
                      <a:r>
                        <a:rPr lang="en-US" altLang="zh-CN" sz="1400" dirty="0"/>
                        <a:t>Siri</a:t>
                      </a:r>
                      <a:endParaRPr lang="zh-CN" altLang="en-US" sz="1400" dirty="0"/>
                    </a:p>
                  </a:txBody>
                  <a:tcPr anchor="ctr"/>
                </a:tc>
                <a:tc>
                  <a:txBody>
                    <a:bodyPr/>
                    <a:lstStyle/>
                    <a:p>
                      <a:pPr algn="ctr"/>
                      <a:r>
                        <a:rPr lang="en-US" altLang="zh-CN" sz="1400" dirty="0"/>
                        <a:t>Hey Siri</a:t>
                      </a:r>
                      <a:endParaRPr lang="zh-CN" altLang="en-US" sz="1400" dirty="0"/>
                    </a:p>
                  </a:txBody>
                  <a:tcPr anchor="ctr"/>
                </a:tc>
                <a:extLst>
                  <a:ext uri="{0D108BD9-81ED-4DB2-BD59-A6C34878D82A}">
                    <a16:rowId xmlns:a16="http://schemas.microsoft.com/office/drawing/2014/main" val="1839363500"/>
                  </a:ext>
                </a:extLst>
              </a:tr>
              <a:tr h="303386">
                <a:tc>
                  <a:txBody>
                    <a:bodyPr/>
                    <a:lstStyle/>
                    <a:p>
                      <a:pPr algn="ctr"/>
                      <a:r>
                        <a:rPr lang="zh-CN" altLang="en-US" sz="1400" dirty="0"/>
                        <a:t>百度</a:t>
                      </a:r>
                    </a:p>
                  </a:txBody>
                  <a:tcPr anchor="ctr"/>
                </a:tc>
                <a:tc>
                  <a:txBody>
                    <a:bodyPr/>
                    <a:lstStyle/>
                    <a:p>
                      <a:pPr algn="ctr"/>
                      <a:r>
                        <a:rPr lang="zh-CN" altLang="en-US" sz="1400" dirty="0"/>
                        <a:t>小度小度</a:t>
                      </a:r>
                    </a:p>
                  </a:txBody>
                  <a:tcPr anchor="ctr"/>
                </a:tc>
                <a:extLst>
                  <a:ext uri="{0D108BD9-81ED-4DB2-BD59-A6C34878D82A}">
                    <a16:rowId xmlns:a16="http://schemas.microsoft.com/office/drawing/2014/main" val="1604095267"/>
                  </a:ext>
                </a:extLst>
              </a:tr>
              <a:tr h="303386">
                <a:tc>
                  <a:txBody>
                    <a:bodyPr/>
                    <a:lstStyle/>
                    <a:p>
                      <a:pPr algn="ctr"/>
                      <a:r>
                        <a:rPr lang="zh-CN" altLang="en-US" sz="1400" dirty="0"/>
                        <a:t>小米</a:t>
                      </a:r>
                    </a:p>
                  </a:txBody>
                  <a:tcPr anchor="ctr"/>
                </a:tc>
                <a:tc>
                  <a:txBody>
                    <a:bodyPr/>
                    <a:lstStyle/>
                    <a:p>
                      <a:pPr algn="ctr"/>
                      <a:r>
                        <a:rPr lang="zh-CN" altLang="en-US" sz="1400" dirty="0"/>
                        <a:t>小爱同学</a:t>
                      </a:r>
                    </a:p>
                  </a:txBody>
                  <a:tcPr anchor="ctr"/>
                </a:tc>
                <a:extLst>
                  <a:ext uri="{0D108BD9-81ED-4DB2-BD59-A6C34878D82A}">
                    <a16:rowId xmlns:a16="http://schemas.microsoft.com/office/drawing/2014/main" val="799420597"/>
                  </a:ext>
                </a:extLst>
              </a:tr>
              <a:tr h="303386">
                <a:tc>
                  <a:txBody>
                    <a:bodyPr/>
                    <a:lstStyle/>
                    <a:p>
                      <a:pPr algn="ctr"/>
                      <a:r>
                        <a:rPr lang="zh-CN" altLang="en-US" sz="1400" dirty="0"/>
                        <a:t>天猫精灵</a:t>
                      </a:r>
                    </a:p>
                  </a:txBody>
                  <a:tcPr anchor="ctr"/>
                </a:tc>
                <a:tc>
                  <a:txBody>
                    <a:bodyPr/>
                    <a:lstStyle/>
                    <a:p>
                      <a:pPr algn="ctr"/>
                      <a:r>
                        <a:rPr lang="zh-CN" altLang="en-US" sz="1400" dirty="0"/>
                        <a:t>天猫精灵</a:t>
                      </a:r>
                    </a:p>
                  </a:txBody>
                  <a:tcPr anchor="ctr"/>
                </a:tc>
                <a:extLst>
                  <a:ext uri="{0D108BD9-81ED-4DB2-BD59-A6C34878D82A}">
                    <a16:rowId xmlns:a16="http://schemas.microsoft.com/office/drawing/2014/main" val="2828586465"/>
                  </a:ext>
                </a:extLst>
              </a:tr>
              <a:tr h="303386">
                <a:tc>
                  <a:txBody>
                    <a:bodyPr/>
                    <a:lstStyle/>
                    <a:p>
                      <a:pPr algn="ctr"/>
                      <a:r>
                        <a:rPr lang="zh-CN" altLang="en-US" sz="1400" dirty="0"/>
                        <a:t>腾讯听听</a:t>
                      </a:r>
                    </a:p>
                  </a:txBody>
                  <a:tcPr anchor="ctr"/>
                </a:tc>
                <a:tc>
                  <a:txBody>
                    <a:bodyPr/>
                    <a:lstStyle/>
                    <a:p>
                      <a:pPr algn="ctr"/>
                      <a:r>
                        <a:rPr lang="en-US" altLang="zh-CN" sz="1400" dirty="0"/>
                        <a:t>9420</a:t>
                      </a:r>
                      <a:endParaRPr lang="zh-CN" altLang="en-US" sz="1400" dirty="0"/>
                    </a:p>
                  </a:txBody>
                  <a:tcPr anchor="ctr"/>
                </a:tc>
                <a:extLst>
                  <a:ext uri="{0D108BD9-81ED-4DB2-BD59-A6C34878D82A}">
                    <a16:rowId xmlns:a16="http://schemas.microsoft.com/office/drawing/2014/main" val="3908239086"/>
                  </a:ext>
                </a:extLst>
              </a:tr>
            </a:tbl>
          </a:graphicData>
        </a:graphic>
      </p:graphicFrame>
      <p:pic>
        <p:nvPicPr>
          <p:cNvPr id="25" name="Picture 2" descr="https://dl.acm.org/cms/asset/c12d3e99-962d-4f40-91f0-a4bfd056ef1e/3460120.3485365.key.jpg">
            <a:extLst>
              <a:ext uri="{FF2B5EF4-FFF2-40B4-BE49-F238E27FC236}">
                <a16:creationId xmlns:a16="http://schemas.microsoft.com/office/drawing/2014/main" id="{AEC4D38B-42BA-478E-AF29-E92B01D65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956" y="1526411"/>
            <a:ext cx="2271212" cy="1749760"/>
          </a:xfrm>
          <a:prstGeom prst="rect">
            <a:avLst/>
          </a:prstGeom>
          <a:noFill/>
          <a:extLst>
            <a:ext uri="{909E8E84-426E-40DD-AFC4-6F175D3DCCD1}">
              <a14:hiddenFill xmlns:a14="http://schemas.microsoft.com/office/drawing/2010/main">
                <a:solidFill>
                  <a:srgbClr val="FFFFFF"/>
                </a:solidFill>
              </a14:hiddenFill>
            </a:ext>
          </a:extLst>
        </p:spPr>
      </p:pic>
      <p:sp>
        <p:nvSpPr>
          <p:cNvPr id="15" name="灯片编号占位符 14">
            <a:extLst>
              <a:ext uri="{FF2B5EF4-FFF2-40B4-BE49-F238E27FC236}">
                <a16:creationId xmlns:a16="http://schemas.microsoft.com/office/drawing/2014/main" id="{48EAA5DD-3964-4720-BBBA-78D41244FA98}"/>
              </a:ext>
            </a:extLst>
          </p:cNvPr>
          <p:cNvSpPr>
            <a:spLocks noGrp="1"/>
          </p:cNvSpPr>
          <p:nvPr>
            <p:ph type="sldNum" sz="quarter" idx="4"/>
          </p:nvPr>
        </p:nvSpPr>
        <p:spPr/>
        <p:txBody>
          <a:bodyPr/>
          <a:lstStyle/>
          <a:p>
            <a:fld id="{0C913308-F349-4B6D-A68A-DD1791B4A57B}" type="slidenum">
              <a:rPr lang="en-US" altLang="zh-CN" smtClean="0"/>
              <a:pPr/>
              <a:t>20</a:t>
            </a:fld>
            <a:r>
              <a:rPr lang="en-US" altLang="zh-CN"/>
              <a:t>/24</a:t>
            </a:r>
            <a:endParaRPr lang="en-US" dirty="0"/>
          </a:p>
        </p:txBody>
      </p:sp>
    </p:spTree>
    <p:extLst>
      <p:ext uri="{BB962C8B-B14F-4D97-AF65-F5344CB8AC3E}">
        <p14:creationId xmlns:p14="http://schemas.microsoft.com/office/powerpoint/2010/main" val="374758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32" name="TextBox 6">
            <a:extLst>
              <a:ext uri="{FF2B5EF4-FFF2-40B4-BE49-F238E27FC236}">
                <a16:creationId xmlns:a16="http://schemas.microsoft.com/office/drawing/2014/main" id="{6310463C-78D4-4F98-B327-6BAF290D9C70}"/>
              </a:ext>
            </a:extLst>
          </p:cNvPr>
          <p:cNvSpPr txBox="1"/>
          <p:nvPr/>
        </p:nvSpPr>
        <p:spPr>
          <a:xfrm>
            <a:off x="1605077" y="680669"/>
            <a:ext cx="504364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en-US" altLang="zh-CN" sz="1400" dirty="0">
                <a:solidFill>
                  <a:schemeClr val="bg2">
                    <a:lumMod val="10000"/>
                  </a:schemeClr>
                </a:solidFill>
                <a:latin typeface="华文中宋" panose="02010600040101010101" pitchFamily="2" charset="-122"/>
                <a:ea typeface="华文中宋" panose="02010600040101010101" pitchFamily="2" charset="-122"/>
              </a:rPr>
              <a:t>4</a:t>
            </a:r>
            <a:r>
              <a:rPr lang="zh-CN" altLang="en-US" sz="1400" dirty="0">
                <a:solidFill>
                  <a:schemeClr val="bg2">
                    <a:lumMod val="10000"/>
                  </a:schemeClr>
                </a:solidFill>
                <a:latin typeface="华文中宋" panose="02010600040101010101" pitchFamily="2" charset="-122"/>
                <a:ea typeface="华文中宋" panose="02010600040101010101" pitchFamily="2" charset="-122"/>
              </a:rPr>
              <a:t>小时生成</a:t>
            </a:r>
            <a:r>
              <a:rPr lang="en-US" altLang="zh-CN" sz="1400" dirty="0">
                <a:solidFill>
                  <a:schemeClr val="bg2">
                    <a:lumMod val="10000"/>
                  </a:schemeClr>
                </a:solidFill>
                <a:latin typeface="华文中宋" panose="02010600040101010101" pitchFamily="2" charset="-122"/>
                <a:ea typeface="华文中宋" panose="02010600040101010101" pitchFamily="2" charset="-122"/>
              </a:rPr>
              <a:t>965</a:t>
            </a:r>
            <a:r>
              <a:rPr lang="zh-CN" altLang="en-US" sz="1400" dirty="0">
                <a:solidFill>
                  <a:schemeClr val="bg2">
                    <a:lumMod val="10000"/>
                  </a:schemeClr>
                </a:solidFill>
                <a:latin typeface="华文中宋" panose="02010600040101010101" pitchFamily="2" charset="-122"/>
                <a:ea typeface="华文中宋" panose="02010600040101010101" pitchFamily="2" charset="-122"/>
              </a:rPr>
              <a:t>个唤醒词</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pic>
        <p:nvPicPr>
          <p:cNvPr id="15" name="图片 14">
            <a:extLst>
              <a:ext uri="{FF2B5EF4-FFF2-40B4-BE49-F238E27FC236}">
                <a16:creationId xmlns:a16="http://schemas.microsoft.com/office/drawing/2014/main" id="{6E7EC69B-A8FC-4A3E-BC91-F5206C65BD6A}"/>
              </a:ext>
            </a:extLst>
          </p:cNvPr>
          <p:cNvPicPr>
            <a:picLocks noChangeAspect="1"/>
          </p:cNvPicPr>
          <p:nvPr/>
        </p:nvPicPr>
        <p:blipFill>
          <a:blip r:embed="rId4"/>
          <a:stretch>
            <a:fillRect/>
          </a:stretch>
        </p:blipFill>
        <p:spPr>
          <a:xfrm>
            <a:off x="0" y="2836513"/>
            <a:ext cx="6626554" cy="1409803"/>
          </a:xfrm>
          <a:prstGeom prst="rect">
            <a:avLst/>
          </a:prstGeom>
        </p:spPr>
      </p:pic>
      <p:pic>
        <p:nvPicPr>
          <p:cNvPr id="17" name="图片 16">
            <a:extLst>
              <a:ext uri="{FF2B5EF4-FFF2-40B4-BE49-F238E27FC236}">
                <a16:creationId xmlns:a16="http://schemas.microsoft.com/office/drawing/2014/main" id="{476AB202-DC3A-4C7E-8BE2-6EC0E8489620}"/>
              </a:ext>
            </a:extLst>
          </p:cNvPr>
          <p:cNvPicPr>
            <a:picLocks noChangeAspect="1"/>
          </p:cNvPicPr>
          <p:nvPr/>
        </p:nvPicPr>
        <p:blipFill>
          <a:blip r:embed="rId5"/>
          <a:stretch>
            <a:fillRect/>
          </a:stretch>
        </p:blipFill>
        <p:spPr>
          <a:xfrm>
            <a:off x="-2607" y="2850706"/>
            <a:ext cx="6676109" cy="1661961"/>
          </a:xfrm>
          <a:prstGeom prst="rect">
            <a:avLst/>
          </a:prstGeom>
        </p:spPr>
      </p:pic>
      <p:pic>
        <p:nvPicPr>
          <p:cNvPr id="35" name="图片 34">
            <a:extLst>
              <a:ext uri="{FF2B5EF4-FFF2-40B4-BE49-F238E27FC236}">
                <a16:creationId xmlns:a16="http://schemas.microsoft.com/office/drawing/2014/main" id="{E003B640-3CCE-4CF2-BE9E-731B539E0E3F}"/>
              </a:ext>
            </a:extLst>
          </p:cNvPr>
          <p:cNvPicPr>
            <a:picLocks noChangeAspect="1"/>
          </p:cNvPicPr>
          <p:nvPr/>
        </p:nvPicPr>
        <p:blipFill>
          <a:blip r:embed="rId6"/>
          <a:stretch>
            <a:fillRect/>
          </a:stretch>
        </p:blipFill>
        <p:spPr>
          <a:xfrm>
            <a:off x="22171" y="964511"/>
            <a:ext cx="6626554" cy="1842439"/>
          </a:xfrm>
          <a:prstGeom prst="rect">
            <a:avLst/>
          </a:prstGeom>
        </p:spPr>
      </p:pic>
      <p:sp>
        <p:nvSpPr>
          <p:cNvPr id="14" name="灯片编号占位符 13">
            <a:extLst>
              <a:ext uri="{FF2B5EF4-FFF2-40B4-BE49-F238E27FC236}">
                <a16:creationId xmlns:a16="http://schemas.microsoft.com/office/drawing/2014/main" id="{F5F467EE-9535-43BC-A90A-8D47E666E888}"/>
              </a:ext>
            </a:extLst>
          </p:cNvPr>
          <p:cNvSpPr>
            <a:spLocks noGrp="1"/>
          </p:cNvSpPr>
          <p:nvPr>
            <p:ph type="sldNum" sz="quarter" idx="4"/>
          </p:nvPr>
        </p:nvSpPr>
        <p:spPr/>
        <p:txBody>
          <a:bodyPr/>
          <a:lstStyle/>
          <a:p>
            <a:fld id="{0C913308-F349-4B6D-A68A-DD1791B4A57B}" type="slidenum">
              <a:rPr lang="en-US" altLang="zh-CN" smtClean="0"/>
              <a:pPr/>
              <a:t>21</a:t>
            </a:fld>
            <a:r>
              <a:rPr lang="en-US" altLang="zh-CN"/>
              <a:t>/24</a:t>
            </a:r>
            <a:endParaRPr lang="en-US" dirty="0"/>
          </a:p>
        </p:txBody>
      </p:sp>
    </p:spTree>
    <p:extLst>
      <p:ext uri="{BB962C8B-B14F-4D97-AF65-F5344CB8AC3E}">
        <p14:creationId xmlns:p14="http://schemas.microsoft.com/office/powerpoint/2010/main" val="39730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理解和减弱</a:t>
              </a:r>
              <a:r>
                <a:rPr lang="en-US" altLang="zh-CN" sz="1500" dirty="0" err="1">
                  <a:solidFill>
                    <a:srgbClr val="314865"/>
                  </a:solidFill>
                  <a:latin typeface="华文中宋" panose="02010600040101010101" pitchFamily="2" charset="-122"/>
                  <a:ea typeface="华文中宋" panose="02010600040101010101" pitchFamily="2" charset="-122"/>
                </a:rPr>
                <a:t>FakeWake</a:t>
              </a:r>
              <a:endParaRPr lang="zh-CN" altLang="en-US" sz="1500" dirty="0">
                <a:solidFill>
                  <a:srgbClr val="314865"/>
                </a:solidFill>
                <a:latin typeface="华文中宋" panose="02010600040101010101" pitchFamily="2" charset="-122"/>
                <a:ea typeface="华文中宋" panose="02010600040101010101" pitchFamily="2" charset="-122"/>
              </a:endParaRP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9"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2"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5"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6"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15" name="图片 14">
            <a:extLst>
              <a:ext uri="{FF2B5EF4-FFF2-40B4-BE49-F238E27FC236}">
                <a16:creationId xmlns:a16="http://schemas.microsoft.com/office/drawing/2014/main" id="{AC6D78AB-7AC4-49C4-A8F5-0D602FBA2E97}"/>
              </a:ext>
            </a:extLst>
          </p:cNvPr>
          <p:cNvPicPr>
            <a:picLocks noChangeAspect="1"/>
          </p:cNvPicPr>
          <p:nvPr/>
        </p:nvPicPr>
        <p:blipFill>
          <a:blip r:embed="rId4"/>
          <a:stretch>
            <a:fillRect/>
          </a:stretch>
        </p:blipFill>
        <p:spPr>
          <a:xfrm>
            <a:off x="-381" y="3085303"/>
            <a:ext cx="6696363" cy="1248474"/>
          </a:xfrm>
          <a:prstGeom prst="rect">
            <a:avLst/>
          </a:prstGeom>
        </p:spPr>
      </p:pic>
      <p:grpSp>
        <p:nvGrpSpPr>
          <p:cNvPr id="30" name="组合 29">
            <a:extLst>
              <a:ext uri="{FF2B5EF4-FFF2-40B4-BE49-F238E27FC236}">
                <a16:creationId xmlns:a16="http://schemas.microsoft.com/office/drawing/2014/main" id="{DF259FB2-F25E-4B62-B5CD-87B9B37F7FED}"/>
              </a:ext>
            </a:extLst>
          </p:cNvPr>
          <p:cNvGrpSpPr/>
          <p:nvPr/>
        </p:nvGrpSpPr>
        <p:grpSpPr>
          <a:xfrm>
            <a:off x="-381" y="697222"/>
            <a:ext cx="6705921" cy="2312352"/>
            <a:chOff x="-381" y="697222"/>
            <a:chExt cx="6705921" cy="2312352"/>
          </a:xfrm>
        </p:grpSpPr>
        <p:pic>
          <p:nvPicPr>
            <p:cNvPr id="31" name="图片 30">
              <a:extLst>
                <a:ext uri="{FF2B5EF4-FFF2-40B4-BE49-F238E27FC236}">
                  <a16:creationId xmlns:a16="http://schemas.microsoft.com/office/drawing/2014/main" id="{24546DB1-5BB3-4479-B6B9-5E71BA439AB7}"/>
                </a:ext>
              </a:extLst>
            </p:cNvPr>
            <p:cNvPicPr>
              <a:picLocks noChangeAspect="1"/>
            </p:cNvPicPr>
            <p:nvPr/>
          </p:nvPicPr>
          <p:blipFill>
            <a:blip r:embed="rId5"/>
            <a:stretch>
              <a:fillRect/>
            </a:stretch>
          </p:blipFill>
          <p:spPr>
            <a:xfrm>
              <a:off x="-381" y="697222"/>
              <a:ext cx="6696744" cy="1545004"/>
            </a:xfrm>
            <a:prstGeom prst="rect">
              <a:avLst/>
            </a:prstGeom>
          </p:spPr>
        </p:pic>
        <p:sp>
          <p:nvSpPr>
            <p:cNvPr id="33" name="矩形 32">
              <a:extLst>
                <a:ext uri="{FF2B5EF4-FFF2-40B4-BE49-F238E27FC236}">
                  <a16:creationId xmlns:a16="http://schemas.microsoft.com/office/drawing/2014/main" id="{CF47C905-F69E-4AC8-A172-42E8ACFDD1FE}"/>
                </a:ext>
              </a:extLst>
            </p:cNvPr>
            <p:cNvSpPr/>
            <p:nvPr/>
          </p:nvSpPr>
          <p:spPr>
            <a:xfrm>
              <a:off x="8796" y="2208896"/>
              <a:ext cx="6696744" cy="800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82638">
                <a:tabLst>
                  <a:tab pos="685800" algn="l"/>
                </a:tabLst>
              </a:pPr>
              <a:r>
                <a:rPr lang="zh-CN" altLang="en-US" sz="1400" dirty="0">
                  <a:solidFill>
                    <a:schemeClr val="tx1"/>
                  </a:solidFill>
                  <a:latin typeface="华文中宋" panose="02010600040101010101" pitchFamily="2" charset="-122"/>
                  <a:ea typeface="华文中宋" panose="02010600040101010101" pitchFamily="2" charset="-122"/>
                </a:rPr>
                <a:t>模糊唤醒词数量</a:t>
              </a:r>
              <a:endParaRPr lang="en-US" altLang="zh-CN" sz="1400" dirty="0">
                <a:solidFill>
                  <a:schemeClr val="tx1"/>
                </a:solidFill>
                <a:latin typeface="华文中宋" panose="02010600040101010101" pitchFamily="2" charset="-122"/>
                <a:ea typeface="华文中宋" panose="02010600040101010101" pitchFamily="2" charset="-122"/>
              </a:endParaRPr>
            </a:p>
            <a:p>
              <a:pPr defTabSz="782638">
                <a:tabLst>
                  <a:tab pos="685800" algn="l"/>
                </a:tabLst>
              </a:pPr>
              <a:r>
                <a:rPr lang="en-US" altLang="zh-CN" dirty="0">
                  <a:solidFill>
                    <a:schemeClr val="tx1"/>
                  </a:solidFill>
                </a:rPr>
                <a:t>	63		322		127		79</a:t>
              </a:r>
              <a:endParaRPr lang="zh-CN" altLang="en-US" dirty="0">
                <a:solidFill>
                  <a:schemeClr val="tx1"/>
                </a:solidFill>
              </a:endParaRPr>
            </a:p>
          </p:txBody>
        </p:sp>
      </p:grpSp>
      <p:sp>
        <p:nvSpPr>
          <p:cNvPr id="14" name="灯片编号占位符 13">
            <a:extLst>
              <a:ext uri="{FF2B5EF4-FFF2-40B4-BE49-F238E27FC236}">
                <a16:creationId xmlns:a16="http://schemas.microsoft.com/office/drawing/2014/main" id="{4D58BBFA-82B7-452B-A1F7-BF9120842BC6}"/>
              </a:ext>
            </a:extLst>
          </p:cNvPr>
          <p:cNvSpPr>
            <a:spLocks noGrp="1"/>
          </p:cNvSpPr>
          <p:nvPr>
            <p:ph type="sldNum" sz="quarter" idx="4"/>
          </p:nvPr>
        </p:nvSpPr>
        <p:spPr/>
        <p:txBody>
          <a:bodyPr/>
          <a:lstStyle/>
          <a:p>
            <a:fld id="{0C913308-F349-4B6D-A68A-DD1791B4A57B}" type="slidenum">
              <a:rPr lang="en-US" altLang="zh-CN" smtClean="0"/>
              <a:pPr/>
              <a:t>22</a:t>
            </a:fld>
            <a:r>
              <a:rPr lang="en-US" altLang="zh-CN"/>
              <a:t>/24</a:t>
            </a:r>
            <a:endParaRPr lang="en-US" dirty="0"/>
          </a:p>
        </p:txBody>
      </p:sp>
    </p:spTree>
    <p:extLst>
      <p:ext uri="{BB962C8B-B14F-4D97-AF65-F5344CB8AC3E}">
        <p14:creationId xmlns:p14="http://schemas.microsoft.com/office/powerpoint/2010/main" val="321745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04922" y="2159154"/>
            <a:ext cx="5648157" cy="802312"/>
            <a:chOff x="857551" y="2109195"/>
            <a:chExt cx="7530876" cy="1069749"/>
          </a:xfrm>
        </p:grpSpPr>
        <p:sp>
          <p:nvSpPr>
            <p:cNvPr id="49"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200" dirty="0">
                <a:solidFill>
                  <a:srgbClr val="FFFFFF"/>
                </a:solidFill>
                <a:latin typeface="微软雅黑" pitchFamily="34" charset="-122"/>
                <a:ea typeface="微软雅黑" pitchFamily="34" charset="-122"/>
                <a:sym typeface="宋体" pitchFamily="2" charset="-122"/>
              </a:endParaRPr>
            </a:p>
          </p:txBody>
        </p:sp>
        <p:sp>
          <p:nvSpPr>
            <p:cNvPr id="51"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53" name="Text Box 39"/>
            <p:cNvSpPr>
              <a:spLocks noChangeArrowheads="1"/>
            </p:cNvSpPr>
            <p:nvPr/>
          </p:nvSpPr>
          <p:spPr bwMode="auto">
            <a:xfrm>
              <a:off x="2273727" y="2109195"/>
              <a:ext cx="4698523" cy="937608"/>
            </a:xfrm>
            <a:prstGeom prst="rect">
              <a:avLst/>
            </a:prstGeom>
            <a:noFill/>
            <a:ln w="9525">
              <a:noFill/>
              <a:miter lim="800000"/>
              <a:headEnd/>
              <a:tailEnd/>
            </a:ln>
          </p:spPr>
          <p:txBody>
            <a:bodyPr wrap="square" anchor="t" anchorCtr="0">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方 案 总 结</a:t>
              </a:r>
              <a:endParaRPr lang="en-US" sz="3000" b="1" dirty="0">
                <a:solidFill>
                  <a:schemeClr val="bg1"/>
                </a:solidFill>
                <a:latin typeface="华文中宋" panose="02010600040101010101" pitchFamily="2" charset="-122"/>
                <a:ea typeface="华文中宋" panose="02010600040101010101" pitchFamily="2" charset="-122"/>
              </a:endParaRPr>
            </a:p>
          </p:txBody>
        </p:sp>
      </p:grpSp>
      <p:pic>
        <p:nvPicPr>
          <p:cNvPr id="1026" name="Picture 2" descr="C:\Users\think\Documents\WeChat Files\Shirley_Chou_1994\FileStorage\File\2019-05\logo-square.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9"/>
          <p:cNvSpPr>
            <a:spLocks noChangeArrowheads="1"/>
          </p:cNvSpPr>
          <p:nvPr/>
        </p:nvSpPr>
        <p:spPr bwMode="auto">
          <a:xfrm>
            <a:off x="695507" y="2236173"/>
            <a:ext cx="610200" cy="646331"/>
          </a:xfrm>
          <a:prstGeom prst="rect">
            <a:avLst/>
          </a:prstGeom>
          <a:noFill/>
          <a:ln w="9525">
            <a:noFill/>
            <a:miter lim="800000"/>
            <a:headEnd/>
            <a:tailEnd/>
          </a:ln>
        </p:spPr>
        <p:txBody>
          <a:bodyPr anchor="ctr" anchorCtr="1">
            <a:spAutoFit/>
          </a:bodyPr>
          <a:lstStyle/>
          <a:p>
            <a:pPr algn="ctr">
              <a:lnSpc>
                <a:spcPct val="150000"/>
              </a:lnSpc>
            </a:pPr>
            <a:r>
              <a:rPr lang="en-US" altLang="zh-CN" sz="2400" dirty="0">
                <a:solidFill>
                  <a:srgbClr val="314865"/>
                </a:solidFill>
                <a:latin typeface="微软雅黑" pitchFamily="34" charset="-122"/>
                <a:ea typeface="微软雅黑" pitchFamily="34" charset="-122"/>
                <a:sym typeface="微软雅黑" pitchFamily="34" charset="-122"/>
              </a:rPr>
              <a:t>5</a:t>
            </a:r>
            <a:endParaRPr lang="zh-CN" altLang="en-US" sz="1350" dirty="0">
              <a:solidFill>
                <a:srgbClr val="314865"/>
              </a:solidFill>
              <a:ea typeface="微软雅黑" pitchFamily="34" charset="-122"/>
            </a:endParaRPr>
          </a:p>
        </p:txBody>
      </p:sp>
      <p:sp>
        <p:nvSpPr>
          <p:cNvPr id="4" name="灯片编号占位符 3">
            <a:extLst>
              <a:ext uri="{FF2B5EF4-FFF2-40B4-BE49-F238E27FC236}">
                <a16:creationId xmlns:a16="http://schemas.microsoft.com/office/drawing/2014/main" id="{CB55585C-64E0-44E0-AE97-963D21A0A210}"/>
              </a:ext>
            </a:extLst>
          </p:cNvPr>
          <p:cNvSpPr>
            <a:spLocks noGrp="1"/>
          </p:cNvSpPr>
          <p:nvPr>
            <p:ph type="sldNum" sz="quarter" idx="4"/>
          </p:nvPr>
        </p:nvSpPr>
        <p:spPr/>
        <p:txBody>
          <a:bodyPr/>
          <a:lstStyle/>
          <a:p>
            <a:fld id="{0C913308-F349-4B6D-A68A-DD1791B4A57B}" type="slidenum">
              <a:rPr lang="en-US" altLang="zh-CN" smtClean="0"/>
              <a:pPr/>
              <a:t>23</a:t>
            </a:fld>
            <a:r>
              <a:rPr lang="en-US" altLang="zh-CN"/>
              <a:t>/24</a:t>
            </a:r>
            <a:endParaRPr lang="en-US" dirty="0"/>
          </a:p>
        </p:txBody>
      </p:sp>
    </p:spTree>
    <p:extLst>
      <p:ext uri="{BB962C8B-B14F-4D97-AF65-F5344CB8AC3E}">
        <p14:creationId xmlns:p14="http://schemas.microsoft.com/office/powerpoint/2010/main" val="2903632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373111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5194725" y="4219506"/>
            <a:ext cx="1663869" cy="323165"/>
          </a:xfrm>
          <a:prstGeom prst="rect">
            <a:avLst/>
          </a:prstGeom>
          <a:noFill/>
        </p:spPr>
        <p:txBody>
          <a:bodyPr wrap="square" rtlCol="0">
            <a:spAutoFit/>
          </a:bodyPr>
          <a:lstStyle/>
          <a:p>
            <a:pPr algn="r"/>
            <a:r>
              <a:rPr lang="zh-CN" altLang="en-US" sz="1500" dirty="0">
                <a:solidFill>
                  <a:schemeClr val="bg1"/>
                </a:solidFill>
                <a:latin typeface="等线" panose="02010600030101010101" pitchFamily="2" charset="-122"/>
                <a:ea typeface="等线" panose="02010600030101010101" pitchFamily="2" charset="-122"/>
              </a:rPr>
              <a:t>第</a:t>
            </a:r>
            <a:r>
              <a:rPr lang="en-US" altLang="zh-CN" sz="1500" dirty="0">
                <a:solidFill>
                  <a:schemeClr val="bg1"/>
                </a:solidFill>
                <a:latin typeface="等线" panose="02010600030101010101" pitchFamily="2" charset="-122"/>
                <a:ea typeface="等线" panose="02010600030101010101" pitchFamily="2" charset="-122"/>
              </a:rPr>
              <a:t>19</a:t>
            </a:r>
            <a:r>
              <a:rPr lang="zh-CN" altLang="en-US" sz="1500" dirty="0">
                <a:solidFill>
                  <a:schemeClr val="bg1"/>
                </a:solidFill>
                <a:latin typeface="等线" panose="02010600030101010101" pitchFamily="2" charset="-122"/>
                <a:ea typeface="等线" panose="02010600030101010101" pitchFamily="2" charset="-122"/>
              </a:rPr>
              <a:t>页 共</a:t>
            </a:r>
            <a:r>
              <a:rPr lang="en-US" altLang="zh-CN" sz="1500" dirty="0">
                <a:solidFill>
                  <a:schemeClr val="bg1"/>
                </a:solidFill>
                <a:latin typeface="等线" panose="02010600030101010101" pitchFamily="2" charset="-122"/>
                <a:ea typeface="等线" panose="02010600030101010101" pitchFamily="2" charset="-122"/>
              </a:rPr>
              <a:t>21</a:t>
            </a:r>
            <a:r>
              <a:rPr lang="zh-CN" altLang="en-US" sz="1500" dirty="0">
                <a:solidFill>
                  <a:schemeClr val="bg1"/>
                </a:solidFill>
                <a:latin typeface="等线" panose="02010600030101010101" pitchFamily="2" charset="-122"/>
                <a:ea typeface="等线" panose="02010600030101010101" pitchFamily="2" charset="-122"/>
              </a:rPr>
              <a:t>页</a:t>
            </a:r>
          </a:p>
        </p:txBody>
      </p:sp>
      <p:grpSp>
        <p:nvGrpSpPr>
          <p:cNvPr id="46" name="组合 45"/>
          <p:cNvGrpSpPr/>
          <p:nvPr/>
        </p:nvGrpSpPr>
        <p:grpSpPr>
          <a:xfrm>
            <a:off x="1457781" y="195921"/>
            <a:ext cx="5283587" cy="323165"/>
            <a:chOff x="0" y="155996"/>
            <a:chExt cx="9175263" cy="430886"/>
          </a:xfrm>
        </p:grpSpPr>
        <p:cxnSp>
          <p:nvCxnSpPr>
            <p:cNvPr id="47" name="直接连接符 46"/>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9"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总结</a:t>
              </a:r>
            </a:p>
          </p:txBody>
        </p:sp>
      </p:grpSp>
      <p:sp>
        <p:nvSpPr>
          <p:cNvPr id="50" name="TextBox 6"/>
          <p:cNvSpPr txBox="1"/>
          <p:nvPr/>
        </p:nvSpPr>
        <p:spPr>
          <a:xfrm>
            <a:off x="1685763" y="1146070"/>
            <a:ext cx="4827624" cy="1144865"/>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使用遗传算法生成模糊唤醒词</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合理使用已有算法帮助优化设计方案</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实验方案丰富，足够支撑方案</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endParaRPr lang="en-US" altLang="zh-CN" sz="1400" dirty="0">
              <a:latin typeface="华文中宋" panose="02010600040101010101" pitchFamily="2" charset="-122"/>
              <a:ea typeface="华文中宋" panose="02010600040101010101" pitchFamily="2" charset="-122"/>
            </a:endParaRPr>
          </a:p>
        </p:txBody>
      </p:sp>
      <p:sp>
        <p:nvSpPr>
          <p:cNvPr id="51" name="TextBox 6"/>
          <p:cNvSpPr txBox="1"/>
          <p:nvPr/>
        </p:nvSpPr>
        <p:spPr>
          <a:xfrm>
            <a:off x="1685763" y="2527652"/>
            <a:ext cx="4827624" cy="801823"/>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Segoe UI Historic" panose="020B0502040204020203" pitchFamily="34" charset="0"/>
                <a:ea typeface="华文中宋" panose="02010600040101010101" pitchFamily="2" charset="-122"/>
                <a:cs typeface="Segoe UI" panose="020B0502040204020203" pitchFamily="34" charset="0"/>
              </a:rPr>
              <a:t>缺陷</a:t>
            </a:r>
            <a:r>
              <a:rPr lang="en-US" altLang="zh-CN" sz="1400" dirty="0">
                <a:latin typeface="Segoe UI Historic" panose="020B0502040204020203" pitchFamily="34" charset="0"/>
                <a:ea typeface="华文中宋" panose="02010600040101010101" pitchFamily="2" charset="-122"/>
                <a:cs typeface="Segoe UI" panose="020B0502040204020203" pitchFamily="34" charset="0"/>
              </a:rPr>
              <a:t>:</a:t>
            </a:r>
          </a:p>
          <a:p>
            <a:pPr marL="714375" lvl="1" indent="-257175" algn="just">
              <a:lnSpc>
                <a:spcPct val="125000"/>
              </a:lnSpc>
              <a:buFont typeface="Arial" panose="020B0604020202020204" pitchFamily="34" charset="0"/>
              <a:buChar char="•"/>
            </a:pPr>
            <a:r>
              <a:rPr lang="zh-CN" altLang="en-US"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rPr>
              <a:t>实验中音频播放距离较近</a:t>
            </a:r>
            <a:endParaRPr lang="en-US" altLang="zh-CN"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endParaRPr>
          </a:p>
          <a:p>
            <a:pPr marL="714375" lvl="1" indent="-257175" algn="just">
              <a:lnSpc>
                <a:spcPct val="125000"/>
              </a:lnSpc>
              <a:buFont typeface="Arial" panose="020B0604020202020204" pitchFamily="34" charset="0"/>
              <a:buChar char="•"/>
            </a:pPr>
            <a:r>
              <a:rPr lang="zh-CN" altLang="en-US"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rPr>
              <a:t>防御方案无法应对重放攻击等对音频内容修改少的攻击</a:t>
            </a:r>
            <a:endParaRPr lang="zh-CN" altLang="en-US" sz="1200" dirty="0">
              <a:latin typeface="Segoe UI Historic" panose="020B0502040204020203" pitchFamily="34" charset="0"/>
              <a:ea typeface="华文中宋" panose="02010600040101010101" pitchFamily="2" charset="-122"/>
              <a:cs typeface="Segoe UI" panose="020B0502040204020203" pitchFamily="34" charset="0"/>
            </a:endParaRPr>
          </a:p>
        </p:txBody>
      </p:sp>
      <p:sp>
        <p:nvSpPr>
          <p:cNvPr id="52"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53"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54"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5"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6"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方案总结</a:t>
            </a:r>
          </a:p>
        </p:txBody>
      </p:sp>
      <p:sp>
        <p:nvSpPr>
          <p:cNvPr id="10" name="灯片编号占位符 9">
            <a:extLst>
              <a:ext uri="{FF2B5EF4-FFF2-40B4-BE49-F238E27FC236}">
                <a16:creationId xmlns:a16="http://schemas.microsoft.com/office/drawing/2014/main" id="{68D86D2C-7215-4025-8F28-72992509790F}"/>
              </a:ext>
            </a:extLst>
          </p:cNvPr>
          <p:cNvSpPr>
            <a:spLocks noGrp="1"/>
          </p:cNvSpPr>
          <p:nvPr>
            <p:ph type="sldNum" sz="quarter" idx="4"/>
          </p:nvPr>
        </p:nvSpPr>
        <p:spPr/>
        <p:txBody>
          <a:bodyPr/>
          <a:lstStyle/>
          <a:p>
            <a:fld id="{0C913308-F349-4B6D-A68A-DD1791B4A57B}" type="slidenum">
              <a:rPr lang="en-US" altLang="zh-CN" smtClean="0"/>
              <a:pPr/>
              <a:t>24</a:t>
            </a:fld>
            <a:r>
              <a:rPr lang="en-US" altLang="zh-CN"/>
              <a:t>/24</a:t>
            </a:r>
            <a:endParaRPr lang="en-US" dirty="0"/>
          </a:p>
        </p:txBody>
      </p:sp>
    </p:spTree>
    <p:extLst>
      <p:ext uri="{BB962C8B-B14F-4D97-AF65-F5344CB8AC3E}">
        <p14:creationId xmlns:p14="http://schemas.microsoft.com/office/powerpoint/2010/main" val="925294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6"/>
          <p:cNvSpPr/>
          <p:nvPr/>
        </p:nvSpPr>
        <p:spPr>
          <a:xfrm>
            <a:off x="5888505" y="642938"/>
            <a:ext cx="969497" cy="498021"/>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3" name="矩形 1"/>
          <p:cNvSpPr/>
          <p:nvPr/>
        </p:nvSpPr>
        <p:spPr>
          <a:xfrm>
            <a:off x="0" y="642939"/>
            <a:ext cx="6858000" cy="3857626"/>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4" name="等腰三角形 13"/>
          <p:cNvSpPr/>
          <p:nvPr/>
        </p:nvSpPr>
        <p:spPr>
          <a:xfrm>
            <a:off x="5278415" y="1693069"/>
            <a:ext cx="1583871" cy="2807495"/>
          </a:xfrm>
          <a:prstGeom prst="triangle">
            <a:avLst>
              <a:gd name="adj" fmla="val 4104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6" name="Rectangle 3"/>
          <p:cNvSpPr txBox="1">
            <a:spLocks noChangeArrowheads="1"/>
          </p:cNvSpPr>
          <p:nvPr/>
        </p:nvSpPr>
        <p:spPr bwMode="auto">
          <a:xfrm>
            <a:off x="804689" y="2317720"/>
            <a:ext cx="4473726" cy="508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8" tIns="34284" rIns="68568" bIns="34284"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3000" b="1" dirty="0">
                <a:solidFill>
                  <a:srgbClr val="F5F5F5"/>
                </a:solidFill>
                <a:latin typeface="Segoe UI Black" panose="020B0A02040204020203" pitchFamily="34" charset="0"/>
                <a:ea typeface="华文中宋" panose="02010600040101010101" pitchFamily="2" charset="-122"/>
              </a:rPr>
              <a:t>请老师和同学批评指正</a:t>
            </a:r>
          </a:p>
        </p:txBody>
      </p:sp>
      <p:grpSp>
        <p:nvGrpSpPr>
          <p:cNvPr id="20" name="组合 19"/>
          <p:cNvGrpSpPr/>
          <p:nvPr/>
        </p:nvGrpSpPr>
        <p:grpSpPr>
          <a:xfrm>
            <a:off x="5697252" y="780326"/>
            <a:ext cx="982710" cy="982710"/>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a:extLst>
              <a:ext uri="{FF2B5EF4-FFF2-40B4-BE49-F238E27FC236}">
                <a16:creationId xmlns:a16="http://schemas.microsoft.com/office/drawing/2014/main" id="{439A2DC2-01E2-4E98-9A41-84A94018742B}"/>
              </a:ext>
            </a:extLst>
          </p:cNvPr>
          <p:cNvSpPr>
            <a:spLocks noGrp="1"/>
          </p:cNvSpPr>
          <p:nvPr>
            <p:ph type="sldNum" sz="quarter" idx="4"/>
          </p:nvPr>
        </p:nvSpPr>
        <p:spPr/>
        <p:txBody>
          <a:bodyPr/>
          <a:lstStyle/>
          <a:p>
            <a:fld id="{0C913308-F349-4B6D-A68A-DD1791B4A57B}" type="slidenum">
              <a:rPr lang="zh-CN" altLang="en-US" smtClean="0"/>
              <a:pPr/>
              <a:t>25</a:t>
            </a:fld>
            <a:r>
              <a:rPr lang="en-US" altLang="zh-CN"/>
              <a:t>/24</a:t>
            </a:r>
            <a:endParaRPr lang="zh-CN" altLang="en-US" dirty="0"/>
          </a:p>
        </p:txBody>
      </p:sp>
    </p:spTree>
    <p:extLst>
      <p:ext uri="{BB962C8B-B14F-4D97-AF65-F5344CB8AC3E}">
        <p14:creationId xmlns:p14="http://schemas.microsoft.com/office/powerpoint/2010/main" val="4226633279"/>
      </p:ext>
    </p:extLst>
  </p:cSld>
  <p:clrMapOvr>
    <a:masterClrMapping/>
  </p:clrMapOvr>
  <p:extLst mod="1">
    <p:ext uri="{E180D4A7-C9FB-4DFB-919C-405C955672EB}">
      <p14:showEvtLst xmlns:p14="http://schemas.microsoft.com/office/powerpoint/2010/main">
        <p14:playEvt time="0" objId="2"/>
        <p14:pauseEvt time="9902" objId="2"/>
        <p14:stopEvt time="1059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259"/>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53" name="Text Box 39"/>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论 文 贡 献</a:t>
            </a:r>
          </a:p>
        </p:txBody>
      </p:sp>
      <p:pic>
        <p:nvPicPr>
          <p:cNvPr id="1026" name="Picture 2" descr="C:\Users\think\Documents\WeChat Files\Shirley_Chou_1994\FileStorage\File\2019-05\logo-square.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9"/>
          <p:cNvSpPr>
            <a:spLocks noChangeArrowheads="1"/>
          </p:cNvSpPr>
          <p:nvPr/>
        </p:nvSpPr>
        <p:spPr bwMode="auto">
          <a:xfrm>
            <a:off x="694732" y="2196449"/>
            <a:ext cx="610200" cy="646331"/>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1</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4AFFAA74-52FA-4CDD-AC23-612A782FC007}"/>
              </a:ext>
            </a:extLst>
          </p:cNvPr>
          <p:cNvSpPr>
            <a:spLocks noGrp="1"/>
          </p:cNvSpPr>
          <p:nvPr>
            <p:ph type="sldNum" sz="quarter" idx="4"/>
          </p:nvPr>
        </p:nvSpPr>
        <p:spPr/>
        <p:txBody>
          <a:bodyPr/>
          <a:lstStyle/>
          <a:p>
            <a:fld id="{0C913308-F349-4B6D-A68A-DD1791B4A57B}" type="slidenum">
              <a:rPr lang="en-US" altLang="zh-CN" smtClean="0"/>
              <a:pPr/>
              <a:t>3</a:t>
            </a:fld>
            <a:r>
              <a:rPr lang="en-US" altLang="zh-CN"/>
              <a:t>/24</a:t>
            </a:r>
            <a:endParaRPr lang="en-US" dirty="0"/>
          </a:p>
        </p:txBody>
      </p:sp>
    </p:spTree>
    <p:extLst>
      <p:ext uri="{BB962C8B-B14F-4D97-AF65-F5344CB8AC3E}">
        <p14:creationId xmlns:p14="http://schemas.microsoft.com/office/powerpoint/2010/main" val="380942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2064522" y="3163279"/>
            <a:ext cx="4028773" cy="996101"/>
            <a:chOff x="2397658" y="824687"/>
            <a:chExt cx="5371697" cy="1328133"/>
          </a:xfrm>
        </p:grpSpPr>
        <p:sp>
          <p:nvSpPr>
            <p:cNvPr id="64" name="TextBox 6"/>
            <p:cNvSpPr txBox="1"/>
            <p:nvPr/>
          </p:nvSpPr>
          <p:spPr>
            <a:xfrm>
              <a:off x="2397658" y="1167936"/>
              <a:ext cx="5371697" cy="984884"/>
            </a:xfrm>
            <a:prstGeom prst="rect">
              <a:avLst/>
            </a:prstGeom>
            <a:noFill/>
          </p:spPr>
          <p:txBody>
            <a:bodyPr wrap="square" rtlCol="0">
              <a:spAutoFit/>
            </a:bodyPr>
            <a:lstStyle/>
            <a:p>
              <a:pPr marL="257175" indent="-257175" algn="just">
                <a:buFont typeface="Arial" panose="020B0604020202020204" pitchFamily="34" charset="0"/>
                <a:buChar char="•"/>
              </a:pPr>
              <a:r>
                <a:rPr lang="en-US" altLang="zh-CN" sz="1400" dirty="0">
                  <a:solidFill>
                    <a:schemeClr val="bg2">
                      <a:lumMod val="10000"/>
                    </a:schemeClr>
                  </a:solidFill>
                  <a:latin typeface="华文中宋" panose="02010600040101010101" pitchFamily="2" charset="-122"/>
                  <a:ea typeface="华文中宋" panose="02010600040101010101" pitchFamily="2" charset="-122"/>
                </a:rPr>
                <a:t>Amazon Echo</a:t>
              </a:r>
              <a:r>
                <a:rPr lang="zh-CN" altLang="en-US" sz="1400" dirty="0">
                  <a:solidFill>
                    <a:schemeClr val="bg2">
                      <a:lumMod val="10000"/>
                    </a:schemeClr>
                  </a:solidFill>
                  <a:latin typeface="华文中宋" panose="02010600040101010101" pitchFamily="2" charset="-122"/>
                  <a:ea typeface="华文中宋" panose="02010600040101010101" pitchFamily="2" charset="-122"/>
                </a:rPr>
                <a:t> </a:t>
              </a:r>
              <a:r>
                <a:rPr lang="en-US" altLang="zh-CN" sz="1400" dirty="0">
                  <a:solidFill>
                    <a:schemeClr val="bg2">
                      <a:lumMod val="10000"/>
                    </a:schemeClr>
                  </a:solidFill>
                  <a:latin typeface="华文中宋" panose="02010600040101010101" pitchFamily="2" charset="-122"/>
                  <a:ea typeface="华文中宋" panose="02010600040101010101" pitchFamily="2" charset="-122"/>
                </a:rPr>
                <a:t>{Alexa, Computer, Amazon, Echo}</a:t>
              </a:r>
            </a:p>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生成方式适用于其他商业设备和关键词</a:t>
              </a:r>
            </a:p>
          </p:txBody>
        </p:sp>
        <p:sp>
          <p:nvSpPr>
            <p:cNvPr id="65" name="对角圆角矩形 64"/>
            <p:cNvSpPr/>
            <p:nvPr/>
          </p:nvSpPr>
          <p:spPr>
            <a:xfrm>
              <a:off x="2404558" y="824687"/>
              <a:ext cx="3833528"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生成并公布弱关键词数据库</a:t>
              </a:r>
            </a:p>
          </p:txBody>
        </p:sp>
      </p:grpSp>
      <p:grpSp>
        <p:nvGrpSpPr>
          <p:cNvPr id="2" name="组合 1"/>
          <p:cNvGrpSpPr/>
          <p:nvPr/>
        </p:nvGrpSpPr>
        <p:grpSpPr>
          <a:xfrm>
            <a:off x="2064523" y="987574"/>
            <a:ext cx="4028772" cy="996100"/>
            <a:chOff x="2397658" y="824688"/>
            <a:chExt cx="5371696" cy="1328133"/>
          </a:xfrm>
        </p:grpSpPr>
        <p:sp>
          <p:nvSpPr>
            <p:cNvPr id="31" name="TextBox 6"/>
            <p:cNvSpPr txBox="1"/>
            <p:nvPr/>
          </p:nvSpPr>
          <p:spPr>
            <a:xfrm>
              <a:off x="2397658" y="1167936"/>
              <a:ext cx="5371696" cy="984885"/>
            </a:xfrm>
            <a:prstGeom prst="rect">
              <a:avLst/>
            </a:prstGeom>
            <a:noFill/>
          </p:spPr>
          <p:txBody>
            <a:bodyPr wrap="square" rtlCol="0">
              <a:spAutoFit/>
            </a:bodyPr>
            <a:lstStyle/>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同一环境中分布式运行在多个设备上</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涉及关键词发现语义解析、音频通道特性分析、语音信号本质</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sp>
          <p:nvSpPr>
            <p:cNvPr id="36" name="对角圆角矩形 35"/>
            <p:cNvSpPr/>
            <p:nvPr/>
          </p:nvSpPr>
          <p:spPr>
            <a:xfrm>
              <a:off x="2404558" y="824688"/>
              <a:ext cx="3828626"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设计关键词发现检测器组合</a:t>
              </a:r>
            </a:p>
          </p:txBody>
        </p:sp>
      </p:grpSp>
      <p:grpSp>
        <p:nvGrpSpPr>
          <p:cNvPr id="5" name="组合 4"/>
          <p:cNvGrpSpPr/>
          <p:nvPr/>
        </p:nvGrpSpPr>
        <p:grpSpPr>
          <a:xfrm>
            <a:off x="2069698" y="2119392"/>
            <a:ext cx="3682054" cy="780656"/>
            <a:chOff x="2404558" y="2303486"/>
            <a:chExt cx="4909405" cy="1040874"/>
          </a:xfrm>
        </p:grpSpPr>
        <p:sp>
          <p:nvSpPr>
            <p:cNvPr id="32" name="TextBox 6"/>
            <p:cNvSpPr txBox="1"/>
            <p:nvPr/>
          </p:nvSpPr>
          <p:spPr>
            <a:xfrm>
              <a:off x="2417419" y="2646734"/>
              <a:ext cx="4896544" cy="697626"/>
            </a:xfrm>
            <a:prstGeom prst="rect">
              <a:avLst/>
            </a:prstGeom>
            <a:noFill/>
          </p:spPr>
          <p:txBody>
            <a:bodyPr wrap="square" rtlCol="0">
              <a:spAutoFit/>
            </a:bodyPr>
            <a:lstStyle/>
            <a:p>
              <a:pPr marL="257175" indent="-257175" algn="just">
                <a:buFont typeface="Arial" panose="020B0604020202020204" pitchFamily="34" charset="0"/>
                <a:buChar char="•"/>
              </a:pPr>
              <a:r>
                <a:rPr lang="en-US" altLang="zh-CN" sz="1400" dirty="0">
                  <a:solidFill>
                    <a:schemeClr val="bg2">
                      <a:lumMod val="10000"/>
                    </a:schemeClr>
                  </a:solidFill>
                  <a:latin typeface="华文中宋" panose="02010600040101010101" pitchFamily="2" charset="-122"/>
                  <a:ea typeface="华文中宋" panose="02010600040101010101" pitchFamily="2" charset="-122"/>
                </a:rPr>
                <a:t>3~5</a:t>
              </a:r>
              <a:r>
                <a:rPr lang="zh-CN" altLang="en-US" sz="1400" dirty="0">
                  <a:solidFill>
                    <a:schemeClr val="bg2">
                      <a:lumMod val="10000"/>
                    </a:schemeClr>
                  </a:solidFill>
                  <a:latin typeface="华文中宋" panose="02010600040101010101" pitchFamily="2" charset="-122"/>
                  <a:ea typeface="华文中宋" panose="02010600040101010101" pitchFamily="2" charset="-122"/>
                </a:rPr>
                <a:t>个设备、随机切分、随机架构</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提升恶意攻击的成本</a:t>
              </a:r>
            </a:p>
          </p:txBody>
        </p:sp>
        <p:sp>
          <p:nvSpPr>
            <p:cNvPr id="37" name="对角圆角矩形 36"/>
            <p:cNvSpPr/>
            <p:nvPr/>
          </p:nvSpPr>
          <p:spPr>
            <a:xfrm>
              <a:off x="2404558" y="2303486"/>
              <a:ext cx="3828626"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端到端测试证明系统可用性</a:t>
              </a:r>
            </a:p>
          </p:txBody>
        </p:sp>
      </p:grpSp>
      <p:sp>
        <p:nvSpPr>
          <p:cNvPr id="41" name="矩形 40"/>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2" name="组合 41"/>
          <p:cNvGrpSpPr/>
          <p:nvPr/>
        </p:nvGrpSpPr>
        <p:grpSpPr>
          <a:xfrm>
            <a:off x="-27384" y="1818892"/>
            <a:ext cx="1512168" cy="2168801"/>
            <a:chOff x="-108520" y="1567940"/>
            <a:chExt cx="2016224" cy="2891734"/>
          </a:xfrm>
        </p:grpSpPr>
        <p:sp>
          <p:nvSpPr>
            <p:cNvPr id="43" name="矩形 42"/>
            <p:cNvSpPr/>
            <p:nvPr/>
          </p:nvSpPr>
          <p:spPr>
            <a:xfrm>
              <a:off x="-72516" y="156794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TextBox 43"/>
            <p:cNvSpPr txBox="1"/>
            <p:nvPr/>
          </p:nvSpPr>
          <p:spPr>
            <a:xfrm>
              <a:off x="-108520" y="1657059"/>
              <a:ext cx="2016224" cy="430887"/>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论文贡献</a:t>
              </a:r>
            </a:p>
          </p:txBody>
        </p:sp>
        <p:sp>
          <p:nvSpPr>
            <p:cNvPr id="45" name="矩形 44"/>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矩形 45"/>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TextBox 47"/>
            <p:cNvSpPr txBox="1"/>
            <p:nvPr/>
          </p:nvSpPr>
          <p:spPr>
            <a:xfrm>
              <a:off x="-108520" y="2235404"/>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108520" y="2813750"/>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0" name="矩形 49"/>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TextBox 50"/>
            <p:cNvSpPr txBox="1"/>
            <p:nvPr/>
          </p:nvSpPr>
          <p:spPr>
            <a:xfrm>
              <a:off x="-108520" y="3392098"/>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2" name="TextBox 51"/>
            <p:cNvSpPr txBox="1"/>
            <p:nvPr/>
          </p:nvSpPr>
          <p:spPr>
            <a:xfrm>
              <a:off x="-108520" y="3970445"/>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pSp>
      <p:sp>
        <p:nvSpPr>
          <p:cNvPr id="53" name="等腰三角形 52"/>
          <p:cNvSpPr/>
          <p:nvPr/>
        </p:nvSpPr>
        <p:spPr>
          <a:xfrm rot="16200000">
            <a:off x="1309645" y="1996073"/>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4" name="组合 53"/>
          <p:cNvGrpSpPr/>
          <p:nvPr/>
        </p:nvGrpSpPr>
        <p:grpSpPr>
          <a:xfrm>
            <a:off x="296843" y="789552"/>
            <a:ext cx="864096" cy="864096"/>
            <a:chOff x="1763688" y="1059582"/>
            <a:chExt cx="1794170" cy="1794170"/>
          </a:xfrm>
        </p:grpSpPr>
        <p:sp>
          <p:nvSpPr>
            <p:cNvPr id="55" name="椭圆 54"/>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6"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1457781" y="195486"/>
            <a:ext cx="5265585" cy="323165"/>
            <a:chOff x="0" y="155416"/>
            <a:chExt cx="9144001" cy="430886"/>
          </a:xfrm>
        </p:grpSpPr>
        <p:cxnSp>
          <p:nvCxnSpPr>
            <p:cNvPr id="70" name="直接连接符 69"/>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2"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grpSp>
      <p:sp>
        <p:nvSpPr>
          <p:cNvPr id="6" name="灯片编号占位符 5">
            <a:extLst>
              <a:ext uri="{FF2B5EF4-FFF2-40B4-BE49-F238E27FC236}">
                <a16:creationId xmlns:a16="http://schemas.microsoft.com/office/drawing/2014/main" id="{5A088A79-CED1-4EC3-AEEC-CA2F3322D2FA}"/>
              </a:ext>
            </a:extLst>
          </p:cNvPr>
          <p:cNvSpPr>
            <a:spLocks noGrp="1"/>
          </p:cNvSpPr>
          <p:nvPr>
            <p:ph type="sldNum" sz="quarter" idx="4"/>
          </p:nvPr>
        </p:nvSpPr>
        <p:spPr/>
        <p:txBody>
          <a:bodyPr/>
          <a:lstStyle/>
          <a:p>
            <a:fld id="{0C913308-F349-4B6D-A68A-DD1791B4A57B}" type="slidenum">
              <a:rPr lang="en-US" altLang="zh-CN" smtClean="0"/>
              <a:pPr/>
              <a:t>4</a:t>
            </a:fld>
            <a:r>
              <a:rPr lang="en-US" altLang="zh-CN"/>
              <a:t>/24</a:t>
            </a:r>
            <a:endParaRPr lang="en-US" dirty="0"/>
          </a:p>
        </p:txBody>
      </p:sp>
    </p:spTree>
    <p:extLst>
      <p:ext uri="{BB962C8B-B14F-4D97-AF65-F5344CB8AC3E}">
        <p14:creationId xmlns:p14="http://schemas.microsoft.com/office/powerpoint/2010/main" val="2862579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CD511BB8-F806-4BE8-8EFB-B36FCD230E2C}"/>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5" name="Text Box 39">
            <a:extLst>
              <a:ext uri="{FF2B5EF4-FFF2-40B4-BE49-F238E27FC236}">
                <a16:creationId xmlns:a16="http://schemas.microsoft.com/office/drawing/2014/main" id="{72A1D604-6603-4756-A119-801EC0595584}"/>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研 究 背 景</a:t>
            </a:r>
            <a:endParaRPr lang="en-US" sz="4500" b="1" dirty="0">
              <a:latin typeface="华文中宋" panose="02010600040101010101" pitchFamily="2" charset="-122"/>
              <a:ea typeface="华文中宋" panose="02010600040101010101" pitchFamily="2" charset="-122"/>
            </a:endParaRPr>
          </a:p>
        </p:txBody>
      </p:sp>
      <p:sp>
        <p:nvSpPr>
          <p:cNvPr id="16" name="Text Box 39">
            <a:extLst>
              <a:ext uri="{FF2B5EF4-FFF2-40B4-BE49-F238E27FC236}">
                <a16:creationId xmlns:a16="http://schemas.microsoft.com/office/drawing/2014/main" id="{C9AEFF68-EC67-43FE-B876-5E264D16ADAE}"/>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2</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6AD52F97-5788-406B-A718-2D4FFAD5402E}"/>
              </a:ext>
            </a:extLst>
          </p:cNvPr>
          <p:cNvSpPr>
            <a:spLocks noGrp="1"/>
          </p:cNvSpPr>
          <p:nvPr>
            <p:ph type="sldNum" sz="quarter" idx="4"/>
          </p:nvPr>
        </p:nvSpPr>
        <p:spPr/>
        <p:txBody>
          <a:bodyPr/>
          <a:lstStyle/>
          <a:p>
            <a:fld id="{0C913308-F349-4B6D-A68A-DD1791B4A57B}" type="slidenum">
              <a:rPr lang="en-US" altLang="zh-CN" smtClean="0"/>
              <a:pPr/>
              <a:t>5</a:t>
            </a:fld>
            <a:r>
              <a:rPr lang="en-US" altLang="zh-CN"/>
              <a:t>/24</a:t>
            </a:r>
            <a:endParaRPr lang="en-US" dirty="0"/>
          </a:p>
        </p:txBody>
      </p:sp>
    </p:spTree>
    <p:extLst>
      <p:ext uri="{BB962C8B-B14F-4D97-AF65-F5344CB8AC3E}">
        <p14:creationId xmlns:p14="http://schemas.microsoft.com/office/powerpoint/2010/main" val="1765927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81" y="3120172"/>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81" y="3553933"/>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81" y="2282006"/>
            <a:ext cx="1458162" cy="43376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16200000">
            <a:off x="1309645" y="2459187"/>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p:nvGrpSpPr>
        <p:grpSpPr>
          <a:xfrm>
            <a:off x="1457781" y="195486"/>
            <a:ext cx="5265585" cy="323165"/>
            <a:chOff x="0" y="155416"/>
            <a:chExt cx="9144001" cy="430886"/>
          </a:xfrm>
        </p:grpSpPr>
        <p:cxnSp>
          <p:nvCxnSpPr>
            <p:cNvPr id="24" name="直接连接符 23"/>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物理环境</a:t>
              </a:r>
            </a:p>
          </p:txBody>
        </p:sp>
      </p:grpSp>
      <p:sp>
        <p:nvSpPr>
          <p:cNvPr id="32" name="文本框 31"/>
          <p:cNvSpPr txBox="1">
            <a:spLocks noChangeArrowheads="1"/>
          </p:cNvSpPr>
          <p:nvPr/>
        </p:nvSpPr>
        <p:spPr bwMode="auto">
          <a:xfrm>
            <a:off x="1664105" y="599833"/>
            <a:ext cx="4213167" cy="36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30000"/>
              </a:spcBef>
              <a:buClr>
                <a:srgbClr val="FF00FF"/>
              </a:buClr>
              <a:buFont typeface="Wingdings" panose="05000000000000000000" pitchFamily="2" charset="2"/>
              <a:buBlip>
                <a:blip r:embed="rId4"/>
              </a:buBlip>
              <a:defRPr sz="3200" b="1">
                <a:solidFill>
                  <a:srgbClr val="0000FF"/>
                </a:solidFill>
                <a:latin typeface="Arial" panose="020B0604020202020204" pitchFamily="34" charset="0"/>
                <a:ea typeface="宋体" panose="02010600030101010101" pitchFamily="2" charset="-122"/>
              </a:defRPr>
            </a:lvl1pPr>
            <a:lvl2pPr marL="742950" indent="-285750">
              <a:lnSpc>
                <a:spcPct val="110000"/>
              </a:lnSpc>
              <a:spcBef>
                <a:spcPct val="30000"/>
              </a:spcBef>
              <a:buBlip>
                <a:blip r:embed="rId5"/>
              </a:buBlip>
              <a:defRPr sz="2800" b="1">
                <a:solidFill>
                  <a:srgbClr val="0000FF"/>
                </a:solidFill>
                <a:latin typeface="Arial" panose="020B0604020202020204" pitchFamily="34" charset="0"/>
                <a:ea typeface="宋体" panose="02010600030101010101" pitchFamily="2" charset="-122"/>
              </a:defRPr>
            </a:lvl2pPr>
            <a:lvl3pPr marL="1143000" indent="-228600">
              <a:spcBef>
                <a:spcPct val="20000"/>
              </a:spcBef>
              <a:buBlip>
                <a:blip r:embed="rId6"/>
              </a:buBlip>
              <a:defRPr sz="2400" b="1">
                <a:solidFill>
                  <a:srgbClr val="0000FF"/>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 typeface="Wingdings" panose="05000000000000000000" pitchFamily="2" charset="2"/>
              <a:buChar char="p"/>
            </a:pPr>
            <a:r>
              <a:rPr lang="zh-CN" altLang="en-US" sz="1400" dirty="0">
                <a:solidFill>
                  <a:schemeClr val="tx1"/>
                </a:solidFill>
                <a:latin typeface="黑体" panose="02010609060101010101" pitchFamily="49" charset="-122"/>
                <a:ea typeface="黑体" panose="02010609060101010101" pitchFamily="49" charset="-122"/>
              </a:rPr>
              <a:t>空气中传播，屋内物体和墙壁反射语音信号</a:t>
            </a:r>
            <a:endParaRPr lang="zh-CN" altLang="en-US" sz="1400" dirty="0">
              <a:solidFill>
                <a:srgbClr val="7D0000"/>
              </a:solidFill>
              <a:latin typeface="黑体" panose="02010609060101010101" pitchFamily="49" charset="-122"/>
              <a:ea typeface="黑体" panose="02010609060101010101" pitchFamily="49" charset="-122"/>
            </a:endParaRPr>
          </a:p>
        </p:txBody>
      </p:sp>
      <p:sp>
        <p:nvSpPr>
          <p:cNvPr id="36" name="TextBox 43"/>
          <p:cNvSpPr txBox="1"/>
          <p:nvPr/>
        </p:nvSpPr>
        <p:spPr>
          <a:xfrm>
            <a:off x="8619" y="1886043"/>
            <a:ext cx="1457781"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7"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研究背景</a:t>
            </a:r>
          </a:p>
        </p:txBody>
      </p:sp>
      <p:sp>
        <p:nvSpPr>
          <p:cNvPr id="38" name="TextBox 48"/>
          <p:cNvSpPr txBox="1"/>
          <p:nvPr/>
        </p:nvSpPr>
        <p:spPr>
          <a:xfrm>
            <a:off x="44624" y="2753250"/>
            <a:ext cx="1385773"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9"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0"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20" name="矩形 19"/>
          <p:cNvSpPr/>
          <p:nvPr/>
        </p:nvSpPr>
        <p:spPr>
          <a:xfrm>
            <a:off x="-381" y="1849958"/>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 y="2717918"/>
            <a:ext cx="1458162" cy="4022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灯片编号占位符 11">
            <a:extLst>
              <a:ext uri="{FF2B5EF4-FFF2-40B4-BE49-F238E27FC236}">
                <a16:creationId xmlns:a16="http://schemas.microsoft.com/office/drawing/2014/main" id="{95D2DDCC-F41C-4376-A898-E89B56BE4578}"/>
              </a:ext>
            </a:extLst>
          </p:cNvPr>
          <p:cNvSpPr>
            <a:spLocks noGrp="1"/>
          </p:cNvSpPr>
          <p:nvPr>
            <p:ph type="sldNum" sz="quarter" idx="4"/>
          </p:nvPr>
        </p:nvSpPr>
        <p:spPr/>
        <p:txBody>
          <a:bodyPr/>
          <a:lstStyle/>
          <a:p>
            <a:fld id="{0C913308-F349-4B6D-A68A-DD1791B4A57B}" type="slidenum">
              <a:rPr lang="en-US" altLang="zh-CN" smtClean="0"/>
              <a:pPr/>
              <a:t>6</a:t>
            </a:fld>
            <a:r>
              <a:rPr lang="en-US" altLang="zh-CN"/>
              <a:t>/24</a:t>
            </a:r>
            <a:endParaRPr lang="en-US" dirty="0"/>
          </a:p>
        </p:txBody>
      </p:sp>
      <p:pic>
        <p:nvPicPr>
          <p:cNvPr id="13" name="图片 12">
            <a:extLst>
              <a:ext uri="{FF2B5EF4-FFF2-40B4-BE49-F238E27FC236}">
                <a16:creationId xmlns:a16="http://schemas.microsoft.com/office/drawing/2014/main" id="{4B6F29D2-2929-4694-9B3F-1F770E411864}"/>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1563741" y="1501469"/>
            <a:ext cx="2211710" cy="2211710"/>
          </a:xfrm>
          <a:prstGeom prst="rect">
            <a:avLst/>
          </a:prstGeom>
        </p:spPr>
      </p:pic>
      <p:pic>
        <p:nvPicPr>
          <p:cNvPr id="14" name="图片 13">
            <a:extLst>
              <a:ext uri="{FF2B5EF4-FFF2-40B4-BE49-F238E27FC236}">
                <a16:creationId xmlns:a16="http://schemas.microsoft.com/office/drawing/2014/main" id="{B1FA62D8-CE61-4A7C-A085-60F9C9690917}"/>
              </a:ext>
            </a:extLst>
          </p:cNvPr>
          <p:cNvPicPr>
            <a:picLocks noChangeAspect="1"/>
          </p:cNvPicPr>
          <p:nvPr/>
        </p:nvPicPr>
        <p:blipFill>
          <a:blip r:embed="rId9"/>
          <a:stretch>
            <a:fillRect/>
          </a:stretch>
        </p:blipFill>
        <p:spPr>
          <a:xfrm>
            <a:off x="3899473" y="1587196"/>
            <a:ext cx="2588108" cy="1969107"/>
          </a:xfrm>
          <a:prstGeom prst="rect">
            <a:avLst/>
          </a:prstGeom>
        </p:spPr>
      </p:pic>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545D7F0D-168E-4D23-84FC-C709929CE6CE}"/>
                  </a:ext>
                </a:extLst>
              </p:cNvPr>
              <p:cNvSpPr/>
              <p:nvPr/>
            </p:nvSpPr>
            <p:spPr>
              <a:xfrm>
                <a:off x="2631250" y="3913831"/>
                <a:ext cx="197797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m:oMathPara>
                </a14:m>
                <a:endParaRPr lang="zh-CN" altLang="en-US" dirty="0"/>
              </a:p>
            </p:txBody>
          </p:sp>
        </mc:Choice>
        <mc:Fallback>
          <p:sp>
            <p:nvSpPr>
              <p:cNvPr id="18" name="矩形 17">
                <a:extLst>
                  <a:ext uri="{FF2B5EF4-FFF2-40B4-BE49-F238E27FC236}">
                    <a16:creationId xmlns:a16="http://schemas.microsoft.com/office/drawing/2014/main" id="{545D7F0D-168E-4D23-84FC-C709929CE6CE}"/>
                  </a:ext>
                </a:extLst>
              </p:cNvPr>
              <p:cNvSpPr>
                <a:spLocks noRot="1" noChangeAspect="1" noMove="1" noResize="1" noEditPoints="1" noAdjustHandles="1" noChangeArrowheads="1" noChangeShapeType="1" noTextEdit="1"/>
              </p:cNvSpPr>
              <p:nvPr/>
            </p:nvSpPr>
            <p:spPr>
              <a:xfrm>
                <a:off x="2631250" y="3913831"/>
                <a:ext cx="1977977"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925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81" y="3120172"/>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81" y="3553933"/>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81" y="2282006"/>
            <a:ext cx="1458162" cy="43376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p:nvGrpSpPr>
        <p:grpSpPr>
          <a:xfrm>
            <a:off x="1457781" y="195486"/>
            <a:ext cx="5265585" cy="323165"/>
            <a:chOff x="0" y="155416"/>
            <a:chExt cx="9144001" cy="430886"/>
          </a:xfrm>
        </p:grpSpPr>
        <p:cxnSp>
          <p:nvCxnSpPr>
            <p:cNvPr id="24" name="直接连接符 23"/>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特征与分类</a:t>
              </a:r>
            </a:p>
          </p:txBody>
        </p:sp>
      </p:grpSp>
      <p:sp>
        <p:nvSpPr>
          <p:cNvPr id="32" name="文本框 31"/>
          <p:cNvSpPr txBox="1">
            <a:spLocks noChangeArrowheads="1"/>
          </p:cNvSpPr>
          <p:nvPr/>
        </p:nvSpPr>
        <p:spPr bwMode="auto">
          <a:xfrm>
            <a:off x="1664105" y="599833"/>
            <a:ext cx="4213167" cy="36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30000"/>
              </a:spcBef>
              <a:buClr>
                <a:srgbClr val="FF00FF"/>
              </a:buClr>
              <a:buFont typeface="Wingdings" panose="05000000000000000000" pitchFamily="2" charset="2"/>
              <a:buBlip>
                <a:blip r:embed="rId4"/>
              </a:buBlip>
              <a:defRPr sz="3200" b="1">
                <a:solidFill>
                  <a:srgbClr val="0000FF"/>
                </a:solidFill>
                <a:latin typeface="Arial" panose="020B0604020202020204" pitchFamily="34" charset="0"/>
                <a:ea typeface="宋体" panose="02010600030101010101" pitchFamily="2" charset="-122"/>
              </a:defRPr>
            </a:lvl1pPr>
            <a:lvl2pPr marL="742950" indent="-285750">
              <a:lnSpc>
                <a:spcPct val="110000"/>
              </a:lnSpc>
              <a:spcBef>
                <a:spcPct val="30000"/>
              </a:spcBef>
              <a:buBlip>
                <a:blip r:embed="rId5"/>
              </a:buBlip>
              <a:defRPr sz="2800" b="1">
                <a:solidFill>
                  <a:srgbClr val="0000FF"/>
                </a:solidFill>
                <a:latin typeface="Arial" panose="020B0604020202020204" pitchFamily="34" charset="0"/>
                <a:ea typeface="宋体" panose="02010600030101010101" pitchFamily="2" charset="-122"/>
              </a:defRPr>
            </a:lvl2pPr>
            <a:lvl3pPr marL="1143000" indent="-228600">
              <a:spcBef>
                <a:spcPct val="20000"/>
              </a:spcBef>
              <a:buBlip>
                <a:blip r:embed="rId6"/>
              </a:buBlip>
              <a:defRPr sz="2400" b="1">
                <a:solidFill>
                  <a:srgbClr val="0000FF"/>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 typeface="Wingdings" panose="05000000000000000000" pitchFamily="2" charset="2"/>
              <a:buChar char="p"/>
            </a:pPr>
            <a:r>
              <a:rPr lang="en-US" altLang="zh-CN" sz="1400" dirty="0">
                <a:solidFill>
                  <a:schemeClr val="tx1"/>
                </a:solidFill>
                <a:latin typeface="黑体" panose="02010609060101010101" pitchFamily="49" charset="-122"/>
                <a:ea typeface="黑体" panose="02010609060101010101" pitchFamily="49" charset="-122"/>
              </a:rPr>
              <a:t>MFCC</a:t>
            </a:r>
            <a:r>
              <a:rPr lang="zh-CN" altLang="en-US" sz="1400" dirty="0">
                <a:solidFill>
                  <a:schemeClr val="tx1"/>
                </a:solidFill>
                <a:latin typeface="黑体" panose="02010609060101010101" pitchFamily="49" charset="-122"/>
                <a:ea typeface="黑体" panose="02010609060101010101" pitchFamily="49" charset="-122"/>
              </a:rPr>
              <a:t>将语音信号的信息维度变为</a:t>
            </a:r>
            <a:r>
              <a:rPr lang="en-US" altLang="zh-CN" sz="1400" dirty="0">
                <a:solidFill>
                  <a:schemeClr val="tx1"/>
                </a:solidFill>
                <a:latin typeface="黑体" panose="02010609060101010101" pitchFamily="49" charset="-122"/>
                <a:ea typeface="黑体" panose="02010609060101010101" pitchFamily="49" charset="-122"/>
              </a:rPr>
              <a:t>2D</a:t>
            </a:r>
            <a:r>
              <a:rPr lang="zh-CN" altLang="en-US" sz="1400" dirty="0">
                <a:solidFill>
                  <a:schemeClr val="tx1"/>
                </a:solidFill>
                <a:latin typeface="黑体" panose="02010609060101010101" pitchFamily="49" charset="-122"/>
                <a:ea typeface="黑体" panose="02010609060101010101" pitchFamily="49" charset="-122"/>
              </a:rPr>
              <a:t>时间谱图</a:t>
            </a:r>
            <a:endParaRPr lang="zh-CN" altLang="en-US" sz="1400" dirty="0">
              <a:solidFill>
                <a:srgbClr val="7D0000"/>
              </a:solidFill>
              <a:latin typeface="黑体" panose="02010609060101010101" pitchFamily="49" charset="-122"/>
              <a:ea typeface="黑体" panose="02010609060101010101" pitchFamily="49" charset="-122"/>
            </a:endParaRPr>
          </a:p>
        </p:txBody>
      </p:sp>
      <p:sp>
        <p:nvSpPr>
          <p:cNvPr id="36" name="TextBox 43"/>
          <p:cNvSpPr txBox="1"/>
          <p:nvPr/>
        </p:nvSpPr>
        <p:spPr>
          <a:xfrm>
            <a:off x="8619" y="1886043"/>
            <a:ext cx="1457781"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7"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研究背景</a:t>
            </a:r>
          </a:p>
        </p:txBody>
      </p:sp>
      <p:sp>
        <p:nvSpPr>
          <p:cNvPr id="38" name="TextBox 48"/>
          <p:cNvSpPr txBox="1"/>
          <p:nvPr/>
        </p:nvSpPr>
        <p:spPr>
          <a:xfrm>
            <a:off x="44624" y="2753250"/>
            <a:ext cx="1385773"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9"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0"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20" name="矩形 19"/>
          <p:cNvSpPr/>
          <p:nvPr/>
        </p:nvSpPr>
        <p:spPr>
          <a:xfrm>
            <a:off x="-381" y="1849958"/>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 y="2717918"/>
            <a:ext cx="1458162" cy="4022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灯片编号占位符 11">
            <a:extLst>
              <a:ext uri="{FF2B5EF4-FFF2-40B4-BE49-F238E27FC236}">
                <a16:creationId xmlns:a16="http://schemas.microsoft.com/office/drawing/2014/main" id="{95D2DDCC-F41C-4376-A898-E89B56BE4578}"/>
              </a:ext>
            </a:extLst>
          </p:cNvPr>
          <p:cNvSpPr>
            <a:spLocks noGrp="1"/>
          </p:cNvSpPr>
          <p:nvPr>
            <p:ph type="sldNum" sz="quarter" idx="4"/>
          </p:nvPr>
        </p:nvSpPr>
        <p:spPr/>
        <p:txBody>
          <a:bodyPr/>
          <a:lstStyle/>
          <a:p>
            <a:fld id="{0C913308-F349-4B6D-A68A-DD1791B4A57B}" type="slidenum">
              <a:rPr lang="en-US" altLang="zh-CN" smtClean="0"/>
              <a:pPr/>
              <a:t>7</a:t>
            </a:fld>
            <a:r>
              <a:rPr lang="en-US" altLang="zh-CN"/>
              <a:t>/24</a:t>
            </a:r>
            <a:endParaRPr lang="en-US" dirty="0"/>
          </a:p>
        </p:txBody>
      </p:sp>
      <p:grpSp>
        <p:nvGrpSpPr>
          <p:cNvPr id="54" name="组合 53">
            <a:extLst>
              <a:ext uri="{FF2B5EF4-FFF2-40B4-BE49-F238E27FC236}">
                <a16:creationId xmlns:a16="http://schemas.microsoft.com/office/drawing/2014/main" id="{B9E2555E-5DD8-4F82-86B3-2FCD62F03F33}"/>
              </a:ext>
            </a:extLst>
          </p:cNvPr>
          <p:cNvGrpSpPr/>
          <p:nvPr/>
        </p:nvGrpSpPr>
        <p:grpSpPr>
          <a:xfrm>
            <a:off x="1406540" y="1168183"/>
            <a:ext cx="5217705" cy="1188804"/>
            <a:chOff x="1378387" y="1617857"/>
            <a:chExt cx="5217705" cy="1188804"/>
          </a:xfrm>
        </p:grpSpPr>
        <p:sp>
          <p:nvSpPr>
            <p:cNvPr id="19" name="等腰三角形 18"/>
            <p:cNvSpPr/>
            <p:nvPr/>
          </p:nvSpPr>
          <p:spPr>
            <a:xfrm rot="16200000">
              <a:off x="1309645" y="2459187"/>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5" name="直接箭头连接符 34">
              <a:extLst>
                <a:ext uri="{FF2B5EF4-FFF2-40B4-BE49-F238E27FC236}">
                  <a16:creationId xmlns:a16="http://schemas.microsoft.com/office/drawing/2014/main" id="{E146EC77-D4BE-4AE4-9366-35A1F723EEEC}"/>
                </a:ext>
              </a:extLst>
            </p:cNvPr>
            <p:cNvCxnSpPr>
              <a:cxnSpLocks/>
            </p:cNvCxnSpPr>
            <p:nvPr/>
          </p:nvCxnSpPr>
          <p:spPr>
            <a:xfrm>
              <a:off x="2733451" y="2047625"/>
              <a:ext cx="242045" cy="0"/>
            </a:xfrm>
            <a:prstGeom prst="straightConnector1">
              <a:avLst/>
            </a:prstGeom>
            <a:ln w="25400">
              <a:solidFill>
                <a:schemeClr val="bg1">
                  <a:lumMod val="50000"/>
                </a:schemeClr>
              </a:solidFill>
              <a:headEnd w="med" len="sm"/>
              <a:tailEnd type="triangle" w="lg" len="med"/>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3F3078A8-1065-49AB-A621-0A00C6929851}"/>
                </a:ext>
              </a:extLst>
            </p:cNvPr>
            <p:cNvSpPr/>
            <p:nvPr/>
          </p:nvSpPr>
          <p:spPr>
            <a:xfrm>
              <a:off x="1589235" y="2457989"/>
              <a:ext cx="1180516"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a:solidFill>
                    <a:srgbClr val="333333"/>
                  </a:solidFill>
                  <a:latin typeface="poppins"/>
                </a:rPr>
                <a:t>Waveform</a:t>
              </a:r>
              <a:endParaRPr lang="en-US" altLang="zh-CN" sz="1400" b="1" i="0" dirty="0">
                <a:solidFill>
                  <a:srgbClr val="333333"/>
                </a:solidFill>
                <a:effectLst/>
                <a:latin typeface="poppins"/>
              </a:endParaRPr>
            </a:p>
          </p:txBody>
        </p:sp>
        <p:sp>
          <p:nvSpPr>
            <p:cNvPr id="44" name="矩形 43">
              <a:extLst>
                <a:ext uri="{FF2B5EF4-FFF2-40B4-BE49-F238E27FC236}">
                  <a16:creationId xmlns:a16="http://schemas.microsoft.com/office/drawing/2014/main" id="{12EE4A10-ADD1-4FDA-92E3-417C6F46DDC6}"/>
                </a:ext>
              </a:extLst>
            </p:cNvPr>
            <p:cNvSpPr/>
            <p:nvPr/>
          </p:nvSpPr>
          <p:spPr>
            <a:xfrm>
              <a:off x="2878208" y="2457989"/>
              <a:ext cx="1101584"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a:solidFill>
                    <a:srgbClr val="333333"/>
                  </a:solidFill>
                  <a:latin typeface="poppins"/>
                </a:rPr>
                <a:t>Spectrum</a:t>
              </a:r>
              <a:endParaRPr lang="en-US" altLang="zh-CN" sz="1400" b="1" i="0" dirty="0">
                <a:solidFill>
                  <a:srgbClr val="333333"/>
                </a:solidFill>
                <a:effectLst/>
                <a:latin typeface="poppins"/>
              </a:endParaRPr>
            </a:p>
          </p:txBody>
        </p:sp>
        <p:sp>
          <p:nvSpPr>
            <p:cNvPr id="45" name="矩形 44">
              <a:extLst>
                <a:ext uri="{FF2B5EF4-FFF2-40B4-BE49-F238E27FC236}">
                  <a16:creationId xmlns:a16="http://schemas.microsoft.com/office/drawing/2014/main" id="{D582F412-7C8B-4CD9-AF8E-0AADD1193CC5}"/>
                </a:ext>
              </a:extLst>
            </p:cNvPr>
            <p:cNvSpPr/>
            <p:nvPr/>
          </p:nvSpPr>
          <p:spPr>
            <a:xfrm>
              <a:off x="3962713" y="2477577"/>
              <a:ext cx="1545616"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a:solidFill>
                    <a:srgbClr val="333333"/>
                  </a:solidFill>
                  <a:latin typeface="poppins"/>
                </a:rPr>
                <a:t>Mel-Spectrum</a:t>
              </a:r>
              <a:endParaRPr lang="en-US" altLang="zh-CN" sz="1400" b="1" i="0" dirty="0">
                <a:solidFill>
                  <a:srgbClr val="333333"/>
                </a:solidFill>
                <a:effectLst/>
                <a:latin typeface="poppins"/>
              </a:endParaRPr>
            </a:p>
          </p:txBody>
        </p:sp>
        <p:sp>
          <p:nvSpPr>
            <p:cNvPr id="46" name="矩形 45">
              <a:extLst>
                <a:ext uri="{FF2B5EF4-FFF2-40B4-BE49-F238E27FC236}">
                  <a16:creationId xmlns:a16="http://schemas.microsoft.com/office/drawing/2014/main" id="{71F48763-BF2E-4ECA-9837-7818D5115593}"/>
                </a:ext>
              </a:extLst>
            </p:cNvPr>
            <p:cNvSpPr/>
            <p:nvPr/>
          </p:nvSpPr>
          <p:spPr>
            <a:xfrm>
              <a:off x="5655852" y="2498884"/>
              <a:ext cx="734432"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a:solidFill>
                    <a:srgbClr val="333333"/>
                  </a:solidFill>
                  <a:latin typeface="poppins"/>
                </a:rPr>
                <a:t>MFCC</a:t>
              </a:r>
              <a:endParaRPr lang="en-US" altLang="zh-CN" sz="1400" b="1" i="0" dirty="0">
                <a:solidFill>
                  <a:srgbClr val="333333"/>
                </a:solidFill>
                <a:effectLst/>
                <a:latin typeface="poppins"/>
              </a:endParaRPr>
            </a:p>
          </p:txBody>
        </p:sp>
        <p:pic>
          <p:nvPicPr>
            <p:cNvPr id="47" name="图片 46">
              <a:extLst>
                <a:ext uri="{FF2B5EF4-FFF2-40B4-BE49-F238E27FC236}">
                  <a16:creationId xmlns:a16="http://schemas.microsoft.com/office/drawing/2014/main" id="{3E292372-9D0C-4E30-8C2F-B841244D406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0044" y="1617857"/>
              <a:ext cx="1146048" cy="859536"/>
            </a:xfrm>
            <a:prstGeom prst="rect">
              <a:avLst/>
            </a:prstGeom>
          </p:spPr>
        </p:pic>
        <p:pic>
          <p:nvPicPr>
            <p:cNvPr id="48" name="图片 47">
              <a:extLst>
                <a:ext uri="{FF2B5EF4-FFF2-40B4-BE49-F238E27FC236}">
                  <a16:creationId xmlns:a16="http://schemas.microsoft.com/office/drawing/2014/main" id="{2EE68487-8250-4CBD-92C0-06F095BA76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62497" y="1617857"/>
              <a:ext cx="1146048" cy="859536"/>
            </a:xfrm>
            <a:prstGeom prst="rect">
              <a:avLst/>
            </a:prstGeom>
          </p:spPr>
        </p:pic>
        <p:pic>
          <p:nvPicPr>
            <p:cNvPr id="49" name="图片 48">
              <a:extLst>
                <a:ext uri="{FF2B5EF4-FFF2-40B4-BE49-F238E27FC236}">
                  <a16:creationId xmlns:a16="http://schemas.microsoft.com/office/drawing/2014/main" id="{6F805C1E-1B17-4C5F-A0F6-6D2494EFEE1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4950" y="1617857"/>
              <a:ext cx="1146048" cy="859536"/>
            </a:xfrm>
            <a:prstGeom prst="rect">
              <a:avLst/>
            </a:prstGeom>
          </p:spPr>
        </p:pic>
        <p:pic>
          <p:nvPicPr>
            <p:cNvPr id="50" name="图片 49">
              <a:extLst>
                <a:ext uri="{FF2B5EF4-FFF2-40B4-BE49-F238E27FC236}">
                  <a16:creationId xmlns:a16="http://schemas.microsoft.com/office/drawing/2014/main" id="{F7FA2139-562E-4E4D-85CA-872FA7B542D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22" y="1618322"/>
              <a:ext cx="1145429" cy="859071"/>
            </a:xfrm>
            <a:prstGeom prst="rect">
              <a:avLst/>
            </a:prstGeom>
          </p:spPr>
        </p:pic>
        <p:cxnSp>
          <p:nvCxnSpPr>
            <p:cNvPr id="52" name="直接箭头连接符 51">
              <a:extLst>
                <a:ext uri="{FF2B5EF4-FFF2-40B4-BE49-F238E27FC236}">
                  <a16:creationId xmlns:a16="http://schemas.microsoft.com/office/drawing/2014/main" id="{A7F71EFE-66E7-4BEE-A736-15B40CC65C44}"/>
                </a:ext>
              </a:extLst>
            </p:cNvPr>
            <p:cNvCxnSpPr>
              <a:cxnSpLocks/>
            </p:cNvCxnSpPr>
            <p:nvPr/>
          </p:nvCxnSpPr>
          <p:spPr>
            <a:xfrm>
              <a:off x="3979069" y="2047625"/>
              <a:ext cx="242045" cy="0"/>
            </a:xfrm>
            <a:prstGeom prst="straightConnector1">
              <a:avLst/>
            </a:prstGeom>
            <a:ln w="25400">
              <a:solidFill>
                <a:schemeClr val="bg1">
                  <a:lumMod val="50000"/>
                </a:schemeClr>
              </a:solidFill>
              <a:headEnd w="med" len="sm"/>
              <a:tailEnd type="triangle" w="lg"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5A7C0CD-B96B-47B3-A1EC-27FDA168EC3C}"/>
                </a:ext>
              </a:extLst>
            </p:cNvPr>
            <p:cNvCxnSpPr>
              <a:cxnSpLocks/>
            </p:cNvCxnSpPr>
            <p:nvPr/>
          </p:nvCxnSpPr>
          <p:spPr>
            <a:xfrm>
              <a:off x="5275187" y="2066838"/>
              <a:ext cx="242045" cy="0"/>
            </a:xfrm>
            <a:prstGeom prst="straightConnector1">
              <a:avLst/>
            </a:prstGeom>
            <a:ln w="25400">
              <a:solidFill>
                <a:schemeClr val="bg1">
                  <a:lumMod val="50000"/>
                </a:schemeClr>
              </a:solidFill>
              <a:headEnd w="med" len="sm"/>
              <a:tailEnd type="triangle" w="lg" len="med"/>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a16="http://schemas.microsoft.com/office/drawing/2014/main" id="{25ED5FA6-984C-4C70-B0A5-5FCC98ABA0AF}"/>
              </a:ext>
            </a:extLst>
          </p:cNvPr>
          <p:cNvSpPr txBox="1">
            <a:spLocks noChangeArrowheads="1"/>
          </p:cNvSpPr>
          <p:nvPr/>
        </p:nvSpPr>
        <p:spPr bwMode="auto">
          <a:xfrm>
            <a:off x="1664105" y="2596534"/>
            <a:ext cx="4213167" cy="36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30000"/>
              </a:spcBef>
              <a:buClr>
                <a:srgbClr val="FF00FF"/>
              </a:buClr>
              <a:buFont typeface="Wingdings" panose="05000000000000000000" pitchFamily="2" charset="2"/>
              <a:buBlip>
                <a:blip r:embed="rId4"/>
              </a:buBlip>
              <a:defRPr sz="3200" b="1">
                <a:solidFill>
                  <a:srgbClr val="0000FF"/>
                </a:solidFill>
                <a:latin typeface="Arial" panose="020B0604020202020204" pitchFamily="34" charset="0"/>
                <a:ea typeface="宋体" panose="02010600030101010101" pitchFamily="2" charset="-122"/>
              </a:defRPr>
            </a:lvl1pPr>
            <a:lvl2pPr marL="742950" indent="-285750">
              <a:lnSpc>
                <a:spcPct val="110000"/>
              </a:lnSpc>
              <a:spcBef>
                <a:spcPct val="30000"/>
              </a:spcBef>
              <a:buBlip>
                <a:blip r:embed="rId5"/>
              </a:buBlip>
              <a:defRPr sz="2800" b="1">
                <a:solidFill>
                  <a:srgbClr val="0000FF"/>
                </a:solidFill>
                <a:latin typeface="Arial" panose="020B0604020202020204" pitchFamily="34" charset="0"/>
                <a:ea typeface="宋体" panose="02010600030101010101" pitchFamily="2" charset="-122"/>
              </a:defRPr>
            </a:lvl2pPr>
            <a:lvl3pPr marL="1143000" indent="-228600">
              <a:spcBef>
                <a:spcPct val="20000"/>
              </a:spcBef>
              <a:buBlip>
                <a:blip r:embed="rId6"/>
              </a:buBlip>
              <a:defRPr sz="2400" b="1">
                <a:solidFill>
                  <a:srgbClr val="0000FF"/>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 typeface="Wingdings" panose="05000000000000000000" pitchFamily="2" charset="2"/>
              <a:buChar char="p"/>
            </a:pPr>
            <a:r>
              <a:rPr lang="zh-CN" altLang="en-US" sz="1400" dirty="0">
                <a:solidFill>
                  <a:schemeClr val="tx1"/>
                </a:solidFill>
                <a:latin typeface="黑体" panose="02010609060101010101" pitchFamily="49" charset="-122"/>
                <a:ea typeface="黑体" panose="02010609060101010101" pitchFamily="49" charset="-122"/>
              </a:rPr>
              <a:t>将</a:t>
            </a:r>
            <a:r>
              <a:rPr lang="en-US" altLang="zh-CN" sz="1400" dirty="0">
                <a:solidFill>
                  <a:schemeClr val="tx1"/>
                </a:solidFill>
                <a:latin typeface="黑体" panose="02010609060101010101" pitchFamily="49" charset="-122"/>
                <a:ea typeface="黑体" panose="02010609060101010101" pitchFamily="49" charset="-122"/>
              </a:rPr>
              <a:t>MFCC</a:t>
            </a:r>
            <a:r>
              <a:rPr lang="zh-CN" altLang="en-US" sz="1400" dirty="0">
                <a:solidFill>
                  <a:schemeClr val="tx1"/>
                </a:solidFill>
                <a:latin typeface="黑体" panose="02010609060101010101" pitchFamily="49" charset="-122"/>
                <a:ea typeface="黑体" panose="02010609060101010101" pitchFamily="49" charset="-122"/>
              </a:rPr>
              <a:t>视为１</a:t>
            </a:r>
            <a:r>
              <a:rPr lang="en-US" altLang="zh-CN" sz="1400" dirty="0">
                <a:solidFill>
                  <a:schemeClr val="tx1"/>
                </a:solidFill>
                <a:latin typeface="黑体" panose="02010609060101010101" pitchFamily="49" charset="-122"/>
                <a:ea typeface="黑体" panose="02010609060101010101" pitchFamily="49" charset="-122"/>
              </a:rPr>
              <a:t>D</a:t>
            </a:r>
            <a:r>
              <a:rPr lang="zh-CN" altLang="en-US" sz="1400" dirty="0">
                <a:solidFill>
                  <a:schemeClr val="tx1"/>
                </a:solidFill>
                <a:latin typeface="黑体" panose="02010609060101010101" pitchFamily="49" charset="-122"/>
                <a:ea typeface="黑体" panose="02010609060101010101" pitchFamily="49" charset="-122"/>
              </a:rPr>
              <a:t>时间信号</a:t>
            </a:r>
            <a:endParaRPr lang="zh-CN" altLang="en-US" sz="1400" dirty="0">
              <a:solidFill>
                <a:srgbClr val="7D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924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457781" y="195921"/>
            <a:ext cx="5265585" cy="323165"/>
            <a:chOff x="0" y="155996"/>
            <a:chExt cx="9144001" cy="430886"/>
          </a:xfrm>
        </p:grpSpPr>
        <p:cxnSp>
          <p:nvCxnSpPr>
            <p:cNvPr id="24" name="直接连接符 23"/>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238190"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错误激活现象</a:t>
              </a:r>
            </a:p>
          </p:txBody>
        </p:sp>
      </p:grpSp>
      <p:sp>
        <p:nvSpPr>
          <p:cNvPr id="40" name="矩形 39">
            <a:extLst>
              <a:ext uri="{FF2B5EF4-FFF2-40B4-BE49-F238E27FC236}">
                <a16:creationId xmlns:a16="http://schemas.microsoft.com/office/drawing/2014/main" id="{85CFAE65-DF4B-4FDE-AD21-2F3C5E9A0168}"/>
              </a:ext>
            </a:extLst>
          </p:cNvPr>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1" name="组合 40">
            <a:extLst>
              <a:ext uri="{FF2B5EF4-FFF2-40B4-BE49-F238E27FC236}">
                <a16:creationId xmlns:a16="http://schemas.microsoft.com/office/drawing/2014/main" id="{DD46F48E-4E65-4CF7-B19C-5AB1D78AE72E}"/>
              </a:ext>
            </a:extLst>
          </p:cNvPr>
          <p:cNvGrpSpPr/>
          <p:nvPr/>
        </p:nvGrpSpPr>
        <p:grpSpPr>
          <a:xfrm>
            <a:off x="296843" y="789552"/>
            <a:ext cx="864096" cy="864096"/>
            <a:chOff x="1763688" y="1059582"/>
            <a:chExt cx="1794170" cy="1794170"/>
          </a:xfrm>
        </p:grpSpPr>
        <p:sp>
          <p:nvSpPr>
            <p:cNvPr id="42" name="椭圆 41">
              <a:extLst>
                <a:ext uri="{FF2B5EF4-FFF2-40B4-BE49-F238E27FC236}">
                  <a16:creationId xmlns:a16="http://schemas.microsoft.com/office/drawing/2014/main" id="{9A5C9B1A-A698-47F4-8B23-F8F277E5C47F}"/>
                </a:ext>
              </a:extLst>
            </p:cNvPr>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3" name="Picture 3" descr="C:\Users\think\Desktop\未标题-1.png">
              <a:extLst>
                <a:ext uri="{FF2B5EF4-FFF2-40B4-BE49-F238E27FC236}">
                  <a16:creationId xmlns:a16="http://schemas.microsoft.com/office/drawing/2014/main" id="{B6ACA0A3-FEDE-4C80-A835-A4BB6101E8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矩形 43">
            <a:extLst>
              <a:ext uri="{FF2B5EF4-FFF2-40B4-BE49-F238E27FC236}">
                <a16:creationId xmlns:a16="http://schemas.microsoft.com/office/drawing/2014/main" id="{BA6711E1-C989-45BF-BBAA-97019BB23C77}"/>
              </a:ext>
            </a:extLst>
          </p:cNvPr>
          <p:cNvSpPr/>
          <p:nvPr/>
        </p:nvSpPr>
        <p:spPr>
          <a:xfrm>
            <a:off x="-381" y="2282006"/>
            <a:ext cx="1458162" cy="43376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等腰三角形 44">
            <a:extLst>
              <a:ext uri="{FF2B5EF4-FFF2-40B4-BE49-F238E27FC236}">
                <a16:creationId xmlns:a16="http://schemas.microsoft.com/office/drawing/2014/main" id="{5F7F657F-4464-46A0-BB7E-DD902B93CA93}"/>
              </a:ext>
            </a:extLst>
          </p:cNvPr>
          <p:cNvSpPr/>
          <p:nvPr/>
        </p:nvSpPr>
        <p:spPr>
          <a:xfrm rot="16200000">
            <a:off x="1309645" y="2459187"/>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TextBox 47">
            <a:extLst>
              <a:ext uri="{FF2B5EF4-FFF2-40B4-BE49-F238E27FC236}">
                <a16:creationId xmlns:a16="http://schemas.microsoft.com/office/drawing/2014/main" id="{CF4711DC-EF8F-48D6-A35D-5A88B490390F}"/>
              </a:ext>
            </a:extLst>
          </p:cNvPr>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研究背景</a:t>
            </a:r>
          </a:p>
        </p:txBody>
      </p:sp>
      <p:sp>
        <p:nvSpPr>
          <p:cNvPr id="52" name="TextBox 48">
            <a:extLst>
              <a:ext uri="{FF2B5EF4-FFF2-40B4-BE49-F238E27FC236}">
                <a16:creationId xmlns:a16="http://schemas.microsoft.com/office/drawing/2014/main" id="{6FB52CBF-E727-4919-BE68-FA5C65E4B15C}"/>
              </a:ext>
            </a:extLst>
          </p:cNvPr>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3" name="TextBox 50">
            <a:extLst>
              <a:ext uri="{FF2B5EF4-FFF2-40B4-BE49-F238E27FC236}">
                <a16:creationId xmlns:a16="http://schemas.microsoft.com/office/drawing/2014/main" id="{EEB578BB-3189-409B-9F03-F22C0712D322}"/>
              </a:ext>
            </a:extLst>
          </p:cNvPr>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4" name="TextBox 51">
            <a:extLst>
              <a:ext uri="{FF2B5EF4-FFF2-40B4-BE49-F238E27FC236}">
                <a16:creationId xmlns:a16="http://schemas.microsoft.com/office/drawing/2014/main" id="{E24938DE-5AED-4C70-AC57-47C10E2C3A9A}"/>
              </a:ext>
            </a:extLst>
          </p:cNvPr>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55" name="TextBox 43">
            <a:extLst>
              <a:ext uri="{FF2B5EF4-FFF2-40B4-BE49-F238E27FC236}">
                <a16:creationId xmlns:a16="http://schemas.microsoft.com/office/drawing/2014/main" id="{B6536429-BD60-4489-9FE9-D5EFD0F5B429}"/>
              </a:ext>
            </a:extLst>
          </p:cNvPr>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56" name="矩形 55">
            <a:extLst>
              <a:ext uri="{FF2B5EF4-FFF2-40B4-BE49-F238E27FC236}">
                <a16:creationId xmlns:a16="http://schemas.microsoft.com/office/drawing/2014/main" id="{D4DC992B-D464-485A-A84F-000338C2C2C9}"/>
              </a:ext>
            </a:extLst>
          </p:cNvPr>
          <p:cNvSpPr/>
          <p:nvPr/>
        </p:nvSpPr>
        <p:spPr>
          <a:xfrm>
            <a:off x="-381" y="3120172"/>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矩形 56">
            <a:extLst>
              <a:ext uri="{FF2B5EF4-FFF2-40B4-BE49-F238E27FC236}">
                <a16:creationId xmlns:a16="http://schemas.microsoft.com/office/drawing/2014/main" id="{4E1D9FAC-5F69-411B-99BF-BD304BD37A1C}"/>
              </a:ext>
            </a:extLst>
          </p:cNvPr>
          <p:cNvSpPr/>
          <p:nvPr/>
        </p:nvSpPr>
        <p:spPr>
          <a:xfrm>
            <a:off x="-381" y="3553933"/>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矩形 57">
            <a:extLst>
              <a:ext uri="{FF2B5EF4-FFF2-40B4-BE49-F238E27FC236}">
                <a16:creationId xmlns:a16="http://schemas.microsoft.com/office/drawing/2014/main" id="{976380B1-C4E1-48A9-82EB-6318287D73B1}"/>
              </a:ext>
            </a:extLst>
          </p:cNvPr>
          <p:cNvSpPr/>
          <p:nvPr/>
        </p:nvSpPr>
        <p:spPr>
          <a:xfrm>
            <a:off x="-381" y="1849958"/>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矩形 58">
            <a:extLst>
              <a:ext uri="{FF2B5EF4-FFF2-40B4-BE49-F238E27FC236}">
                <a16:creationId xmlns:a16="http://schemas.microsoft.com/office/drawing/2014/main" id="{835613EF-8632-4E14-9C76-8B7095D9B1EF}"/>
              </a:ext>
            </a:extLst>
          </p:cNvPr>
          <p:cNvSpPr/>
          <p:nvPr/>
        </p:nvSpPr>
        <p:spPr>
          <a:xfrm>
            <a:off x="-381" y="2717918"/>
            <a:ext cx="1458162" cy="4022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a:extLst>
              <a:ext uri="{FF2B5EF4-FFF2-40B4-BE49-F238E27FC236}">
                <a16:creationId xmlns:a16="http://schemas.microsoft.com/office/drawing/2014/main" id="{D119F03A-E739-4E06-83D6-030C308A7F75}"/>
              </a:ext>
            </a:extLst>
          </p:cNvPr>
          <p:cNvPicPr>
            <a:picLocks noChangeAspect="1"/>
          </p:cNvPicPr>
          <p:nvPr/>
        </p:nvPicPr>
        <p:blipFill>
          <a:blip r:embed="rId4"/>
          <a:stretch>
            <a:fillRect/>
          </a:stretch>
        </p:blipFill>
        <p:spPr>
          <a:xfrm>
            <a:off x="3605205" y="1840036"/>
            <a:ext cx="1047931" cy="1463427"/>
          </a:xfrm>
          <a:prstGeom prst="rect">
            <a:avLst/>
          </a:prstGeom>
        </p:spPr>
      </p:pic>
      <p:pic>
        <p:nvPicPr>
          <p:cNvPr id="4" name="图片 3">
            <a:extLst>
              <a:ext uri="{FF2B5EF4-FFF2-40B4-BE49-F238E27FC236}">
                <a16:creationId xmlns:a16="http://schemas.microsoft.com/office/drawing/2014/main" id="{20AB54E1-8C7D-4EF9-8A3D-F484F58757AA}"/>
              </a:ext>
            </a:extLst>
          </p:cNvPr>
          <p:cNvPicPr>
            <a:picLocks noChangeAspect="1"/>
          </p:cNvPicPr>
          <p:nvPr/>
        </p:nvPicPr>
        <p:blipFill rotWithShape="1">
          <a:blip r:embed="rId5"/>
          <a:srcRect l="1755"/>
          <a:stretch/>
        </p:blipFill>
        <p:spPr>
          <a:xfrm>
            <a:off x="1484783" y="1271730"/>
            <a:ext cx="2267183" cy="1505004"/>
          </a:xfrm>
          <a:prstGeom prst="rect">
            <a:avLst/>
          </a:prstGeom>
        </p:spPr>
      </p:pic>
      <p:pic>
        <p:nvPicPr>
          <p:cNvPr id="5" name="图片 4">
            <a:extLst>
              <a:ext uri="{FF2B5EF4-FFF2-40B4-BE49-F238E27FC236}">
                <a16:creationId xmlns:a16="http://schemas.microsoft.com/office/drawing/2014/main" id="{A3057823-73B3-49CE-A422-0E769F645677}"/>
              </a:ext>
            </a:extLst>
          </p:cNvPr>
          <p:cNvPicPr>
            <a:picLocks noChangeAspect="1"/>
          </p:cNvPicPr>
          <p:nvPr/>
        </p:nvPicPr>
        <p:blipFill>
          <a:blip r:embed="rId6"/>
          <a:stretch>
            <a:fillRect/>
          </a:stretch>
        </p:blipFill>
        <p:spPr>
          <a:xfrm>
            <a:off x="4194113" y="822454"/>
            <a:ext cx="2358207" cy="898551"/>
          </a:xfrm>
          <a:prstGeom prst="rect">
            <a:avLst/>
          </a:prstGeom>
        </p:spPr>
      </p:pic>
      <p:pic>
        <p:nvPicPr>
          <p:cNvPr id="6" name="图片 5">
            <a:extLst>
              <a:ext uri="{FF2B5EF4-FFF2-40B4-BE49-F238E27FC236}">
                <a16:creationId xmlns:a16="http://schemas.microsoft.com/office/drawing/2014/main" id="{FC629D18-C912-4A82-AAB3-F14A56D367A3}"/>
              </a:ext>
            </a:extLst>
          </p:cNvPr>
          <p:cNvPicPr>
            <a:picLocks noChangeAspect="1"/>
          </p:cNvPicPr>
          <p:nvPr/>
        </p:nvPicPr>
        <p:blipFill>
          <a:blip r:embed="rId7"/>
          <a:stretch>
            <a:fillRect/>
          </a:stretch>
        </p:blipFill>
        <p:spPr>
          <a:xfrm>
            <a:off x="1467322" y="2895765"/>
            <a:ext cx="2290364" cy="593325"/>
          </a:xfrm>
          <a:prstGeom prst="rect">
            <a:avLst/>
          </a:prstGeom>
        </p:spPr>
      </p:pic>
      <p:pic>
        <p:nvPicPr>
          <p:cNvPr id="8" name="图片 7">
            <a:extLst>
              <a:ext uri="{FF2B5EF4-FFF2-40B4-BE49-F238E27FC236}">
                <a16:creationId xmlns:a16="http://schemas.microsoft.com/office/drawing/2014/main" id="{A82B1D14-D725-4FE1-9FC1-1FC1BE8D4049}"/>
              </a:ext>
            </a:extLst>
          </p:cNvPr>
          <p:cNvPicPr>
            <a:picLocks noChangeAspect="1"/>
          </p:cNvPicPr>
          <p:nvPr/>
        </p:nvPicPr>
        <p:blipFill>
          <a:blip r:embed="rId8"/>
          <a:stretch>
            <a:fillRect/>
          </a:stretch>
        </p:blipFill>
        <p:spPr>
          <a:xfrm>
            <a:off x="4725144" y="2258021"/>
            <a:ext cx="1722847" cy="1151791"/>
          </a:xfrm>
          <a:prstGeom prst="rect">
            <a:avLst/>
          </a:prstGeom>
        </p:spPr>
      </p:pic>
      <p:sp>
        <p:nvSpPr>
          <p:cNvPr id="9" name="任意多边形: 形状 8">
            <a:extLst>
              <a:ext uri="{FF2B5EF4-FFF2-40B4-BE49-F238E27FC236}">
                <a16:creationId xmlns:a16="http://schemas.microsoft.com/office/drawing/2014/main" id="{FE8CDB1A-9C9B-4A7E-AD0A-34C9D6F47CCF}"/>
              </a:ext>
            </a:extLst>
          </p:cNvPr>
          <p:cNvSpPr/>
          <p:nvPr/>
        </p:nvSpPr>
        <p:spPr>
          <a:xfrm>
            <a:off x="4747260" y="2659380"/>
            <a:ext cx="1700331" cy="750919"/>
          </a:xfrm>
          <a:custGeom>
            <a:avLst/>
            <a:gdLst>
              <a:gd name="connsiteX0" fmla="*/ 0 w 1700331"/>
              <a:gd name="connsiteY0" fmla="*/ 0 h 750919"/>
              <a:gd name="connsiteX1" fmla="*/ 0 w 1700331"/>
              <a:gd name="connsiteY1" fmla="*/ 0 h 750919"/>
              <a:gd name="connsiteX2" fmla="*/ 68580 w 1700331"/>
              <a:gd name="connsiteY2" fmla="*/ 38100 h 750919"/>
              <a:gd name="connsiteX3" fmla="*/ 114300 w 1700331"/>
              <a:gd name="connsiteY3" fmla="*/ 53340 h 750919"/>
              <a:gd name="connsiteX4" fmla="*/ 175260 w 1700331"/>
              <a:gd name="connsiteY4" fmla="*/ 76200 h 750919"/>
              <a:gd name="connsiteX5" fmla="*/ 243840 w 1700331"/>
              <a:gd name="connsiteY5" fmla="*/ 99060 h 750919"/>
              <a:gd name="connsiteX6" fmla="*/ 350520 w 1700331"/>
              <a:gd name="connsiteY6" fmla="*/ 114300 h 750919"/>
              <a:gd name="connsiteX7" fmla="*/ 777240 w 1700331"/>
              <a:gd name="connsiteY7" fmla="*/ 114300 h 750919"/>
              <a:gd name="connsiteX8" fmla="*/ 830580 w 1700331"/>
              <a:gd name="connsiteY8" fmla="*/ 121920 h 750919"/>
              <a:gd name="connsiteX9" fmla="*/ 883920 w 1700331"/>
              <a:gd name="connsiteY9" fmla="*/ 137160 h 750919"/>
              <a:gd name="connsiteX10" fmla="*/ 960120 w 1700331"/>
              <a:gd name="connsiteY10" fmla="*/ 152400 h 750919"/>
              <a:gd name="connsiteX11" fmla="*/ 1036320 w 1700331"/>
              <a:gd name="connsiteY11" fmla="*/ 175260 h 750919"/>
              <a:gd name="connsiteX12" fmla="*/ 1135380 w 1700331"/>
              <a:gd name="connsiteY12" fmla="*/ 182880 h 750919"/>
              <a:gd name="connsiteX13" fmla="*/ 1295400 w 1700331"/>
              <a:gd name="connsiteY13" fmla="*/ 198120 h 750919"/>
              <a:gd name="connsiteX14" fmla="*/ 1539240 w 1700331"/>
              <a:gd name="connsiteY14" fmla="*/ 213360 h 750919"/>
              <a:gd name="connsiteX15" fmla="*/ 1584960 w 1700331"/>
              <a:gd name="connsiteY15" fmla="*/ 228600 h 750919"/>
              <a:gd name="connsiteX16" fmla="*/ 1607820 w 1700331"/>
              <a:gd name="connsiteY16" fmla="*/ 236220 h 750919"/>
              <a:gd name="connsiteX17" fmla="*/ 1630680 w 1700331"/>
              <a:gd name="connsiteY17" fmla="*/ 251460 h 750919"/>
              <a:gd name="connsiteX18" fmla="*/ 1645920 w 1700331"/>
              <a:gd name="connsiteY18" fmla="*/ 274320 h 750919"/>
              <a:gd name="connsiteX19" fmla="*/ 1668780 w 1700331"/>
              <a:gd name="connsiteY19" fmla="*/ 289560 h 750919"/>
              <a:gd name="connsiteX20" fmla="*/ 1676400 w 1700331"/>
              <a:gd name="connsiteY20" fmla="*/ 312420 h 750919"/>
              <a:gd name="connsiteX21" fmla="*/ 1684020 w 1700331"/>
              <a:gd name="connsiteY21" fmla="*/ 350520 h 750919"/>
              <a:gd name="connsiteX22" fmla="*/ 1691640 w 1700331"/>
              <a:gd name="connsiteY22" fmla="*/ 381000 h 750919"/>
              <a:gd name="connsiteX23" fmla="*/ 1691640 w 1700331"/>
              <a:gd name="connsiteY23" fmla="*/ 594360 h 750919"/>
              <a:gd name="connsiteX24" fmla="*/ 1676400 w 1700331"/>
              <a:gd name="connsiteY24" fmla="*/ 617220 h 750919"/>
              <a:gd name="connsiteX25" fmla="*/ 1653540 w 1700331"/>
              <a:gd name="connsiteY25" fmla="*/ 662940 h 750919"/>
              <a:gd name="connsiteX26" fmla="*/ 1630680 w 1700331"/>
              <a:gd name="connsiteY26" fmla="*/ 670560 h 750919"/>
              <a:gd name="connsiteX27" fmla="*/ 1600200 w 1700331"/>
              <a:gd name="connsiteY27" fmla="*/ 701040 h 750919"/>
              <a:gd name="connsiteX28" fmla="*/ 1584960 w 1700331"/>
              <a:gd name="connsiteY28" fmla="*/ 723900 h 750919"/>
              <a:gd name="connsiteX29" fmla="*/ 1539240 w 1700331"/>
              <a:gd name="connsiteY29" fmla="*/ 731520 h 750919"/>
              <a:gd name="connsiteX30" fmla="*/ 1424940 w 1700331"/>
              <a:gd name="connsiteY30" fmla="*/ 739140 h 750919"/>
              <a:gd name="connsiteX31" fmla="*/ 1158240 w 1700331"/>
              <a:gd name="connsiteY31" fmla="*/ 739140 h 750919"/>
              <a:gd name="connsiteX32" fmla="*/ 815340 w 1700331"/>
              <a:gd name="connsiteY32" fmla="*/ 731520 h 750919"/>
              <a:gd name="connsiteX33" fmla="*/ 731520 w 1700331"/>
              <a:gd name="connsiteY33" fmla="*/ 723900 h 750919"/>
              <a:gd name="connsiteX34" fmla="*/ 693420 w 1700331"/>
              <a:gd name="connsiteY34" fmla="*/ 716280 h 750919"/>
              <a:gd name="connsiteX35" fmla="*/ 601980 w 1700331"/>
              <a:gd name="connsiteY35" fmla="*/ 701040 h 750919"/>
              <a:gd name="connsiteX36" fmla="*/ 548640 w 1700331"/>
              <a:gd name="connsiteY36" fmla="*/ 693420 h 750919"/>
              <a:gd name="connsiteX37" fmla="*/ 518160 w 1700331"/>
              <a:gd name="connsiteY37" fmla="*/ 685800 h 750919"/>
              <a:gd name="connsiteX38" fmla="*/ 411480 w 1700331"/>
              <a:gd name="connsiteY38" fmla="*/ 670560 h 750919"/>
              <a:gd name="connsiteX39" fmla="*/ 342900 w 1700331"/>
              <a:gd name="connsiteY39" fmla="*/ 655320 h 750919"/>
              <a:gd name="connsiteX40" fmla="*/ 297180 w 1700331"/>
              <a:gd name="connsiteY40" fmla="*/ 647700 h 750919"/>
              <a:gd name="connsiteX41" fmla="*/ 243840 w 1700331"/>
              <a:gd name="connsiteY41" fmla="*/ 640080 h 750919"/>
              <a:gd name="connsiteX42" fmla="*/ 190500 w 1700331"/>
              <a:gd name="connsiteY42" fmla="*/ 624840 h 750919"/>
              <a:gd name="connsiteX43" fmla="*/ 121920 w 1700331"/>
              <a:gd name="connsiteY43" fmla="*/ 571500 h 750919"/>
              <a:gd name="connsiteX44" fmla="*/ 114300 w 1700331"/>
              <a:gd name="connsiteY44" fmla="*/ 548640 h 750919"/>
              <a:gd name="connsiteX45" fmla="*/ 76200 w 1700331"/>
              <a:gd name="connsiteY45" fmla="*/ 495300 h 750919"/>
              <a:gd name="connsiteX46" fmla="*/ 60960 w 1700331"/>
              <a:gd name="connsiteY46" fmla="*/ 449580 h 750919"/>
              <a:gd name="connsiteX47" fmla="*/ 53340 w 1700331"/>
              <a:gd name="connsiteY47" fmla="*/ 426720 h 750919"/>
              <a:gd name="connsiteX48" fmla="*/ 45720 w 1700331"/>
              <a:gd name="connsiteY48" fmla="*/ 396240 h 750919"/>
              <a:gd name="connsiteX49" fmla="*/ 30480 w 1700331"/>
              <a:gd name="connsiteY49" fmla="*/ 373380 h 750919"/>
              <a:gd name="connsiteX50" fmla="*/ 15240 w 1700331"/>
              <a:gd name="connsiteY50" fmla="*/ 304800 h 750919"/>
              <a:gd name="connsiteX51" fmla="*/ 7620 w 1700331"/>
              <a:gd name="connsiteY51" fmla="*/ 243840 h 750919"/>
              <a:gd name="connsiteX52" fmla="*/ 0 w 1700331"/>
              <a:gd name="connsiteY52" fmla="*/ 0 h 75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00331" h="750919">
                <a:moveTo>
                  <a:pt x="0" y="0"/>
                </a:moveTo>
                <a:lnTo>
                  <a:pt x="0" y="0"/>
                </a:lnTo>
                <a:cubicBezTo>
                  <a:pt x="22860" y="12700"/>
                  <a:pt x="44882" y="27041"/>
                  <a:pt x="68580" y="38100"/>
                </a:cubicBezTo>
                <a:cubicBezTo>
                  <a:pt x="83137" y="44893"/>
                  <a:pt x="99172" y="47937"/>
                  <a:pt x="114300" y="53340"/>
                </a:cubicBezTo>
                <a:cubicBezTo>
                  <a:pt x="134737" y="60639"/>
                  <a:pt x="154795" y="68977"/>
                  <a:pt x="175260" y="76200"/>
                </a:cubicBezTo>
                <a:cubicBezTo>
                  <a:pt x="197983" y="84220"/>
                  <a:pt x="220293" y="93941"/>
                  <a:pt x="243840" y="99060"/>
                </a:cubicBezTo>
                <a:cubicBezTo>
                  <a:pt x="278941" y="106691"/>
                  <a:pt x="350520" y="114300"/>
                  <a:pt x="350520" y="114300"/>
                </a:cubicBezTo>
                <a:cubicBezTo>
                  <a:pt x="566558" y="105658"/>
                  <a:pt x="543427" y="101994"/>
                  <a:pt x="777240" y="114300"/>
                </a:cubicBezTo>
                <a:cubicBezTo>
                  <a:pt x="795176" y="115244"/>
                  <a:pt x="812800" y="119380"/>
                  <a:pt x="830580" y="121920"/>
                </a:cubicBezTo>
                <a:cubicBezTo>
                  <a:pt x="854569" y="129916"/>
                  <a:pt x="857129" y="131419"/>
                  <a:pt x="883920" y="137160"/>
                </a:cubicBezTo>
                <a:cubicBezTo>
                  <a:pt x="909248" y="142587"/>
                  <a:pt x="935546" y="144209"/>
                  <a:pt x="960120" y="152400"/>
                </a:cubicBezTo>
                <a:cubicBezTo>
                  <a:pt x="972416" y="156499"/>
                  <a:pt x="1018522" y="173166"/>
                  <a:pt x="1036320" y="175260"/>
                </a:cubicBezTo>
                <a:cubicBezTo>
                  <a:pt x="1069211" y="179129"/>
                  <a:pt x="1102360" y="180340"/>
                  <a:pt x="1135380" y="182880"/>
                </a:cubicBezTo>
                <a:cubicBezTo>
                  <a:pt x="1202530" y="205263"/>
                  <a:pt x="1145381" y="188441"/>
                  <a:pt x="1295400" y="198120"/>
                </a:cubicBezTo>
                <a:cubicBezTo>
                  <a:pt x="1596361" y="217537"/>
                  <a:pt x="1137077" y="192194"/>
                  <a:pt x="1539240" y="213360"/>
                </a:cubicBezTo>
                <a:lnTo>
                  <a:pt x="1584960" y="228600"/>
                </a:lnTo>
                <a:cubicBezTo>
                  <a:pt x="1592580" y="231140"/>
                  <a:pt x="1601137" y="231765"/>
                  <a:pt x="1607820" y="236220"/>
                </a:cubicBezTo>
                <a:lnTo>
                  <a:pt x="1630680" y="251460"/>
                </a:lnTo>
                <a:cubicBezTo>
                  <a:pt x="1635760" y="259080"/>
                  <a:pt x="1639444" y="267844"/>
                  <a:pt x="1645920" y="274320"/>
                </a:cubicBezTo>
                <a:cubicBezTo>
                  <a:pt x="1652396" y="280796"/>
                  <a:pt x="1663059" y="282409"/>
                  <a:pt x="1668780" y="289560"/>
                </a:cubicBezTo>
                <a:cubicBezTo>
                  <a:pt x="1673798" y="295832"/>
                  <a:pt x="1674452" y="304628"/>
                  <a:pt x="1676400" y="312420"/>
                </a:cubicBezTo>
                <a:cubicBezTo>
                  <a:pt x="1679541" y="324985"/>
                  <a:pt x="1681210" y="337877"/>
                  <a:pt x="1684020" y="350520"/>
                </a:cubicBezTo>
                <a:cubicBezTo>
                  <a:pt x="1686292" y="360743"/>
                  <a:pt x="1689100" y="370840"/>
                  <a:pt x="1691640" y="381000"/>
                </a:cubicBezTo>
                <a:cubicBezTo>
                  <a:pt x="1699660" y="469223"/>
                  <a:pt x="1706328" y="496440"/>
                  <a:pt x="1691640" y="594360"/>
                </a:cubicBezTo>
                <a:cubicBezTo>
                  <a:pt x="1690281" y="603417"/>
                  <a:pt x="1680496" y="609029"/>
                  <a:pt x="1676400" y="617220"/>
                </a:cubicBezTo>
                <a:cubicBezTo>
                  <a:pt x="1667197" y="635626"/>
                  <a:pt x="1671738" y="648381"/>
                  <a:pt x="1653540" y="662940"/>
                </a:cubicBezTo>
                <a:cubicBezTo>
                  <a:pt x="1647268" y="667958"/>
                  <a:pt x="1638300" y="668020"/>
                  <a:pt x="1630680" y="670560"/>
                </a:cubicBezTo>
                <a:cubicBezTo>
                  <a:pt x="1614055" y="720436"/>
                  <a:pt x="1637145" y="671484"/>
                  <a:pt x="1600200" y="701040"/>
                </a:cubicBezTo>
                <a:cubicBezTo>
                  <a:pt x="1593049" y="706761"/>
                  <a:pt x="1593151" y="719804"/>
                  <a:pt x="1584960" y="723900"/>
                </a:cubicBezTo>
                <a:cubicBezTo>
                  <a:pt x="1571141" y="730810"/>
                  <a:pt x="1554621" y="730055"/>
                  <a:pt x="1539240" y="731520"/>
                </a:cubicBezTo>
                <a:cubicBezTo>
                  <a:pt x="1501227" y="735140"/>
                  <a:pt x="1463040" y="736600"/>
                  <a:pt x="1424940" y="739140"/>
                </a:cubicBezTo>
                <a:cubicBezTo>
                  <a:pt x="1310871" y="761954"/>
                  <a:pt x="1406889" y="745771"/>
                  <a:pt x="1158240" y="739140"/>
                </a:cubicBezTo>
                <a:lnTo>
                  <a:pt x="815340" y="731520"/>
                </a:lnTo>
                <a:cubicBezTo>
                  <a:pt x="787400" y="728980"/>
                  <a:pt x="759359" y="727380"/>
                  <a:pt x="731520" y="723900"/>
                </a:cubicBezTo>
                <a:cubicBezTo>
                  <a:pt x="718669" y="722294"/>
                  <a:pt x="706174" y="718531"/>
                  <a:pt x="693420" y="716280"/>
                </a:cubicBezTo>
                <a:cubicBezTo>
                  <a:pt x="662990" y="710910"/>
                  <a:pt x="632570" y="705410"/>
                  <a:pt x="601980" y="701040"/>
                </a:cubicBezTo>
                <a:cubicBezTo>
                  <a:pt x="584200" y="698500"/>
                  <a:pt x="566311" y="696633"/>
                  <a:pt x="548640" y="693420"/>
                </a:cubicBezTo>
                <a:cubicBezTo>
                  <a:pt x="538336" y="691547"/>
                  <a:pt x="528490" y="687522"/>
                  <a:pt x="518160" y="685800"/>
                </a:cubicBezTo>
                <a:cubicBezTo>
                  <a:pt x="482728" y="679895"/>
                  <a:pt x="446329" y="679272"/>
                  <a:pt x="411480" y="670560"/>
                </a:cubicBezTo>
                <a:cubicBezTo>
                  <a:pt x="378865" y="662406"/>
                  <a:pt x="378371" y="661769"/>
                  <a:pt x="342900" y="655320"/>
                </a:cubicBezTo>
                <a:cubicBezTo>
                  <a:pt x="327699" y="652556"/>
                  <a:pt x="312451" y="650049"/>
                  <a:pt x="297180" y="647700"/>
                </a:cubicBezTo>
                <a:cubicBezTo>
                  <a:pt x="279428" y="644969"/>
                  <a:pt x="261511" y="643293"/>
                  <a:pt x="243840" y="640080"/>
                </a:cubicBezTo>
                <a:cubicBezTo>
                  <a:pt x="237974" y="639014"/>
                  <a:pt x="198440" y="629251"/>
                  <a:pt x="190500" y="624840"/>
                </a:cubicBezTo>
                <a:cubicBezTo>
                  <a:pt x="149485" y="602054"/>
                  <a:pt x="149688" y="599268"/>
                  <a:pt x="121920" y="571500"/>
                </a:cubicBezTo>
                <a:cubicBezTo>
                  <a:pt x="119380" y="563880"/>
                  <a:pt x="117892" y="555824"/>
                  <a:pt x="114300" y="548640"/>
                </a:cubicBezTo>
                <a:cubicBezTo>
                  <a:pt x="108729" y="537498"/>
                  <a:pt x="81377" y="502203"/>
                  <a:pt x="76200" y="495300"/>
                </a:cubicBezTo>
                <a:lnTo>
                  <a:pt x="60960" y="449580"/>
                </a:lnTo>
                <a:cubicBezTo>
                  <a:pt x="58420" y="441960"/>
                  <a:pt x="55288" y="434512"/>
                  <a:pt x="53340" y="426720"/>
                </a:cubicBezTo>
                <a:cubicBezTo>
                  <a:pt x="50800" y="416560"/>
                  <a:pt x="49845" y="405866"/>
                  <a:pt x="45720" y="396240"/>
                </a:cubicBezTo>
                <a:cubicBezTo>
                  <a:pt x="42112" y="387822"/>
                  <a:pt x="35560" y="381000"/>
                  <a:pt x="30480" y="373380"/>
                </a:cubicBezTo>
                <a:cubicBezTo>
                  <a:pt x="24412" y="349109"/>
                  <a:pt x="19110" y="329952"/>
                  <a:pt x="15240" y="304800"/>
                </a:cubicBezTo>
                <a:cubicBezTo>
                  <a:pt x="12126" y="284560"/>
                  <a:pt x="10160" y="264160"/>
                  <a:pt x="7620" y="243840"/>
                </a:cubicBezTo>
                <a:cubicBezTo>
                  <a:pt x="16975" y="66086"/>
                  <a:pt x="1270" y="40640"/>
                  <a:pt x="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385E42-7E99-42EA-96BF-454B5032EE90}"/>
              </a:ext>
            </a:extLst>
          </p:cNvPr>
          <p:cNvSpPr/>
          <p:nvPr/>
        </p:nvSpPr>
        <p:spPr>
          <a:xfrm>
            <a:off x="2149021" y="3524686"/>
            <a:ext cx="1198760" cy="307777"/>
          </a:xfrm>
          <a:prstGeom prst="rect">
            <a:avLst/>
          </a:prstGeom>
        </p:spPr>
        <p:txBody>
          <a:bodyPr wrap="square">
            <a:spAutoFit/>
          </a:bodyPr>
          <a:lstStyle/>
          <a:p>
            <a:pPr marL="0" lvl="1" algn="ctr"/>
            <a:r>
              <a:rPr lang="zh-CN" altLang="en-US" sz="1400" b="1" dirty="0">
                <a:solidFill>
                  <a:srgbClr val="C00000"/>
                </a:solidFill>
                <a:latin typeface="华文中宋" panose="02010600040101010101" pitchFamily="2" charset="-122"/>
                <a:ea typeface="华文中宋" panose="02010600040101010101" pitchFamily="2" charset="-122"/>
              </a:rPr>
              <a:t>模糊词</a:t>
            </a:r>
            <a:endParaRPr lang="en-US" altLang="zh-CN" sz="1400" b="1" dirty="0">
              <a:solidFill>
                <a:srgbClr val="C00000"/>
              </a:solidFill>
              <a:latin typeface="华文中宋" panose="02010600040101010101" pitchFamily="2" charset="-122"/>
              <a:ea typeface="华文中宋" panose="02010600040101010101" pitchFamily="2" charset="-122"/>
            </a:endParaRPr>
          </a:p>
        </p:txBody>
      </p:sp>
      <p:sp>
        <p:nvSpPr>
          <p:cNvPr id="10" name="灯片编号占位符 9">
            <a:extLst>
              <a:ext uri="{FF2B5EF4-FFF2-40B4-BE49-F238E27FC236}">
                <a16:creationId xmlns:a16="http://schemas.microsoft.com/office/drawing/2014/main" id="{CAB3BE8F-FC2B-41A5-8698-56DCABB0071E}"/>
              </a:ext>
            </a:extLst>
          </p:cNvPr>
          <p:cNvSpPr>
            <a:spLocks noGrp="1"/>
          </p:cNvSpPr>
          <p:nvPr>
            <p:ph type="sldNum" sz="quarter" idx="4"/>
          </p:nvPr>
        </p:nvSpPr>
        <p:spPr/>
        <p:txBody>
          <a:bodyPr/>
          <a:lstStyle/>
          <a:p>
            <a:fld id="{0C913308-F349-4B6D-A68A-DD1791B4A57B}" type="slidenum">
              <a:rPr lang="en-US" altLang="zh-CN" smtClean="0"/>
              <a:pPr/>
              <a:t>8</a:t>
            </a:fld>
            <a:r>
              <a:rPr lang="en-US" altLang="zh-CN"/>
              <a:t>/24</a:t>
            </a:r>
            <a:endParaRPr lang="en-US" dirty="0"/>
          </a:p>
        </p:txBody>
      </p:sp>
    </p:spTree>
    <p:extLst>
      <p:ext uri="{BB962C8B-B14F-4D97-AF65-F5344CB8AC3E}">
        <p14:creationId xmlns:p14="http://schemas.microsoft.com/office/powerpoint/2010/main" val="5653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48AA0604-85BF-4FE5-8859-493DEB3268BC}"/>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5" name="Text Box 39">
            <a:extLst>
              <a:ext uri="{FF2B5EF4-FFF2-40B4-BE49-F238E27FC236}">
                <a16:creationId xmlns:a16="http://schemas.microsoft.com/office/drawing/2014/main" id="{B8176D53-C5D0-493E-8BC2-8FA2568E4E7F}"/>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攻 击 方 案</a:t>
            </a:r>
            <a:endParaRPr lang="en-US" sz="4500" b="1" dirty="0">
              <a:latin typeface="华文中宋" panose="02010600040101010101" pitchFamily="2" charset="-122"/>
              <a:ea typeface="华文中宋" panose="02010600040101010101" pitchFamily="2" charset="-122"/>
            </a:endParaRPr>
          </a:p>
        </p:txBody>
      </p:sp>
      <p:sp>
        <p:nvSpPr>
          <p:cNvPr id="16" name="Text Box 39">
            <a:extLst>
              <a:ext uri="{FF2B5EF4-FFF2-40B4-BE49-F238E27FC236}">
                <a16:creationId xmlns:a16="http://schemas.microsoft.com/office/drawing/2014/main" id="{C76E6C0F-3E53-437B-BD37-907A18C5AE2E}"/>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3</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D9F89733-A900-4E37-B9FF-A9D1C28D0F4C}"/>
              </a:ext>
            </a:extLst>
          </p:cNvPr>
          <p:cNvSpPr>
            <a:spLocks noGrp="1"/>
          </p:cNvSpPr>
          <p:nvPr>
            <p:ph type="sldNum" sz="quarter" idx="4"/>
          </p:nvPr>
        </p:nvSpPr>
        <p:spPr/>
        <p:txBody>
          <a:bodyPr/>
          <a:lstStyle/>
          <a:p>
            <a:fld id="{0C913308-F349-4B6D-A68A-DD1791B4A57B}" type="slidenum">
              <a:rPr lang="en-US" altLang="zh-CN" smtClean="0"/>
              <a:pPr/>
              <a:t>9</a:t>
            </a:fld>
            <a:r>
              <a:rPr lang="en-US" altLang="zh-CN"/>
              <a:t>/24</a:t>
            </a:r>
            <a:endParaRPr lang="en-US" dirty="0"/>
          </a:p>
        </p:txBody>
      </p:sp>
    </p:spTree>
    <p:extLst>
      <p:ext uri="{BB962C8B-B14F-4D97-AF65-F5344CB8AC3E}">
        <p14:creationId xmlns:p14="http://schemas.microsoft.com/office/powerpoint/2010/main" val="4121149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TotalTime>
  <Words>1407</Words>
  <Application>Microsoft Office PowerPoint</Application>
  <PresentationFormat>自定义</PresentationFormat>
  <Paragraphs>300</Paragraphs>
  <Slides>25</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poppins</vt:lpstr>
      <vt:lpstr>华文中宋</vt:lpstr>
      <vt:lpstr>华文行楷</vt:lpstr>
      <vt:lpstr>宋体</vt:lpstr>
      <vt:lpstr>微软雅黑</vt:lpstr>
      <vt:lpstr>等线</vt:lpstr>
      <vt:lpstr>黑体</vt:lpstr>
      <vt:lpstr>Arial</vt:lpstr>
      <vt:lpstr>Calibri</vt:lpstr>
      <vt:lpstr>Cambria Math</vt:lpstr>
      <vt:lpstr>Segoe UI</vt:lpstr>
      <vt:lpstr>Segoe UI Black</vt:lpstr>
      <vt:lpstr>Segoe UI Historic</vt:lpstr>
      <vt:lpstr>Segoe UI Semilight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Shirley Zhou</dc:creator>
  <cp:lastModifiedBy>csp</cp:lastModifiedBy>
  <cp:revision>1113</cp:revision>
  <dcterms:created xsi:type="dcterms:W3CDTF">2019-04-17T05:39:06Z</dcterms:created>
  <dcterms:modified xsi:type="dcterms:W3CDTF">2022-05-13T03:18:59Z</dcterms:modified>
</cp:coreProperties>
</file>