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8" r:id="rId3"/>
    <p:sldId id="315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7" r:id="rId13"/>
    <p:sldId id="324" r:id="rId14"/>
    <p:sldId id="325" r:id="rId15"/>
    <p:sldId id="328" r:id="rId16"/>
    <p:sldId id="326" r:id="rId17"/>
    <p:sldId id="329" r:id="rId18"/>
    <p:sldId id="330" r:id="rId19"/>
    <p:sldId id="333" r:id="rId20"/>
    <p:sldId id="331" r:id="rId21"/>
    <p:sldId id="334" r:id="rId22"/>
    <p:sldId id="362" r:id="rId23"/>
    <p:sldId id="339" r:id="rId24"/>
    <p:sldId id="363" r:id="rId25"/>
    <p:sldId id="364" r:id="rId26"/>
    <p:sldId id="365" r:id="rId27"/>
    <p:sldId id="340" r:id="rId28"/>
    <p:sldId id="366" r:id="rId29"/>
    <p:sldId id="377" r:id="rId30"/>
    <p:sldId id="342" r:id="rId31"/>
    <p:sldId id="378" r:id="rId32"/>
    <p:sldId id="379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C8DF4-CBDC-4FD0-A07C-C8F2FBDAB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A975D-9704-4B7A-93BE-8BCA16F085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oj.org/problem?id=116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</a:t>
                </a:r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时，我们选哪枚硬币呢？</a:t>
                </a:r>
                <a:endParaRPr lang="en-US" altLang="zh-CN" dirty="0" smtClean="0"/>
              </a:p>
              <a:p>
                <a:r>
                  <a:rPr lang="en-US" altLang="zh-CN" dirty="0"/>
                  <a:t>c</a:t>
                </a:r>
                <a:r>
                  <a:rPr lang="en-US" altLang="zh-CN" dirty="0" smtClean="0"/>
                  <a:t>ost</a:t>
                </a:r>
                <a:r>
                  <a:rPr lang="zh-CN" altLang="en-US" dirty="0" smtClean="0"/>
                  <a:t>最低的那一个！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5: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选择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即为答案！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68" b="-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我们注意到了一个很棒的性质：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只与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相关。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更确切地说：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4128" y="595376"/>
            <a:ext cx="9720072" cy="1499616"/>
          </a:xfrm>
        </p:spPr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5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8231" y="2286000"/>
            <a:ext cx="9551675" cy="402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这个做法的原理是：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只与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相关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我们只关心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的值，不关心是怎么取到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这个做法和贪心的区别是：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这个算法对给定的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，会算出取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的代价，从而确定最终答案。</a:t>
            </a:r>
            <a:endParaRPr lang="en-US" altLang="zh-CN" dirty="0" smtClean="0"/>
          </a:p>
          <a:p>
            <a:r>
              <a:rPr lang="zh-CN" altLang="en-US" dirty="0" smtClean="0"/>
              <a:t>而贪心直接选择可选的最大硬币，一条路走到黑。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这个算法的时间复杂度显然是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为什么比暴力要快呢？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我们的暴力枚举了“使用的硬币”，然而这属于冗余信息。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我们要的是答案，根本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不关心这个答案是怎么凑出来的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要求出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值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其他信息不需要。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可见，我们的做法比暴力快，是因为我们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舍弃了冗余信息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我们只记录了对解决问题有帮助的信息</a:t>
                </a:r>
                <a:r>
                  <a:rPr lang="en-US" altLang="zh-CN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我们能这样干，取决于问题的性质：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，只需要知道几个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更小的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我们将求解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称作求解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的“子问题”。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这就是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（动态规划，</a:t>
            </a:r>
            <a:r>
              <a:rPr lang="en-US" altLang="zh-CN" dirty="0" smtClean="0"/>
              <a:t>dynamic </a:t>
            </a:r>
            <a:r>
              <a:rPr lang="en-US" altLang="zh-CN" dirty="0"/>
              <a:t>programming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将一个问题拆成几个子问题，分别求解这些子问题，即可推断出大问题的解。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确定，“我们如何凑出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”就再也用不着了。</a:t>
                </a:r>
                <a:endParaRPr lang="en-US" altLang="zh-CN" dirty="0" smtClean="0"/>
              </a:p>
              <a:p>
                <a:r>
                  <a:rPr lang="zh-CN" altLang="en-US" dirty="0"/>
                  <a:t>要求出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的值，而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是如何算出来的，对之后的问题没有影响。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“未来与过去无关”，这就是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无后效性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（其严格定义：</a:t>
                </a:r>
                <a:r>
                  <a:rPr lang="zh-CN" altLang="en-US" dirty="0"/>
                  <a:t>如果给定某一阶段的状态，则在这一阶段以后过程的发展不受这阶段以前各段状态的影响</a:t>
                </a:r>
                <a:r>
                  <a:rPr lang="zh-CN" altLang="en-US" dirty="0" smtClean="0"/>
                  <a:t>。）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无后效性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什么情况下我们能使用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我们能将大问题拆成几个小问题，且满足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无后效性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最优子结构性质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的条件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您有无限多的硬币，硬币的面值为</a:t>
                </a:r>
                <a:r>
                  <a:rPr lang="en-US" altLang="zh-CN" dirty="0" smtClean="0"/>
                  <a:t>1,5,10,20,50,100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给定一个数额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，问您最少用多少枚硬币可以凑出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硬币问题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的本质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为什么会快？</a:t>
            </a:r>
            <a:endParaRPr lang="en-US" altLang="zh-CN" dirty="0" smtClean="0"/>
          </a:p>
          <a:p>
            <a:r>
              <a:rPr lang="zh-CN" altLang="en-US" dirty="0" smtClean="0"/>
              <a:t>无论是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还是暴力，我们的算法都是在</a:t>
            </a:r>
            <a:r>
              <a:rPr lang="zh-CN" altLang="en-US" dirty="0" smtClean="0">
                <a:solidFill>
                  <a:srgbClr val="FF0000"/>
                </a:solidFill>
              </a:rPr>
              <a:t>可能解</a:t>
            </a:r>
            <a:r>
              <a:rPr lang="zh-CN" altLang="en-US" dirty="0" smtClean="0"/>
              <a:t>空间内，寻找最优解。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来看硬币问题。</a:t>
            </a:r>
            <a:endParaRPr lang="en-US" altLang="zh-CN" dirty="0" smtClean="0"/>
          </a:p>
          <a:p>
            <a:r>
              <a:rPr lang="zh-CN" altLang="en-US" dirty="0" smtClean="0"/>
              <a:t>暴力做法是枚举</a:t>
            </a:r>
            <a:r>
              <a:rPr lang="zh-CN" altLang="en-US" dirty="0" smtClean="0">
                <a:solidFill>
                  <a:srgbClr val="FF0000"/>
                </a:solidFill>
              </a:rPr>
              <a:t>所有的</a:t>
            </a:r>
            <a:r>
              <a:rPr lang="zh-CN" altLang="en-US" dirty="0" smtClean="0"/>
              <a:t>可能解，这是最大的可能解空间。</a:t>
            </a:r>
            <a:endParaRPr lang="en-US" altLang="zh-CN" dirty="0" smtClean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是枚举</a:t>
            </a:r>
            <a:r>
              <a:rPr lang="zh-CN" altLang="en-US" dirty="0" smtClean="0">
                <a:solidFill>
                  <a:srgbClr val="FF0000"/>
                </a:solidFill>
              </a:rPr>
              <a:t>有希望成为答案的</a:t>
            </a:r>
            <a:r>
              <a:rPr lang="zh-CN" altLang="en-US" dirty="0" smtClean="0"/>
              <a:t>解。</a:t>
            </a:r>
            <a:r>
              <a:rPr lang="zh-CN" altLang="en-US" smtClean="0"/>
              <a:t>这个空</a:t>
            </a:r>
            <a:r>
              <a:rPr lang="zh-CN" altLang="en-US" dirty="0" smtClean="0"/>
              <a:t>间比暴力的小得多。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为什么会快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也就是说：</a:t>
            </a:r>
            <a:r>
              <a:rPr lang="en-US" altLang="zh-CN" dirty="0" smtClean="0"/>
              <a:t>DP</a:t>
            </a:r>
            <a:r>
              <a:rPr lang="zh-CN" altLang="en-US" dirty="0" smtClean="0"/>
              <a:t>自带剪枝。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舍弃了一大堆</a:t>
            </a:r>
            <a:r>
              <a:rPr lang="zh-CN" altLang="en-US" dirty="0" smtClean="0">
                <a:solidFill>
                  <a:srgbClr val="FF0000"/>
                </a:solidFill>
              </a:rPr>
              <a:t>不可能成为最优解</a:t>
            </a:r>
            <a:r>
              <a:rPr lang="zh-CN" altLang="en-US" dirty="0" smtClean="0"/>
              <a:t>的答案。譬如硬币问题：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15 = 5+5+5 </a:t>
            </a:r>
            <a:r>
              <a:rPr lang="zh-CN" altLang="en-US" dirty="0" smtClean="0"/>
              <a:t>被考虑了。</a:t>
            </a:r>
            <a:endParaRPr lang="en-US" altLang="zh-CN" dirty="0" smtClean="0"/>
          </a:p>
          <a:p>
            <a:r>
              <a:rPr lang="en-US" altLang="zh-CN" dirty="0" smtClean="0"/>
              <a:t>15 = 5+5+1+1+1+1+1 </a:t>
            </a:r>
            <a:r>
              <a:rPr lang="zh-CN" altLang="en-US" dirty="0" smtClean="0"/>
              <a:t>从来没有考虑过，因为这不可能成为最优解。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为什么会快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从而我们可以得到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的核心思想：</a:t>
            </a:r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zh-CN" altLang="en-US" dirty="0" smtClean="0"/>
              <a:t>尽量缩小</a:t>
            </a:r>
            <a:r>
              <a:rPr lang="zh-CN" altLang="en-US" dirty="0" smtClean="0">
                <a:solidFill>
                  <a:srgbClr val="FF0000"/>
                </a:solidFill>
              </a:rPr>
              <a:t>可能解</a:t>
            </a:r>
            <a:r>
              <a:rPr lang="zh-CN" altLang="en-US" dirty="0" smtClean="0"/>
              <a:t>空间。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在暴力算法中，可能解空间往往是指数级的大小；如果我们采用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，那么有可能把解空间的大小降到多项式级。</a:t>
            </a:r>
            <a:endParaRPr lang="en-US" altLang="zh-CN" dirty="0" smtClean="0"/>
          </a:p>
          <a:p>
            <a:r>
              <a:rPr lang="zh-CN" altLang="en-US" dirty="0" smtClean="0"/>
              <a:t>一般来说，解空间越小，寻找解就越快。这样就完成了优化。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的核心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大事化小，小事化了。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将一个大问题转化成几个小问题；</a:t>
            </a:r>
            <a:endParaRPr lang="en-US" altLang="zh-CN" dirty="0" smtClean="0"/>
          </a:p>
          <a:p>
            <a:r>
              <a:rPr lang="zh-CN" altLang="en-US" dirty="0" smtClean="0"/>
              <a:t>求解小问题；</a:t>
            </a:r>
            <a:endParaRPr lang="en-US" altLang="zh-CN" dirty="0" smtClean="0"/>
          </a:p>
          <a:p>
            <a:r>
              <a:rPr lang="zh-CN" altLang="en-US" dirty="0" smtClean="0"/>
              <a:t>推出大问题的解。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的操作过程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首先，把我们面对的局面表示为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</a:t>
                </a:r>
                <a:r>
                  <a:rPr lang="zh-CN" altLang="en-US" smtClean="0"/>
                  <a:t>一步称为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设计状态</a:t>
                </a:r>
                <a:r>
                  <a:rPr lang="zh-CN" altLang="en-US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，记我们要求出的答案</a:t>
                </a:r>
                <a:r>
                  <a:rPr lang="en-US" altLang="zh-CN" dirty="0" smtClean="0"/>
                  <a:t>(e.g. </a:t>
                </a:r>
                <a:r>
                  <a:rPr lang="zh-CN" altLang="en-US" dirty="0" smtClean="0"/>
                  <a:t>最小费用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我们的目标是求出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找出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与哪些局面有关（记为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），写出一个式子（称为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状态转移方程</a:t>
                </a:r>
                <a:r>
                  <a:rPr lang="zh-CN" altLang="en-US" dirty="0" smtClean="0"/>
                  <a:t>），通过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来推出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DP</a:t>
            </a:r>
            <a:r>
              <a:rPr lang="zh-CN" altLang="en-US" dirty="0" smtClean="0"/>
              <a:t>算法，往往可以遵循</a:t>
            </a:r>
            <a:r>
              <a:rPr lang="en-US" altLang="zh-CN" dirty="0" smtClean="0"/>
              <a:t>DP</a:t>
            </a:r>
            <a:r>
              <a:rPr lang="zh-CN" altLang="en-US" dirty="0" smtClean="0"/>
              <a:t>三连：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我是谁？</a:t>
            </a:r>
            <a:r>
              <a:rPr lang="en-US" altLang="zh-CN" dirty="0" smtClean="0"/>
              <a:t>		  ——</a:t>
            </a:r>
            <a:r>
              <a:rPr lang="zh-CN" altLang="en-US" dirty="0" smtClean="0"/>
              <a:t>设计状态，表示局面</a:t>
            </a:r>
            <a:endParaRPr lang="en-US" altLang="zh-CN" dirty="0" smtClean="0"/>
          </a:p>
          <a:p>
            <a:r>
              <a:rPr lang="zh-CN" altLang="en-US" dirty="0" smtClean="0"/>
              <a:t>我从哪里来？</a:t>
            </a:r>
            <a:endParaRPr lang="en-US" altLang="zh-CN" dirty="0" smtClean="0"/>
          </a:p>
          <a:p>
            <a:r>
              <a:rPr lang="zh-CN" altLang="en-US" dirty="0" smtClean="0"/>
              <a:t>我要到哪里去？</a:t>
            </a:r>
            <a:r>
              <a:rPr lang="en-US" altLang="zh-CN" dirty="0" smtClean="0"/>
              <a:t>	  ——</a:t>
            </a:r>
            <a:r>
              <a:rPr lang="zh-CN" altLang="en-US" dirty="0" smtClean="0"/>
              <a:t>设计转移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三连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未来将会学习到</a:t>
            </a:r>
            <a:r>
              <a:rPr lang="en-US" altLang="zh-CN" smtClean="0"/>
              <a:t>DP</a:t>
            </a:r>
            <a:r>
              <a:rPr lang="zh-CN" altLang="en-US" smtClean="0"/>
              <a:t>的各种优化。</a:t>
            </a:r>
            <a:endParaRPr lang="en-US" altLang="zh-CN" smtClean="0"/>
          </a:p>
          <a:p>
            <a:r>
              <a:rPr lang="en-US" altLang="zh-CN" smtClean="0"/>
              <a:t>e.g. </a:t>
            </a:r>
            <a:r>
              <a:rPr lang="zh-CN" altLang="en-US" smtClean="0"/>
              <a:t>数据结构优化、斜率优化。</a:t>
            </a:r>
            <a:endParaRPr lang="en-US" altLang="zh-CN"/>
          </a:p>
          <a:p>
            <a:r>
              <a:rPr lang="zh-CN" altLang="en-US" smtClean="0"/>
              <a:t>一般而言，</a:t>
            </a:r>
            <a:r>
              <a:rPr lang="en-US" altLang="zh-CN" smtClean="0"/>
              <a:t>DP</a:t>
            </a:r>
            <a:r>
              <a:rPr lang="zh-CN" altLang="en-US" smtClean="0"/>
              <a:t>的难点，在初学时是如何设计状态；在学习深入一些之后，变成了如何设计转移；在省选</a:t>
            </a:r>
            <a:r>
              <a:rPr lang="en-US" altLang="zh-CN" smtClean="0"/>
              <a:t>/NOI</a:t>
            </a:r>
            <a:r>
              <a:rPr lang="zh-CN" altLang="en-US" smtClean="0"/>
              <a:t>级别，又变成了如何设计状态。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学习</a:t>
            </a:r>
            <a:r>
              <a:rPr lang="en-US" altLang="zh-CN" smtClean="0"/>
              <a:t>DP</a:t>
            </a:r>
            <a:r>
              <a:rPr lang="zh-CN" altLang="en-US" smtClean="0"/>
              <a:t>主要靠做题练习。有一些设计状态的思想，需要在具体题目中总结。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DP_ex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例题选讲（一）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1"/>
              </a:rPr>
              <a:t>http://</a:t>
            </a:r>
            <a:r>
              <a:rPr lang="en-US" altLang="zh-CN" smtClean="0">
                <a:hlinkClick r:id="rId1"/>
              </a:rPr>
              <a:t>poj.org/problem?id=1163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数字三角形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容易看出，这些硬币的面值和人民币一致。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依据生活经验，我们可以采用这种策略：</a:t>
            </a:r>
            <a:endParaRPr lang="en-US" altLang="zh-CN" dirty="0" smtClean="0"/>
          </a:p>
          <a:p>
            <a:r>
              <a:rPr lang="zh-CN" altLang="en-US" dirty="0" smtClean="0"/>
              <a:t>先尽量用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的，然后尽量用</a:t>
            </a:r>
            <a:r>
              <a:rPr lang="en-US" altLang="zh-CN" dirty="0" smtClean="0"/>
              <a:t>50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以此类推。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e.g. 666 = 6*100+1*50+1*10+1*5+1*1,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枚硬币。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硬币问题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https://www.luogu.com.cn/problem/P1048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这就是贪心了。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我们每次使用一个硬币，总能最大程度地解决问题（把剩下要凑的数额变小）。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贪心是一种</a:t>
            </a:r>
            <a:r>
              <a:rPr lang="zh-CN" altLang="en-US" dirty="0" smtClean="0">
                <a:solidFill>
                  <a:srgbClr val="FF0000"/>
                </a:solidFill>
              </a:rPr>
              <a:t>只考虑眼前情况</a:t>
            </a:r>
            <a:r>
              <a:rPr lang="zh-CN" altLang="en-US" dirty="0" smtClean="0"/>
              <a:t>的策略。</a:t>
            </a:r>
            <a:endParaRPr lang="en-US" altLang="zh-CN" dirty="0" smtClean="0"/>
          </a:p>
          <a:p>
            <a:r>
              <a:rPr lang="zh-CN" altLang="en-US" dirty="0" smtClean="0"/>
              <a:t>尽管这一套硬币面值可以采用贪心策略，但是迟早要栽跟头的。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我们考虑一组新的硬币面值：</a:t>
            </a:r>
            <a:r>
              <a:rPr lang="en-US" altLang="zh-CN" dirty="0" smtClean="0"/>
              <a:t>1,5,11.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于是有了一个反例：如果我们要凑出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，贪心策略是：</a:t>
            </a:r>
            <a:endParaRPr lang="en-US" altLang="zh-CN" dirty="0" smtClean="0"/>
          </a:p>
          <a:p>
            <a:r>
              <a:rPr lang="en-US" altLang="zh-CN" dirty="0" smtClean="0"/>
              <a:t>15 = 11+4*1,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枚硬币。</a:t>
            </a:r>
            <a:endParaRPr lang="en-US" altLang="zh-CN" dirty="0" smtClean="0"/>
          </a:p>
          <a:p>
            <a:r>
              <a:rPr lang="zh-CN" altLang="en-US" dirty="0" smtClean="0"/>
              <a:t>而最佳策略是：</a:t>
            </a:r>
            <a:endParaRPr lang="en-US" altLang="zh-CN" dirty="0" smtClean="0"/>
          </a:p>
          <a:p>
            <a:r>
              <a:rPr lang="en-US" altLang="zh-CN" dirty="0" smtClean="0"/>
              <a:t>15 = 3*5,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枚硬币。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贪心策略自此陷入困境：鼠目寸光。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w=15</a:t>
            </a:r>
            <a:r>
              <a:rPr lang="zh-CN" altLang="en-US" dirty="0" smtClean="0"/>
              <a:t>时，贪心策略选择了面值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的硬币（因为这样可以尽可能降低要凑的数额）。</a:t>
            </a:r>
            <a:endParaRPr lang="en-US" altLang="zh-CN" dirty="0"/>
          </a:p>
          <a:p>
            <a:r>
              <a:rPr lang="zh-CN" altLang="en-US" dirty="0" smtClean="0"/>
              <a:t>在选择了面值为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的硬币之后，我们只好面对</a:t>
            </a:r>
            <a:r>
              <a:rPr lang="en-US" altLang="zh-CN" dirty="0" smtClean="0"/>
              <a:t>w=4</a:t>
            </a:r>
            <a:r>
              <a:rPr lang="zh-CN" altLang="en-US" dirty="0" smtClean="0"/>
              <a:t>的处境。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那该怎么避免贪心的“鼠目寸光”呢？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强行枚举使用的硬币？</a:t>
            </a:r>
            <a:endParaRPr lang="en-US" altLang="zh-CN" dirty="0" smtClean="0"/>
          </a:p>
          <a:p>
            <a:r>
              <a:rPr lang="zh-CN" altLang="en-US" dirty="0" smtClean="0"/>
              <a:t>复杂度太高。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观察一波性质？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我们重新分析刚刚的情况：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时，我们取了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，接下来面对</a:t>
                </a:r>
                <a:r>
                  <a:rPr lang="en-US" altLang="zh-CN" dirty="0" smtClean="0"/>
                  <a:t>w=4</a:t>
                </a:r>
                <a:r>
                  <a:rPr lang="zh-CN" altLang="en-US" dirty="0" smtClean="0"/>
                  <a:t>的情况。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时，如果我们取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，接下来就面对</a:t>
                </a:r>
                <a:r>
                  <a:rPr lang="en-US" altLang="zh-CN" dirty="0" smtClean="0"/>
                  <a:t>w=10</a:t>
                </a:r>
                <a:r>
                  <a:rPr lang="zh-CN" altLang="en-US" dirty="0" smtClean="0"/>
                  <a:t>的情况。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我们记“</a:t>
                </a:r>
                <a:r>
                  <a:rPr lang="zh-CN" altLang="en-US" dirty="0"/>
                  <a:t>凑出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需要用到的最少硬</a:t>
                </a:r>
                <a:r>
                  <a:rPr lang="zh-CN" altLang="en-US" dirty="0" smtClean="0"/>
                  <a:t>币数量”为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那么，如果我们取了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解释：我们用了一枚面值为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的硬币，所以加一；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接下来面对的是</a:t>
                </a:r>
                <a:r>
                  <a:rPr lang="en-US" altLang="zh-CN" dirty="0" smtClean="0"/>
                  <a:t>w=4</a:t>
                </a:r>
                <a:r>
                  <a:rPr lang="zh-CN" altLang="en-US" dirty="0" smtClean="0"/>
                  <a:t>的情况。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我告诉你等于</a:t>
                </a:r>
                <a:r>
                  <a:rPr lang="en-US" altLang="zh-CN" dirty="0" smtClean="0"/>
                  <a:t>4.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相应地，如果我们选择取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2416</Words>
  <Application>WPS 表格</Application>
  <PresentationFormat>宽屏</PresentationFormat>
  <Paragraphs>229</Paragraphs>
  <Slides>31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方正书宋_GBK</vt:lpstr>
      <vt:lpstr>Wingdings</vt:lpstr>
      <vt:lpstr>Tw Cen MT</vt:lpstr>
      <vt:lpstr>苹方-简</vt:lpstr>
      <vt:lpstr>Wingdings 3</vt:lpstr>
      <vt:lpstr>Cambria Math</vt:lpstr>
      <vt:lpstr>Kingsoft Math</vt:lpstr>
      <vt:lpstr>Consolas</vt:lpstr>
      <vt:lpstr>仿宋</vt:lpstr>
      <vt:lpstr>方正仿宋_GBK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Apple Symbols</vt:lpstr>
      <vt:lpstr>积分</vt:lpstr>
      <vt:lpstr>DP入门</vt:lpstr>
      <vt:lpstr>硬币问题</vt:lpstr>
      <vt:lpstr>硬币问题</vt:lpstr>
      <vt:lpstr>贪心</vt:lpstr>
      <vt:lpstr>贪心</vt:lpstr>
      <vt:lpstr>怎么办</vt:lpstr>
      <vt:lpstr>怎么办</vt:lpstr>
      <vt:lpstr>性质</vt:lpstr>
      <vt:lpstr>性质</vt:lpstr>
      <vt:lpstr>性质</vt:lpstr>
      <vt:lpstr>性质</vt:lpstr>
      <vt:lpstr>代码</vt:lpstr>
      <vt:lpstr>原理</vt:lpstr>
      <vt:lpstr>原理</vt:lpstr>
      <vt:lpstr>原理</vt:lpstr>
      <vt:lpstr>原理</vt:lpstr>
      <vt:lpstr>DP</vt:lpstr>
      <vt:lpstr>无后效性</vt:lpstr>
      <vt:lpstr>DP的条件</vt:lpstr>
      <vt:lpstr>关于DP的本质</vt:lpstr>
      <vt:lpstr>DP为什么会快</vt:lpstr>
      <vt:lpstr>DP为什么会快</vt:lpstr>
      <vt:lpstr>DP的核心</vt:lpstr>
      <vt:lpstr>DP的操作过程</vt:lpstr>
      <vt:lpstr>设计DP算法</vt:lpstr>
      <vt:lpstr>DP三连</vt:lpstr>
      <vt:lpstr>DP_ex</vt:lpstr>
      <vt:lpstr>例题选讲（一）</vt:lpstr>
      <vt:lpstr>数字三角形</vt:lpstr>
      <vt:lpstr>最大子段和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mac</cp:lastModifiedBy>
  <cp:revision>386</cp:revision>
  <dcterms:created xsi:type="dcterms:W3CDTF">2020-08-27T11:48:39Z</dcterms:created>
  <dcterms:modified xsi:type="dcterms:W3CDTF">2020-08-27T11:48:39Z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