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zh-CN" altLang="en-US" b="1" dirty="0" smtClean="0"/>
              <a:t>前言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628800"/>
            <a:ext cx="9144000" cy="52292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今天</a:t>
            </a:r>
            <a:r>
              <a:rPr lang="zh-CN" altLang="en-US" b="1" dirty="0" smtClean="0">
                <a:solidFill>
                  <a:schemeClr val="tx1"/>
                </a:solidFill>
              </a:rPr>
              <a:t>是第一场真题选讲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选</a:t>
            </a:r>
            <a:r>
              <a:rPr lang="zh-CN" altLang="en-US" b="1" dirty="0" smtClean="0">
                <a:solidFill>
                  <a:schemeClr val="tx1"/>
                </a:solidFill>
              </a:rPr>
              <a:t>了几道简单的区域赛题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b="1" dirty="0" smtClean="0">
                <a:solidFill>
                  <a:schemeClr val="tx1"/>
                </a:solidFill>
              </a:rPr>
              <a:t>都是思路清晰且实现较为容易的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b="1" dirty="0" smtClean="0">
                <a:solidFill>
                  <a:schemeClr val="tx1"/>
                </a:solidFill>
              </a:rPr>
              <a:t>想听懂没有任何门槛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b="1" dirty="0" smtClean="0">
                <a:solidFill>
                  <a:schemeClr val="tx1"/>
                </a:solidFill>
              </a:rPr>
              <a:t>因为只有三道题可能会提前下课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 smtClean="0">
                <a:solidFill>
                  <a:schemeClr val="tx1"/>
                </a:solidFill>
              </a:rPr>
              <a:t>希望大家打起精神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aabc</a:t>
            </a:r>
            <a:r>
              <a:rPr lang="en-US" altLang="zh-CN" sz="2400" dirty="0" err="1">
                <a:solidFill>
                  <a:srgbClr val="FF0000"/>
                </a:solidFill>
              </a:rPr>
              <a:t>aba</a:t>
            </a:r>
            <a:r>
              <a:rPr lang="en-US" altLang="zh-CN" sz="2400" b="1" dirty="0" err="1">
                <a:solidFill>
                  <a:srgbClr val="00B0F0"/>
                </a:solidFill>
              </a:rPr>
              <a:t>cbaa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pPr marL="0" indent="0" fontAlgn="base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s</a:t>
            </a:r>
            <a:r>
              <a:rPr lang="zh-CN" altLang="en-US" sz="2400" dirty="0"/>
              <a:t>的每一位向前能和</a:t>
            </a:r>
            <a:r>
              <a:rPr lang="en-US" altLang="zh-CN" sz="2400" dirty="0"/>
              <a:t>t</a:t>
            </a:r>
            <a:r>
              <a:rPr lang="zh-CN" altLang="en-US" sz="2400" dirty="0"/>
              <a:t>的前缀匹多长</a:t>
            </a:r>
            <a:endParaRPr lang="en-US" altLang="zh-CN" sz="2400" dirty="0"/>
          </a:p>
          <a:p>
            <a:pPr marL="0" indent="0" fontAlgn="base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s</a:t>
            </a:r>
            <a:r>
              <a:rPr lang="zh-CN" altLang="en-US" sz="2400" dirty="0"/>
              <a:t>的每一位向后能作为多少个回文串</a:t>
            </a:r>
            <a:r>
              <a:rPr lang="zh-CN" altLang="en-US" sz="2400" dirty="0" smtClean="0"/>
              <a:t>的开头</a:t>
            </a:r>
            <a:endParaRPr lang="en-US" altLang="zh-CN" sz="2400" dirty="0" smtClean="0"/>
          </a:p>
          <a:p>
            <a:pPr marL="0" indent="0" fontAlgn="base">
              <a:buNone/>
            </a:pPr>
            <a:endParaRPr lang="en-US" altLang="zh-CN" sz="2400" dirty="0" smtClean="0"/>
          </a:p>
          <a:p>
            <a:pPr marL="0" indent="0" fontAlgn="base">
              <a:buNone/>
            </a:pPr>
            <a:endParaRPr lang="en-US" altLang="zh-CN" sz="2400" dirty="0"/>
          </a:p>
          <a:p>
            <a:pPr marL="0" indent="0" fontAlgn="base">
              <a:buNone/>
            </a:pPr>
            <a:endParaRPr lang="en-US" altLang="zh-CN" sz="2400" dirty="0" smtClean="0"/>
          </a:p>
          <a:p>
            <a:pPr marL="0" indent="0" fontAlgn="base">
              <a:buNone/>
            </a:pPr>
            <a:r>
              <a:rPr lang="zh-CN" altLang="en-US" sz="2400" dirty="0" smtClean="0"/>
              <a:t>我们</a:t>
            </a:r>
            <a:r>
              <a:rPr lang="zh-CN" altLang="en-US" sz="2400" dirty="0"/>
              <a:t>将 </a:t>
            </a:r>
            <a:r>
              <a:rPr lang="en-US" altLang="zh-CN" sz="2400" dirty="0"/>
              <a:t>s </a:t>
            </a:r>
            <a:r>
              <a:rPr lang="zh-CN" altLang="en-US" sz="2400" dirty="0"/>
              <a:t>串翻转，子问题 </a:t>
            </a:r>
            <a:r>
              <a:rPr lang="en-US" altLang="zh-CN" sz="2400" dirty="0"/>
              <a:t>1 </a:t>
            </a:r>
            <a:r>
              <a:rPr lang="zh-CN" altLang="en-US" sz="2400" dirty="0"/>
              <a:t>即求 </a:t>
            </a:r>
            <a:r>
              <a:rPr lang="en-US" altLang="zh-CN" sz="2400" dirty="0"/>
              <a:t>s </a:t>
            </a:r>
            <a:r>
              <a:rPr lang="zh-CN" altLang="en-US" sz="2400" dirty="0"/>
              <a:t>的每个后缀与 </a:t>
            </a:r>
            <a:r>
              <a:rPr lang="en-US" altLang="zh-CN" sz="2400" dirty="0"/>
              <a:t>t </a:t>
            </a:r>
            <a:r>
              <a:rPr lang="zh-CN" altLang="en-US" sz="2400" dirty="0"/>
              <a:t>的最长公共前缀，可用 </a:t>
            </a:r>
            <a:r>
              <a:rPr lang="en-US" altLang="zh-CN" sz="2400" dirty="0"/>
              <a:t>ex-</a:t>
            </a:r>
            <a:r>
              <a:rPr lang="en-US" altLang="zh-CN" sz="2400" dirty="0" err="1"/>
              <a:t>kmp</a:t>
            </a:r>
            <a:r>
              <a:rPr lang="en-US" altLang="zh-CN" sz="2400" dirty="0"/>
              <a:t> </a:t>
            </a:r>
            <a:r>
              <a:rPr lang="zh-CN" altLang="en-US" sz="2400" dirty="0"/>
              <a:t>解决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 fontAlgn="base">
              <a:buNone/>
            </a:pPr>
            <a:r>
              <a:rPr lang="zh-CN" altLang="en-US" sz="2400" dirty="0" smtClean="0"/>
              <a:t>设 </a:t>
            </a:r>
            <a:r>
              <a:rPr lang="zh-CN" altLang="en-US" sz="2400" dirty="0"/>
              <a:t>翻转</a:t>
            </a:r>
            <a:r>
              <a:rPr lang="zh-CN" altLang="en-US" sz="2400" dirty="0" smtClean="0"/>
              <a:t>后 </a:t>
            </a:r>
            <a:r>
              <a:rPr lang="en-US" altLang="zh-CN" sz="2400" dirty="0" smtClean="0"/>
              <a:t>s </a:t>
            </a:r>
            <a:r>
              <a:rPr lang="zh-CN" altLang="en-US" sz="2400" dirty="0"/>
              <a:t>的后缀 </a:t>
            </a:r>
            <a:r>
              <a:rPr lang="en-US" altLang="zh-CN" sz="2400" dirty="0"/>
              <a:t>s[i] ~ s[n] </a:t>
            </a:r>
            <a:r>
              <a:rPr lang="zh-CN" altLang="en-US" sz="2400" dirty="0"/>
              <a:t>与 </a:t>
            </a:r>
            <a:r>
              <a:rPr lang="en-US" altLang="zh-CN" sz="2400" dirty="0"/>
              <a:t>t </a:t>
            </a:r>
            <a:r>
              <a:rPr lang="zh-CN" altLang="en-US" sz="2400" dirty="0"/>
              <a:t>的最长公共前缀为 </a:t>
            </a:r>
            <a:r>
              <a:rPr lang="en-US" altLang="zh-CN" sz="2400" dirty="0"/>
              <a:t>extend[i]</a:t>
            </a:r>
            <a:r>
              <a:rPr lang="zh-CN" altLang="en-US" sz="2400" dirty="0"/>
              <a:t>，接下来只需求出以 </a:t>
            </a:r>
            <a:r>
              <a:rPr lang="en-US" altLang="zh-CN" sz="2400" dirty="0"/>
              <a:t>s[i – 1] </a:t>
            </a:r>
            <a:r>
              <a:rPr lang="zh-CN" altLang="en-US" sz="2400" dirty="0"/>
              <a:t>为结尾的回文串数 </a:t>
            </a:r>
            <a:r>
              <a:rPr lang="en-US" altLang="zh-CN" sz="2400" dirty="0"/>
              <a:t>c[i – 1]</a:t>
            </a:r>
            <a:r>
              <a:rPr lang="zh-CN" altLang="en-US" sz="2400" dirty="0"/>
              <a:t>，答案即</a:t>
            </a:r>
            <a:r>
              <a:rPr lang="zh-CN" altLang="en-US" sz="2400" dirty="0" smtClean="0"/>
              <a:t>为</a:t>
            </a:r>
            <a:endParaRPr lang="en-US" altLang="zh-CN" sz="2400" dirty="0"/>
          </a:p>
          <a:p>
            <a:pPr marL="0" indent="0" fontAlgn="base">
              <a:buNone/>
            </a:pPr>
            <a:r>
              <a:rPr lang="zh-CN" altLang="en-US" sz="2400" dirty="0" smtClean="0"/>
              <a:t> </a:t>
            </a:r>
            <a:r>
              <a:rPr lang="zh-CN" altLang="en-US" sz="2400" dirty="0"/>
              <a:t>∑ </a:t>
            </a:r>
            <a:r>
              <a:rPr lang="en-US" altLang="zh-CN" sz="2400" dirty="0"/>
              <a:t>extend[i]*c[i – 1]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 fontAlgn="base">
              <a:buNone/>
            </a:pPr>
            <a:endParaRPr lang="en-US" altLang="zh-CN" sz="2400" dirty="0"/>
          </a:p>
          <a:p>
            <a:pPr marL="0" indent="0" fontAlgn="base">
              <a:buNone/>
            </a:pPr>
            <a:endParaRPr lang="en-US" altLang="zh-CN" sz="2400" dirty="0" smtClean="0"/>
          </a:p>
          <a:p>
            <a:pPr marL="0" indent="0" fontAlgn="base">
              <a:buNone/>
            </a:pPr>
            <a:r>
              <a:rPr lang="zh-CN" altLang="en-US" sz="2400" dirty="0" smtClean="0"/>
              <a:t>用 </a:t>
            </a:r>
            <a:r>
              <a:rPr lang="en-US" altLang="zh-CN" sz="2400" dirty="0" err="1"/>
              <a:t>manacher</a:t>
            </a:r>
            <a:r>
              <a:rPr lang="en-US" altLang="zh-CN" sz="2400" dirty="0"/>
              <a:t> </a:t>
            </a:r>
            <a:r>
              <a:rPr lang="zh-CN" altLang="en-US" sz="2400" dirty="0"/>
              <a:t>跑出每个中心 </a:t>
            </a:r>
            <a:r>
              <a:rPr lang="en-US" altLang="zh-CN" sz="2400" dirty="0"/>
              <a:t>i </a:t>
            </a:r>
            <a:r>
              <a:rPr lang="zh-CN" altLang="en-US" sz="2400" dirty="0"/>
              <a:t>的最长回文半径 </a:t>
            </a:r>
            <a:r>
              <a:rPr lang="en-US" altLang="zh-CN" sz="2400" dirty="0"/>
              <a:t>r[i]</a:t>
            </a:r>
            <a:r>
              <a:rPr lang="zh-CN" altLang="en-US" sz="2400" dirty="0"/>
              <a:t>，差分后（</a:t>
            </a:r>
            <a:r>
              <a:rPr lang="en-US" altLang="zh-CN" sz="2400" dirty="0"/>
              <a:t>c[i] ++</a:t>
            </a:r>
            <a:r>
              <a:rPr lang="zh-CN" altLang="en-US" sz="2400" dirty="0"/>
              <a:t>，</a:t>
            </a:r>
            <a:r>
              <a:rPr lang="en-US" altLang="zh-CN" sz="2400" dirty="0"/>
              <a:t>c[i + r[i]] 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做前缀和即为所求 </a:t>
            </a:r>
            <a:r>
              <a:rPr lang="en-US" altLang="zh-CN" sz="2400" dirty="0"/>
              <a:t>c[i]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 fontAlgn="base">
              <a:buNone/>
            </a:pPr>
            <a:r>
              <a:rPr lang="zh-CN" altLang="en-US" sz="2400" dirty="0" smtClean="0"/>
              <a:t>总</a:t>
            </a:r>
            <a:r>
              <a:rPr lang="zh-CN" altLang="en-US" sz="2400" dirty="0"/>
              <a:t>时间复杂度 </a:t>
            </a:r>
            <a:r>
              <a:rPr lang="en-US" altLang="zh-CN" sz="2400" dirty="0"/>
              <a:t>O(|s| + |t|)</a:t>
            </a:r>
            <a:r>
              <a:rPr lang="zh-CN" altLang="en-US" sz="2400" dirty="0"/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84" y="1268760"/>
            <a:ext cx="454793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653135"/>
            <a:ext cx="2812162" cy="95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50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将问题等价转化并拆分后，发现两个子</a:t>
            </a:r>
            <a:r>
              <a:rPr lang="zh-CN" altLang="en-US" sz="2800" smtClean="0"/>
              <a:t>问题可以分别用</a:t>
            </a:r>
            <a:r>
              <a:rPr lang="zh-CN" altLang="en-US" sz="2800" dirty="0" smtClean="0"/>
              <a:t>两个</a:t>
            </a:r>
            <a:r>
              <a:rPr lang="zh-CN" altLang="en-US" sz="2800" smtClean="0"/>
              <a:t>常用算法解决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 fontAlgn="base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的每一位向前能和</a:t>
            </a:r>
            <a:r>
              <a:rPr lang="en-US" altLang="zh-CN" sz="2800" dirty="0"/>
              <a:t>t</a:t>
            </a:r>
            <a:r>
              <a:rPr lang="zh-CN" altLang="en-US" sz="2800" dirty="0"/>
              <a:t>的前缀匹多</a:t>
            </a:r>
            <a:r>
              <a:rPr lang="zh-CN" altLang="en-US" sz="2800" dirty="0" smtClean="0"/>
              <a:t>长</a:t>
            </a:r>
            <a:endParaRPr lang="en-US" altLang="zh-CN" sz="2800" dirty="0"/>
          </a:p>
          <a:p>
            <a:pPr marL="0" indent="0" fontAlgn="base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的每一位向后能作为多少个回文串的开头</a:t>
            </a:r>
          </a:p>
          <a:p>
            <a:pPr marL="0" indent="0">
              <a:buNone/>
            </a:pPr>
            <a:r>
              <a:rPr lang="zh-CN" altLang="en-US" sz="2800" dirty="0" smtClean="0"/>
              <a:t>利用翻转</a:t>
            </a:r>
            <a:r>
              <a:rPr lang="zh-CN" altLang="zh-CN" sz="2800" dirty="0" smtClean="0"/>
              <a:t>使</a:t>
            </a:r>
            <a:r>
              <a:rPr lang="zh-CN" altLang="zh-CN" sz="2800" dirty="0"/>
              <a:t>“以某一位开始向前形成的子串”转化为“以某一位开始的后缀</a:t>
            </a:r>
            <a:r>
              <a:rPr lang="zh-CN" altLang="zh-CN" sz="2800" dirty="0" smtClean="0"/>
              <a:t>”</a:t>
            </a:r>
            <a:r>
              <a:rPr lang="zh-CN" altLang="en-US" sz="2800" dirty="0" smtClean="0"/>
              <a:t>，以应用</a:t>
            </a:r>
            <a:r>
              <a:rPr lang="en-US" altLang="zh-CN" sz="2800" dirty="0" err="1" smtClean="0"/>
              <a:t>exkmp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利用</a:t>
            </a:r>
            <a:r>
              <a:rPr lang="en-US" altLang="zh-CN" sz="2800" dirty="0" err="1" smtClean="0"/>
              <a:t>manacher</a:t>
            </a:r>
            <a:r>
              <a:rPr lang="zh-CN" altLang="en-US" sz="2800" dirty="0" smtClean="0"/>
              <a:t>所得的</a:t>
            </a:r>
            <a:r>
              <a:rPr lang="en-US" altLang="zh-CN" sz="2800" dirty="0" smtClean="0"/>
              <a:t>r[i]</a:t>
            </a:r>
            <a:r>
              <a:rPr lang="zh-CN" altLang="en-US" sz="2800" dirty="0" smtClean="0"/>
              <a:t>，差分后得到所求</a:t>
            </a:r>
            <a:r>
              <a:rPr lang="en-US" altLang="zh-CN" sz="2800" dirty="0" smtClean="0"/>
              <a:t>c[i]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是</a:t>
            </a:r>
            <a:r>
              <a:rPr lang="zh-CN" altLang="en-US" sz="2800" dirty="0" smtClean="0"/>
              <a:t>一道很常规的综合题。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341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2019ICPC</a:t>
            </a:r>
            <a:r>
              <a:rPr lang="zh-CN" altLang="en-US" b="1" dirty="0"/>
              <a:t>西安邀请赛 </a:t>
            </a:r>
            <a:r>
              <a:rPr lang="en-US" altLang="zh-CN" b="1" dirty="0"/>
              <a:t>E –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终榜找不到了。。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定位仍然是银牌题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fontAlgn="base">
              <a:buNone/>
            </a:pPr>
            <a:r>
              <a:rPr lang="zh-CN" altLang="en-US" dirty="0"/>
              <a:t>有一棵 </a:t>
            </a:r>
            <a:r>
              <a:rPr lang="en-US" altLang="zh-CN" dirty="0"/>
              <a:t>n </a:t>
            </a:r>
            <a:r>
              <a:rPr lang="zh-CN" altLang="en-US" dirty="0"/>
              <a:t>的节点的树，点有点权，有三种操作：</a:t>
            </a:r>
          </a:p>
          <a:p>
            <a:pPr marL="0" indent="0" fontAlgn="base">
              <a:buNone/>
            </a:pPr>
            <a:r>
              <a:rPr lang="en-US" altLang="zh-CN" dirty="0"/>
              <a:t>1 s t</a:t>
            </a:r>
            <a:r>
              <a:rPr lang="zh-CN" altLang="en-US" dirty="0"/>
              <a:t>：将从节点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s </a:t>
            </a:r>
            <a:r>
              <a:rPr lang="zh-CN" altLang="en-US" dirty="0"/>
              <a:t>的路径上的点的点权 </a:t>
            </a:r>
            <a:r>
              <a:rPr lang="en-US" altLang="zh-CN" dirty="0"/>
              <a:t>|= t</a:t>
            </a:r>
            <a:r>
              <a:rPr lang="zh-CN" altLang="en-US" dirty="0"/>
              <a:t>；</a:t>
            </a:r>
          </a:p>
          <a:p>
            <a:pPr marL="0" indent="0" fontAlgn="base">
              <a:buNone/>
            </a:pPr>
            <a:r>
              <a:rPr lang="en-US" altLang="zh-CN" dirty="0"/>
              <a:t>2 s t</a:t>
            </a:r>
            <a:r>
              <a:rPr lang="zh-CN" altLang="en-US" dirty="0"/>
              <a:t>：将从节点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s </a:t>
            </a:r>
            <a:r>
              <a:rPr lang="zh-CN" altLang="en-US" dirty="0"/>
              <a:t>的路径上的点的点权 </a:t>
            </a:r>
            <a:r>
              <a:rPr lang="en-US" altLang="zh-CN" dirty="0"/>
              <a:t>&amp;= t</a:t>
            </a:r>
            <a:r>
              <a:rPr lang="zh-CN" altLang="en-US" dirty="0"/>
              <a:t>；</a:t>
            </a:r>
          </a:p>
          <a:p>
            <a:pPr marL="0" indent="0" fontAlgn="base">
              <a:buNone/>
            </a:pPr>
            <a:r>
              <a:rPr lang="en-US" altLang="zh-CN" dirty="0"/>
              <a:t>3 s t</a:t>
            </a:r>
            <a:r>
              <a:rPr lang="zh-CN" altLang="en-US" dirty="0"/>
              <a:t>：询问节点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s </a:t>
            </a:r>
            <a:r>
              <a:rPr lang="zh-CN" altLang="en-US" dirty="0"/>
              <a:t>的路径上的点权异或和是否等于 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  <a:p>
            <a:pPr marL="0" indent="0" fontAlgn="base">
              <a:buNone/>
            </a:pPr>
            <a:r>
              <a:rPr lang="en-US" altLang="zh-CN" dirty="0"/>
              <a:t>1 &lt;= n &lt;= </a:t>
            </a:r>
            <a:r>
              <a:rPr lang="en-US" altLang="zh-CN" dirty="0" smtClean="0"/>
              <a:t>1e5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526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4624"/>
            <a:ext cx="8928992" cy="67687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树上路径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区间问题：树链剖分（点权）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区间修改、区间查询：线段树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线段树维护区间异或和，发现异或和有如下性质：</a:t>
            </a:r>
          </a:p>
          <a:p>
            <a:pPr marL="0" indent="0" fontAlgn="base">
              <a:buNone/>
            </a:pPr>
            <a:r>
              <a:rPr lang="zh-CN" altLang="en-US" dirty="0"/>
              <a:t>若该位为 </a:t>
            </a:r>
            <a:r>
              <a:rPr lang="en-US" altLang="zh-CN" dirty="0"/>
              <a:t>1</a:t>
            </a:r>
            <a:r>
              <a:rPr lang="zh-CN" altLang="en-US" dirty="0"/>
              <a:t>，说明区间内有奇数个该位为 </a:t>
            </a:r>
            <a:r>
              <a:rPr lang="en-US" altLang="zh-CN" dirty="0"/>
              <a:t>1 </a:t>
            </a:r>
            <a:r>
              <a:rPr lang="zh-CN" altLang="en-US" dirty="0"/>
              <a:t>的点；</a:t>
            </a:r>
          </a:p>
          <a:p>
            <a:pPr marL="0" indent="0" fontAlgn="base">
              <a:buNone/>
            </a:pPr>
            <a:r>
              <a:rPr lang="zh-CN" altLang="en-US" dirty="0"/>
              <a:t>若该位为 </a:t>
            </a:r>
            <a:r>
              <a:rPr lang="en-US" altLang="zh-CN" dirty="0"/>
              <a:t>0</a:t>
            </a:r>
            <a:r>
              <a:rPr lang="zh-CN" altLang="en-US" dirty="0"/>
              <a:t>，说明区间内有偶数个该位为 </a:t>
            </a:r>
            <a:r>
              <a:rPr lang="en-US" altLang="zh-CN" dirty="0"/>
              <a:t>1 </a:t>
            </a:r>
            <a:r>
              <a:rPr lang="zh-CN" altLang="en-US" dirty="0"/>
              <a:t>的点。</a:t>
            </a:r>
          </a:p>
          <a:p>
            <a:pPr marL="0" indent="0" fontAlgn="base">
              <a:buNone/>
            </a:pPr>
            <a:r>
              <a:rPr lang="en-US" altLang="zh-CN" dirty="0"/>
              <a:t>or </a:t>
            </a:r>
            <a:r>
              <a:rPr lang="zh-CN" altLang="en-US" dirty="0"/>
              <a:t>一个数之后，会将原本为 </a:t>
            </a:r>
            <a:r>
              <a:rPr lang="en-US" altLang="zh-CN" dirty="0"/>
              <a:t>0 </a:t>
            </a:r>
            <a:r>
              <a:rPr lang="zh-CN" altLang="en-US" dirty="0"/>
              <a:t>的位变为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pPr marL="0" indent="0" fontAlgn="base">
              <a:buNone/>
            </a:pPr>
            <a:r>
              <a:rPr lang="zh-CN" altLang="en-US" dirty="0"/>
              <a:t>若区间长度为奇数：</a:t>
            </a:r>
          </a:p>
          <a:p>
            <a:pPr marL="0" indent="0" fontAlgn="base">
              <a:buNone/>
            </a:pPr>
            <a:r>
              <a:rPr lang="zh-CN" altLang="en-US" dirty="0"/>
              <a:t>若异或和该位为 </a:t>
            </a:r>
            <a:r>
              <a:rPr lang="en-US" altLang="zh-CN" dirty="0"/>
              <a:t>1</a:t>
            </a:r>
            <a:r>
              <a:rPr lang="zh-CN" altLang="en-US" dirty="0"/>
              <a:t>，则有偶数个 </a:t>
            </a:r>
            <a:r>
              <a:rPr lang="en-US" altLang="zh-CN" dirty="0"/>
              <a:t>0 </a:t>
            </a:r>
            <a:r>
              <a:rPr lang="zh-CN" altLang="en-US" dirty="0"/>
              <a:t>变为 </a:t>
            </a:r>
            <a:r>
              <a:rPr lang="en-US" altLang="zh-CN" dirty="0"/>
              <a:t>1</a:t>
            </a:r>
            <a:r>
              <a:rPr lang="zh-CN" altLang="en-US" dirty="0"/>
              <a:t>，该位仍为 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marL="0" indent="0" fontAlgn="base">
              <a:buNone/>
            </a:pPr>
            <a:r>
              <a:rPr lang="zh-CN" altLang="en-US" dirty="0"/>
              <a:t>若异或和该位为 </a:t>
            </a:r>
            <a:r>
              <a:rPr lang="en-US" altLang="zh-CN" dirty="0"/>
              <a:t>0</a:t>
            </a:r>
            <a:r>
              <a:rPr lang="zh-CN" altLang="en-US" dirty="0"/>
              <a:t>，则有奇数个 </a:t>
            </a:r>
            <a:r>
              <a:rPr lang="en-US" altLang="zh-CN" dirty="0"/>
              <a:t>0 </a:t>
            </a:r>
            <a:r>
              <a:rPr lang="zh-CN" altLang="en-US" dirty="0"/>
              <a:t>变为 </a:t>
            </a:r>
            <a:r>
              <a:rPr lang="en-US" altLang="zh-CN" dirty="0"/>
              <a:t>1</a:t>
            </a:r>
            <a:r>
              <a:rPr lang="zh-CN" altLang="en-US" dirty="0"/>
              <a:t>，该位变为 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marL="0" indent="0" fontAlgn="base">
              <a:buNone/>
            </a:pPr>
            <a:r>
              <a:rPr lang="zh-CN" altLang="en-US" dirty="0"/>
              <a:t>等同于直接 </a:t>
            </a:r>
            <a:r>
              <a:rPr lang="en-US" altLang="zh-CN" dirty="0"/>
              <a:t>or </a:t>
            </a:r>
            <a:r>
              <a:rPr lang="zh-CN" altLang="en-US" dirty="0"/>
              <a:t>该数。</a:t>
            </a:r>
          </a:p>
          <a:p>
            <a:pPr marL="0" indent="0" fontAlgn="base">
              <a:buNone/>
            </a:pPr>
            <a:r>
              <a:rPr lang="zh-CN" altLang="en-US" dirty="0"/>
              <a:t>若区间长度为偶数：</a:t>
            </a:r>
          </a:p>
          <a:p>
            <a:pPr marL="0" indent="0" fontAlgn="base">
              <a:buNone/>
            </a:pPr>
            <a:r>
              <a:rPr lang="zh-CN" altLang="en-US" dirty="0"/>
              <a:t>若异或和该位为 </a:t>
            </a:r>
            <a:r>
              <a:rPr lang="en-US" altLang="zh-CN" dirty="0"/>
              <a:t>1</a:t>
            </a:r>
            <a:r>
              <a:rPr lang="zh-CN" altLang="en-US" dirty="0"/>
              <a:t>，则有奇数个 </a:t>
            </a:r>
            <a:r>
              <a:rPr lang="en-US" altLang="zh-CN" dirty="0"/>
              <a:t>0 </a:t>
            </a:r>
            <a:r>
              <a:rPr lang="zh-CN" altLang="en-US" dirty="0"/>
              <a:t>变为 </a:t>
            </a:r>
            <a:r>
              <a:rPr lang="en-US" altLang="zh-CN" dirty="0"/>
              <a:t>1</a:t>
            </a:r>
            <a:r>
              <a:rPr lang="zh-CN" altLang="en-US" dirty="0"/>
              <a:t>，该位变为 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 marL="0" indent="0" fontAlgn="base">
              <a:buNone/>
            </a:pPr>
            <a:r>
              <a:rPr lang="zh-CN" altLang="en-US" dirty="0"/>
              <a:t>若异或和该位为 </a:t>
            </a:r>
            <a:r>
              <a:rPr lang="en-US" altLang="zh-CN" dirty="0"/>
              <a:t>0</a:t>
            </a:r>
            <a:r>
              <a:rPr lang="zh-CN" altLang="en-US" dirty="0"/>
              <a:t>，则有偶数个 </a:t>
            </a:r>
            <a:r>
              <a:rPr lang="en-US" altLang="zh-CN" dirty="0"/>
              <a:t>0 </a:t>
            </a:r>
            <a:r>
              <a:rPr lang="zh-CN" altLang="en-US" dirty="0"/>
              <a:t>变为 </a:t>
            </a:r>
            <a:r>
              <a:rPr lang="en-US" altLang="zh-CN" dirty="0"/>
              <a:t>1</a:t>
            </a:r>
            <a:r>
              <a:rPr lang="zh-CN" altLang="en-US" dirty="0"/>
              <a:t>，该位仍为 </a:t>
            </a:r>
            <a:r>
              <a:rPr lang="en-US" altLang="zh-CN" dirty="0"/>
              <a:t>0</a:t>
            </a:r>
            <a:r>
              <a:rPr lang="zh-CN" altLang="en-US" dirty="0"/>
              <a:t>。 </a:t>
            </a:r>
          </a:p>
          <a:p>
            <a:pPr marL="0" indent="0" fontAlgn="base">
              <a:buNone/>
            </a:pPr>
            <a:r>
              <a:rPr lang="zh-CN" altLang="en-US" dirty="0" smtClean="0"/>
              <a:t>等同</a:t>
            </a:r>
            <a:r>
              <a:rPr lang="zh-CN" altLang="en-US" dirty="0"/>
              <a:t>于 </a:t>
            </a:r>
            <a:r>
              <a:rPr lang="en-US" altLang="zh-CN" dirty="0"/>
              <a:t>and </a:t>
            </a:r>
            <a:r>
              <a:rPr lang="zh-CN" altLang="en-US" dirty="0"/>
              <a:t>该数的反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51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4624"/>
            <a:ext cx="8928992" cy="67687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zh-CN" sz="2800" dirty="0" smtClean="0"/>
              <a:t>and</a:t>
            </a:r>
            <a:r>
              <a:rPr lang="zh-CN" altLang="en-US" sz="2800" dirty="0" smtClean="0"/>
              <a:t>一个数之后，会将原本为 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的位变为 </a:t>
            </a:r>
            <a:r>
              <a:rPr lang="en-US" altLang="zh-CN" sz="2800" dirty="0"/>
              <a:t>0</a:t>
            </a:r>
            <a:r>
              <a:rPr lang="zh-CN" altLang="en-US" sz="2800" dirty="0" smtClean="0"/>
              <a:t>：</a:t>
            </a:r>
          </a:p>
          <a:p>
            <a:pPr marL="0" indent="0" fontAlgn="base">
              <a:buNone/>
            </a:pPr>
            <a:r>
              <a:rPr lang="zh-CN" altLang="en-US" sz="2800" dirty="0" smtClean="0"/>
              <a:t>若区间长度为奇数：</a:t>
            </a:r>
          </a:p>
          <a:p>
            <a:pPr marL="0" indent="0" fontAlgn="base">
              <a:buNone/>
            </a:pPr>
            <a:r>
              <a:rPr lang="zh-CN" altLang="en-US" sz="2800" dirty="0" smtClean="0"/>
              <a:t>若异或和该位为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，则有</a:t>
            </a:r>
            <a:r>
              <a:rPr lang="zh-CN" altLang="en-US" sz="2800" dirty="0"/>
              <a:t>奇数</a:t>
            </a:r>
            <a:r>
              <a:rPr lang="zh-CN" altLang="en-US" sz="2800" dirty="0" smtClean="0"/>
              <a:t>个 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变为 </a:t>
            </a:r>
            <a:r>
              <a:rPr lang="en-US" altLang="zh-CN" sz="2800" dirty="0"/>
              <a:t>0</a:t>
            </a:r>
            <a:r>
              <a:rPr lang="zh-CN" altLang="en-US" sz="2800" dirty="0" smtClean="0"/>
              <a:t>，该位变为 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；</a:t>
            </a:r>
          </a:p>
          <a:p>
            <a:pPr marL="0" indent="0" fontAlgn="base">
              <a:buNone/>
            </a:pPr>
            <a:r>
              <a:rPr lang="zh-CN" altLang="en-US" sz="2800" dirty="0" smtClean="0"/>
              <a:t>若异或和该位为 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，则有</a:t>
            </a:r>
            <a:r>
              <a:rPr lang="zh-CN" altLang="en-US" sz="2800" dirty="0"/>
              <a:t>偶数</a:t>
            </a:r>
            <a:r>
              <a:rPr lang="zh-CN" altLang="en-US" sz="2800" dirty="0" smtClean="0"/>
              <a:t>个 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变为 </a:t>
            </a:r>
            <a:r>
              <a:rPr lang="en-US" altLang="zh-CN" sz="2800" dirty="0"/>
              <a:t>0</a:t>
            </a:r>
            <a:r>
              <a:rPr lang="zh-CN" altLang="en-US" sz="2800" dirty="0" smtClean="0"/>
              <a:t>，该位仍为 </a:t>
            </a:r>
            <a:r>
              <a:rPr lang="en-US" altLang="zh-CN" sz="2800" dirty="0"/>
              <a:t>0</a:t>
            </a:r>
            <a:r>
              <a:rPr lang="zh-CN" altLang="en-US" sz="2800" dirty="0" smtClean="0"/>
              <a:t>；</a:t>
            </a:r>
          </a:p>
          <a:p>
            <a:pPr marL="0" indent="0" fontAlgn="base">
              <a:buNone/>
            </a:pPr>
            <a:r>
              <a:rPr lang="zh-CN" altLang="en-US" sz="2800" dirty="0" smtClean="0"/>
              <a:t>等同于直接 </a:t>
            </a:r>
            <a:r>
              <a:rPr lang="en-US" altLang="zh-CN" sz="2800" dirty="0" smtClean="0"/>
              <a:t>and </a:t>
            </a:r>
            <a:r>
              <a:rPr lang="zh-CN" altLang="en-US" sz="2800" dirty="0" smtClean="0"/>
              <a:t>该数。</a:t>
            </a:r>
          </a:p>
          <a:p>
            <a:pPr marL="0" indent="0" fontAlgn="base">
              <a:buNone/>
            </a:pPr>
            <a:r>
              <a:rPr lang="zh-CN" altLang="en-US" sz="2800" dirty="0" smtClean="0"/>
              <a:t>若区间长度为偶数：</a:t>
            </a:r>
          </a:p>
          <a:p>
            <a:pPr marL="0" indent="0" fontAlgn="base">
              <a:buNone/>
            </a:pPr>
            <a:r>
              <a:rPr lang="zh-CN" altLang="en-US" sz="2800" dirty="0" smtClean="0"/>
              <a:t>若异或和该位为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，则有奇数个 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变为 </a:t>
            </a:r>
            <a:r>
              <a:rPr lang="en-US" altLang="zh-CN" sz="2800" dirty="0"/>
              <a:t>0</a:t>
            </a:r>
            <a:r>
              <a:rPr lang="zh-CN" altLang="en-US" sz="2800" dirty="0" smtClean="0"/>
              <a:t>，该位变为 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；</a:t>
            </a:r>
          </a:p>
          <a:p>
            <a:pPr marL="0" indent="0" fontAlgn="base">
              <a:buNone/>
            </a:pPr>
            <a:r>
              <a:rPr lang="zh-CN" altLang="en-US" sz="2800" dirty="0" smtClean="0"/>
              <a:t>若异或和该位为 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，则有偶数个 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变为 </a:t>
            </a:r>
            <a:r>
              <a:rPr lang="en-US" altLang="zh-CN" sz="2800" dirty="0"/>
              <a:t>0</a:t>
            </a:r>
            <a:r>
              <a:rPr lang="zh-CN" altLang="en-US" sz="2800" dirty="0" smtClean="0"/>
              <a:t>，该位仍为 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。 </a:t>
            </a:r>
          </a:p>
          <a:p>
            <a:pPr marL="0" indent="0" fontAlgn="base">
              <a:buNone/>
            </a:pPr>
            <a:r>
              <a:rPr lang="zh-CN" altLang="en-US" sz="2800" dirty="0" smtClean="0"/>
              <a:t>也等同于直接 </a:t>
            </a:r>
            <a:r>
              <a:rPr lang="en-US" altLang="zh-CN" sz="2800" dirty="0" smtClean="0"/>
              <a:t>and </a:t>
            </a:r>
            <a:r>
              <a:rPr lang="zh-CN" altLang="en-US" sz="2800" dirty="0" smtClean="0"/>
              <a:t>该数。</a:t>
            </a:r>
            <a:endParaRPr lang="en-US" altLang="zh-CN" sz="2800" dirty="0" smtClean="0"/>
          </a:p>
          <a:p>
            <a:pPr marL="0" indent="0" fontAlgn="base">
              <a:buNone/>
            </a:pPr>
            <a:r>
              <a:rPr lang="zh-CN" altLang="en-US" sz="2800" dirty="0"/>
              <a:t>综上，设区间 </a:t>
            </a:r>
            <a:r>
              <a:rPr lang="en-US" altLang="zh-CN" sz="2800" dirty="0"/>
              <a:t>or </a:t>
            </a:r>
            <a:r>
              <a:rPr lang="zh-CN" altLang="en-US" sz="2800" dirty="0"/>
              <a:t>的数为 </a:t>
            </a:r>
            <a:r>
              <a:rPr lang="en-US" altLang="zh-CN" sz="2800" dirty="0"/>
              <a:t>u</a:t>
            </a:r>
            <a:r>
              <a:rPr lang="zh-CN" altLang="en-US" sz="2800" dirty="0"/>
              <a:t>，</a:t>
            </a:r>
            <a:r>
              <a:rPr lang="en-US" altLang="zh-CN" sz="2800" dirty="0"/>
              <a:t>and </a:t>
            </a:r>
            <a:r>
              <a:rPr lang="zh-CN" altLang="en-US" sz="2800" dirty="0"/>
              <a:t>的数为 </a:t>
            </a:r>
            <a:r>
              <a:rPr lang="en-US" altLang="zh-CN" sz="2800" dirty="0"/>
              <a:t>v</a:t>
            </a:r>
            <a:r>
              <a:rPr lang="zh-CN" altLang="en-US" sz="2800" dirty="0"/>
              <a:t>，异或和为 </a:t>
            </a:r>
            <a:r>
              <a:rPr lang="en-US" altLang="zh-CN" sz="2800" dirty="0"/>
              <a:t>sum</a:t>
            </a:r>
            <a:r>
              <a:rPr lang="zh-CN" altLang="en-US" sz="2800" dirty="0"/>
              <a:t>，</a:t>
            </a:r>
          </a:p>
          <a:p>
            <a:pPr marL="0" indent="0" fontAlgn="base">
              <a:buNone/>
            </a:pPr>
            <a:r>
              <a:rPr lang="zh-CN" altLang="en-US" sz="2800" dirty="0"/>
              <a:t>则当区间长度为奇数时，</a:t>
            </a:r>
            <a:r>
              <a:rPr lang="en-US" altLang="zh-CN" sz="2800" dirty="0"/>
              <a:t>sum = sum &amp; v | u</a:t>
            </a:r>
            <a:r>
              <a:rPr lang="zh-CN" altLang="en-US" sz="2800" dirty="0"/>
              <a:t>；</a:t>
            </a:r>
          </a:p>
          <a:p>
            <a:pPr marL="0" indent="0" fontAlgn="base">
              <a:buNone/>
            </a:pPr>
            <a:r>
              <a:rPr lang="zh-CN" altLang="en-US" sz="2800" dirty="0"/>
              <a:t>长度为偶数时，</a:t>
            </a:r>
            <a:r>
              <a:rPr lang="en-US" altLang="zh-CN" sz="2800" dirty="0"/>
              <a:t>sum = sum &amp; v &amp; (~u)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350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4624"/>
            <a:ext cx="8928992" cy="6768752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zh-CN" altLang="en-US" sz="2800" dirty="0"/>
              <a:t>而先 </a:t>
            </a:r>
            <a:r>
              <a:rPr lang="en-US" altLang="zh-CN" sz="2800" dirty="0"/>
              <a:t>and </a:t>
            </a:r>
            <a:r>
              <a:rPr lang="zh-CN" altLang="en-US" sz="2800" dirty="0"/>
              <a:t>再 </a:t>
            </a:r>
            <a:r>
              <a:rPr lang="en-US" altLang="zh-CN" sz="2800" dirty="0"/>
              <a:t>or </a:t>
            </a:r>
            <a:r>
              <a:rPr lang="zh-CN" altLang="en-US" sz="2800" dirty="0"/>
              <a:t>和先 </a:t>
            </a:r>
            <a:r>
              <a:rPr lang="en-US" altLang="zh-CN" sz="2800" dirty="0"/>
              <a:t>or </a:t>
            </a:r>
            <a:r>
              <a:rPr lang="zh-CN" altLang="en-US" sz="2800" dirty="0"/>
              <a:t>再 </a:t>
            </a:r>
            <a:r>
              <a:rPr lang="en-US" altLang="zh-CN" sz="2800" dirty="0"/>
              <a:t>and </a:t>
            </a:r>
            <a:r>
              <a:rPr lang="zh-CN" altLang="en-US" sz="2800" dirty="0"/>
              <a:t>是有区别的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0" indent="0" fontAlgn="base">
              <a:buNone/>
            </a:pPr>
            <a:r>
              <a:rPr lang="zh-CN" altLang="en-US" sz="2800" dirty="0" smtClean="0"/>
              <a:t>所以</a:t>
            </a:r>
            <a:r>
              <a:rPr lang="zh-CN" altLang="en-US" sz="2800" dirty="0"/>
              <a:t>当其中一个标记修改时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0" indent="0" fontAlgn="base">
              <a:buNone/>
            </a:pPr>
            <a:r>
              <a:rPr lang="zh-CN" altLang="en-US" sz="2800" dirty="0" smtClean="0"/>
              <a:t>另</a:t>
            </a:r>
            <a:r>
              <a:rPr lang="zh-CN" altLang="en-US" sz="2800" dirty="0"/>
              <a:t>一个标记都要继承其修改，以确保两者是等价的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 fontAlgn="base">
              <a:buNone/>
            </a:pPr>
            <a:r>
              <a:rPr lang="en-US" altLang="zh-CN" sz="2800" dirty="0" smtClean="0"/>
              <a:t>   101101      101101</a:t>
            </a:r>
          </a:p>
          <a:p>
            <a:pPr marL="0" indent="0" fontAlgn="base">
              <a:buNone/>
            </a:pPr>
            <a:r>
              <a:rPr lang="en-US" altLang="zh-CN" sz="2800" dirty="0" smtClean="0"/>
              <a:t>&amp;000100    |111010</a:t>
            </a:r>
          </a:p>
          <a:p>
            <a:pPr marL="0" indent="0" fontAlgn="base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000100      111111</a:t>
            </a:r>
          </a:p>
          <a:p>
            <a:pPr marL="0" indent="0" fontAlgn="base">
              <a:buNone/>
            </a:pPr>
            <a:r>
              <a:rPr lang="en-US" altLang="zh-CN" sz="2800" dirty="0" smtClean="0"/>
              <a:t>| 111010   &amp;000100</a:t>
            </a:r>
          </a:p>
          <a:p>
            <a:pPr marL="0" indent="0" fontAlgn="base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111110      </a:t>
            </a:r>
            <a:r>
              <a:rPr lang="en-US" altLang="zh-CN" sz="2800" dirty="0" smtClean="0"/>
              <a:t>000100</a:t>
            </a:r>
          </a:p>
          <a:p>
            <a:pPr marL="0" indent="0" fontAlgn="base">
              <a:buNone/>
            </a:pPr>
            <a:endParaRPr lang="en-US" altLang="zh-CN" sz="2800" dirty="0" smtClean="0"/>
          </a:p>
          <a:p>
            <a:pPr marL="0" indent="0" fontAlgn="base">
              <a:buNone/>
            </a:pPr>
            <a:r>
              <a:rPr lang="en-US" altLang="zh-CN" sz="2800" dirty="0" smtClean="0"/>
              <a:t>   101101      101101</a:t>
            </a:r>
          </a:p>
          <a:p>
            <a:pPr marL="0" indent="0" fontAlgn="base">
              <a:buNone/>
            </a:pPr>
            <a:r>
              <a:rPr lang="en-US" altLang="zh-CN" sz="2800" dirty="0" smtClean="0"/>
              <a:t>| 111010   &amp;000100</a:t>
            </a:r>
          </a:p>
          <a:p>
            <a:pPr marL="0" indent="0" fontAlgn="base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111111      000100</a:t>
            </a:r>
          </a:p>
          <a:p>
            <a:pPr marL="0" indent="0" fontAlgn="base">
              <a:buNone/>
            </a:pPr>
            <a:r>
              <a:rPr lang="en-US" altLang="zh-CN" sz="2800" dirty="0" smtClean="0"/>
              <a:t>&amp;111110    |000000</a:t>
            </a:r>
          </a:p>
          <a:p>
            <a:pPr marL="0" indent="0" fontAlgn="base">
              <a:buNone/>
            </a:pPr>
            <a:r>
              <a:rPr lang="en-US" altLang="zh-CN" sz="2800" dirty="0" smtClean="0"/>
              <a:t>   111110      000100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908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、先用树剖将树上路径问题转化为区间问题；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、再用线段树直接维护区间异或和；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zh-CN" altLang="en-US" dirty="0"/>
              <a:t>区间</a:t>
            </a:r>
            <a:r>
              <a:rPr lang="zh-CN" altLang="en-US" dirty="0" smtClean="0"/>
              <a:t>长度分奇偶讨论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对其每一位造成的改变，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发现需要两个 </a:t>
            </a:r>
            <a:r>
              <a:rPr lang="en-US" altLang="zh-CN" dirty="0" err="1" smtClean="0"/>
              <a:t>lazyTag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来维护，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其中一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lazyTag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的修改另一个都要继承；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、总</a:t>
            </a:r>
            <a:r>
              <a:rPr lang="zh-CN" altLang="en-US" dirty="0"/>
              <a:t>时间复杂</a:t>
            </a:r>
            <a:r>
              <a:rPr lang="zh-CN" altLang="en-US" dirty="0" smtClean="0"/>
              <a:t>度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7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2018ICPC</a:t>
            </a:r>
            <a:r>
              <a:rPr lang="zh-CN" altLang="en-US" dirty="0"/>
              <a:t>徐州 </a:t>
            </a:r>
            <a:r>
              <a:rPr lang="en-US" altLang="zh-CN" dirty="0"/>
              <a:t>H – </a:t>
            </a:r>
            <a:r>
              <a:rPr lang="en-US" altLang="zh-CN" dirty="0" err="1"/>
              <a:t>Rikka</a:t>
            </a:r>
            <a:r>
              <a:rPr lang="en-US" altLang="zh-CN" dirty="0"/>
              <a:t> with A Long </a:t>
            </a:r>
            <a:r>
              <a:rPr lang="en-US" altLang="zh-CN" dirty="0" err="1"/>
              <a:t>Colour</a:t>
            </a:r>
            <a:r>
              <a:rPr lang="en-US" altLang="zh-CN" dirty="0"/>
              <a:t> Palette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背景：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出题</a:t>
            </a:r>
            <a:r>
              <a:rPr lang="zh-CN" altLang="en-US" dirty="0" smtClean="0"/>
              <a:t>人 </a:t>
            </a:r>
            <a:r>
              <a:rPr lang="en-US" altLang="zh-CN" dirty="0" err="1" smtClean="0"/>
              <a:t>quailty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skywalkert</a:t>
            </a:r>
            <a:r>
              <a:rPr lang="en-US" altLang="zh-CN" dirty="0" smtClean="0"/>
              <a:t>/Claris</a:t>
            </a:r>
          </a:p>
          <a:p>
            <a:pPr marL="0" indent="0">
              <a:buNone/>
            </a:pPr>
            <a:r>
              <a:rPr lang="zh-CN" altLang="en-US" dirty="0"/>
              <a:t>三</a:t>
            </a:r>
            <a:r>
              <a:rPr lang="zh-CN" altLang="en-US" dirty="0" smtClean="0"/>
              <a:t>人还在</a:t>
            </a:r>
            <a:r>
              <a:rPr lang="en-US" altLang="zh-CN" dirty="0" smtClean="0"/>
              <a:t>18</a:t>
            </a:r>
            <a:r>
              <a:rPr lang="zh-CN" altLang="en-US" dirty="0" smtClean="0"/>
              <a:t>年出过焦作、徐州、南京和沈阳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以高质量的题目为</a:t>
            </a:r>
            <a:r>
              <a:rPr lang="en-US" altLang="zh-CN" dirty="0" smtClean="0"/>
              <a:t>ICPC</a:t>
            </a:r>
            <a:r>
              <a:rPr lang="zh-CN" altLang="en-US" dirty="0" smtClean="0"/>
              <a:t>续了一年命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3" y="4293096"/>
            <a:ext cx="9036496" cy="235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5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792877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H</a:t>
            </a:r>
            <a:r>
              <a:rPr lang="zh-CN" altLang="en-US" sz="3200" b="1" dirty="0" smtClean="0"/>
              <a:t>题的定位是银牌题：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r>
              <a:rPr lang="zh-CN" altLang="en-US" sz="3200" b="1" dirty="0" smtClean="0"/>
              <a:t>题意如下：</a:t>
            </a:r>
            <a:endParaRPr lang="en-US" altLang="zh-CN" sz="3200" b="1" dirty="0" smtClean="0"/>
          </a:p>
          <a:p>
            <a:r>
              <a:rPr lang="zh-CN" altLang="en-US" sz="3200" b="1" dirty="0"/>
              <a:t>有 </a:t>
            </a:r>
            <a:r>
              <a:rPr lang="en-US" altLang="zh-CN" sz="3200" b="1" dirty="0"/>
              <a:t>n </a:t>
            </a:r>
            <a:r>
              <a:rPr lang="zh-CN" altLang="en-US" sz="3200" b="1" dirty="0"/>
              <a:t>条线段 </a:t>
            </a:r>
            <a:r>
              <a:rPr lang="en-US" altLang="zh-CN" sz="3200" b="1" dirty="0"/>
              <a:t>[l, r]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k </a:t>
            </a:r>
            <a:r>
              <a:rPr lang="zh-CN" altLang="en-US" sz="3200" b="1" dirty="0"/>
              <a:t>种颜色</a:t>
            </a:r>
            <a:r>
              <a:rPr lang="zh-CN" altLang="en-US" sz="3200" b="1" dirty="0" smtClean="0"/>
              <a:t>，</a:t>
            </a:r>
            <a:endParaRPr lang="en-US" altLang="zh-CN" sz="3200" b="1" dirty="0" smtClean="0"/>
          </a:p>
          <a:p>
            <a:r>
              <a:rPr lang="zh-CN" altLang="en-US" sz="3200" b="1" dirty="0"/>
              <a:t>你</a:t>
            </a:r>
            <a:r>
              <a:rPr lang="zh-CN" altLang="en-US" sz="3200" b="1" dirty="0" smtClean="0"/>
              <a:t>可以</a:t>
            </a:r>
            <a:r>
              <a:rPr lang="zh-CN" altLang="en-US" sz="3200" b="1" dirty="0"/>
              <a:t>为每条线段染一种颜色</a:t>
            </a:r>
            <a:r>
              <a:rPr lang="zh-CN" altLang="en-US" sz="3200" b="1" dirty="0" smtClean="0"/>
              <a:t>，</a:t>
            </a:r>
            <a:endParaRPr lang="en-US" altLang="zh-CN" sz="3200" b="1" dirty="0"/>
          </a:p>
          <a:p>
            <a:r>
              <a:rPr lang="zh-CN" altLang="en-US" sz="3200" b="1" dirty="0" smtClean="0"/>
              <a:t>问能被 </a:t>
            </a:r>
            <a:r>
              <a:rPr lang="en-US" altLang="zh-CN" sz="3200" b="1" dirty="0"/>
              <a:t>k </a:t>
            </a:r>
            <a:r>
              <a:rPr lang="zh-CN" altLang="en-US" sz="3200" b="1" dirty="0" smtClean="0"/>
              <a:t>种颜色</a:t>
            </a:r>
            <a:r>
              <a:rPr lang="zh-CN" altLang="en-US" sz="3200" b="1" dirty="0"/>
              <a:t>覆盖的区间的最大</a:t>
            </a:r>
            <a:r>
              <a:rPr lang="zh-CN" altLang="en-US" sz="3200" b="1" dirty="0" smtClean="0"/>
              <a:t>总长，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并</a:t>
            </a:r>
            <a:r>
              <a:rPr lang="zh-CN" altLang="en-US" sz="3200" b="1" dirty="0"/>
              <a:t>输出一</a:t>
            </a:r>
            <a:r>
              <a:rPr lang="zh-CN" altLang="en-US" sz="3200" b="1" dirty="0" smtClean="0"/>
              <a:t>种染色方案。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r>
              <a:rPr lang="pt-BR" altLang="zh-CN" sz="3200" dirty="0"/>
              <a:t>∑n &lt;= 2e6</a:t>
            </a:r>
            <a:r>
              <a:rPr lang="zh-CN" altLang="pt-BR" sz="3200" dirty="0"/>
              <a:t>，</a:t>
            </a:r>
            <a:r>
              <a:rPr lang="pt-BR" altLang="zh-CN" sz="3200" dirty="0"/>
              <a:t>1 &lt;= k &lt;= 2e5</a:t>
            </a:r>
            <a:r>
              <a:rPr lang="zh-CN" altLang="pt-BR" sz="3200" dirty="0"/>
              <a:t>，</a:t>
            </a:r>
            <a:r>
              <a:rPr lang="pt-BR" altLang="zh-CN" sz="3200" dirty="0"/>
              <a:t>0 &lt;= l &lt; r &lt;= 1e9</a:t>
            </a:r>
            <a:r>
              <a:rPr lang="zh-CN" altLang="pt-BR" sz="3200" dirty="0"/>
              <a:t>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291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02" y="23935"/>
            <a:ext cx="9122297" cy="6834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有 </a:t>
            </a:r>
            <a:r>
              <a:rPr lang="en-US" altLang="zh-CN" sz="2000" b="1" dirty="0"/>
              <a:t>n </a:t>
            </a:r>
            <a:r>
              <a:rPr lang="zh-CN" altLang="en-US" sz="2000" b="1" dirty="0"/>
              <a:t>条线段 </a:t>
            </a:r>
            <a:r>
              <a:rPr lang="en-US" altLang="zh-CN" sz="2000" b="1" dirty="0"/>
              <a:t>[l, r]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k </a:t>
            </a:r>
            <a:r>
              <a:rPr lang="zh-CN" altLang="en-US" sz="2000" b="1" dirty="0"/>
              <a:t>种颜色，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你可以为每条线段染一种颜色，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问能被 </a:t>
            </a:r>
            <a:r>
              <a:rPr lang="en-US" altLang="zh-CN" sz="2000" b="1" dirty="0"/>
              <a:t>k </a:t>
            </a:r>
            <a:r>
              <a:rPr lang="zh-CN" altLang="en-US" sz="2000" b="1" dirty="0"/>
              <a:t>种颜色覆盖的区间的最大总长，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并输出一种染色方案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Q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：如何求最大总长？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A1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被 </a:t>
            </a:r>
            <a:r>
              <a:rPr lang="en-US" altLang="zh-CN" sz="2000" b="1" dirty="0" smtClean="0"/>
              <a:t>k </a:t>
            </a:r>
            <a:r>
              <a:rPr lang="zh-CN" altLang="en-US" sz="2000" b="1" dirty="0" smtClean="0"/>
              <a:t>条及以上线段覆盖的区间一定是满足要求的，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即总能通过合理的染色，使其被 </a:t>
            </a:r>
            <a:r>
              <a:rPr lang="en-US" altLang="zh-CN" sz="2000" b="1" dirty="0" smtClean="0"/>
              <a:t>k </a:t>
            </a:r>
            <a:r>
              <a:rPr lang="zh-CN" altLang="en-US" sz="2000" b="1" dirty="0" smtClean="0"/>
              <a:t>种颜色覆盖；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那么将 </a:t>
            </a:r>
            <a:r>
              <a:rPr lang="en-US" altLang="zh-CN" sz="2000" b="1" dirty="0"/>
              <a:t>2*n </a:t>
            </a:r>
            <a:r>
              <a:rPr lang="zh-CN" altLang="en-US" sz="2000" b="1" dirty="0"/>
              <a:t>个端点</a:t>
            </a:r>
            <a:r>
              <a:rPr lang="zh-CN" altLang="en-US" sz="2000" b="1" dirty="0" smtClean="0"/>
              <a:t>排序，左端点</a:t>
            </a:r>
            <a:r>
              <a:rPr lang="en-US" altLang="zh-CN" sz="2000" b="1" dirty="0" smtClean="0"/>
              <a:t>+1</a:t>
            </a:r>
            <a:r>
              <a:rPr lang="zh-CN" altLang="en-US" sz="2000" b="1" dirty="0" smtClean="0"/>
              <a:t>，右端点</a:t>
            </a:r>
            <a:r>
              <a:rPr lang="en-US" altLang="zh-CN" sz="2000" b="1" dirty="0" smtClean="0"/>
              <a:t>-1</a:t>
            </a:r>
            <a:r>
              <a:rPr lang="zh-CN" altLang="en-US" sz="2000" b="1" dirty="0" smtClean="0"/>
              <a:t>，做一个简单的差分；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例如，当 </a:t>
            </a:r>
            <a:r>
              <a:rPr lang="en-US" altLang="zh-CN" sz="2000" b="1" dirty="0" smtClean="0"/>
              <a:t>N = 5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 K = 3 </a:t>
            </a:r>
            <a:r>
              <a:rPr lang="zh-CN" altLang="en-US" sz="2000" b="1" dirty="0" smtClean="0"/>
              <a:t>时：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 smtClean="0"/>
              <a:t>从前到后枚举位置，检查每相邻两端点构成的区间，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 smtClean="0"/>
              <a:t>如其被 </a:t>
            </a:r>
            <a:r>
              <a:rPr lang="en-US" altLang="zh-CN" sz="2000" b="1" dirty="0" smtClean="0"/>
              <a:t>k </a:t>
            </a:r>
            <a:r>
              <a:rPr lang="zh-CN" altLang="en-US" sz="2000" b="1" dirty="0"/>
              <a:t>条及以上线段</a:t>
            </a:r>
            <a:r>
              <a:rPr lang="zh-CN" altLang="en-US" sz="2000" b="1" dirty="0" smtClean="0"/>
              <a:t>覆盖，将其长度累加至答案即可。</a:t>
            </a:r>
            <a:endParaRPr lang="en-US" altLang="zh-CN" sz="2000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23" y="4221088"/>
            <a:ext cx="4536505" cy="119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4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Q2</a:t>
            </a:r>
            <a:r>
              <a:rPr lang="zh-CN" altLang="en-US" sz="2000" b="1" dirty="0" smtClean="0"/>
              <a:t>：如何制定染色方案？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A2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A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的核心是差分，只关注端点，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我们在左端点开始覆盖 </a:t>
            </a:r>
            <a:r>
              <a:rPr lang="en-US" altLang="zh-CN" sz="2000" b="1" dirty="0" smtClean="0"/>
              <a:t>+1 </a:t>
            </a:r>
            <a:r>
              <a:rPr lang="zh-CN" altLang="en-US" sz="2000" b="1" dirty="0" smtClean="0"/>
              <a:t>，右端点结束覆盖 </a:t>
            </a:r>
            <a:r>
              <a:rPr lang="en-US" altLang="zh-CN" sz="2000" b="1" dirty="0" smtClean="0"/>
              <a:t>-1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那么染色时是否可以沿用这种思想呢？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也就是在左端点开始染色，右端点结束染色；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要想得到最大总长，需要为那些满足要求的区间上的各条线段，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尽可能染上不同的颜色；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/>
              <a:t>为</a:t>
            </a:r>
            <a:r>
              <a:rPr lang="zh-CN" altLang="en-US" sz="2000" b="1" dirty="0" smtClean="0"/>
              <a:t>解决这个问题，可以开一个未染色队列  </a:t>
            </a:r>
            <a:r>
              <a:rPr lang="en-US" altLang="zh-CN" sz="2000" b="1" dirty="0" err="1" smtClean="0"/>
              <a:t>rCol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开始塞入颜色 </a:t>
            </a:r>
            <a:r>
              <a:rPr lang="en-US" altLang="zh-CN" sz="2000" b="1" dirty="0" smtClean="0"/>
              <a:t>1 ~ k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还是将 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n </a:t>
            </a:r>
            <a:r>
              <a:rPr lang="zh-CN" altLang="en-US" sz="2000" b="1" dirty="0" smtClean="0"/>
              <a:t>个端点排序，相同的位置，右端点更靠前；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/>
              <a:t>从前到</a:t>
            </a:r>
            <a:r>
              <a:rPr lang="zh-CN" altLang="en-US" sz="2000" b="1" dirty="0" smtClean="0"/>
              <a:t>后枚举位置：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如果是左端点，且 </a:t>
            </a:r>
            <a:r>
              <a:rPr lang="en-US" altLang="zh-CN" sz="2000" b="1" dirty="0" err="1" smtClean="0"/>
              <a:t>rCol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不空，则取队头为该线段立即染色，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若 </a:t>
            </a:r>
            <a:r>
              <a:rPr lang="en-US" altLang="zh-CN" sz="2000" b="1" dirty="0" err="1" smtClean="0"/>
              <a:t>rCol</a:t>
            </a:r>
            <a:r>
              <a:rPr lang="en-US" altLang="zh-CN" sz="2000" b="1" dirty="0" smtClean="0"/>
              <a:t> </a:t>
            </a:r>
            <a:r>
              <a:rPr lang="zh-CN" altLang="en-US" sz="2000" b="1" dirty="0"/>
              <a:t>为</a:t>
            </a:r>
            <a:r>
              <a:rPr lang="zh-CN" altLang="en-US" sz="2000" b="1" dirty="0" smtClean="0"/>
              <a:t>空</a:t>
            </a:r>
            <a:r>
              <a:rPr lang="zh-CN" altLang="en-US" sz="2000" b="1" dirty="0" smtClean="0"/>
              <a:t>，随便染色会有后效性，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不妨将该线段扔进延迟染色队列 </a:t>
            </a:r>
            <a:r>
              <a:rPr lang="en-US" altLang="zh-CN" sz="2000" b="1" dirty="0" err="1" smtClean="0"/>
              <a:t>rSeg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中。</a:t>
            </a:r>
            <a:endParaRPr lang="en-US" altLang="zh-CN" sz="2000" b="1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" y="820484"/>
            <a:ext cx="4536505" cy="119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7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/>
              <a:t>何为后效性？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 err="1" smtClean="0"/>
              <a:t>rCol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放的是还没用过的颜色， </a:t>
            </a:r>
            <a:r>
              <a:rPr lang="en-US" altLang="zh-CN" sz="2000" b="1" dirty="0" err="1" smtClean="0"/>
              <a:t>rSeg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放的是还没染色的线段。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如果是右端点，且已被染色，则将该颜色归还到 </a:t>
            </a:r>
            <a:r>
              <a:rPr lang="en-US" altLang="zh-CN" sz="2000" b="1" dirty="0" err="1" smtClean="0"/>
              <a:t>rCol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中；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若未被染色，则说明该线段既没有在左端点时立即染色，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/>
              <a:t>又</a:t>
            </a:r>
            <a:r>
              <a:rPr lang="zh-CN" altLang="en-US" sz="2000" b="1" dirty="0" smtClean="0"/>
              <a:t>没有在右端点前延迟染色，不会再有贡献，随便染色即可。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处理</a:t>
            </a:r>
            <a:r>
              <a:rPr lang="zh-CN" altLang="en-US" sz="2000" b="1" dirty="0" smtClean="0"/>
              <a:t>完该位置后，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若 </a:t>
            </a:r>
            <a:r>
              <a:rPr lang="en-US" altLang="zh-CN" sz="2000" b="1" dirty="0" err="1" smtClean="0"/>
              <a:t>rCol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不空，即覆盖的颜色不足 </a:t>
            </a:r>
            <a:r>
              <a:rPr lang="en-US" altLang="zh-CN" sz="2000" b="1" dirty="0" smtClean="0"/>
              <a:t>k </a:t>
            </a:r>
            <a:r>
              <a:rPr lang="zh-CN" altLang="en-US" sz="2000" b="1" dirty="0" smtClean="0"/>
              <a:t>种，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则从 </a:t>
            </a:r>
            <a:r>
              <a:rPr lang="en-US" altLang="zh-CN" sz="2000" b="1" dirty="0" err="1" smtClean="0"/>
              <a:t>rSeg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中取出延迟染色的线段一一为其分配颜色，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直到两者其中一个为空。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/>
              <a:t>这样就</a:t>
            </a:r>
            <a:r>
              <a:rPr lang="zh-CN" altLang="en-US" sz="2000" b="1" dirty="0" smtClean="0"/>
              <a:t>能合理利用所有的线段了。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/>
              <a:t>时间复杂</a:t>
            </a:r>
            <a:r>
              <a:rPr lang="zh-CN" altLang="en-US" sz="2000" b="1" dirty="0" smtClean="0"/>
              <a:t>度：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排序 </a:t>
            </a:r>
            <a:r>
              <a:rPr lang="en-US" altLang="zh-CN" sz="2000" b="1" dirty="0" smtClean="0"/>
              <a:t>O(</a:t>
            </a:r>
            <a:r>
              <a:rPr lang="en-US" altLang="zh-CN" sz="2000" b="1" dirty="0" err="1" smtClean="0"/>
              <a:t>nlogn</a:t>
            </a:r>
            <a:r>
              <a:rPr lang="en-US" altLang="zh-CN" sz="2000" b="1" dirty="0" smtClean="0"/>
              <a:t>) + </a:t>
            </a:r>
            <a:r>
              <a:rPr lang="zh-CN" altLang="en-US" sz="2000" b="1" dirty="0" smtClean="0"/>
              <a:t>枚举位置 </a:t>
            </a:r>
            <a:r>
              <a:rPr lang="en-US" altLang="zh-CN" sz="2000" b="1" dirty="0" smtClean="0"/>
              <a:t>O(n) + </a:t>
            </a:r>
            <a:r>
              <a:rPr lang="zh-CN" altLang="en-US" sz="2000" b="1" dirty="0" smtClean="0"/>
              <a:t>延迟染色 </a:t>
            </a:r>
            <a:r>
              <a:rPr lang="en-US" altLang="zh-CN" sz="2000" b="1" dirty="0" smtClean="0"/>
              <a:t>O(n)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484849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579296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1.Q1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Q2</a:t>
            </a:r>
            <a:r>
              <a:rPr lang="zh-CN" altLang="en-US" sz="2800" b="1" dirty="0" smtClean="0"/>
              <a:t>是分开解的，有必要吗？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A2</a:t>
            </a:r>
            <a:r>
              <a:rPr lang="zh-CN" altLang="en-US" sz="2800" b="1" dirty="0" smtClean="0"/>
              <a:t>枚举每个位置之前，如果 </a:t>
            </a:r>
            <a:r>
              <a:rPr lang="en-US" altLang="zh-CN" sz="2800" b="1" dirty="0" err="1" smtClean="0"/>
              <a:t>rCol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为空，</a:t>
            </a:r>
            <a:r>
              <a:rPr lang="zh-CN" altLang="en-US" sz="2800" b="1" dirty="0"/>
              <a:t>说明当前端点到上个端点之间的区间已覆盖 </a:t>
            </a:r>
            <a:r>
              <a:rPr lang="en-US" altLang="zh-CN" sz="2800" b="1" dirty="0"/>
              <a:t>k </a:t>
            </a:r>
            <a:r>
              <a:rPr lang="zh-CN" altLang="en-US" sz="2800" b="1" dirty="0"/>
              <a:t>种颜色，累加</a:t>
            </a:r>
            <a:r>
              <a:rPr lang="zh-CN" altLang="en-US" sz="2800" b="1" dirty="0" smtClean="0"/>
              <a:t>答案即可。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2.A2</a:t>
            </a:r>
            <a:r>
              <a:rPr lang="zh-CN" altLang="en-US" sz="2800" b="1" dirty="0" smtClean="0"/>
              <a:t>排序时，为何相同位置右端点靠前？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右</a:t>
            </a:r>
            <a:r>
              <a:rPr lang="zh-CN" altLang="en-US" sz="2800" b="1" dirty="0" smtClean="0"/>
              <a:t>端点还色要先于左端点染色。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本题的解法是什么算法呢？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尽可能染不同的颜色 </a:t>
            </a:r>
            <a:r>
              <a:rPr lang="en-US" altLang="zh-CN" sz="2800" b="1" dirty="0" smtClean="0"/>
              <a:t>-&gt; </a:t>
            </a:r>
            <a:r>
              <a:rPr lang="zh-CN" altLang="en-US" sz="2800" b="1" dirty="0" smtClean="0"/>
              <a:t>贪心；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左端点染，右端点还 </a:t>
            </a:r>
            <a:r>
              <a:rPr lang="en-US" altLang="zh-CN" sz="2800" b="1" dirty="0" smtClean="0"/>
              <a:t>-&gt; </a:t>
            </a:r>
            <a:r>
              <a:rPr lang="zh-CN" altLang="en-US" sz="2800" b="1" dirty="0" smtClean="0"/>
              <a:t>扫描线；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主要</a:t>
            </a:r>
            <a:r>
              <a:rPr lang="zh-CN" altLang="en-US" sz="2800" b="1" dirty="0" smtClean="0"/>
              <a:t>是思想。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339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2018ICPC</a:t>
            </a:r>
            <a:r>
              <a:rPr lang="zh-CN" altLang="en-US" dirty="0" smtClean="0"/>
              <a:t>南京 </a:t>
            </a:r>
            <a:r>
              <a:rPr lang="en-US" altLang="zh-CN" dirty="0" smtClean="0"/>
              <a:t>M - </a:t>
            </a:r>
            <a:r>
              <a:rPr lang="en-US" altLang="zh-CN" b="1" dirty="0"/>
              <a:t>Mediocre String Problem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定位是银牌题：</a:t>
            </a:r>
            <a:r>
              <a:rPr lang="en-US" altLang="zh-CN" dirty="0" smtClean="0"/>
              <a:t>53/326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65021"/>
            <a:ext cx="8712968" cy="444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79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0871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zh-CN" altLang="en-US" sz="2400" b="1" dirty="0"/>
              <a:t>给一个串 </a:t>
            </a:r>
            <a:r>
              <a:rPr lang="en-US" altLang="zh-CN" sz="2400" b="1" dirty="0"/>
              <a:t>s </a:t>
            </a:r>
            <a:r>
              <a:rPr lang="zh-CN" altLang="en-US" sz="2400" b="1" dirty="0"/>
              <a:t>和 串 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，求 </a:t>
            </a:r>
            <a:r>
              <a:rPr lang="en-US" altLang="zh-CN" sz="2400" b="1" dirty="0"/>
              <a:t>s </a:t>
            </a:r>
            <a:r>
              <a:rPr lang="zh-CN" altLang="en-US" sz="2400" b="1" dirty="0"/>
              <a:t>的子串 </a:t>
            </a:r>
            <a:r>
              <a:rPr lang="en-US" altLang="zh-CN" sz="2400" b="1" dirty="0"/>
              <a:t>s[i] ~ s[j] </a:t>
            </a:r>
            <a:r>
              <a:rPr lang="zh-CN" altLang="en-US" sz="2400" b="1" dirty="0"/>
              <a:t>与 </a:t>
            </a:r>
            <a:r>
              <a:rPr lang="en-US" altLang="zh-CN" sz="2400" b="1" dirty="0"/>
              <a:t>t </a:t>
            </a:r>
            <a:r>
              <a:rPr lang="zh-CN" altLang="en-US" sz="2400" b="1" dirty="0"/>
              <a:t>的前缀 </a:t>
            </a:r>
            <a:r>
              <a:rPr lang="en-US" altLang="zh-CN" sz="2400" b="1" dirty="0"/>
              <a:t>t[1] ~ t[k] </a:t>
            </a:r>
            <a:r>
              <a:rPr lang="zh-CN" altLang="en-US" sz="2400" b="1" dirty="0"/>
              <a:t>能拼成回文串的 （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）三元组数，其中 </a:t>
            </a:r>
            <a:r>
              <a:rPr lang="en-US" altLang="zh-CN" sz="2400" b="1" dirty="0"/>
              <a:t>j – i + 1 &gt; k</a:t>
            </a:r>
            <a:r>
              <a:rPr lang="zh-CN" altLang="en-US" sz="2400" b="1" dirty="0"/>
              <a:t>。</a:t>
            </a:r>
          </a:p>
          <a:p>
            <a:pPr marL="0" indent="0" fontAlgn="base">
              <a:buNone/>
            </a:pPr>
            <a:r>
              <a:rPr lang="en-US" altLang="zh-CN" sz="2400" b="1" dirty="0"/>
              <a:t>1 &lt;= |t| &lt; |s| &lt;= </a:t>
            </a:r>
            <a:r>
              <a:rPr lang="en-US" altLang="zh-CN" sz="2400" b="1" dirty="0" smtClean="0"/>
              <a:t>1e6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0" indent="0" fontAlgn="base">
              <a:buNone/>
            </a:pPr>
            <a:endParaRPr lang="en-US" altLang="zh-CN" sz="2400" b="1" dirty="0"/>
          </a:p>
          <a:p>
            <a:pPr marL="0" indent="0" fontAlgn="base">
              <a:buNone/>
            </a:pPr>
            <a:r>
              <a:rPr lang="en-US" altLang="zh-CN" sz="2400" b="1" dirty="0" err="1"/>
              <a:t>a</a:t>
            </a:r>
            <a:r>
              <a:rPr lang="en-US" altLang="zh-CN" sz="2400" b="1" dirty="0" err="1" smtClean="0"/>
              <a:t>baba</a:t>
            </a:r>
            <a:endParaRPr lang="en-US" altLang="zh-CN" sz="2400" b="1" dirty="0" smtClean="0"/>
          </a:p>
          <a:p>
            <a:pPr marL="0" indent="0" fontAlgn="base">
              <a:buNone/>
            </a:pPr>
            <a:r>
              <a:rPr lang="en-US" altLang="zh-CN" sz="2400" b="1" dirty="0" smtClean="0"/>
              <a:t>aba</a:t>
            </a:r>
          </a:p>
          <a:p>
            <a:pPr marL="0" indent="0" fontAlgn="base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ab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a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abab</a:t>
            </a:r>
            <a:r>
              <a:rPr lang="en-US" altLang="zh-CN" sz="2400" b="1" dirty="0" err="1" smtClean="0">
                <a:solidFill>
                  <a:srgbClr val="00B0F0"/>
                </a:solidFill>
              </a:rPr>
              <a:t>a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abab</a:t>
            </a:r>
            <a:r>
              <a:rPr lang="en-US" altLang="zh-CN" sz="2400" b="1" dirty="0" err="1" smtClean="0">
                <a:solidFill>
                  <a:srgbClr val="00B0F0"/>
                </a:solidFill>
              </a:rPr>
              <a:t>aba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bab</a:t>
            </a:r>
            <a:r>
              <a:rPr lang="en-US" altLang="zh-CN" sz="2400" b="1" dirty="0" err="1" smtClean="0">
                <a:solidFill>
                  <a:srgbClr val="00B0F0"/>
                </a:solidFill>
              </a:rPr>
              <a:t>ab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ab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a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pPr marL="0" indent="0" fontAlgn="base">
              <a:buNone/>
            </a:pPr>
            <a:endParaRPr lang="en-US" altLang="zh-CN" sz="2400" b="1" dirty="0"/>
          </a:p>
          <a:p>
            <a:pPr marL="0" indent="0" fontAlgn="base">
              <a:buNone/>
            </a:pPr>
            <a:r>
              <a:rPr lang="en-US" altLang="zh-CN" sz="2400" dirty="0"/>
              <a:t>s[i] ~ s[j] </a:t>
            </a:r>
            <a:r>
              <a:rPr lang="zh-CN" altLang="en-US" sz="2400" dirty="0"/>
              <a:t>与 </a:t>
            </a:r>
            <a:r>
              <a:rPr lang="en-US" altLang="zh-CN" sz="2400" dirty="0"/>
              <a:t>t[1] ~ t[k] </a:t>
            </a:r>
            <a:r>
              <a:rPr lang="zh-CN" altLang="en-US" sz="2400" dirty="0"/>
              <a:t>能拼成回文串，显然要满足：</a:t>
            </a:r>
          </a:p>
          <a:p>
            <a:pPr marL="0" indent="0" fontAlgn="base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s[i + k – 1] ~ s[i]</a:t>
            </a:r>
            <a:r>
              <a:rPr lang="zh-CN" altLang="en-US" sz="2400" dirty="0"/>
              <a:t>（注意顺序） 与 </a:t>
            </a:r>
            <a:r>
              <a:rPr lang="en-US" altLang="zh-CN" sz="2400" dirty="0"/>
              <a:t>t[1] ~ t[k] </a:t>
            </a:r>
            <a:r>
              <a:rPr lang="zh-CN" altLang="en-US" sz="2400" dirty="0"/>
              <a:t>对应相等；</a:t>
            </a:r>
          </a:p>
          <a:p>
            <a:pPr marL="0" indent="0" fontAlgn="base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s[i + k] ~ s[j] </a:t>
            </a:r>
            <a:r>
              <a:rPr lang="zh-CN" altLang="en-US" sz="2400" dirty="0"/>
              <a:t>是回文串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 fontAlgn="base">
              <a:buNone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aabc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aba</a:t>
            </a:r>
            <a:r>
              <a:rPr lang="en-US" altLang="zh-CN" sz="2400" b="1" dirty="0" err="1" smtClean="0">
                <a:solidFill>
                  <a:srgbClr val="00B0F0"/>
                </a:solidFill>
              </a:rPr>
              <a:t>cbaa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pPr marL="0" indent="0" fontAlgn="base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的每一位向前能和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的前缀匹多长</a:t>
            </a:r>
            <a:endParaRPr lang="en-US" altLang="zh-CN" sz="2400" dirty="0" smtClean="0"/>
          </a:p>
          <a:p>
            <a:pPr marL="0" indent="0" fontAlgn="base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的每一位向后能作为多少个回文串的开头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61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1839</Words>
  <Application>Microsoft Office PowerPoint</Application>
  <PresentationFormat>全屏显示(4:3)</PresentationFormat>
  <Paragraphs>181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前言</vt:lpstr>
      <vt:lpstr>2018ICPC徐州 H – Rikka with A Long Colour Palette</vt:lpstr>
      <vt:lpstr>PowerPoint 演示文稿</vt:lpstr>
      <vt:lpstr>PowerPoint 演示文稿</vt:lpstr>
      <vt:lpstr>PowerPoint 演示文稿</vt:lpstr>
      <vt:lpstr>PowerPoint 演示文稿</vt:lpstr>
      <vt:lpstr>总结&amp;&amp;回顾</vt:lpstr>
      <vt:lpstr>2018ICPC南京 M - Mediocre String Problem </vt:lpstr>
      <vt:lpstr>PowerPoint 演示文稿</vt:lpstr>
      <vt:lpstr>PowerPoint 演示文稿</vt:lpstr>
      <vt:lpstr>总结&amp;&amp;回顾</vt:lpstr>
      <vt:lpstr>2019ICPC西安邀请赛 E – Tree</vt:lpstr>
      <vt:lpstr>PowerPoint 演示文稿</vt:lpstr>
      <vt:lpstr>PowerPoint 演示文稿</vt:lpstr>
      <vt:lpstr>PowerPoint 演示文稿</vt:lpstr>
      <vt:lpstr>总结&amp;&amp;回顾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前言</dc:title>
  <dc:creator>asus</dc:creator>
  <cp:lastModifiedBy>asus</cp:lastModifiedBy>
  <cp:revision>28</cp:revision>
  <dcterms:created xsi:type="dcterms:W3CDTF">2019-07-17T23:32:28Z</dcterms:created>
  <dcterms:modified xsi:type="dcterms:W3CDTF">2019-07-19T03:04:30Z</dcterms:modified>
</cp:coreProperties>
</file>