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0" r:id="rId4"/>
    <p:sldId id="257" r:id="rId5"/>
    <p:sldId id="261" r:id="rId6"/>
    <p:sldId id="258" r:id="rId7"/>
    <p:sldId id="262" r:id="rId8"/>
    <p:sldId id="259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A6D1B-10F8-4ADA-B57F-EC977F3E4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F82CE0-9EA9-4B01-BCBB-CC807FEA9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4DB7A-CB1D-4985-ACB5-E5E4E5F5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CFCF-6996-4F7C-B08B-C3083647BD3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3937CF-B2CC-40BA-9447-CD4ED7B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41177-7493-4331-9EF4-3DE16426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6FB5-3B30-453C-8EBA-64CED5F1A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22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962C0-D04D-426B-AE66-7C0B5CC6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AD8FFD-446F-4091-B4F8-AAAF09722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083B7-4CC6-4BF3-9EEF-2E61E074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CFCF-6996-4F7C-B08B-C3083647BD3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44ADEC-ED6F-4A2D-B057-17CBBD01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86758-C64E-4751-B546-9EA27D3D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6FB5-3B30-453C-8EBA-64CED5F1A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31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2A9C17-672E-4720-9726-46146F2E2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57D9EC-4F54-41B4-A10B-19625BCC5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BC566-7126-43FE-8AB6-3AFF4259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CFCF-6996-4F7C-B08B-C3083647BD3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2D9F5-B69F-4C31-AD56-CCAD074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27D1B-8A90-4930-B550-9166D4BF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6FB5-3B30-453C-8EBA-64CED5F1A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0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A9ED9-F1D4-4D36-8422-CC567DD4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887C57-EFA5-4C6D-9658-F2F16D601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BA78B-EE8A-4EF7-8EAE-DF8C785D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CFCF-6996-4F7C-B08B-C3083647BD3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CE68D-5ECB-4FE5-A22C-4DE1FD28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F99D4-4CEF-4C0D-9503-69EDD6CC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6FB5-3B30-453C-8EBA-64CED5F1A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82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5AE43-26AC-428E-939F-29BAE11C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300B9B-41B8-4BCA-8F00-149061817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C8CCF-17E0-425B-9DFC-2052142D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CFCF-6996-4F7C-B08B-C3083647BD3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6AABA-F81E-453E-A280-26A092FF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468F5-A4D2-4775-968F-49D572C1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6FB5-3B30-453C-8EBA-64CED5F1A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81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986CE-AFDE-4B6B-9277-87E0DB64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8FBD2-A93A-4BC1-ACB8-71E549228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07E2B6-F598-4D9A-A490-FA6AD415B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FB8991-6769-4532-9FD7-55A731E4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CFCF-6996-4F7C-B08B-C3083647BD3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30EA37-DFDB-4DFF-8677-68BFCC680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934882-E4C6-4CA1-B248-4906A0A9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6FB5-3B30-453C-8EBA-64CED5F1A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8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E69B7-1541-4DC0-99F2-990D6690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D6D68E-6503-4689-849F-B0A2068C4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5D9AB5-E1D4-405C-A389-020807C18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9C8A87-278D-4724-A2CC-39F07E39A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2CD177-6214-4073-A075-520B5F2B2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515095-309C-4C75-A3B5-9E64D71A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CFCF-6996-4F7C-B08B-C3083647BD3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2306C3-FD47-4A89-9DFB-763A7E78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67F2D2-45C4-41CF-BCCD-560E0C3F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6FB5-3B30-453C-8EBA-64CED5F1A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24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3779D-E0FC-4476-ADF0-E3D456AA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9130FC-171F-4595-AF31-9A12037F5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CFCF-6996-4F7C-B08B-C3083647BD3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7A7DAE-912F-4B6A-B3B1-D4278BDD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71E356-B85D-4F69-ABC5-40F00DC8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6FB5-3B30-453C-8EBA-64CED5F1A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09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F09082-7842-4F09-80EE-B57D68D0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CFCF-6996-4F7C-B08B-C3083647BD3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6DEF2C-4286-4D89-9398-3E52ED652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A0AD87-A5FA-486D-9F5B-109DF66F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6FB5-3B30-453C-8EBA-64CED5F1A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73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709C9-A846-4A35-8E8E-5E3264E0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549C2-16A0-4D61-A2C5-E767BB858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EEE17F-3FEE-421F-99BD-BC71274B3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A2FF4D-4358-48FA-BCEC-871FB347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CFCF-6996-4F7C-B08B-C3083647BD3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F06B08-B658-4FB5-8026-3346A1C2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708BB3-4906-4510-8457-BBFFBBE8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6FB5-3B30-453C-8EBA-64CED5F1A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44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1B73E-FDB5-449A-A413-FE3C1B17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757095-5991-4FF3-B1EE-367111E64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71C720-3E15-4D8F-A47D-2C834544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8F2A12-0018-414B-A914-FC1AE449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CFCF-6996-4F7C-B08B-C3083647BD3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96159E-9094-4FC1-B9A9-19E8724C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7B40DB-5A03-4BB5-9F74-F64B5234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6FB5-3B30-453C-8EBA-64CED5F1A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16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988195-FFF6-4052-8640-4908499B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0473F9-5540-4F38-8D0B-0BEBFB336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6FD18-FC7D-4EA2-8A2E-CAB711F06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CCFCF-6996-4F7C-B08B-C3083647BD3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F4EB6-F957-488D-AE18-8B69FA15A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D8F39-6D33-4BB0-99FC-547688524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06FB5-3B30-453C-8EBA-64CED5F1A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57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AD3779-48A4-4F58-9276-22A55C250E15}"/>
              </a:ext>
            </a:extLst>
          </p:cNvPr>
          <p:cNvSpPr txBox="1"/>
          <p:nvPr/>
        </p:nvSpPr>
        <p:spPr>
          <a:xfrm>
            <a:off x="3957404" y="2042212"/>
            <a:ext cx="5036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例题选讲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EE9017-78CE-473C-9E93-6498182F9CAB}"/>
              </a:ext>
            </a:extLst>
          </p:cNvPr>
          <p:cNvSpPr txBox="1"/>
          <p:nvPr/>
        </p:nvSpPr>
        <p:spPr>
          <a:xfrm>
            <a:off x="3727555" y="3822731"/>
            <a:ext cx="44071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GJH </a:t>
            </a:r>
          </a:p>
          <a:p>
            <a:pPr algn="ctr"/>
            <a:r>
              <a:rPr lang="en-US" altLang="zh-CN" sz="2800" dirty="0"/>
              <a:t>2019.7.22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8955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5B4A7B8-3B88-4930-8E45-26BAAD7A437E}"/>
              </a:ext>
            </a:extLst>
          </p:cNvPr>
          <p:cNvSpPr txBox="1"/>
          <p:nvPr/>
        </p:nvSpPr>
        <p:spPr>
          <a:xfrm>
            <a:off x="527154" y="674553"/>
            <a:ext cx="111376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Question 1</a:t>
            </a:r>
          </a:p>
          <a:p>
            <a:endParaRPr lang="en-US" altLang="zh-CN" sz="3600" dirty="0"/>
          </a:p>
          <a:p>
            <a:r>
              <a:rPr lang="zh-CN" altLang="zh-CN" sz="3600" dirty="0"/>
              <a:t>给</a:t>
            </a:r>
            <a:r>
              <a:rPr lang="en-US" altLang="zh-CN" sz="3600" dirty="0"/>
              <a:t>n</a:t>
            </a:r>
            <a:r>
              <a:rPr lang="zh-CN" altLang="zh-CN" sz="3600" dirty="0"/>
              <a:t>个点，然后给出</a:t>
            </a:r>
            <a:r>
              <a:rPr lang="en-US" altLang="zh-CN" sz="3600" dirty="0"/>
              <a:t>m</a:t>
            </a:r>
            <a:r>
              <a:rPr lang="zh-CN" altLang="zh-CN" sz="3600" dirty="0"/>
              <a:t>个条件</a:t>
            </a:r>
            <a:r>
              <a:rPr lang="en-US" altLang="zh-CN" sz="3600" dirty="0"/>
              <a:t>a</a:t>
            </a:r>
            <a:r>
              <a:rPr lang="zh-CN" altLang="zh-CN" sz="3600" dirty="0"/>
              <a:t>、</a:t>
            </a:r>
            <a:r>
              <a:rPr lang="en-US" altLang="zh-CN" sz="3600" dirty="0"/>
              <a:t>b</a:t>
            </a:r>
            <a:r>
              <a:rPr lang="zh-CN" altLang="zh-CN" sz="3600" dirty="0"/>
              <a:t>，表示</a:t>
            </a:r>
            <a:r>
              <a:rPr lang="en-US" altLang="zh-CN" sz="3600" dirty="0"/>
              <a:t>a</a:t>
            </a:r>
            <a:r>
              <a:rPr lang="zh-CN" altLang="zh-CN" sz="3600" dirty="0"/>
              <a:t>可到达</a:t>
            </a:r>
            <a:r>
              <a:rPr lang="en-US" altLang="zh-CN" sz="3600" dirty="0"/>
              <a:t>b</a:t>
            </a:r>
            <a:r>
              <a:rPr lang="zh-CN" altLang="zh-CN" sz="3600" dirty="0"/>
              <a:t>，求最少需要建多少条有向边才能满足所有条件。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pt-BR" altLang="zh-CN" sz="3600" dirty="0"/>
              <a:t>2 ≤ n ≤ 105</a:t>
            </a:r>
          </a:p>
          <a:p>
            <a:r>
              <a:rPr lang="pt-BR" altLang="zh-CN" sz="3600" dirty="0"/>
              <a:t>1 ≤ m ≤ 105</a:t>
            </a:r>
            <a:endParaRPr lang="zh-CN" altLang="zh-CN" sz="3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59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AEDCEF-1DFF-4B14-9127-A917ADC3BC2D}"/>
              </a:ext>
            </a:extLst>
          </p:cNvPr>
          <p:cNvSpPr txBox="1"/>
          <p:nvPr/>
        </p:nvSpPr>
        <p:spPr>
          <a:xfrm>
            <a:off x="824459" y="689548"/>
            <a:ext cx="88641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分连通块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链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环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找连通块判断是否有环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409516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498A035-ABC8-45E4-A691-14AD888E6F92}"/>
              </a:ext>
            </a:extLst>
          </p:cNvPr>
          <p:cNvSpPr txBox="1"/>
          <p:nvPr/>
        </p:nvSpPr>
        <p:spPr>
          <a:xfrm>
            <a:off x="512163" y="629585"/>
            <a:ext cx="111676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Question 2</a:t>
            </a:r>
          </a:p>
          <a:p>
            <a:endParaRPr lang="en-US" altLang="zh-CN" sz="3600" dirty="0"/>
          </a:p>
          <a:p>
            <a:r>
              <a:rPr lang="zh-CN" altLang="zh-CN" sz="3600" dirty="0"/>
              <a:t>给两个长度为</a:t>
            </a:r>
            <a:r>
              <a:rPr lang="en-US" altLang="zh-CN" sz="3600" dirty="0"/>
              <a:t>n</a:t>
            </a:r>
            <a:r>
              <a:rPr lang="zh-CN" altLang="zh-CN" sz="3600" dirty="0"/>
              <a:t>的</a:t>
            </a:r>
            <a:r>
              <a:rPr lang="en-US" altLang="zh-CN" sz="3600" dirty="0"/>
              <a:t>01</a:t>
            </a:r>
            <a:r>
              <a:rPr lang="zh-CN" altLang="zh-CN" sz="3600" dirty="0"/>
              <a:t>串，每次挑选第一个串其中的</a:t>
            </a:r>
            <a:r>
              <a:rPr lang="en-US" altLang="zh-CN" sz="3600" dirty="0"/>
              <a:t>m</a:t>
            </a:r>
            <a:r>
              <a:rPr lang="zh-CN" altLang="zh-CN" sz="3600" dirty="0"/>
              <a:t>位翻转（</a:t>
            </a:r>
            <a:r>
              <a:rPr lang="en-US" altLang="zh-CN" sz="3600" dirty="0"/>
              <a:t>0</a:t>
            </a:r>
            <a:r>
              <a:rPr lang="zh-CN" altLang="zh-CN" sz="3600" dirty="0"/>
              <a:t>变成</a:t>
            </a:r>
            <a:r>
              <a:rPr lang="en-US" altLang="zh-CN" sz="3600" dirty="0"/>
              <a:t>1,1</a:t>
            </a:r>
            <a:r>
              <a:rPr lang="zh-CN" altLang="zh-CN" sz="3600" dirty="0"/>
              <a:t>变成</a:t>
            </a:r>
            <a:r>
              <a:rPr lang="en-US" altLang="zh-CN" sz="3600" dirty="0"/>
              <a:t>0,m</a:t>
            </a:r>
            <a:r>
              <a:rPr lang="zh-CN" altLang="zh-CN" sz="3600" dirty="0"/>
              <a:t>位不用连续）问经过</a:t>
            </a:r>
            <a:r>
              <a:rPr lang="en-US" altLang="zh-CN" sz="3600" dirty="0"/>
              <a:t>k</a:t>
            </a:r>
            <a:r>
              <a:rPr lang="zh-CN" altLang="zh-CN" sz="3600" dirty="0"/>
              <a:t>次的后得到第二个串的方案数。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 err="1"/>
              <a:t>n,m,k</a:t>
            </a:r>
            <a:r>
              <a:rPr lang="en-US" altLang="zh-CN" sz="3600" dirty="0"/>
              <a:t> ≤ 100</a:t>
            </a:r>
            <a:endParaRPr lang="zh-CN" altLang="zh-CN" sz="3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62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5AA232-4EC3-4953-A50E-17D7F2ACACC1}"/>
              </a:ext>
            </a:extLst>
          </p:cNvPr>
          <p:cNvSpPr txBox="1"/>
          <p:nvPr/>
        </p:nvSpPr>
        <p:spPr>
          <a:xfrm>
            <a:off x="494675" y="379620"/>
            <a:ext cx="1120264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dp</a:t>
            </a:r>
            <a:r>
              <a:rPr lang="en-US" altLang="zh-CN" sz="3600" dirty="0"/>
              <a:t>[</a:t>
            </a:r>
            <a:r>
              <a:rPr lang="en-US" altLang="zh-CN" sz="3600" dirty="0" err="1"/>
              <a:t>i</a:t>
            </a:r>
            <a:r>
              <a:rPr lang="en-US" altLang="zh-CN" sz="3600" dirty="0"/>
              <a:t>][j]</a:t>
            </a:r>
            <a:r>
              <a:rPr lang="zh-CN" altLang="en-US" sz="3600" dirty="0"/>
              <a:t> </a:t>
            </a:r>
            <a:r>
              <a:rPr lang="zh-CN" altLang="zh-CN" sz="3600" dirty="0"/>
              <a:t>经过了</a:t>
            </a:r>
            <a:r>
              <a:rPr lang="en-US" altLang="zh-CN" sz="3600" dirty="0" err="1"/>
              <a:t>i</a:t>
            </a:r>
            <a:r>
              <a:rPr lang="zh-CN" altLang="zh-CN" sz="3600" dirty="0"/>
              <a:t>轮翻转后奇数位数等于</a:t>
            </a:r>
            <a:r>
              <a:rPr lang="en-US" altLang="zh-CN" sz="3600" dirty="0"/>
              <a:t>j</a:t>
            </a:r>
            <a:r>
              <a:rPr lang="zh-CN" altLang="zh-CN" sz="3600" dirty="0"/>
              <a:t>的方案数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 err="1"/>
              <a:t>dp</a:t>
            </a:r>
            <a:r>
              <a:rPr lang="en-US" altLang="zh-CN" sz="3600" dirty="0"/>
              <a:t>[i+1][j-k+(m-k)]+=</a:t>
            </a:r>
            <a:r>
              <a:rPr lang="en-US" altLang="zh-CN" sz="3600" dirty="0" err="1"/>
              <a:t>dp</a:t>
            </a:r>
            <a:r>
              <a:rPr lang="en-US" altLang="zh-CN" sz="3600" dirty="0"/>
              <a:t>[</a:t>
            </a:r>
            <a:r>
              <a:rPr lang="en-US" altLang="zh-CN" sz="3600" dirty="0" err="1"/>
              <a:t>i</a:t>
            </a:r>
            <a:r>
              <a:rPr lang="en-US" altLang="zh-CN" sz="3600" dirty="0"/>
              <a:t>][j]*C[j][k]*C[n-j][m-k] (0&lt;=k&lt;=</a:t>
            </a:r>
            <a:r>
              <a:rPr lang="en-US" altLang="zh-CN" sz="3600" dirty="0" err="1"/>
              <a:t>m,j</a:t>
            </a:r>
            <a:r>
              <a:rPr lang="zh-CN" altLang="zh-CN" sz="3600" dirty="0"/>
              <a:t>个奇数位中有</a:t>
            </a:r>
            <a:r>
              <a:rPr lang="en-US" altLang="zh-CN" sz="3600" dirty="0"/>
              <a:t>k</a:t>
            </a:r>
            <a:r>
              <a:rPr lang="zh-CN" altLang="zh-CN" sz="3600" dirty="0"/>
              <a:t>个翻转成了偶数</a:t>
            </a:r>
            <a:r>
              <a:rPr lang="en-US" altLang="zh-CN" sz="3600" dirty="0"/>
              <a:t>)</a:t>
            </a:r>
          </a:p>
          <a:p>
            <a:endParaRPr lang="en-US" altLang="zh-CN" sz="3600" dirty="0"/>
          </a:p>
          <a:p>
            <a:r>
              <a:rPr lang="en-US" altLang="zh-CN" sz="3600" dirty="0" err="1"/>
              <a:t>dp</a:t>
            </a:r>
            <a:r>
              <a:rPr lang="en-US" altLang="zh-CN" sz="3600" dirty="0"/>
              <a:t>[0][0]=1  -&gt;  </a:t>
            </a:r>
            <a:r>
              <a:rPr lang="en-US" altLang="zh-CN" sz="3600" dirty="0" err="1"/>
              <a:t>dp</a:t>
            </a:r>
            <a:r>
              <a:rPr lang="en-US" altLang="zh-CN" sz="3600" dirty="0"/>
              <a:t>[k][</a:t>
            </a:r>
            <a:r>
              <a:rPr lang="en-US" altLang="zh-CN" sz="3600" dirty="0" err="1"/>
              <a:t>num_odd</a:t>
            </a:r>
            <a:r>
              <a:rPr lang="en-US" altLang="zh-CN" sz="3600" dirty="0"/>
              <a:t>] ?</a:t>
            </a:r>
          </a:p>
          <a:p>
            <a:endParaRPr lang="en-US" altLang="zh-CN" sz="3600" dirty="0"/>
          </a:p>
          <a:p>
            <a:r>
              <a:rPr lang="en-US" altLang="zh-CN" sz="3600" dirty="0" err="1"/>
              <a:t>dp</a:t>
            </a:r>
            <a:r>
              <a:rPr lang="en-US" altLang="zh-CN" sz="3600" dirty="0"/>
              <a:t>[0][</a:t>
            </a:r>
            <a:r>
              <a:rPr lang="en-US" altLang="zh-CN" sz="3600" dirty="0" err="1"/>
              <a:t>num_odd</a:t>
            </a:r>
            <a:r>
              <a:rPr lang="en-US" altLang="zh-CN" sz="3600" dirty="0"/>
              <a:t>]=1   -&gt;  </a:t>
            </a:r>
            <a:r>
              <a:rPr lang="en-US" altLang="zh-CN" sz="3600" dirty="0" err="1"/>
              <a:t>dp</a:t>
            </a:r>
            <a:r>
              <a:rPr lang="en-US" altLang="zh-CN" sz="3600" dirty="0"/>
              <a:t>[k][0] ?</a:t>
            </a:r>
          </a:p>
          <a:p>
            <a:endParaRPr lang="en-US" altLang="zh-CN" sz="3600" dirty="0"/>
          </a:p>
          <a:p>
            <a:r>
              <a:rPr lang="en-US" altLang="zh-CN" sz="3600" dirty="0" err="1"/>
              <a:t>dp</a:t>
            </a:r>
            <a:r>
              <a:rPr lang="en-US" altLang="zh-CN" sz="3600" dirty="0"/>
              <a:t>[0][</a:t>
            </a:r>
            <a:r>
              <a:rPr lang="en-US" altLang="zh-CN" sz="3600" dirty="0" err="1"/>
              <a:t>num_odd</a:t>
            </a:r>
            <a:r>
              <a:rPr lang="en-US" altLang="zh-CN" sz="3600" dirty="0"/>
              <a:t>]=1   -&gt;  </a:t>
            </a:r>
            <a:r>
              <a:rPr lang="en-US" altLang="zh-CN" sz="3600" dirty="0" err="1"/>
              <a:t>dp</a:t>
            </a:r>
            <a:r>
              <a:rPr lang="en-US" altLang="zh-CN" sz="3600" dirty="0"/>
              <a:t>[k][0] !</a:t>
            </a:r>
            <a:endParaRPr lang="zh-CN" altLang="zh-CN" sz="3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33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FBF782-4F38-4652-AAA5-50A5564ED6BC}"/>
              </a:ext>
            </a:extLst>
          </p:cNvPr>
          <p:cNvSpPr txBox="1"/>
          <p:nvPr/>
        </p:nvSpPr>
        <p:spPr>
          <a:xfrm>
            <a:off x="719527" y="528884"/>
            <a:ext cx="109877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Question 3</a:t>
            </a:r>
          </a:p>
          <a:p>
            <a:endParaRPr lang="en-US" altLang="zh-CN" sz="3600" dirty="0"/>
          </a:p>
          <a:p>
            <a:r>
              <a:rPr lang="zh-CN" altLang="zh-CN" sz="3600" dirty="0"/>
              <a:t>给一个数字</a:t>
            </a:r>
            <a:r>
              <a:rPr lang="en-US" altLang="zh-CN" sz="3600" dirty="0"/>
              <a:t>n</a:t>
            </a:r>
            <a:r>
              <a:rPr lang="zh-CN" altLang="zh-CN" sz="3600" dirty="0"/>
              <a:t>和</a:t>
            </a:r>
            <a:r>
              <a:rPr lang="en-US" altLang="zh-CN" sz="3600" dirty="0"/>
              <a:t>m</a:t>
            </a:r>
            <a:r>
              <a:rPr lang="zh-CN" altLang="zh-CN" sz="3600" dirty="0"/>
              <a:t>个</a:t>
            </a:r>
            <a:r>
              <a:rPr lang="en-US" altLang="zh-CN" sz="3600" dirty="0"/>
              <a:t>0-9</a:t>
            </a:r>
            <a:r>
              <a:rPr lang="zh-CN" altLang="zh-CN" sz="3600" dirty="0"/>
              <a:t>的数字，问</a:t>
            </a:r>
            <a:r>
              <a:rPr lang="en-US" altLang="zh-CN" sz="3600" dirty="0"/>
              <a:t>n</a:t>
            </a:r>
            <a:r>
              <a:rPr lang="zh-CN" altLang="zh-CN" sz="3600" dirty="0"/>
              <a:t>的最小多少倍中没有</a:t>
            </a:r>
            <a:r>
              <a:rPr lang="en-US" altLang="zh-CN" sz="3600" dirty="0"/>
              <a:t>m</a:t>
            </a:r>
            <a:r>
              <a:rPr lang="zh-CN" altLang="zh-CN" sz="3600" dirty="0"/>
              <a:t>中任意一个数字。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n ≤ 1e4</a:t>
            </a:r>
            <a:endParaRPr lang="zh-CN" altLang="zh-CN" sz="3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71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B05780E-D4CD-4BB5-85F1-B7232BAACDE6}"/>
              </a:ext>
            </a:extLst>
          </p:cNvPr>
          <p:cNvSpPr txBox="1"/>
          <p:nvPr/>
        </p:nvSpPr>
        <p:spPr>
          <a:xfrm>
            <a:off x="494675" y="455766"/>
            <a:ext cx="109428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dirty="0"/>
              <a:t>符合要求的数字判断是否为</a:t>
            </a:r>
            <a:r>
              <a:rPr lang="en-US" altLang="zh-CN" sz="3600" dirty="0"/>
              <a:t>n</a:t>
            </a:r>
            <a:r>
              <a:rPr lang="zh-CN" altLang="zh-CN" sz="3600" dirty="0"/>
              <a:t>的整数倍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zh-CN" sz="3600" dirty="0"/>
              <a:t>找</a:t>
            </a:r>
            <a:r>
              <a:rPr lang="en-US" altLang="zh-CN" sz="3600" dirty="0"/>
              <a:t>n</a:t>
            </a:r>
            <a:r>
              <a:rPr lang="zh-CN" altLang="zh-CN" sz="3600" dirty="0"/>
              <a:t>的整数倍判断是否符合要求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zh-CN" sz="3600" dirty="0"/>
              <a:t>枚举由合法的数字构成的整数，直到出现能被</a:t>
            </a:r>
            <a:r>
              <a:rPr lang="en-US" altLang="zh-CN" sz="3600" dirty="0"/>
              <a:t>n</a:t>
            </a:r>
            <a:r>
              <a:rPr lang="zh-CN" altLang="zh-CN" sz="3600" dirty="0"/>
              <a:t>整除或者队列为空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zh-CN" sz="3600" dirty="0"/>
              <a:t>如果有两个整数</a:t>
            </a:r>
            <a:r>
              <a:rPr lang="en-US" altLang="zh-CN" sz="3600" dirty="0"/>
              <a:t>%n==x,</a:t>
            </a:r>
            <a:r>
              <a:rPr lang="zh-CN" altLang="zh-CN" sz="3600" dirty="0"/>
              <a:t>那么显然后面那个可以</a:t>
            </a:r>
            <a:r>
              <a:rPr lang="en-US" altLang="zh-CN" sz="3600" dirty="0" err="1"/>
              <a:t>contine</a:t>
            </a:r>
            <a:r>
              <a:rPr lang="zh-CN" altLang="zh-CN" sz="3600" dirty="0"/>
              <a:t>了，因为增加一位</a:t>
            </a:r>
            <a:r>
              <a:rPr lang="en-US" altLang="zh-CN" sz="3600" dirty="0"/>
              <a:t>y</a:t>
            </a:r>
            <a:r>
              <a:rPr lang="zh-CN" altLang="zh-CN" sz="3600" dirty="0"/>
              <a:t>的话余数都等于</a:t>
            </a:r>
            <a:r>
              <a:rPr lang="en-US" altLang="zh-CN" sz="3600" dirty="0"/>
              <a:t>(x*10+y)%n,</a:t>
            </a:r>
            <a:r>
              <a:rPr lang="zh-CN" altLang="zh-CN" sz="3600" dirty="0"/>
              <a:t>前面的那个数可以覆盖后面的数的所有后续状态，并且更小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0592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6F9B64-BDFA-4878-8CA0-B7F61C79E659}"/>
              </a:ext>
            </a:extLst>
          </p:cNvPr>
          <p:cNvSpPr txBox="1"/>
          <p:nvPr/>
        </p:nvSpPr>
        <p:spPr>
          <a:xfrm>
            <a:off x="509666" y="474345"/>
            <a:ext cx="1138253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Question 4</a:t>
            </a:r>
          </a:p>
          <a:p>
            <a:r>
              <a:rPr lang="zh-CN" altLang="zh-CN" sz="3600" dirty="0"/>
              <a:t>有两个盒子，一开始每个里面都有</a:t>
            </a:r>
            <a:r>
              <a:rPr lang="en-US" altLang="zh-CN" sz="3600" dirty="0"/>
              <a:t>n</a:t>
            </a:r>
            <a:r>
              <a:rPr lang="zh-CN" altLang="zh-CN" sz="3600" dirty="0"/>
              <a:t>个糖果。每天选择一个盒子。选第一个盒子的概率为</a:t>
            </a:r>
            <a:r>
              <a:rPr lang="en-US" altLang="zh-CN" sz="3600" dirty="0"/>
              <a:t>p,</a:t>
            </a:r>
            <a:r>
              <a:rPr lang="zh-CN" altLang="zh-CN" sz="3600" dirty="0"/>
              <a:t>选第二个的概率为（</a:t>
            </a:r>
            <a:r>
              <a:rPr lang="en-US" altLang="zh-CN" sz="3600" dirty="0"/>
              <a:t>1-p</a:t>
            </a:r>
            <a:r>
              <a:rPr lang="zh-CN" altLang="zh-CN" sz="3600" dirty="0"/>
              <a:t>）。对于所选择的盒子，如果还有糖果，他会吃其中一个。</a:t>
            </a:r>
            <a:r>
              <a:rPr lang="en-US" altLang="zh-CN" sz="3600" dirty="0"/>
              <a:t> </a:t>
            </a:r>
            <a:endParaRPr lang="zh-CN" altLang="zh-CN" sz="3600" dirty="0"/>
          </a:p>
          <a:p>
            <a:r>
              <a:rPr lang="zh-CN" altLang="zh-CN" sz="3600" dirty="0"/>
              <a:t>有一天，当打开一个盒子时，他发现没有糖果了。问另一个盒子里剩下的预期糖果数量。答案精确到小数点后四位。</a:t>
            </a:r>
          </a:p>
          <a:p>
            <a:r>
              <a:rPr lang="en-US" altLang="zh-CN" sz="3600" dirty="0"/>
              <a:t>1≤n≤2e5</a:t>
            </a:r>
            <a:endParaRPr lang="zh-CN" altLang="zh-CN" sz="3600" dirty="0"/>
          </a:p>
          <a:p>
            <a:r>
              <a:rPr lang="en-US" altLang="zh-CN" sz="3600" dirty="0"/>
              <a:t>0≤p≤1</a:t>
            </a:r>
            <a:r>
              <a:rPr lang="zh-CN" altLang="zh-CN" sz="3600" dirty="0"/>
              <a:t>，小数点后</a:t>
            </a:r>
            <a:r>
              <a:rPr lang="en-US" altLang="zh-CN" sz="3600" dirty="0"/>
              <a:t>6</a:t>
            </a:r>
            <a:r>
              <a:rPr lang="zh-CN" altLang="zh-CN" sz="3600" dirty="0"/>
              <a:t>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75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151CC08-F832-4846-B6AE-78BB2B2C00B1}"/>
                  </a:ext>
                </a:extLst>
              </p:cNvPr>
              <p:cNvSpPr txBox="1"/>
              <p:nvPr/>
            </p:nvSpPr>
            <p:spPr>
              <a:xfrm>
                <a:off x="269824" y="254833"/>
                <a:ext cx="11647355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DP</a:t>
                </a:r>
              </a:p>
              <a:p>
                <a:r>
                  <a:rPr lang="en-US" altLang="zh-CN" sz="3600" dirty="0" err="1"/>
                  <a:t>dp</a:t>
                </a:r>
                <a:r>
                  <a:rPr lang="en-US" altLang="zh-CN" sz="3600" dirty="0"/>
                  <a:t>[i-1][j]+=</a:t>
                </a:r>
                <a:r>
                  <a:rPr lang="en-US" altLang="zh-CN" sz="3600" dirty="0" err="1"/>
                  <a:t>dp</a:t>
                </a:r>
                <a:r>
                  <a:rPr lang="en-US" altLang="zh-CN" sz="3600" dirty="0"/>
                  <a:t>[</a:t>
                </a:r>
                <a:r>
                  <a:rPr lang="en-US" altLang="zh-CN" sz="3600" dirty="0" err="1"/>
                  <a:t>i</a:t>
                </a:r>
                <a:r>
                  <a:rPr lang="en-US" altLang="zh-CN" sz="3600" dirty="0"/>
                  <a:t>][j]*</a:t>
                </a:r>
                <a:r>
                  <a:rPr lang="en-US" altLang="zh-CN" sz="3600" dirty="0" err="1"/>
                  <a:t>p,dp</a:t>
                </a:r>
                <a:r>
                  <a:rPr lang="en-US" altLang="zh-CN" sz="3600" dirty="0"/>
                  <a:t>[</a:t>
                </a:r>
                <a:r>
                  <a:rPr lang="en-US" altLang="zh-CN" sz="3600" dirty="0" err="1"/>
                  <a:t>i</a:t>
                </a:r>
                <a:r>
                  <a:rPr lang="en-US" altLang="zh-CN" sz="3600" dirty="0"/>
                  <a:t>][</a:t>
                </a:r>
                <a:r>
                  <a:rPr lang="en-US" altLang="zh-CN" sz="3600"/>
                  <a:t>j-1]+=</a:t>
                </a:r>
                <a:r>
                  <a:rPr lang="en-US" altLang="zh-CN" sz="3600" dirty="0" err="1"/>
                  <a:t>dp</a:t>
                </a:r>
                <a:r>
                  <a:rPr lang="en-US" altLang="zh-CN" sz="3600" dirty="0"/>
                  <a:t>[</a:t>
                </a:r>
                <a:r>
                  <a:rPr lang="en-US" altLang="zh-CN" sz="3600" dirty="0" err="1"/>
                  <a:t>i</a:t>
                </a:r>
                <a:r>
                  <a:rPr lang="en-US" altLang="zh-CN" sz="3600" dirty="0"/>
                  <a:t>][j]*(1-p),</a:t>
                </a:r>
                <a:r>
                  <a:rPr lang="zh-CN" altLang="zh-CN" sz="3600" dirty="0"/>
                  <a:t>初始状态</a:t>
                </a:r>
                <a:r>
                  <a:rPr lang="en-US" altLang="zh-CN" sz="3600" dirty="0" err="1"/>
                  <a:t>dp</a:t>
                </a:r>
                <a:r>
                  <a:rPr lang="en-US" altLang="zh-CN" sz="3600" dirty="0"/>
                  <a:t>[n][n]=1</a:t>
                </a:r>
                <a:r>
                  <a:rPr lang="zh-CN" altLang="zh-CN" sz="3600" dirty="0"/>
                  <a:t>，目标为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zh-CN" altLang="zh-CN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zh-CN" altLang="zh-CN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36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zh-CN" sz="3600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zh-CN" altLang="zh-CN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zh-CN" altLang="zh-CN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36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zh-CN" sz="3600" dirty="0"/>
              </a:p>
              <a:p>
                <a:endParaRPr lang="en-US" altLang="zh-CN" sz="3600" dirty="0"/>
              </a:p>
              <a:p>
                <a:r>
                  <a:rPr lang="zh-CN" altLang="en-US" sz="3600" dirty="0"/>
                  <a:t>公式</a:t>
                </a:r>
                <a:endParaRPr lang="en-US" altLang="zh-CN" sz="3600" dirty="0"/>
              </a:p>
              <a:p>
                <a:r>
                  <a:rPr lang="en-US" altLang="zh-CN" sz="3600" dirty="0"/>
                  <a:t>Solve(p)=Σ(n-</a:t>
                </a:r>
                <a:r>
                  <a:rPr lang="en-US" altLang="zh-CN" sz="3600" dirty="0" err="1"/>
                  <a:t>i</a:t>
                </a:r>
                <a:r>
                  <a:rPr lang="en-US" altLang="zh-CN" sz="3600" dirty="0"/>
                  <a:t>)*C(</a:t>
                </a:r>
                <a:r>
                  <a:rPr lang="en-US" altLang="zh-CN" sz="3600" dirty="0" err="1"/>
                  <a:t>n+i,n</a:t>
                </a:r>
                <a:r>
                  <a:rPr lang="en-US" altLang="zh-CN" sz="3600" dirty="0"/>
                  <a:t>)*(p^(n+1))*((1-p)^</a:t>
                </a:r>
                <a:r>
                  <a:rPr lang="en-US" altLang="zh-CN" sz="3600" dirty="0" err="1"/>
                  <a:t>i</a:t>
                </a:r>
                <a:r>
                  <a:rPr lang="en-US" altLang="zh-CN" sz="3600" dirty="0"/>
                  <a:t>)</a:t>
                </a:r>
              </a:p>
              <a:p>
                <a:r>
                  <a:rPr lang="en-US" altLang="zh-CN" sz="3600" dirty="0"/>
                  <a:t>Ans=solve(p)+solve(1-p)</a:t>
                </a:r>
              </a:p>
              <a:p>
                <a:endParaRPr lang="en-US" altLang="zh-CN" sz="3600" dirty="0"/>
              </a:p>
              <a:p>
                <a:r>
                  <a:rPr lang="zh-CN" altLang="en-US" sz="3600" dirty="0"/>
                  <a:t>精度</a:t>
                </a:r>
                <a:endParaRPr lang="en-US" altLang="zh-CN" sz="3600" dirty="0"/>
              </a:p>
              <a:p>
                <a:r>
                  <a:rPr lang="en-US" altLang="zh-CN" sz="3600" dirty="0"/>
                  <a:t>solve(p)=Σ(n-</a:t>
                </a:r>
                <a:r>
                  <a:rPr lang="en-US" altLang="zh-CN" sz="3600" dirty="0" err="1"/>
                  <a:t>i</a:t>
                </a:r>
                <a:r>
                  <a:rPr lang="en-US" altLang="zh-CN" sz="3600" dirty="0"/>
                  <a:t>)*exp(log(C(</a:t>
                </a:r>
                <a:r>
                  <a:rPr lang="en-US" altLang="zh-CN" sz="3600" dirty="0" err="1"/>
                  <a:t>n+i,n</a:t>
                </a:r>
                <a:r>
                  <a:rPr lang="en-US" altLang="zh-CN" sz="3600" dirty="0"/>
                  <a:t>)*(p^(n+1))*((1-p)^</a:t>
                </a:r>
                <a:r>
                  <a:rPr lang="en-US" altLang="zh-CN" sz="3600" dirty="0" err="1"/>
                  <a:t>i</a:t>
                </a:r>
                <a:r>
                  <a:rPr lang="en-US" altLang="zh-CN" sz="3600" dirty="0"/>
                  <a:t>)))=</a:t>
                </a:r>
              </a:p>
              <a:p>
                <a:r>
                  <a:rPr lang="en-US" altLang="zh-CN" sz="3600" dirty="0"/>
                  <a:t>Σ(n-</a:t>
                </a:r>
                <a:r>
                  <a:rPr lang="en-US" altLang="zh-CN" sz="3600" dirty="0" err="1"/>
                  <a:t>i</a:t>
                </a:r>
                <a:r>
                  <a:rPr lang="en-US" altLang="zh-CN" sz="3600" dirty="0"/>
                  <a:t>)*exp(log(C(</a:t>
                </a:r>
                <a:r>
                  <a:rPr lang="en-US" altLang="zh-CN" sz="3600" dirty="0" err="1"/>
                  <a:t>n+i,n</a:t>
                </a:r>
                <a:r>
                  <a:rPr lang="en-US" altLang="zh-CN" sz="3600" dirty="0"/>
                  <a:t>))+(n+1)*log(p)+</a:t>
                </a:r>
                <a:r>
                  <a:rPr lang="en-US" altLang="zh-CN" sz="3600" dirty="0" err="1"/>
                  <a:t>i</a:t>
                </a:r>
                <a:r>
                  <a:rPr lang="en-US" altLang="zh-CN" sz="3600" dirty="0"/>
                  <a:t>*log(1-p))</a:t>
                </a:r>
                <a:endParaRPr lang="zh-CN" altLang="zh-CN" sz="3600" dirty="0"/>
              </a:p>
              <a:p>
                <a:endParaRPr lang="zh-CN" altLang="en-US" sz="36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151CC08-F832-4846-B6AE-78BB2B2C0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24" y="254833"/>
                <a:ext cx="11647355" cy="6740307"/>
              </a:xfrm>
              <a:prstGeom prst="rect">
                <a:avLst/>
              </a:prstGeom>
              <a:blipFill>
                <a:blip r:embed="rId2"/>
                <a:stretch>
                  <a:fillRect l="-1570" t="-1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21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552</Words>
  <Application>Microsoft Office PowerPoint</Application>
  <PresentationFormat>宽屏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 jiahao</dc:creator>
  <cp:lastModifiedBy>gu jiahao</cp:lastModifiedBy>
  <cp:revision>11</cp:revision>
  <dcterms:created xsi:type="dcterms:W3CDTF">2019-07-21T04:00:32Z</dcterms:created>
  <dcterms:modified xsi:type="dcterms:W3CDTF">2019-07-22T02:06:37Z</dcterms:modified>
</cp:coreProperties>
</file>