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2"/>
  </p:notesMasterIdLst>
  <p:handoutMasterIdLst>
    <p:handoutMasterId r:id="rId38"/>
  </p:handoutMasterIdLst>
  <p:sldIdLst>
    <p:sldId id="260" r:id="rId4"/>
    <p:sldId id="257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96" r:id="rId15"/>
    <p:sldId id="272" r:id="rId16"/>
    <p:sldId id="273" r:id="rId17"/>
    <p:sldId id="274" r:id="rId18"/>
    <p:sldId id="275" r:id="rId19"/>
    <p:sldId id="277" r:id="rId20"/>
    <p:sldId id="278" r:id="rId21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3"/>
        <p:guide pos="380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CFCF-6996-4F7C-B08B-C3083647BD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6FB5-3B30-453C-8EBA-64CED5F1AF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CFCF-6996-4F7C-B08B-C3083647BD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6FB5-3B30-453C-8EBA-64CED5F1AF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7404" y="2042212"/>
            <a:ext cx="503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例题选讲</a:t>
            </a:r>
            <a:endParaRPr lang="zh-CN" altLang="en-US" sz="7200" dirty="0"/>
          </a:p>
        </p:txBody>
      </p:sp>
      <p:sp>
        <p:nvSpPr>
          <p:cNvPr id="5" name="文本框 4"/>
          <p:cNvSpPr txBox="1"/>
          <p:nvPr/>
        </p:nvSpPr>
        <p:spPr>
          <a:xfrm>
            <a:off x="3727555" y="3822731"/>
            <a:ext cx="440710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陈仁苗</a:t>
            </a:r>
            <a:r>
              <a:rPr lang="en-US" altLang="zh-CN" sz="3200" dirty="0"/>
              <a:t> </a:t>
            </a:r>
            <a:endParaRPr lang="en-US" altLang="zh-CN" sz="3200" dirty="0"/>
          </a:p>
          <a:p>
            <a:pPr algn="ctr"/>
            <a:r>
              <a:rPr lang="en-US" altLang="zh-CN" sz="2800" dirty="0"/>
              <a:t>2019.8.1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904557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相信凭借大家的智慧，这个子问题俨然是个大水题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设</a:t>
            </a:r>
            <a:r>
              <a:rPr lang="en-US" altLang="zh-CN" sz="2400"/>
              <a:t>dp[i][2]</a:t>
            </a:r>
            <a:r>
              <a:rPr lang="zh-CN" altLang="en-US" sz="2400"/>
              <a:t>，</a:t>
            </a:r>
            <a:r>
              <a:rPr lang="en-US" altLang="zh-CN" sz="2400"/>
              <a:t>dp[i][0]</a:t>
            </a:r>
            <a:r>
              <a:rPr lang="zh-CN" altLang="en-US" sz="2400"/>
              <a:t>表示长度为</a:t>
            </a:r>
            <a:r>
              <a:rPr lang="en-US" altLang="zh-CN" sz="2400"/>
              <a:t>i</a:t>
            </a:r>
            <a:r>
              <a:rPr lang="zh-CN" altLang="en-US" sz="2400"/>
              <a:t>，结尾是</a:t>
            </a:r>
            <a:r>
              <a:rPr lang="en-US" altLang="zh-CN" sz="2400"/>
              <a:t>0</a:t>
            </a:r>
            <a:r>
              <a:rPr lang="zh-CN" altLang="en-US" sz="2400"/>
              <a:t>的方案数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dp[i][1]</a:t>
            </a:r>
            <a:r>
              <a:rPr lang="zh-CN" altLang="en-US" sz="2400">
                <a:sym typeface="+mn-ea"/>
              </a:rPr>
              <a:t>表示长度为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，结尾是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的方案数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那么子问题显然就是</a:t>
            </a:r>
            <a:r>
              <a:rPr lang="en-US" altLang="zh-CN" sz="2400"/>
              <a:t>dp[n][0]+dp[n][1]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它的</a:t>
            </a:r>
            <a:r>
              <a:rPr lang="en-US" altLang="zh-CN" sz="2400"/>
              <a:t>dp</a:t>
            </a:r>
            <a:r>
              <a:rPr lang="zh-CN" altLang="en-US" sz="2400"/>
              <a:t>方程也水，</a:t>
            </a:r>
            <a:r>
              <a:rPr lang="en-US" altLang="zh-CN" sz="2400"/>
              <a:t>dp[1][0]=dp[1][1]=1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dp[i][0]=dp[i-1][0]+dp[i-1][1](0</a:t>
            </a:r>
            <a:r>
              <a:rPr lang="zh-CN" altLang="en-US" sz="2400"/>
              <a:t>前面可以是</a:t>
            </a:r>
            <a:r>
              <a:rPr lang="en-US" altLang="zh-CN" sz="2400"/>
              <a:t>0</a:t>
            </a:r>
            <a:r>
              <a:rPr lang="zh-CN" altLang="en-US" sz="2400"/>
              <a:t>可以是</a:t>
            </a:r>
            <a:r>
              <a:rPr lang="en-US" altLang="zh-CN" sz="2400"/>
              <a:t>1)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dp[i][1]=dp[i-1][0](1</a:t>
            </a:r>
            <a:r>
              <a:rPr lang="zh-CN" altLang="en-US" sz="2400">
                <a:sym typeface="+mn-ea"/>
              </a:rPr>
              <a:t>前面只能是</a:t>
            </a:r>
            <a:r>
              <a:rPr lang="en-US" altLang="zh-CN" sz="24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，</a:t>
            </a:r>
            <a:r>
              <a:rPr lang="zh-CN" sz="2400">
                <a:sym typeface="+mn-ea"/>
              </a:rPr>
              <a:t>否则就出现连续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了</a:t>
            </a:r>
            <a:r>
              <a:rPr lang="en-US" altLang="zh-CN" sz="2400">
                <a:sym typeface="+mn-ea"/>
              </a:rPr>
              <a:t>)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90455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sz="2400"/>
              <a:t>到了这里好像还是没啥卵用啊！</a:t>
            </a:r>
            <a:endParaRPr 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780415" y="2052955"/>
            <a:ext cx="52266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杜教曾经说过，遇事不决先打表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8440" y="1024255"/>
            <a:ext cx="3552825" cy="4810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3970" y="4642485"/>
            <a:ext cx="2621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3200"/>
              <a:t>AMAZING!</a:t>
            </a:r>
            <a:endParaRPr lang="en-US" altLang="zh-CN" sz="3200"/>
          </a:p>
          <a:p>
            <a:pPr fontAlgn="auto">
              <a:lnSpc>
                <a:spcPct val="150000"/>
              </a:lnSpc>
            </a:pPr>
            <a:r>
              <a:rPr lang="zh-CN" altLang="en-US" sz="3200"/>
              <a:t>就是这么神奇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590" y="5237480"/>
            <a:ext cx="779145" cy="7505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1375" y="3385820"/>
            <a:ext cx="5226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居然是个斐波那契数列！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90455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sz="2400"/>
              <a:t>该数列是斐波那契数列的证明也很简单。</a:t>
            </a:r>
            <a:endParaRPr lang="zh-CN" sz="2400"/>
          </a:p>
          <a:p>
            <a:pPr fontAlgn="auto">
              <a:lnSpc>
                <a:spcPct val="150000"/>
              </a:lnSpc>
            </a:pPr>
            <a:r>
              <a:rPr lang="zh-CN" sz="2400"/>
              <a:t>设</a:t>
            </a:r>
            <a:r>
              <a:rPr lang="en-US" altLang="zh-CN" sz="2400"/>
              <a:t>ans[i]=dp[i][0]+dp[i][1]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则</a:t>
            </a:r>
            <a:r>
              <a:rPr lang="en-US" altLang="zh-CN" sz="2400"/>
              <a:t>ans[i]=dp[i-1][0]+dp[i-1][1]+dp[i-1][0]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	 =dp[i-1][0]+dp[i-1][1]+dp[i-2][0]+dp[i-2][1]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	 =ans[i-1]+ans[i-2]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证毕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112191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sz="2400"/>
              <a:t>相信大家看到斐波那契数列的那一刻一定虎躯一震</a:t>
            </a:r>
            <a:endParaRPr lang="zh-CN" sz="2400"/>
          </a:p>
          <a:p>
            <a:pPr fontAlgn="auto">
              <a:lnSpc>
                <a:spcPct val="150000"/>
              </a:lnSpc>
            </a:pPr>
            <a:r>
              <a:rPr lang="zh-CN" sz="2400"/>
              <a:t>这尼玛不是昨天菜鸡学长给的那个矩阵快速幂优化递推的入门题</a:t>
            </a:r>
            <a:r>
              <a:rPr lang="en-US" altLang="zh-CN" sz="2400"/>
              <a:t>(POJ3070)</a:t>
            </a:r>
            <a:r>
              <a:rPr lang="zh-CN" sz="2400"/>
              <a:t>吗？</a:t>
            </a:r>
            <a:endParaRPr lang="zh-CN" sz="2400"/>
          </a:p>
          <a:p>
            <a:pPr fontAlgn="auto">
              <a:lnSpc>
                <a:spcPct val="150000"/>
              </a:lnSpc>
            </a:pPr>
            <a:endParaRPr lang="en-US" altLang="zh-CN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6965" y="3014980"/>
            <a:ext cx="3253105" cy="28130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112191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所以这题现在离</a:t>
            </a:r>
            <a:r>
              <a:rPr lang="en-US" altLang="zh-CN" sz="2400"/>
              <a:t>AC</a:t>
            </a:r>
            <a:r>
              <a:rPr lang="zh-CN" altLang="en-US" sz="2400"/>
              <a:t>就只差如何取出长度为</a:t>
            </a:r>
            <a:r>
              <a:rPr lang="en-US" altLang="zh-CN" sz="2400"/>
              <a:t>k</a:t>
            </a:r>
            <a:r>
              <a:rPr lang="zh-CN" altLang="en-US" sz="2400"/>
              <a:t>的倍数的</a:t>
            </a:r>
            <a:r>
              <a:rPr lang="en-US" altLang="zh-CN" sz="2400"/>
              <a:t>01</a:t>
            </a:r>
            <a:r>
              <a:rPr lang="zh-CN" altLang="en-US" sz="2400"/>
              <a:t>串数量就行了鸭！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这样用一个前缀和</a:t>
            </a:r>
            <a:r>
              <a:rPr lang="zh-CN" sz="2400"/>
              <a:t>记录所有情况</a:t>
            </a:r>
            <a:endParaRPr lang="zh-CN" sz="2400"/>
          </a:p>
          <a:p>
            <a:pPr fontAlgn="auto">
              <a:lnSpc>
                <a:spcPct val="150000"/>
              </a:lnSpc>
            </a:pPr>
            <a:r>
              <a:rPr lang="zh-CN" sz="2400"/>
              <a:t>然后</a:t>
            </a:r>
            <a:r>
              <a:rPr lang="en-US" altLang="zh-CN" sz="2400"/>
              <a:t>sum[r]-sum[l-1]</a:t>
            </a:r>
            <a:r>
              <a:rPr lang="zh-CN" altLang="en-US" sz="2400"/>
              <a:t>就是</a:t>
            </a:r>
            <a:r>
              <a:rPr lang="en-US" altLang="zh-CN" sz="2400"/>
              <a:t>l~r</a:t>
            </a:r>
            <a:r>
              <a:rPr lang="zh-CN" altLang="en-US" sz="2400"/>
              <a:t>的所有情况了鸭！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那怎么只取</a:t>
            </a:r>
            <a:r>
              <a:rPr lang="en-US" altLang="zh-CN" sz="2400"/>
              <a:t>k</a:t>
            </a:r>
            <a:r>
              <a:rPr lang="zh-CN" altLang="en-US" sz="2400"/>
              <a:t>的倍数呢？这一步就是这题的灵魂。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112191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dp[x] dp[x+1] sum[x]</a:t>
            </a:r>
            <a:r>
              <a:rPr lang="zh-CN" altLang="en-US" sz="2400"/>
              <a:t>乘以第一个矩阵相当于</a:t>
            </a:r>
            <a:r>
              <a:rPr lang="en-US" altLang="zh-CN" sz="2400"/>
              <a:t>dp[x] dp[x+1] sum[x]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                                乘以第二个矩阵相当于</a:t>
            </a:r>
            <a:r>
              <a:rPr lang="en-US" altLang="zh-CN" sz="2400">
                <a:sym typeface="+mn-ea"/>
              </a:rPr>
              <a:t>dp[x] dp[x+1] sum[x]+dp[x-1]+dp[x]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/>
        </p:nvGraphicFramePr>
        <p:xfrm>
          <a:off x="909320" y="1019175"/>
          <a:ext cx="10271125" cy="127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930900" imgH="736600" progId="Equation.KSEE3">
                  <p:embed/>
                </p:oleObj>
              </mc:Choice>
              <mc:Fallback>
                <p:oleObj name="" r:id="rId1" imgW="5930900" imgH="736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9320" y="1019175"/>
                        <a:ext cx="10271125" cy="1275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1190" y="333375"/>
            <a:ext cx="9045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山东2019省赛J题 ZOJ 4122 Triangle City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0" y="1535430"/>
            <a:ext cx="9274175" cy="46558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1190" y="873125"/>
            <a:ext cx="9045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定位是夺冠题：</a:t>
            </a:r>
            <a:r>
              <a:rPr lang="en-US" altLang="zh-CN" sz="3200"/>
              <a:t>2/306</a:t>
            </a:r>
            <a:endParaRPr lang="en-US" altLang="zh-CN" sz="320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8230" y="530860"/>
            <a:ext cx="90455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题意如下：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给出一个三角形城市，结构如下图所示。给出每个三角形的a、b、c三个边权，求从(1,1)到(n,n)的最长路，要求输出长度和路径，每条边在最长路中最多出现一次。(2≤n≤300)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0" y="3223895"/>
            <a:ext cx="3725545" cy="32264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11219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8340" y="441325"/>
            <a:ext cx="2771775" cy="2400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0415" y="2979420"/>
            <a:ext cx="92900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每条边最多出现一次，马上想到欧拉路or欧拉回路，又由于(1,1)到(n,n)，确定是欧拉路，由欧拉路性质，有两个点是奇数度其他都偶数。由题意肯定原图中每个点都是偶数度，所以就需要删一些边使得满足欧拉路性质得到满足，可以想到是删掉(1,1)到(n,n)的一条路就行，且删掉的边边权和要尽可能小，因为我们要删掉的是(1,1)到(n,n)的最短路。那么这个题目就已经接近结束了，实现的话用一个pre记录上一个点是谁，pre2记录边的标号，回溯的时候把相应边的vis变0就行，用邻接表的特性，同时将正反边的vis变0(直接^1就能将正边编号变反边，反之亦然)，然后跑一下Hierholzers把欧拉路弄出来就结束了，最长路长度就是所有边的和减去最短路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1190" y="333375"/>
            <a:ext cx="9045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HDU 6562 2018CCPC吉林赛站H题(硬核线段树)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31190" y="873125"/>
            <a:ext cx="9045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定位是金牌题：</a:t>
            </a:r>
            <a:r>
              <a:rPr lang="en-US" altLang="zh-CN" sz="3200"/>
              <a:t>24/227</a:t>
            </a:r>
            <a:endParaRPr lang="en-US" altLang="zh-CN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30" y="2000885"/>
            <a:ext cx="7362825" cy="39827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1190" y="333375"/>
            <a:ext cx="9045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Gym - 100837 F Controlled Tournament(竞赛树 状态压缩)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169035"/>
            <a:ext cx="6118225" cy="5076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0" y="2675255"/>
            <a:ext cx="5506085" cy="24409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8865" y="1465580"/>
            <a:ext cx="90455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题意如下：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有n个空串，两种操作，第一种操作是让l到r区间内的串开头结尾加上d，比如之前是33，d是5，那就变成5335，另一个操作是l到r区间内的所有串求和并输出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1≤n,m</a:t>
            </a:r>
            <a:r>
              <a:rPr lang="en-US" altLang="zh-CN" sz="2400">
                <a:sym typeface="+mn-ea"/>
              </a:rPr>
              <a:t>≤10</a:t>
            </a:r>
            <a:r>
              <a:rPr lang="en-US" altLang="zh-CN" sz="2400" baseline="30000">
                <a:sym typeface="+mn-ea"/>
              </a:rPr>
              <a:t>5</a:t>
            </a:r>
            <a:endParaRPr lang="en-US" altLang="zh-CN" sz="2400" baseline="30000"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11219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780415" y="1996440"/>
            <a:ext cx="1041209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线段树需要维护五个变量，分别是表示的区间的和sum，表示的区间的数字长度len的          ，表示区间右边应该加上的数字的延迟标记为lazr，左边应该加上的数字的延迟标记为lazl，设这些数字的长度的长度为len</a:t>
            </a:r>
            <a:r>
              <a:rPr lang="en-US" altLang="zh-CN" baseline="-25000"/>
              <a:t>i</a:t>
            </a:r>
            <a:r>
              <a:rPr lang="zh-CN" altLang="en-US"/>
              <a:t>，那么lazylen就是</a:t>
            </a:r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623"/>
          <p:cNvGraphicFramePr>
            <a:graphicFrameLocks noChangeAspect="1"/>
          </p:cNvGraphicFramePr>
          <p:nvPr/>
        </p:nvGraphicFramePr>
        <p:xfrm>
          <a:off x="9385935" y="1921510"/>
          <a:ext cx="78867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520700" imgH="431800" progId="Equation.KSEE3">
                  <p:embed/>
                </p:oleObj>
              </mc:Choice>
              <mc:Fallback>
                <p:oleObj name="" r:id="rId3" imgW="5207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5935" y="1921510"/>
                        <a:ext cx="788670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22"/>
          <p:cNvGraphicFramePr>
            <a:graphicFrameLocks noChangeAspect="1"/>
          </p:cNvGraphicFramePr>
          <p:nvPr/>
        </p:nvGraphicFramePr>
        <p:xfrm>
          <a:off x="4100830" y="2882900"/>
          <a:ext cx="78867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0700" imgH="431800" progId="Equation.KSEE3">
                  <p:embed/>
                </p:oleObj>
              </mc:Choice>
              <mc:Fallback>
                <p:oleObj name="" r:id="rId5" imgW="520700" imgH="4318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0830" y="2882900"/>
                        <a:ext cx="788670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11219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63245" y="1599565"/>
            <a:ext cx="1041209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t>查询是最好写的，直接按照普通的线段树加sum就完事了</a:t>
            </a:r>
          </a:p>
          <a:p>
            <a:pPr fontAlgn="auto">
              <a:lnSpc>
                <a:spcPct val="150000"/>
              </a:lnSpc>
            </a:pPr>
            <a:r>
              <a:t>更新的时候，首先更新sum，因为原先的数字需要乘上10为新添的数字留个空位，所以第一项就是sum*10，然后由于这一区间内所有数字都加上了val，也就是第二项需要是(r-l+1)*val，第三项就是在最左边加上val，由于之前维护的len是          ，所以我们只需要在len的基础上*10就是各个区间内的数字要放数字的位置。比如之前是33的话，val是5，之前的len是10^2=100，乘上10就是千位的位置，正好与我们想要的位置符合。</a:t>
            </a:r>
          </a:p>
          <a:p>
            <a:pPr fontAlgn="auto">
              <a:lnSpc>
                <a:spcPct val="150000"/>
              </a:lnSpc>
            </a:pPr>
            <a:r>
              <a:t>然后更新len，因为多出来俩数字，也就是多了俩0，乘个100即可</a:t>
            </a:r>
          </a:p>
          <a:p>
            <a:pPr fontAlgn="auto">
              <a:lnSpc>
                <a:spcPct val="150000"/>
              </a:lnSpc>
            </a:pPr>
            <a:r>
              <a:t>接着更新lazr，之前的lazr*10给新人空位置，然后+val即可</a:t>
            </a:r>
          </a:p>
          <a:p>
            <a:pPr fontAlgn="auto">
              <a:lnSpc>
                <a:spcPct val="150000"/>
              </a:lnSpc>
            </a:pPr>
            <a:r>
              <a:t>lazl的话是往原来数字的左边加，由于lazlen已经记录了当前应该往哪个位加，直接lazl+val*lazlen就可以</a:t>
            </a:r>
          </a:p>
          <a:p>
            <a:pPr fontAlgn="auto">
              <a:lnSpc>
                <a:spcPct val="150000"/>
              </a:lnSpc>
            </a:pPr>
            <a:r>
              <a:t>lazlen是每次多一个数字，所以乘个10即可</a:t>
            </a: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621"/>
          <p:cNvGraphicFramePr>
            <a:graphicFrameLocks noChangeAspect="1"/>
          </p:cNvGraphicFramePr>
          <p:nvPr/>
        </p:nvGraphicFramePr>
        <p:xfrm>
          <a:off x="4415790" y="2816860"/>
          <a:ext cx="78867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20700" imgH="431800" progId="Equation.KSEE3">
                  <p:embed/>
                </p:oleObj>
              </mc:Choice>
              <mc:Fallback>
                <p:oleObj name="" r:id="rId3" imgW="520700" imgH="4318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5790" y="2816860"/>
                        <a:ext cx="788670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11219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63245" y="1599565"/>
            <a:ext cx="1041209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t>接着讲最最最难的延迟标记下传，更新孩子的sum的时候，先让孩子的sum乘以</a:t>
            </a:r>
            <a:r>
              <a:rPr lang="zh-CN"/>
              <a:t>父亲</a:t>
            </a:r>
            <a:r>
              <a:t>的lazlen，使得孩子的sum右边留下空间放</a:t>
            </a:r>
            <a:r>
              <a:rPr lang="zh-CN"/>
              <a:t>父亲</a:t>
            </a:r>
            <a:r>
              <a:t>的lazr，然后加上孩子的(r-l+1)*父亲的lazr，左边加就是父亲的lazl*孩子的len再乘上父亲的lazlen。</a:t>
            </a:r>
          </a:p>
          <a:p>
            <a:pPr fontAlgn="auto">
              <a:lnSpc>
                <a:spcPct val="150000"/>
              </a:lnSpc>
            </a:pPr>
            <a:r>
              <a:t>孩子的len就是本身乘两次父亲的lazlen，因为lazlen是lazr和lazl各自的长度，所以总长是这俩共同贡献，需要乘两次</a:t>
            </a:r>
          </a:p>
          <a:p>
            <a:pPr fontAlgn="auto">
              <a:lnSpc>
                <a:spcPct val="150000"/>
              </a:lnSpc>
            </a:pPr>
            <a:r>
              <a:t>lazl就是父亲的lazl跟到孩子的lazl后面，也就是父亲的lazl*孩子的lazlen+孩子之前的lazl</a:t>
            </a:r>
          </a:p>
          <a:p>
            <a:pPr fontAlgn="auto">
              <a:lnSpc>
                <a:spcPct val="150000"/>
              </a:lnSpc>
            </a:pPr>
            <a:r>
              <a:t>lazr就是孩子后面空出父亲的lazlen的距离，给父亲的lazr留位置，也就是孩子的lazr*父亲的lazlen+孩子之前的lazr</a:t>
            </a:r>
          </a:p>
          <a:p>
            <a:pPr fontAlgn="auto">
              <a:lnSpc>
                <a:spcPct val="150000"/>
              </a:lnSpc>
            </a:pPr>
            <a:r>
              <a:t>lazlen就是孩子的lazlen乘上父亲的lazlen，因为它是单单一边的长度，所以只用一遍</a:t>
            </a: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7960" y="333375"/>
            <a:ext cx="11823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2016年浙江省赛B ZOJ 3937 More Health Points(树上dfs+斜率优化+可持久化维护凸壳)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10515" y="873125"/>
            <a:ext cx="11330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定位是夺冠</a:t>
            </a:r>
            <a:r>
              <a:rPr lang="en-US" altLang="zh-CN" sz="3200"/>
              <a:t>/</a:t>
            </a:r>
            <a:r>
              <a:rPr lang="zh-CN" altLang="en-US" sz="3200"/>
              <a:t>金牌</a:t>
            </a:r>
            <a:r>
              <a:rPr lang="zh-CN" altLang="en-US" sz="3200"/>
              <a:t>题：</a:t>
            </a:r>
            <a:r>
              <a:rPr lang="en-US" altLang="zh-CN" sz="3200"/>
              <a:t>9/500(VJ</a:t>
            </a:r>
            <a:r>
              <a:rPr lang="zh-CN" altLang="en-US" sz="3200"/>
              <a:t>重现榜单，现场赛榜单找不到了</a:t>
            </a:r>
            <a:r>
              <a:rPr lang="en-US" altLang="zh-CN" sz="3200"/>
              <a:t>)</a:t>
            </a:r>
            <a:endParaRPr lang="en-US" altLang="zh-CN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1456055"/>
            <a:ext cx="8145145" cy="5349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16617"/>
          <a:stretch>
            <a:fillRect/>
          </a:stretch>
        </p:blipFill>
        <p:spPr>
          <a:xfrm>
            <a:off x="7610475" y="1664335"/>
            <a:ext cx="3938270" cy="48158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8865" y="1465580"/>
            <a:ext cx="101942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题意如下：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给一棵有向树，任选一节点i，从j节点出去权值为val[i]*1+val[i+1]*2+......+val[i+j-1]*j，也可以选择不进入，求最大权值。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1 ≤ N ≤ 10</a:t>
            </a:r>
            <a:r>
              <a:rPr lang="zh-CN" altLang="en-US" sz="2400" baseline="30000"/>
              <a:t>5</a:t>
            </a:r>
            <a:endParaRPr lang="zh-CN" altLang="en-US" sz="2400" baseline="3000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90455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好像非常难，咋搞呢？树链剖分？点分治？</a:t>
            </a:r>
            <a:r>
              <a:rPr lang="en-US" altLang="zh-CN" sz="2400"/>
              <a:t>or..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4460" y="2909570"/>
            <a:ext cx="5715000" cy="31813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111099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打不过这题，那就拿这题的儿子出气！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看一个该问题的简化问题。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如果把背景从树上换成是序列上，且将</a:t>
            </a:r>
            <a:r>
              <a:rPr lang="en-US" altLang="zh-CN" sz="2400"/>
              <a:t>n</a:t>
            </a:r>
            <a:r>
              <a:rPr lang="zh-CN" altLang="en-US" sz="2400"/>
              <a:t>的范围缩小到</a:t>
            </a:r>
            <a:r>
              <a:rPr lang="en-US" altLang="zh-CN" sz="2400"/>
              <a:t>1000</a:t>
            </a:r>
            <a:r>
              <a:rPr lang="zh-CN" altLang="en-US" sz="2400"/>
              <a:t>，</a:t>
            </a:r>
            <a:r>
              <a:rPr lang="zh-CN" altLang="en-US" sz="2400"/>
              <a:t>这题该怎么做？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即：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对于一个序列，求val[i]*1+val[i+1]*2+......+val[i+j-1]*j最大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90455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相信这个简易版本在大家眼里简直不堪一击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定义f[i]=val[1]*1+val[2]*2+......+val[i]*i，sum[i]=val[1]+val[2]+......+val[i]，假设对于i来说，[j+1,i]这一区间是最优解，定义dp[i]为以i为终点的最优解，则dp[i]=f[i]-f[j]-j*(sum[i]-sum[j])。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10943590" cy="3775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dp[i]=f[i]-f[j]-j*(sum[i]-sum[j])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可能有大佬就会发问了，你这玩意儿又有</a:t>
            </a:r>
            <a:r>
              <a:rPr lang="en-US" altLang="zh-CN" sz="2400"/>
              <a:t>i</a:t>
            </a:r>
            <a:r>
              <a:rPr lang="zh-CN" altLang="en-US" sz="2400"/>
              <a:t>，又有</a:t>
            </a:r>
            <a:r>
              <a:rPr lang="en-US" altLang="zh-CN" sz="2400"/>
              <a:t>j</a:t>
            </a:r>
            <a:r>
              <a:rPr lang="zh-CN" altLang="en-US" sz="2400"/>
              <a:t>的，要</a:t>
            </a:r>
            <a:r>
              <a:rPr lang="en-US" altLang="zh-CN" sz="2400"/>
              <a:t>n</a:t>
            </a:r>
            <a:r>
              <a:rPr lang="en-US" altLang="zh-CN" sz="2400" baseline="30000"/>
              <a:t>2</a:t>
            </a:r>
            <a:r>
              <a:rPr lang="zh-CN" altLang="en-US" sz="2400"/>
              <a:t>复杂度，</a:t>
            </a:r>
            <a:r>
              <a:rPr lang="en-US" altLang="zh-CN" sz="2400"/>
              <a:t>n</a:t>
            </a:r>
            <a:r>
              <a:rPr lang="zh-CN" altLang="en-US" sz="2400"/>
              <a:t>是</a:t>
            </a:r>
            <a:r>
              <a:rPr lang="en-US" altLang="zh-CN" sz="2400"/>
              <a:t>10</a:t>
            </a:r>
            <a:r>
              <a:rPr lang="en-US" altLang="zh-CN" sz="2400" baseline="30000"/>
              <a:t>5</a:t>
            </a:r>
            <a:r>
              <a:rPr lang="zh-CN" altLang="en-US" sz="2400"/>
              <a:t>的，在想</a:t>
            </a:r>
            <a:r>
              <a:rPr lang="en-US" altLang="zh-CN" sz="2400"/>
              <a:t>peach</a:t>
            </a:r>
            <a:r>
              <a:rPr lang="zh-CN" altLang="en-US" sz="2400"/>
              <a:t>呢？</a:t>
            </a:r>
            <a:r>
              <a:rPr lang="en-US" altLang="zh-CN" sz="2400"/>
              <a:t>n</a:t>
            </a:r>
            <a:r>
              <a:rPr lang="en-US" altLang="zh-CN" sz="2400" baseline="30000"/>
              <a:t>2</a:t>
            </a:r>
            <a:r>
              <a:rPr lang="zh-CN" altLang="en-US" sz="2400"/>
              <a:t>的方法还用你讲？会范围</a:t>
            </a:r>
            <a:r>
              <a:rPr lang="en-US" altLang="zh-CN" sz="2400"/>
              <a:t>1000</a:t>
            </a:r>
            <a:r>
              <a:rPr lang="zh-CN" altLang="en-US" sz="2400"/>
              <a:t>的有啥卵用？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 baseline="300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莫急，今天的主角</a:t>
            </a:r>
            <a:r>
              <a:rPr lang="en-US" altLang="zh-CN" sz="2400"/>
              <a:t>——</a:t>
            </a:r>
            <a:r>
              <a:rPr lang="zh-CN" altLang="en-US" sz="2400"/>
              <a:t>斜率优化</a:t>
            </a:r>
            <a:r>
              <a:rPr lang="en-US" altLang="zh-CN" sz="2400"/>
              <a:t>DP</a:t>
            </a:r>
            <a:r>
              <a:rPr lang="zh-CN" altLang="en-US" sz="2400"/>
              <a:t>就要</a:t>
            </a:r>
            <a:r>
              <a:rPr lang="en-US" altLang="zh-CN" sz="2400"/>
              <a:t>show time</a:t>
            </a:r>
            <a:r>
              <a:rPr lang="zh-CN" altLang="en-US" sz="2400"/>
              <a:t>了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8865" y="1465580"/>
            <a:ext cx="90455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题意如下：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一共N个人，给出任意两个人之间的胜负关系，你的编号是M。现在需要安排一棵竞赛树使得M能够胜出，问使竞赛树高度最小且M 获胜的安排方案一共有多少个。(1≤N≤16) 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109435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对于dp[i]=f[i]-f[j]-j*(sum[i]-sum[j])。将该式展开得到dp[i]=f[i]-f[j]-j*sum[i]+j*sum[j]，移项可得f[j]-j*sum[j]=-j*sum[i]+f[i]-dp[i]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2548255"/>
            <a:ext cx="7620000" cy="35528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109435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所以对于这个简易版本，就是一个最基本的斜率优化</a:t>
            </a:r>
            <a:r>
              <a:rPr lang="en-US" altLang="zh-CN" sz="2400"/>
              <a:t>DP</a:t>
            </a:r>
            <a:r>
              <a:rPr lang="zh-CN" altLang="en-US" sz="2400"/>
              <a:t>模型，以该图为例，一个单调队列来维护下凸壳，</a:t>
            </a:r>
            <a:r>
              <a:rPr lang="zh-CN" sz="2400"/>
              <a:t>由下凸壳性质，下凸壳内的点斜率一定是递增的，所以满足单调性可以用单调队列维护，一直到第一个大于等于红线斜率的点，然后插入自己前观察点的斜率和到新点的斜率，如果点的斜率大，那么他连的点就被踢了</a:t>
            </a:r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415" y="4102735"/>
            <a:ext cx="5057140" cy="2358390"/>
          </a:xfrm>
          <a:prstGeom prst="rect">
            <a:avLst/>
          </a:prstGeom>
        </p:spPr>
      </p:pic>
      <p:pic>
        <p:nvPicPr>
          <p:cNvPr id="10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618" y="3815398"/>
            <a:ext cx="38004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109435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但这题到这里还没有结束！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因为之所以前面的可以这么维护，是因为具有单调性，之前不符合要求的点后面一定更加不符合要求</a:t>
            </a:r>
            <a:r>
              <a:rPr lang="en-US" altLang="zh-CN" sz="2400"/>
              <a:t>(</a:t>
            </a:r>
            <a:r>
              <a:rPr lang="zh-CN" altLang="en-US" sz="2400"/>
              <a:t>参考洛谷</a:t>
            </a:r>
            <a:r>
              <a:rPr lang="en-US" altLang="zh-CN" sz="2400"/>
              <a:t>P3195</a:t>
            </a:r>
            <a:r>
              <a:rPr lang="zh-CN" altLang="en-US" sz="2400"/>
              <a:t>，斜率不断增大，之前不符合的后面更不符合，本题原理相同</a:t>
            </a:r>
            <a:r>
              <a:rPr lang="en-US" altLang="zh-CN" sz="2400"/>
              <a:t>)</a:t>
            </a:r>
            <a:r>
              <a:rPr lang="zh-CN" altLang="en-US" sz="2400"/>
              <a:t>，所以可以坦然的一脚踢出门外。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但是这题是树！他走了这条路还有可能回来！所以不能把它踢掉，得能够还原历史版本的下凸壳，也就是可持久化维护下凸壳。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109435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说起来好像很难，其实如果刚才</a:t>
            </a:r>
            <a:r>
              <a:rPr lang="en-US" altLang="zh-CN" sz="2400"/>
              <a:t>n=10</a:t>
            </a:r>
            <a:r>
              <a:rPr lang="en-US" altLang="zh-CN" sz="2400" baseline="30000"/>
              <a:t>5</a:t>
            </a:r>
            <a:r>
              <a:rPr lang="zh-CN" altLang="en-US" sz="2400"/>
              <a:t>的简易版本的斜率优化没问题的话，这里也没多大难度。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第一步也是找合适的</a:t>
            </a:r>
            <a:r>
              <a:rPr lang="en-US" altLang="zh-CN" sz="2400"/>
              <a:t>j</a:t>
            </a:r>
            <a:r>
              <a:rPr lang="zh-CN" altLang="en-US" sz="2400"/>
              <a:t>，之前由于前面都给踢了直接取优先队列头，这里由于要保护现场不能随便踢人，但是他同样保持递增性，可以二分，所以找</a:t>
            </a:r>
            <a:r>
              <a:rPr lang="en-US" altLang="zh-CN" sz="2400"/>
              <a:t>j</a:t>
            </a:r>
            <a:r>
              <a:rPr lang="zh-CN" altLang="en-US" sz="2400"/>
              <a:t>直接二分即可。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第二步就是维护凸壳，也是本题最难的部分，其实也不难，也是刚才的原理，点到下一个点的斜率和新点的斜率比较，如果前者大就说明这家伙不行，也是二分找第一个可行的地方，然后把新点插入，插入前需要记住原来尾巴的位置和值，使</a:t>
            </a:r>
            <a:r>
              <a:rPr lang="en-US" altLang="zh-CN" sz="2400"/>
              <a:t>dfs</a:t>
            </a:r>
            <a:r>
              <a:rPr lang="zh-CN" altLang="en-US" sz="2400"/>
              <a:t>回溯的时候可以还原之前的状态。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90455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一个坑点在于正确理解层数少的含义，层数少就是说每一轮都没有人空闲都在比赛，那么很容易得出竞赛树的高度就等于ceil(log2(n))</a:t>
            </a:r>
            <a:r>
              <a:rPr lang="en-US" altLang="zh-CN" sz="2400"/>
              <a:t>(</a:t>
            </a:r>
            <a:r>
              <a:rPr lang="zh-CN" altLang="en-US" sz="2400"/>
              <a:t>参照二叉树的性质</a:t>
            </a:r>
            <a:r>
              <a:rPr lang="en-US" altLang="zh-CN" sz="2400"/>
              <a:t>)</a:t>
            </a:r>
            <a:r>
              <a:rPr lang="zh-CN" altLang="en-US" sz="2400"/>
              <a:t>。然后由于这个很小的数据范围，很容易想到是通过状压</a:t>
            </a:r>
            <a:r>
              <a:rPr lang="en-US" altLang="zh-CN" sz="2400"/>
              <a:t>DP</a:t>
            </a:r>
            <a:r>
              <a:rPr lang="zh-CN" altLang="en-US" sz="2400"/>
              <a:t>获得最终结果。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55015" y="59690"/>
            <a:ext cx="904557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dp建三维，第一维是谁赢，第二维当前是第几层，第三维是当前参与比赛的人的集合。那么dp[u][h][s]就可以通过枚举s的各种情况获得，枚举得到i，然后要求u在i中，然后用s^i就能得到另一边的状态，观察另一边的状态中是否有人(k)能被打败，如果有的话，继续以k能被打败，h-1层，s^i的状态继续递归前进，最后得到最终答案。对于剪枝，一个是记忆化搜索 ，如果已经有结果了直接return，其次是如果当前状态只有一个人了，那么他一定是冠军，返回1，还有一个剪枝是1&lt;&lt;h表示当前层数最多的人数，如果状态表示的1的数量比1&lt;&lt;h要多，那么肯定不行直接return 0，这是一个很强的剪枝，也比较难想到。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55015" y="59690"/>
            <a:ext cx="90455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技巧分析：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如果使用通常的枚举子状态方法，显而易见会得到一个很惨的</a:t>
            </a:r>
            <a:r>
              <a:rPr lang="en-US" altLang="zh-CN" sz="2400"/>
              <a:t>TLE</a:t>
            </a:r>
            <a:r>
              <a:rPr lang="zh-CN" altLang="en-US" sz="2400"/>
              <a:t>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那么如何才能更高效地枚举子状态呢？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2555240"/>
            <a:ext cx="2886075" cy="247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2330" y="2990850"/>
            <a:ext cx="271653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举一个栗子：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对于</a:t>
            </a:r>
            <a:r>
              <a:rPr lang="en-US" altLang="zh-CN"/>
              <a:t>1101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1.1101&amp;1100=1100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2.1101&amp;1011=1001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3.1101&amp;1000=1000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4.1101&amp;0111=0101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5.1101&amp;0100=0100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6.1101&amp;0011=0001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83175" y="3498850"/>
            <a:ext cx="2621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3200"/>
              <a:t>AMAZING!</a:t>
            </a:r>
            <a:endParaRPr lang="en-US" altLang="zh-CN" sz="3200"/>
          </a:p>
          <a:p>
            <a:pPr fontAlgn="auto">
              <a:lnSpc>
                <a:spcPct val="150000"/>
              </a:lnSpc>
            </a:pPr>
            <a:r>
              <a:rPr lang="zh-CN" altLang="en-US" sz="3200"/>
              <a:t>就是这么神奇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795" y="4093845"/>
            <a:ext cx="779145" cy="7505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75225" y="5439410"/>
            <a:ext cx="683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还有一个很优秀的预处理每个数字转换成</a:t>
            </a:r>
            <a:r>
              <a:rPr lang="en-US" altLang="zh-CN"/>
              <a:t>2</a:t>
            </a:r>
            <a:r>
              <a:rPr lang="zh-CN" altLang="en-US"/>
              <a:t>进制后</a:t>
            </a:r>
            <a:r>
              <a:rPr lang="en-US" altLang="zh-CN"/>
              <a:t>1</a:t>
            </a:r>
            <a:r>
              <a:rPr lang="zh-CN" altLang="en-US"/>
              <a:t>的位数的小技巧</a:t>
            </a:r>
            <a:endParaRPr lang="zh-CN" altLang="en-US"/>
          </a:p>
          <a:p>
            <a:r>
              <a:rPr lang="zh-CN" altLang="en-US"/>
              <a:t>具体见代码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3090" y="210185"/>
            <a:ext cx="12684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Gym-101161 G 2016-2017 ACM-ICPC Asia-Bangkok Regional Contest</a:t>
            </a:r>
            <a:endParaRPr lang="zh-CN" altLang="en-US" sz="2400"/>
          </a:p>
          <a:p>
            <a:r>
              <a:rPr lang="zh-CN" altLang="en-US" sz="2400"/>
              <a:t>(矩阵快速幂优化DP)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3268980"/>
            <a:ext cx="11315700" cy="8286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8865" y="1465580"/>
            <a:ext cx="90455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题意如下：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01串，不包含两个连续的1。要求给出满足下述三个条件的01串的个数。(答案模1e9+7)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·01串长度在 [L,R] 之间 (1≤L≤R≤1</a:t>
            </a:r>
            <a:r>
              <a:rPr lang="en-US" altLang="zh-CN" sz="2400"/>
              <a:t>0</a:t>
            </a:r>
            <a:r>
              <a:rPr lang="zh-CN" altLang="en-US" sz="2400" baseline="30000"/>
              <a:t>18</a:t>
            </a:r>
            <a:r>
              <a:rPr lang="zh-CN" altLang="en-US" sz="2400"/>
              <a:t>) 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·01串长度是K的倍数(1≤K≤10</a:t>
            </a:r>
            <a:r>
              <a:rPr lang="zh-CN" altLang="en-US" sz="2400" baseline="30000"/>
              <a:t>9</a:t>
            </a:r>
            <a:r>
              <a:rPr lang="zh-CN" altLang="en-US" sz="2400"/>
              <a:t>)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·不包含连续两个1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0415" y="153670"/>
            <a:ext cx="90455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题目思路：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虽然我啥都不会，但菜鸡也要有尊严！想想自己能干些啥！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如果不考虑数据范围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只想求长度为</a:t>
            </a:r>
            <a:r>
              <a:rPr lang="en-US" altLang="zh-CN" sz="2400"/>
              <a:t>n</a:t>
            </a:r>
            <a:r>
              <a:rPr lang="zh-CN" altLang="en-US" sz="2400"/>
              <a:t>的不包含连续</a:t>
            </a:r>
            <a:r>
              <a:rPr lang="en-US" altLang="zh-CN" sz="2400"/>
              <a:t>1</a:t>
            </a:r>
            <a:r>
              <a:rPr lang="zh-CN" altLang="en-US" sz="2400"/>
              <a:t>的</a:t>
            </a:r>
            <a:r>
              <a:rPr lang="en-US" altLang="zh-CN" sz="2400"/>
              <a:t>01</a:t>
            </a:r>
            <a:r>
              <a:rPr lang="zh-CN" altLang="en-US" sz="2400"/>
              <a:t>串方案数，这题咋搞？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</p:txBody>
      </p:sp>
      <p:pic>
        <p:nvPicPr>
          <p:cNvPr id="2" name="图片 1" descr="BRZ_9IECM(HE{R@]%62S8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8225" y="3015615"/>
            <a:ext cx="3224530" cy="35667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4584</Words>
  <Application>WPS 演示</Application>
  <PresentationFormat>宽屏</PresentationFormat>
  <Paragraphs>216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Office 主题​​</vt:lpstr>
      <vt:lpstr>1_Office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struggle to the end</cp:lastModifiedBy>
  <cp:revision>38</cp:revision>
  <dcterms:created xsi:type="dcterms:W3CDTF">2019-06-19T02:08:00Z</dcterms:created>
  <dcterms:modified xsi:type="dcterms:W3CDTF">2019-08-01T02:10:48Z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