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70" r:id="rId4"/>
    <p:sldId id="271" r:id="rId5"/>
    <p:sldId id="273" r:id="rId6"/>
    <p:sldId id="274" r:id="rId7"/>
    <p:sldId id="275" r:id="rId8"/>
    <p:sldId id="276" r:id="rId9"/>
    <p:sldId id="277" r:id="rId10"/>
    <p:sldId id="278" r:id="rId11"/>
    <p:sldId id="279" r:id="rId12"/>
    <p:sldId id="280" r:id="rId13"/>
    <p:sldId id="281" r:id="rId14"/>
    <p:sldId id="282" r:id="rId15"/>
    <p:sldId id="266" r:id="rId16"/>
    <p:sldId id="290" r:id="rId17"/>
    <p:sldId id="267" r:id="rId18"/>
    <p:sldId id="268" r:id="rId19"/>
    <p:sldId id="269" r:id="rId20"/>
    <p:sldId id="285" r:id="rId21"/>
    <p:sldId id="286" r:id="rId22"/>
    <p:sldId id="288" r:id="rId23"/>
    <p:sldId id="287" r:id="rId24"/>
    <p:sldId id="28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A6D1B-10F8-4ADA-B57F-EC977F3E467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DF82CE0-9EA9-4B01-BCBB-CC807FEA9B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DB4DB7A-CB1D-4985-ACB5-E5E4E5F5FE13}"/>
              </a:ext>
            </a:extLst>
          </p:cNvPr>
          <p:cNvSpPr>
            <a:spLocks noGrp="1"/>
          </p:cNvSpPr>
          <p:nvPr>
            <p:ph type="dt" sz="half" idx="10"/>
          </p:nvPr>
        </p:nvSpPr>
        <p:spPr/>
        <p:txBody>
          <a:bodyPr/>
          <a:lstStyle/>
          <a:p>
            <a:fld id="{11BCCFCF-6996-4F7C-B08B-C3083647BD3A}" type="datetimeFigureOut">
              <a:rPr lang="zh-CN" altLang="en-US" smtClean="0"/>
              <a:pPr/>
              <a:t>2019/8/4</a:t>
            </a:fld>
            <a:endParaRPr lang="zh-CN" altLang="en-US"/>
          </a:p>
        </p:txBody>
      </p:sp>
      <p:sp>
        <p:nvSpPr>
          <p:cNvPr id="5" name="页脚占位符 4">
            <a:extLst>
              <a:ext uri="{FF2B5EF4-FFF2-40B4-BE49-F238E27FC236}">
                <a16:creationId xmlns:a16="http://schemas.microsoft.com/office/drawing/2014/main" id="{433937CF-B2CC-40BA-9447-CD4ED7B230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541177-7493-4331-9EF4-3DE16426312D}"/>
              </a:ext>
            </a:extLst>
          </p:cNvPr>
          <p:cNvSpPr>
            <a:spLocks noGrp="1"/>
          </p:cNvSpPr>
          <p:nvPr>
            <p:ph type="sldNum" sz="quarter" idx="12"/>
          </p:nvPr>
        </p:nvSpPr>
        <p:spPr/>
        <p:txBody>
          <a:bodyPr/>
          <a:lstStyle/>
          <a:p>
            <a:fld id="{16106FB5-3B30-453C-8EBA-64CED5F1AFB7}" type="slidenum">
              <a:rPr lang="zh-CN" altLang="en-US" smtClean="0"/>
              <a:pPr/>
              <a:t>‹#›</a:t>
            </a:fld>
            <a:endParaRPr lang="zh-CN" altLang="en-US"/>
          </a:p>
        </p:txBody>
      </p:sp>
    </p:spTree>
    <p:extLst>
      <p:ext uri="{BB962C8B-B14F-4D97-AF65-F5344CB8AC3E}">
        <p14:creationId xmlns:p14="http://schemas.microsoft.com/office/powerpoint/2010/main" val="355022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962C0-D04D-426B-AE66-7C0B5CC6240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0AD8FFD-446F-4091-B4F8-AAAF0972289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3083B7-4CC6-4BF3-9EEF-2E61E074D2EC}"/>
              </a:ext>
            </a:extLst>
          </p:cNvPr>
          <p:cNvSpPr>
            <a:spLocks noGrp="1"/>
          </p:cNvSpPr>
          <p:nvPr>
            <p:ph type="dt" sz="half" idx="10"/>
          </p:nvPr>
        </p:nvSpPr>
        <p:spPr/>
        <p:txBody>
          <a:bodyPr/>
          <a:lstStyle/>
          <a:p>
            <a:fld id="{11BCCFCF-6996-4F7C-B08B-C3083647BD3A}" type="datetimeFigureOut">
              <a:rPr lang="zh-CN" altLang="en-US" smtClean="0"/>
              <a:pPr/>
              <a:t>2019/8/4</a:t>
            </a:fld>
            <a:endParaRPr lang="zh-CN" altLang="en-US"/>
          </a:p>
        </p:txBody>
      </p:sp>
      <p:sp>
        <p:nvSpPr>
          <p:cNvPr id="5" name="页脚占位符 4">
            <a:extLst>
              <a:ext uri="{FF2B5EF4-FFF2-40B4-BE49-F238E27FC236}">
                <a16:creationId xmlns:a16="http://schemas.microsoft.com/office/drawing/2014/main" id="{3F44ADEC-ED6F-4A2D-B057-17CBBD0181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086758-C64E-4751-B546-9EA27D3DFF15}"/>
              </a:ext>
            </a:extLst>
          </p:cNvPr>
          <p:cNvSpPr>
            <a:spLocks noGrp="1"/>
          </p:cNvSpPr>
          <p:nvPr>
            <p:ph type="sldNum" sz="quarter" idx="12"/>
          </p:nvPr>
        </p:nvSpPr>
        <p:spPr/>
        <p:txBody>
          <a:bodyPr/>
          <a:lstStyle/>
          <a:p>
            <a:fld id="{16106FB5-3B30-453C-8EBA-64CED5F1AFB7}" type="slidenum">
              <a:rPr lang="zh-CN" altLang="en-US" smtClean="0"/>
              <a:pPr/>
              <a:t>‹#›</a:t>
            </a:fld>
            <a:endParaRPr lang="zh-CN" altLang="en-US"/>
          </a:p>
        </p:txBody>
      </p:sp>
    </p:spTree>
    <p:extLst>
      <p:ext uri="{BB962C8B-B14F-4D97-AF65-F5344CB8AC3E}">
        <p14:creationId xmlns:p14="http://schemas.microsoft.com/office/powerpoint/2010/main" val="280931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D2A9C17-672E-4720-9726-46146F2E24E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557D9EC-4F54-41B4-A10B-19625BCC598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2BC566-7126-43FE-8AB6-3AFF4259DD61}"/>
              </a:ext>
            </a:extLst>
          </p:cNvPr>
          <p:cNvSpPr>
            <a:spLocks noGrp="1"/>
          </p:cNvSpPr>
          <p:nvPr>
            <p:ph type="dt" sz="half" idx="10"/>
          </p:nvPr>
        </p:nvSpPr>
        <p:spPr/>
        <p:txBody>
          <a:bodyPr/>
          <a:lstStyle/>
          <a:p>
            <a:fld id="{11BCCFCF-6996-4F7C-B08B-C3083647BD3A}" type="datetimeFigureOut">
              <a:rPr lang="zh-CN" altLang="en-US" smtClean="0"/>
              <a:pPr/>
              <a:t>2019/8/4</a:t>
            </a:fld>
            <a:endParaRPr lang="zh-CN" altLang="en-US"/>
          </a:p>
        </p:txBody>
      </p:sp>
      <p:sp>
        <p:nvSpPr>
          <p:cNvPr id="5" name="页脚占位符 4">
            <a:extLst>
              <a:ext uri="{FF2B5EF4-FFF2-40B4-BE49-F238E27FC236}">
                <a16:creationId xmlns:a16="http://schemas.microsoft.com/office/drawing/2014/main" id="{7F02D9F5-B69F-4C31-AD56-CCAD07490E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F27D1B-8A90-4930-B550-9166D4BFF859}"/>
              </a:ext>
            </a:extLst>
          </p:cNvPr>
          <p:cNvSpPr>
            <a:spLocks noGrp="1"/>
          </p:cNvSpPr>
          <p:nvPr>
            <p:ph type="sldNum" sz="quarter" idx="12"/>
          </p:nvPr>
        </p:nvSpPr>
        <p:spPr/>
        <p:txBody>
          <a:bodyPr/>
          <a:lstStyle/>
          <a:p>
            <a:fld id="{16106FB5-3B30-453C-8EBA-64CED5F1AFB7}" type="slidenum">
              <a:rPr lang="zh-CN" altLang="en-US" smtClean="0"/>
              <a:pPr/>
              <a:t>‹#›</a:t>
            </a:fld>
            <a:endParaRPr lang="zh-CN" altLang="en-US"/>
          </a:p>
        </p:txBody>
      </p:sp>
    </p:spTree>
    <p:extLst>
      <p:ext uri="{BB962C8B-B14F-4D97-AF65-F5344CB8AC3E}">
        <p14:creationId xmlns:p14="http://schemas.microsoft.com/office/powerpoint/2010/main" val="608602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A9ED9-F1D4-4D36-8422-CC567DD410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D887C57-EFA5-4C6D-9658-F2F16D6012B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9BA78B-EE8A-4EF7-8EAE-DF8C785DD121}"/>
              </a:ext>
            </a:extLst>
          </p:cNvPr>
          <p:cNvSpPr>
            <a:spLocks noGrp="1"/>
          </p:cNvSpPr>
          <p:nvPr>
            <p:ph type="dt" sz="half" idx="10"/>
          </p:nvPr>
        </p:nvSpPr>
        <p:spPr/>
        <p:txBody>
          <a:bodyPr/>
          <a:lstStyle/>
          <a:p>
            <a:fld id="{11BCCFCF-6996-4F7C-B08B-C3083647BD3A}" type="datetimeFigureOut">
              <a:rPr lang="zh-CN" altLang="en-US" smtClean="0"/>
              <a:pPr/>
              <a:t>2019/8/4</a:t>
            </a:fld>
            <a:endParaRPr lang="zh-CN" altLang="en-US"/>
          </a:p>
        </p:txBody>
      </p:sp>
      <p:sp>
        <p:nvSpPr>
          <p:cNvPr id="5" name="页脚占位符 4">
            <a:extLst>
              <a:ext uri="{FF2B5EF4-FFF2-40B4-BE49-F238E27FC236}">
                <a16:creationId xmlns:a16="http://schemas.microsoft.com/office/drawing/2014/main" id="{CE4CE68D-5ECB-4FE5-A22C-4DE1FD2846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DF99D4-4CEF-4C0D-9503-69EDD6CC95A4}"/>
              </a:ext>
            </a:extLst>
          </p:cNvPr>
          <p:cNvSpPr>
            <a:spLocks noGrp="1"/>
          </p:cNvSpPr>
          <p:nvPr>
            <p:ph type="sldNum" sz="quarter" idx="12"/>
          </p:nvPr>
        </p:nvSpPr>
        <p:spPr/>
        <p:txBody>
          <a:bodyPr/>
          <a:lstStyle/>
          <a:p>
            <a:fld id="{16106FB5-3B30-453C-8EBA-64CED5F1AFB7}" type="slidenum">
              <a:rPr lang="zh-CN" altLang="en-US" smtClean="0"/>
              <a:pPr/>
              <a:t>‹#›</a:t>
            </a:fld>
            <a:endParaRPr lang="zh-CN" altLang="en-US"/>
          </a:p>
        </p:txBody>
      </p:sp>
    </p:spTree>
    <p:extLst>
      <p:ext uri="{BB962C8B-B14F-4D97-AF65-F5344CB8AC3E}">
        <p14:creationId xmlns:p14="http://schemas.microsoft.com/office/powerpoint/2010/main" val="377782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25AE43-26AC-428E-939F-29BAE11C3DA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1300B9B-41B8-4BCA-8F00-1490618170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A7C8CCF-17E0-425B-9DFC-2052142DB769}"/>
              </a:ext>
            </a:extLst>
          </p:cNvPr>
          <p:cNvSpPr>
            <a:spLocks noGrp="1"/>
          </p:cNvSpPr>
          <p:nvPr>
            <p:ph type="dt" sz="half" idx="10"/>
          </p:nvPr>
        </p:nvSpPr>
        <p:spPr/>
        <p:txBody>
          <a:bodyPr/>
          <a:lstStyle/>
          <a:p>
            <a:fld id="{11BCCFCF-6996-4F7C-B08B-C3083647BD3A}" type="datetimeFigureOut">
              <a:rPr lang="zh-CN" altLang="en-US" smtClean="0"/>
              <a:pPr/>
              <a:t>2019/8/4</a:t>
            </a:fld>
            <a:endParaRPr lang="zh-CN" altLang="en-US"/>
          </a:p>
        </p:txBody>
      </p:sp>
      <p:sp>
        <p:nvSpPr>
          <p:cNvPr id="5" name="页脚占位符 4">
            <a:extLst>
              <a:ext uri="{FF2B5EF4-FFF2-40B4-BE49-F238E27FC236}">
                <a16:creationId xmlns:a16="http://schemas.microsoft.com/office/drawing/2014/main" id="{0CD6AABA-F81E-453E-A280-26A092FF83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9468F5-A4D2-4775-968F-49D572C1B806}"/>
              </a:ext>
            </a:extLst>
          </p:cNvPr>
          <p:cNvSpPr>
            <a:spLocks noGrp="1"/>
          </p:cNvSpPr>
          <p:nvPr>
            <p:ph type="sldNum" sz="quarter" idx="12"/>
          </p:nvPr>
        </p:nvSpPr>
        <p:spPr/>
        <p:txBody>
          <a:bodyPr/>
          <a:lstStyle/>
          <a:p>
            <a:fld id="{16106FB5-3B30-453C-8EBA-64CED5F1AFB7}" type="slidenum">
              <a:rPr lang="zh-CN" altLang="en-US" smtClean="0"/>
              <a:pPr/>
              <a:t>‹#›</a:t>
            </a:fld>
            <a:endParaRPr lang="zh-CN" altLang="en-US"/>
          </a:p>
        </p:txBody>
      </p:sp>
    </p:spTree>
    <p:extLst>
      <p:ext uri="{BB962C8B-B14F-4D97-AF65-F5344CB8AC3E}">
        <p14:creationId xmlns:p14="http://schemas.microsoft.com/office/powerpoint/2010/main" val="302281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986CE-AFDE-4B6B-9277-87E0DB6435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08FBD2-A93A-4BC1-ACB8-71E5492284C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507E2B6-F598-4D9A-A490-FA6AD415B08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3FB8991-6769-4532-9FD7-55A731E40249}"/>
              </a:ext>
            </a:extLst>
          </p:cNvPr>
          <p:cNvSpPr>
            <a:spLocks noGrp="1"/>
          </p:cNvSpPr>
          <p:nvPr>
            <p:ph type="dt" sz="half" idx="10"/>
          </p:nvPr>
        </p:nvSpPr>
        <p:spPr/>
        <p:txBody>
          <a:bodyPr/>
          <a:lstStyle/>
          <a:p>
            <a:fld id="{11BCCFCF-6996-4F7C-B08B-C3083647BD3A}" type="datetimeFigureOut">
              <a:rPr lang="zh-CN" altLang="en-US" smtClean="0"/>
              <a:pPr/>
              <a:t>2019/8/4</a:t>
            </a:fld>
            <a:endParaRPr lang="zh-CN" altLang="en-US"/>
          </a:p>
        </p:txBody>
      </p:sp>
      <p:sp>
        <p:nvSpPr>
          <p:cNvPr id="6" name="页脚占位符 5">
            <a:extLst>
              <a:ext uri="{FF2B5EF4-FFF2-40B4-BE49-F238E27FC236}">
                <a16:creationId xmlns:a16="http://schemas.microsoft.com/office/drawing/2014/main" id="{CB30EA37-DFDB-4DFF-8677-68BFCC680A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934882-E4C6-4CA1-B248-4906A0A9EA41}"/>
              </a:ext>
            </a:extLst>
          </p:cNvPr>
          <p:cNvSpPr>
            <a:spLocks noGrp="1"/>
          </p:cNvSpPr>
          <p:nvPr>
            <p:ph type="sldNum" sz="quarter" idx="12"/>
          </p:nvPr>
        </p:nvSpPr>
        <p:spPr/>
        <p:txBody>
          <a:bodyPr/>
          <a:lstStyle/>
          <a:p>
            <a:fld id="{16106FB5-3B30-453C-8EBA-64CED5F1AFB7}" type="slidenum">
              <a:rPr lang="zh-CN" altLang="en-US" smtClean="0"/>
              <a:pPr/>
              <a:t>‹#›</a:t>
            </a:fld>
            <a:endParaRPr lang="zh-CN" altLang="en-US"/>
          </a:p>
        </p:txBody>
      </p:sp>
    </p:spTree>
    <p:extLst>
      <p:ext uri="{BB962C8B-B14F-4D97-AF65-F5344CB8AC3E}">
        <p14:creationId xmlns:p14="http://schemas.microsoft.com/office/powerpoint/2010/main" val="46958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8E69B7-1541-4DC0-99F2-990D6690191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AD6D68E-6503-4689-849F-B0A2068C4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5D9AB5-E1D4-405C-A389-020807C1829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D9C8A87-278D-4724-A2CC-39F07E39A3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B2CD177-6214-4073-A075-520B5F2B2A7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C515095-309C-4C75-A3B5-9E64D71AB5E9}"/>
              </a:ext>
            </a:extLst>
          </p:cNvPr>
          <p:cNvSpPr>
            <a:spLocks noGrp="1"/>
          </p:cNvSpPr>
          <p:nvPr>
            <p:ph type="dt" sz="half" idx="10"/>
          </p:nvPr>
        </p:nvSpPr>
        <p:spPr/>
        <p:txBody>
          <a:bodyPr/>
          <a:lstStyle/>
          <a:p>
            <a:fld id="{11BCCFCF-6996-4F7C-B08B-C3083647BD3A}" type="datetimeFigureOut">
              <a:rPr lang="zh-CN" altLang="en-US" smtClean="0"/>
              <a:pPr/>
              <a:t>2019/8/4</a:t>
            </a:fld>
            <a:endParaRPr lang="zh-CN" altLang="en-US"/>
          </a:p>
        </p:txBody>
      </p:sp>
      <p:sp>
        <p:nvSpPr>
          <p:cNvPr id="8" name="页脚占位符 7">
            <a:extLst>
              <a:ext uri="{FF2B5EF4-FFF2-40B4-BE49-F238E27FC236}">
                <a16:creationId xmlns:a16="http://schemas.microsoft.com/office/drawing/2014/main" id="{E42306C3-FD47-4A89-9DFB-763A7E7823F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A67F2D2-45C4-41CF-BCCD-560E0C3FC80D}"/>
              </a:ext>
            </a:extLst>
          </p:cNvPr>
          <p:cNvSpPr>
            <a:spLocks noGrp="1"/>
          </p:cNvSpPr>
          <p:nvPr>
            <p:ph type="sldNum" sz="quarter" idx="12"/>
          </p:nvPr>
        </p:nvSpPr>
        <p:spPr/>
        <p:txBody>
          <a:bodyPr/>
          <a:lstStyle/>
          <a:p>
            <a:fld id="{16106FB5-3B30-453C-8EBA-64CED5F1AFB7}" type="slidenum">
              <a:rPr lang="zh-CN" altLang="en-US" smtClean="0"/>
              <a:pPr/>
              <a:t>‹#›</a:t>
            </a:fld>
            <a:endParaRPr lang="zh-CN" altLang="en-US"/>
          </a:p>
        </p:txBody>
      </p:sp>
    </p:spTree>
    <p:extLst>
      <p:ext uri="{BB962C8B-B14F-4D97-AF65-F5344CB8AC3E}">
        <p14:creationId xmlns:p14="http://schemas.microsoft.com/office/powerpoint/2010/main" val="373524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3779D-E0FC-4476-ADF0-E3D456AA65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19130FC-171F-4595-AF31-9A12037F52AD}"/>
              </a:ext>
            </a:extLst>
          </p:cNvPr>
          <p:cNvSpPr>
            <a:spLocks noGrp="1"/>
          </p:cNvSpPr>
          <p:nvPr>
            <p:ph type="dt" sz="half" idx="10"/>
          </p:nvPr>
        </p:nvSpPr>
        <p:spPr/>
        <p:txBody>
          <a:bodyPr/>
          <a:lstStyle/>
          <a:p>
            <a:fld id="{11BCCFCF-6996-4F7C-B08B-C3083647BD3A}" type="datetimeFigureOut">
              <a:rPr lang="zh-CN" altLang="en-US" smtClean="0"/>
              <a:pPr/>
              <a:t>2019/8/4</a:t>
            </a:fld>
            <a:endParaRPr lang="zh-CN" altLang="en-US"/>
          </a:p>
        </p:txBody>
      </p:sp>
      <p:sp>
        <p:nvSpPr>
          <p:cNvPr id="4" name="页脚占位符 3">
            <a:extLst>
              <a:ext uri="{FF2B5EF4-FFF2-40B4-BE49-F238E27FC236}">
                <a16:creationId xmlns:a16="http://schemas.microsoft.com/office/drawing/2014/main" id="{F77A7DAE-912F-4B6A-B3B1-D4278BDD53E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A71E356-B85D-4F69-ABC5-40F00DC850D8}"/>
              </a:ext>
            </a:extLst>
          </p:cNvPr>
          <p:cNvSpPr>
            <a:spLocks noGrp="1"/>
          </p:cNvSpPr>
          <p:nvPr>
            <p:ph type="sldNum" sz="quarter" idx="12"/>
          </p:nvPr>
        </p:nvSpPr>
        <p:spPr/>
        <p:txBody>
          <a:bodyPr/>
          <a:lstStyle/>
          <a:p>
            <a:fld id="{16106FB5-3B30-453C-8EBA-64CED5F1AFB7}" type="slidenum">
              <a:rPr lang="zh-CN" altLang="en-US" smtClean="0"/>
              <a:pPr/>
              <a:t>‹#›</a:t>
            </a:fld>
            <a:endParaRPr lang="zh-CN" altLang="en-US"/>
          </a:p>
        </p:txBody>
      </p:sp>
    </p:spTree>
    <p:extLst>
      <p:ext uri="{BB962C8B-B14F-4D97-AF65-F5344CB8AC3E}">
        <p14:creationId xmlns:p14="http://schemas.microsoft.com/office/powerpoint/2010/main" val="233409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5F09082-7842-4F09-80EE-B57D68D0AAC3}"/>
              </a:ext>
            </a:extLst>
          </p:cNvPr>
          <p:cNvSpPr>
            <a:spLocks noGrp="1"/>
          </p:cNvSpPr>
          <p:nvPr>
            <p:ph type="dt" sz="half" idx="10"/>
          </p:nvPr>
        </p:nvSpPr>
        <p:spPr/>
        <p:txBody>
          <a:bodyPr/>
          <a:lstStyle/>
          <a:p>
            <a:fld id="{11BCCFCF-6996-4F7C-B08B-C3083647BD3A}" type="datetimeFigureOut">
              <a:rPr lang="zh-CN" altLang="en-US" smtClean="0"/>
              <a:pPr/>
              <a:t>2019/8/4</a:t>
            </a:fld>
            <a:endParaRPr lang="zh-CN" altLang="en-US"/>
          </a:p>
        </p:txBody>
      </p:sp>
      <p:sp>
        <p:nvSpPr>
          <p:cNvPr id="3" name="页脚占位符 2">
            <a:extLst>
              <a:ext uri="{FF2B5EF4-FFF2-40B4-BE49-F238E27FC236}">
                <a16:creationId xmlns:a16="http://schemas.microsoft.com/office/drawing/2014/main" id="{EB6DEF2C-4286-4D89-9398-3E52ED652BA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4A0AD87-A5FA-486D-9F5B-109DF66F8F54}"/>
              </a:ext>
            </a:extLst>
          </p:cNvPr>
          <p:cNvSpPr>
            <a:spLocks noGrp="1"/>
          </p:cNvSpPr>
          <p:nvPr>
            <p:ph type="sldNum" sz="quarter" idx="12"/>
          </p:nvPr>
        </p:nvSpPr>
        <p:spPr/>
        <p:txBody>
          <a:bodyPr/>
          <a:lstStyle/>
          <a:p>
            <a:fld id="{16106FB5-3B30-453C-8EBA-64CED5F1AFB7}" type="slidenum">
              <a:rPr lang="zh-CN" altLang="en-US" smtClean="0"/>
              <a:pPr/>
              <a:t>‹#›</a:t>
            </a:fld>
            <a:endParaRPr lang="zh-CN" altLang="en-US"/>
          </a:p>
        </p:txBody>
      </p:sp>
    </p:spTree>
    <p:extLst>
      <p:ext uri="{BB962C8B-B14F-4D97-AF65-F5344CB8AC3E}">
        <p14:creationId xmlns:p14="http://schemas.microsoft.com/office/powerpoint/2010/main" val="197473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709C9-A846-4A35-8E8E-5E3264E079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FB549C2-16A0-4D61-A2C5-E767BB8588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1EEE17F-3FEE-421F-99BD-BC71274B35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2A2FF4D-4358-48FA-BCEC-871FB347628A}"/>
              </a:ext>
            </a:extLst>
          </p:cNvPr>
          <p:cNvSpPr>
            <a:spLocks noGrp="1"/>
          </p:cNvSpPr>
          <p:nvPr>
            <p:ph type="dt" sz="half" idx="10"/>
          </p:nvPr>
        </p:nvSpPr>
        <p:spPr/>
        <p:txBody>
          <a:bodyPr/>
          <a:lstStyle/>
          <a:p>
            <a:fld id="{11BCCFCF-6996-4F7C-B08B-C3083647BD3A}" type="datetimeFigureOut">
              <a:rPr lang="zh-CN" altLang="en-US" smtClean="0"/>
              <a:pPr/>
              <a:t>2019/8/4</a:t>
            </a:fld>
            <a:endParaRPr lang="zh-CN" altLang="en-US"/>
          </a:p>
        </p:txBody>
      </p:sp>
      <p:sp>
        <p:nvSpPr>
          <p:cNvPr id="6" name="页脚占位符 5">
            <a:extLst>
              <a:ext uri="{FF2B5EF4-FFF2-40B4-BE49-F238E27FC236}">
                <a16:creationId xmlns:a16="http://schemas.microsoft.com/office/drawing/2014/main" id="{ADF06B08-B658-4FB5-8026-3346A1C2EE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708BB3-4906-4510-8457-BBFFBBE81266}"/>
              </a:ext>
            </a:extLst>
          </p:cNvPr>
          <p:cNvSpPr>
            <a:spLocks noGrp="1"/>
          </p:cNvSpPr>
          <p:nvPr>
            <p:ph type="sldNum" sz="quarter" idx="12"/>
          </p:nvPr>
        </p:nvSpPr>
        <p:spPr/>
        <p:txBody>
          <a:bodyPr/>
          <a:lstStyle/>
          <a:p>
            <a:fld id="{16106FB5-3B30-453C-8EBA-64CED5F1AFB7}" type="slidenum">
              <a:rPr lang="zh-CN" altLang="en-US" smtClean="0"/>
              <a:pPr/>
              <a:t>‹#›</a:t>
            </a:fld>
            <a:endParaRPr lang="zh-CN" altLang="en-US"/>
          </a:p>
        </p:txBody>
      </p:sp>
    </p:spTree>
    <p:extLst>
      <p:ext uri="{BB962C8B-B14F-4D97-AF65-F5344CB8AC3E}">
        <p14:creationId xmlns:p14="http://schemas.microsoft.com/office/powerpoint/2010/main" val="4204448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F1B73E-FDB5-449A-A413-FE3C1B1778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757095-5991-4FF3-B1EE-367111E64D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371C720-3E15-4D8F-A47D-2C8345444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8F2A12-0018-414B-A914-FC1AE44928D1}"/>
              </a:ext>
            </a:extLst>
          </p:cNvPr>
          <p:cNvSpPr>
            <a:spLocks noGrp="1"/>
          </p:cNvSpPr>
          <p:nvPr>
            <p:ph type="dt" sz="half" idx="10"/>
          </p:nvPr>
        </p:nvSpPr>
        <p:spPr/>
        <p:txBody>
          <a:bodyPr/>
          <a:lstStyle/>
          <a:p>
            <a:fld id="{11BCCFCF-6996-4F7C-B08B-C3083647BD3A}" type="datetimeFigureOut">
              <a:rPr lang="zh-CN" altLang="en-US" smtClean="0"/>
              <a:pPr/>
              <a:t>2019/8/4</a:t>
            </a:fld>
            <a:endParaRPr lang="zh-CN" altLang="en-US"/>
          </a:p>
        </p:txBody>
      </p:sp>
      <p:sp>
        <p:nvSpPr>
          <p:cNvPr id="6" name="页脚占位符 5">
            <a:extLst>
              <a:ext uri="{FF2B5EF4-FFF2-40B4-BE49-F238E27FC236}">
                <a16:creationId xmlns:a16="http://schemas.microsoft.com/office/drawing/2014/main" id="{C996159E-9094-4FC1-B9A9-19E8724CC8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7B40DB-5A03-4BB5-9F74-F64B52343154}"/>
              </a:ext>
            </a:extLst>
          </p:cNvPr>
          <p:cNvSpPr>
            <a:spLocks noGrp="1"/>
          </p:cNvSpPr>
          <p:nvPr>
            <p:ph type="sldNum" sz="quarter" idx="12"/>
          </p:nvPr>
        </p:nvSpPr>
        <p:spPr/>
        <p:txBody>
          <a:bodyPr/>
          <a:lstStyle/>
          <a:p>
            <a:fld id="{16106FB5-3B30-453C-8EBA-64CED5F1AFB7}" type="slidenum">
              <a:rPr lang="zh-CN" altLang="en-US" smtClean="0"/>
              <a:pPr/>
              <a:t>‹#›</a:t>
            </a:fld>
            <a:endParaRPr lang="zh-CN" altLang="en-US"/>
          </a:p>
        </p:txBody>
      </p:sp>
    </p:spTree>
    <p:extLst>
      <p:ext uri="{BB962C8B-B14F-4D97-AF65-F5344CB8AC3E}">
        <p14:creationId xmlns:p14="http://schemas.microsoft.com/office/powerpoint/2010/main" val="3944160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1988195-FFF6-4052-8640-4908499B24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60473F9-5540-4F38-8D0B-0BEBFB336A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16FD18-FC7D-4EA2-8A2E-CAB711F066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CCFCF-6996-4F7C-B08B-C3083647BD3A}" type="datetimeFigureOut">
              <a:rPr lang="zh-CN" altLang="en-US" smtClean="0"/>
              <a:pPr/>
              <a:t>2019/8/4</a:t>
            </a:fld>
            <a:endParaRPr lang="zh-CN" altLang="en-US"/>
          </a:p>
        </p:txBody>
      </p:sp>
      <p:sp>
        <p:nvSpPr>
          <p:cNvPr id="5" name="页脚占位符 4">
            <a:extLst>
              <a:ext uri="{FF2B5EF4-FFF2-40B4-BE49-F238E27FC236}">
                <a16:creationId xmlns:a16="http://schemas.microsoft.com/office/drawing/2014/main" id="{0A7F4EB6-F957-488D-AE18-8B69FA15A2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F3D8F39-6D33-4BB0-99FC-5476885249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06FB5-3B30-453C-8EBA-64CED5F1AFB7}" type="slidenum">
              <a:rPr lang="zh-CN" altLang="en-US" smtClean="0"/>
              <a:pPr/>
              <a:t>‹#›</a:t>
            </a:fld>
            <a:endParaRPr lang="zh-CN" altLang="en-US"/>
          </a:p>
        </p:txBody>
      </p:sp>
    </p:spTree>
    <p:extLst>
      <p:ext uri="{BB962C8B-B14F-4D97-AF65-F5344CB8AC3E}">
        <p14:creationId xmlns:p14="http://schemas.microsoft.com/office/powerpoint/2010/main" val="1162570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AD3779-48A4-4F58-9276-22A55C250E15}"/>
              </a:ext>
            </a:extLst>
          </p:cNvPr>
          <p:cNvSpPr txBox="1"/>
          <p:nvPr/>
        </p:nvSpPr>
        <p:spPr>
          <a:xfrm>
            <a:off x="3957404" y="2042212"/>
            <a:ext cx="5036695" cy="1200329"/>
          </a:xfrm>
          <a:prstGeom prst="rect">
            <a:avLst/>
          </a:prstGeom>
          <a:noFill/>
        </p:spPr>
        <p:txBody>
          <a:bodyPr wrap="square" rtlCol="0">
            <a:spAutoFit/>
          </a:bodyPr>
          <a:lstStyle/>
          <a:p>
            <a:r>
              <a:rPr lang="zh-CN" altLang="en-US" sz="7200" dirty="0"/>
              <a:t>例题选讲</a:t>
            </a:r>
          </a:p>
        </p:txBody>
      </p:sp>
      <p:sp>
        <p:nvSpPr>
          <p:cNvPr id="5" name="文本框 4">
            <a:extLst>
              <a:ext uri="{FF2B5EF4-FFF2-40B4-BE49-F238E27FC236}">
                <a16:creationId xmlns:a16="http://schemas.microsoft.com/office/drawing/2014/main" id="{37EE9017-78CE-473C-9E93-6498182F9CAB}"/>
              </a:ext>
            </a:extLst>
          </p:cNvPr>
          <p:cNvSpPr txBox="1"/>
          <p:nvPr/>
        </p:nvSpPr>
        <p:spPr>
          <a:xfrm>
            <a:off x="3892446" y="3792251"/>
            <a:ext cx="4407108" cy="1015663"/>
          </a:xfrm>
          <a:prstGeom prst="rect">
            <a:avLst/>
          </a:prstGeom>
          <a:noFill/>
        </p:spPr>
        <p:txBody>
          <a:bodyPr wrap="square" rtlCol="0">
            <a:spAutoFit/>
          </a:bodyPr>
          <a:lstStyle/>
          <a:p>
            <a:pPr algn="ctr"/>
            <a:r>
              <a:rPr lang="zh-CN" altLang="en-US" sz="3200" dirty="0"/>
              <a:t>张学峰</a:t>
            </a:r>
            <a:r>
              <a:rPr lang="en-US" altLang="zh-CN" sz="3200" dirty="0"/>
              <a:t> </a:t>
            </a:r>
          </a:p>
          <a:p>
            <a:pPr algn="ctr"/>
            <a:r>
              <a:rPr lang="en-US" altLang="zh-CN" sz="2800" dirty="0"/>
              <a:t>2019.8.5</a:t>
            </a:r>
            <a:endParaRPr lang="zh-CN" altLang="en-US" sz="2800" dirty="0"/>
          </a:p>
        </p:txBody>
      </p:sp>
    </p:spTree>
    <p:extLst>
      <p:ext uri="{BB962C8B-B14F-4D97-AF65-F5344CB8AC3E}">
        <p14:creationId xmlns:p14="http://schemas.microsoft.com/office/powerpoint/2010/main" val="368955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1342BFF-43E0-4865-B9D0-167CCC9ACB57}"/>
              </a:ext>
            </a:extLst>
          </p:cNvPr>
          <p:cNvSpPr>
            <a:spLocks noGrp="1"/>
          </p:cNvSpPr>
          <p:nvPr>
            <p:ph idx="1"/>
          </p:nvPr>
        </p:nvSpPr>
        <p:spPr>
          <a:xfrm>
            <a:off x="838200" y="650240"/>
            <a:ext cx="10515600" cy="5526723"/>
          </a:xfrm>
        </p:spPr>
        <p:txBody>
          <a:bodyPr/>
          <a:lstStyle/>
          <a:p>
            <a:endParaRPr lang="en-US" altLang="zh-CN" dirty="0"/>
          </a:p>
          <a:p>
            <a:r>
              <a:rPr lang="en-US" altLang="zh-CN" dirty="0" err="1">
                <a:solidFill>
                  <a:srgbClr val="FF0000"/>
                </a:solidFill>
              </a:rPr>
              <a:t>dist</a:t>
            </a:r>
            <a:r>
              <a:rPr lang="en-US" altLang="zh-CN" dirty="0">
                <a:solidFill>
                  <a:srgbClr val="FF0000"/>
                </a:solidFill>
              </a:rPr>
              <a:t>[y]-</a:t>
            </a:r>
            <a:r>
              <a:rPr lang="en-US" altLang="zh-CN" dirty="0" err="1">
                <a:solidFill>
                  <a:srgbClr val="FF0000"/>
                </a:solidFill>
              </a:rPr>
              <a:t>dist</a:t>
            </a:r>
            <a:r>
              <a:rPr lang="en-US" altLang="zh-CN" dirty="0">
                <a:solidFill>
                  <a:srgbClr val="FF0000"/>
                </a:solidFill>
              </a:rPr>
              <a:t>[x]&lt;=w</a:t>
            </a:r>
          </a:p>
          <a:p>
            <a:pPr marL="0" indent="0">
              <a:buNone/>
            </a:pPr>
            <a:endParaRPr lang="en-US" altLang="zh-CN" dirty="0"/>
          </a:p>
          <a:p>
            <a:r>
              <a:rPr lang="zh-CN" altLang="en-US" dirty="0"/>
              <a:t>因此我们把每一个</a:t>
            </a:r>
            <a:r>
              <a:rPr lang="en-US" altLang="zh-CN" dirty="0"/>
              <a:t>Xi</a:t>
            </a:r>
            <a:r>
              <a:rPr lang="zh-CN" altLang="en-US" dirty="0"/>
              <a:t>都看作一个节点，那么</a:t>
            </a:r>
            <a:r>
              <a:rPr lang="en-US" altLang="zh-CN" dirty="0"/>
              <a:t>Xi-</a:t>
            </a:r>
            <a:r>
              <a:rPr lang="en-US" altLang="zh-CN" dirty="0" err="1"/>
              <a:t>Xj</a:t>
            </a:r>
            <a:r>
              <a:rPr lang="en-US" altLang="zh-CN" dirty="0"/>
              <a:t>&lt;=c</a:t>
            </a:r>
          </a:p>
          <a:p>
            <a:pPr marL="0" indent="0">
              <a:buNone/>
            </a:pPr>
            <a:r>
              <a:rPr lang="zh-CN" altLang="en-US" dirty="0"/>
              <a:t>就构建一条</a:t>
            </a:r>
            <a:r>
              <a:rPr lang="en-US" altLang="zh-CN" dirty="0"/>
              <a:t>j</a:t>
            </a:r>
            <a:r>
              <a:rPr lang="zh-CN" altLang="en-US" dirty="0"/>
              <a:t>到</a:t>
            </a:r>
            <a:r>
              <a:rPr lang="en-US" altLang="zh-CN" dirty="0" err="1"/>
              <a:t>i</a:t>
            </a:r>
            <a:r>
              <a:rPr lang="zh-CN" altLang="en-US" dirty="0"/>
              <a:t>的边，边权为</a:t>
            </a:r>
            <a:r>
              <a:rPr lang="en-US" altLang="zh-CN" dirty="0"/>
              <a:t>c</a:t>
            </a:r>
          </a:p>
          <a:p>
            <a:pPr marL="0" indent="0">
              <a:buNone/>
            </a:pPr>
            <a:endParaRPr lang="en-US" altLang="zh-CN" dirty="0"/>
          </a:p>
          <a:p>
            <a:pPr marL="0" indent="0">
              <a:buNone/>
            </a:pPr>
            <a:r>
              <a:rPr lang="zh-CN" altLang="en-US" dirty="0"/>
              <a:t>当我们跑过一遍最短路之后必然全部的边都满</a:t>
            </a:r>
            <a:endParaRPr lang="en-US" altLang="zh-CN" dirty="0"/>
          </a:p>
          <a:p>
            <a:pPr marL="0" indent="0">
              <a:buNone/>
            </a:pPr>
            <a:r>
              <a:rPr lang="zh-CN" altLang="en-US" dirty="0"/>
              <a:t>满足</a:t>
            </a:r>
            <a:r>
              <a:rPr lang="en-US" altLang="zh-CN" dirty="0" err="1"/>
              <a:t>dist</a:t>
            </a:r>
            <a:r>
              <a:rPr lang="en-US" altLang="zh-CN" dirty="0"/>
              <a:t>[</a:t>
            </a:r>
            <a:r>
              <a:rPr lang="en-US" altLang="zh-CN" dirty="0" err="1"/>
              <a:t>i</a:t>
            </a:r>
            <a:r>
              <a:rPr lang="en-US" altLang="zh-CN" dirty="0"/>
              <a:t>]&lt;=</a:t>
            </a:r>
            <a:r>
              <a:rPr lang="en-US" altLang="zh-CN" dirty="0" err="1"/>
              <a:t>dist</a:t>
            </a:r>
            <a:r>
              <a:rPr lang="en-US" altLang="zh-CN" dirty="0"/>
              <a:t>[j]+c</a:t>
            </a:r>
          </a:p>
          <a:p>
            <a:pPr marL="0" indent="0">
              <a:buNone/>
            </a:pPr>
            <a:endParaRPr lang="en-US" altLang="zh-CN" dirty="0"/>
          </a:p>
          <a:p>
            <a:pPr marL="0" indent="0">
              <a:buNone/>
            </a:pPr>
            <a:r>
              <a:rPr lang="zh-CN" altLang="en-US" dirty="0"/>
              <a:t>那么是不是得到了一组</a:t>
            </a:r>
            <a:r>
              <a:rPr lang="en-US" altLang="zh-CN" dirty="0" err="1"/>
              <a:t>dist</a:t>
            </a:r>
            <a:r>
              <a:rPr lang="zh-CN" altLang="en-US" dirty="0"/>
              <a:t>这些</a:t>
            </a:r>
            <a:r>
              <a:rPr lang="en-US" altLang="zh-CN" dirty="0" err="1"/>
              <a:t>dist</a:t>
            </a:r>
            <a:r>
              <a:rPr lang="zh-CN" altLang="en-US" dirty="0"/>
              <a:t>就是一组解</a:t>
            </a:r>
          </a:p>
        </p:txBody>
      </p:sp>
      <p:pic>
        <p:nvPicPr>
          <p:cNvPr id="4" name="图片 3">
            <a:extLst>
              <a:ext uri="{FF2B5EF4-FFF2-40B4-BE49-F238E27FC236}">
                <a16:creationId xmlns:a16="http://schemas.microsoft.com/office/drawing/2014/main" id="{7AF80A58-D027-4B7C-8C88-BA7705131AAE}"/>
              </a:ext>
            </a:extLst>
          </p:cNvPr>
          <p:cNvPicPr>
            <a:picLocks noChangeAspect="1"/>
          </p:cNvPicPr>
          <p:nvPr/>
        </p:nvPicPr>
        <p:blipFill>
          <a:blip r:embed="rId2"/>
          <a:stretch>
            <a:fillRect/>
          </a:stretch>
        </p:blipFill>
        <p:spPr>
          <a:xfrm>
            <a:off x="8139644" y="3357562"/>
            <a:ext cx="3214156" cy="2819401"/>
          </a:xfrm>
          <a:prstGeom prst="rect">
            <a:avLst/>
          </a:prstGeom>
        </p:spPr>
      </p:pic>
    </p:spTree>
    <p:extLst>
      <p:ext uri="{BB962C8B-B14F-4D97-AF65-F5344CB8AC3E}">
        <p14:creationId xmlns:p14="http://schemas.microsoft.com/office/powerpoint/2010/main" val="1209571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67903A4-BEFC-45F8-873A-5C25DE6E391C}"/>
              </a:ext>
            </a:extLst>
          </p:cNvPr>
          <p:cNvSpPr>
            <a:spLocks noGrp="1"/>
          </p:cNvSpPr>
          <p:nvPr>
            <p:ph idx="1"/>
          </p:nvPr>
        </p:nvSpPr>
        <p:spPr>
          <a:xfrm>
            <a:off x="838200" y="426720"/>
            <a:ext cx="10515600" cy="5750243"/>
          </a:xfrm>
        </p:spPr>
        <p:txBody>
          <a:bodyPr/>
          <a:lstStyle/>
          <a:p>
            <a:r>
              <a:rPr lang="zh-CN" altLang="en-US" dirty="0"/>
              <a:t>等等，是不是哪里不对劲。</a:t>
            </a:r>
            <a:endParaRPr lang="en-US" altLang="zh-CN" dirty="0"/>
          </a:p>
          <a:p>
            <a:pPr marL="0" indent="0">
              <a:buNone/>
            </a:pPr>
            <a:endParaRPr lang="en-US" altLang="zh-CN" dirty="0"/>
          </a:p>
          <a:p>
            <a:pPr marL="0" indent="0">
              <a:buNone/>
            </a:pPr>
            <a:endParaRPr lang="en-US" altLang="zh-CN" dirty="0"/>
          </a:p>
          <a:p>
            <a:r>
              <a:rPr lang="zh-CN" altLang="en-US" dirty="0"/>
              <a:t>到哪不重要，但是我们从哪里开始跑最短路呢？</a:t>
            </a:r>
            <a:endParaRPr lang="en-US" altLang="zh-CN" dirty="0"/>
          </a:p>
          <a:p>
            <a:endParaRPr lang="en-US" altLang="zh-CN" dirty="0"/>
          </a:p>
          <a:p>
            <a:endParaRPr lang="en-US" altLang="zh-CN" dirty="0"/>
          </a:p>
          <a:p>
            <a:r>
              <a:rPr lang="zh-CN" altLang="en-US" dirty="0"/>
              <a:t>还有一件事，这个图真的联通吗？</a:t>
            </a:r>
            <a:endParaRPr lang="en-US" altLang="zh-CN" dirty="0"/>
          </a:p>
          <a:p>
            <a:pPr marL="0" indent="0">
              <a:buNone/>
            </a:pPr>
            <a:r>
              <a:rPr lang="en-US" altLang="zh-CN" dirty="0"/>
              <a:t>    X1-X2&lt;=1  , X3-X4&lt;=5   </a:t>
            </a:r>
            <a:r>
              <a:rPr lang="zh-CN" altLang="en-US" dirty="0"/>
              <a:t>不联通</a:t>
            </a:r>
            <a:endParaRPr lang="en-US" altLang="zh-CN" dirty="0"/>
          </a:p>
          <a:p>
            <a:pPr marL="0" indent="0">
              <a:buNone/>
            </a:pPr>
            <a:endParaRPr lang="en-US" altLang="zh-CN" dirty="0"/>
          </a:p>
          <a:p>
            <a:pPr marL="0" indent="0">
              <a:buNone/>
            </a:pPr>
            <a:r>
              <a:rPr lang="zh-CN" altLang="en-US" dirty="0"/>
              <a:t>为了解决以上问题，我们自己创建一个源点。</a:t>
            </a:r>
            <a:endParaRPr lang="en-US" altLang="zh-CN" dirty="0"/>
          </a:p>
          <a:p>
            <a:pPr marL="0" indent="0">
              <a:buNone/>
            </a:pPr>
            <a:endParaRPr lang="en-US" altLang="zh-CN" dirty="0"/>
          </a:p>
          <a:p>
            <a:endParaRPr lang="en-US" altLang="zh-CN" dirty="0"/>
          </a:p>
          <a:p>
            <a:pPr marL="0" indent="0">
              <a:buNone/>
            </a:pPr>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27676A5E-206E-40AD-A870-AD9413006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3700" y="5249863"/>
            <a:ext cx="800100" cy="927100"/>
          </a:xfrm>
          <a:prstGeom prst="rect">
            <a:avLst/>
          </a:prstGeom>
        </p:spPr>
      </p:pic>
    </p:spTree>
    <p:extLst>
      <p:ext uri="{BB962C8B-B14F-4D97-AF65-F5344CB8AC3E}">
        <p14:creationId xmlns:p14="http://schemas.microsoft.com/office/powerpoint/2010/main" val="2507981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ED52C3-20CB-43B7-B761-AC12C18B8327}"/>
              </a:ext>
            </a:extLst>
          </p:cNvPr>
          <p:cNvSpPr>
            <a:spLocks noGrp="1"/>
          </p:cNvSpPr>
          <p:nvPr>
            <p:ph idx="1"/>
          </p:nvPr>
        </p:nvSpPr>
        <p:spPr>
          <a:xfrm>
            <a:off x="838200" y="528320"/>
            <a:ext cx="10515600" cy="5648643"/>
          </a:xfrm>
        </p:spPr>
        <p:txBody>
          <a:bodyPr/>
          <a:lstStyle/>
          <a:p>
            <a:endParaRPr lang="en-US" altLang="zh-CN" dirty="0"/>
          </a:p>
          <a:p>
            <a:r>
              <a:rPr lang="zh-CN" altLang="en-US" dirty="0"/>
              <a:t>创建这个超级源点</a:t>
            </a:r>
            <a:r>
              <a:rPr lang="en-US" altLang="zh-CN" dirty="0"/>
              <a:t>X0</a:t>
            </a:r>
            <a:r>
              <a:rPr lang="zh-CN" altLang="en-US" dirty="0"/>
              <a:t>怎么使用呢，既然图不连通，那么我们就让他联通，超级源点向每一个点建一条边权为</a:t>
            </a:r>
            <a:r>
              <a:rPr lang="en-US" altLang="zh-CN" dirty="0"/>
              <a:t>0</a:t>
            </a:r>
            <a:r>
              <a:rPr lang="zh-CN" altLang="en-US" dirty="0"/>
              <a:t>的有向边。</a:t>
            </a:r>
            <a:endParaRPr lang="en-US" altLang="zh-CN" dirty="0"/>
          </a:p>
          <a:p>
            <a:endParaRPr lang="en-US" altLang="zh-CN" dirty="0"/>
          </a:p>
          <a:p>
            <a:r>
              <a:rPr lang="zh-CN" altLang="en-US" dirty="0"/>
              <a:t>这个超级源点</a:t>
            </a:r>
            <a:r>
              <a:rPr lang="en-US" altLang="zh-CN" dirty="0"/>
              <a:t>X0</a:t>
            </a:r>
            <a:r>
              <a:rPr lang="zh-CN" altLang="en-US" dirty="0"/>
              <a:t>对答案有没有什么影响，还有，为什么边权是</a:t>
            </a:r>
            <a:r>
              <a:rPr lang="en-US" altLang="zh-CN" dirty="0"/>
              <a:t>0</a:t>
            </a:r>
            <a:r>
              <a:rPr lang="zh-CN" altLang="en-US" dirty="0"/>
              <a:t>？</a:t>
            </a:r>
            <a:endParaRPr lang="en-US" altLang="zh-CN" dirty="0"/>
          </a:p>
          <a:p>
            <a:r>
              <a:rPr lang="zh-CN" altLang="en-US" dirty="0"/>
              <a:t>这些边是</a:t>
            </a:r>
            <a:r>
              <a:rPr lang="en-US" altLang="zh-CN" dirty="0"/>
              <a:t>X0 </a:t>
            </a:r>
            <a:r>
              <a:rPr lang="en-US" altLang="zh-CN" dirty="0">
                <a:sym typeface="Wingdings" panose="05000000000000000000" pitchFamily="2" charset="2"/>
              </a:rPr>
              <a:t> (X1,X2,……,</a:t>
            </a:r>
            <a:r>
              <a:rPr lang="en-US" altLang="zh-CN" dirty="0" err="1">
                <a:sym typeface="Wingdings" panose="05000000000000000000" pitchFamily="2" charset="2"/>
              </a:rPr>
              <a:t>Xn</a:t>
            </a:r>
            <a:r>
              <a:rPr lang="en-US" altLang="zh-CN" dirty="0">
                <a:sym typeface="Wingdings" panose="05000000000000000000" pitchFamily="2" charset="2"/>
              </a:rPr>
              <a:t>)</a:t>
            </a:r>
            <a:r>
              <a:rPr lang="zh-CN" altLang="en-US" dirty="0">
                <a:sym typeface="Wingdings" panose="05000000000000000000" pitchFamily="2" charset="2"/>
              </a:rPr>
              <a:t>的</a:t>
            </a:r>
            <a:endParaRPr lang="en-US" altLang="zh-CN" dirty="0">
              <a:sym typeface="Wingdings" panose="05000000000000000000" pitchFamily="2" charset="2"/>
            </a:endParaRPr>
          </a:p>
          <a:p>
            <a:r>
              <a:rPr lang="zh-CN" altLang="en-US" dirty="0">
                <a:sym typeface="Wingdings" panose="05000000000000000000" pitchFamily="2" charset="2"/>
              </a:rPr>
              <a:t>比如</a:t>
            </a:r>
            <a:r>
              <a:rPr lang="en-US" altLang="zh-CN" dirty="0">
                <a:sym typeface="Wingdings" panose="05000000000000000000" pitchFamily="2" charset="2"/>
              </a:rPr>
              <a:t>X0X1</a:t>
            </a:r>
            <a:r>
              <a:rPr lang="zh-CN" altLang="en-US" dirty="0">
                <a:sym typeface="Wingdings" panose="05000000000000000000" pitchFamily="2" charset="2"/>
              </a:rPr>
              <a:t>也就是</a:t>
            </a:r>
            <a:r>
              <a:rPr lang="en-US" altLang="zh-CN" dirty="0">
                <a:sym typeface="Wingdings" panose="05000000000000000000" pitchFamily="2" charset="2"/>
              </a:rPr>
              <a:t>X1 –X0&lt;=  0</a:t>
            </a:r>
          </a:p>
          <a:p>
            <a:endParaRPr lang="en-US" altLang="zh-CN" dirty="0">
              <a:sym typeface="Wingdings" panose="05000000000000000000" pitchFamily="2" charset="2"/>
            </a:endParaRPr>
          </a:p>
          <a:p>
            <a:r>
              <a:rPr lang="zh-CN" altLang="en-US" dirty="0">
                <a:sym typeface="Wingdings" panose="05000000000000000000" pitchFamily="2" charset="2"/>
              </a:rPr>
              <a:t>我们同时直接为</a:t>
            </a:r>
            <a:r>
              <a:rPr lang="en-US" altLang="zh-CN" dirty="0">
                <a:sym typeface="Wingdings" panose="05000000000000000000" pitchFamily="2" charset="2"/>
              </a:rPr>
              <a:t>X0</a:t>
            </a:r>
            <a:r>
              <a:rPr lang="zh-CN" altLang="en-US" dirty="0">
                <a:sym typeface="Wingdings" panose="05000000000000000000" pitchFamily="2" charset="2"/>
              </a:rPr>
              <a:t>赋值为</a:t>
            </a:r>
            <a:r>
              <a:rPr lang="en-US" altLang="zh-CN" dirty="0">
                <a:sym typeface="Wingdings" panose="05000000000000000000" pitchFamily="2" charset="2"/>
              </a:rPr>
              <a:t>0</a:t>
            </a:r>
            <a:r>
              <a:rPr lang="zh-CN" altLang="en-US" dirty="0">
                <a:sym typeface="Wingdings" panose="05000000000000000000" pitchFamily="2" charset="2"/>
              </a:rPr>
              <a:t>，那么就是</a:t>
            </a:r>
            <a:r>
              <a:rPr lang="en-US" altLang="zh-CN" dirty="0">
                <a:sym typeface="Wingdings" panose="05000000000000000000" pitchFamily="2" charset="2"/>
              </a:rPr>
              <a:t>X1&lt;=0</a:t>
            </a:r>
          </a:p>
          <a:p>
            <a:r>
              <a:rPr lang="zh-CN" altLang="en-US" dirty="0">
                <a:sym typeface="Wingdings" panose="05000000000000000000" pitchFamily="2" charset="2"/>
              </a:rPr>
              <a:t>所以显然，这个超级源点约束了所有数值</a:t>
            </a:r>
            <a:endParaRPr lang="en-US" altLang="zh-CN" dirty="0">
              <a:sym typeface="Wingdings" panose="05000000000000000000" pitchFamily="2" charset="2"/>
            </a:endParaRPr>
          </a:p>
          <a:p>
            <a:pPr marL="0" indent="0">
              <a:buNone/>
            </a:pPr>
            <a:r>
              <a:rPr lang="zh-CN" altLang="en-US" dirty="0">
                <a:sym typeface="Wingdings" panose="05000000000000000000" pitchFamily="2" charset="2"/>
              </a:rPr>
              <a:t>为小于</a:t>
            </a:r>
            <a:r>
              <a:rPr lang="en-US" altLang="zh-CN" dirty="0">
                <a:sym typeface="Wingdings" panose="05000000000000000000" pitchFamily="2" charset="2"/>
              </a:rPr>
              <a:t>0</a:t>
            </a:r>
            <a:r>
              <a:rPr lang="zh-CN" altLang="en-US" dirty="0">
                <a:sym typeface="Wingdings" panose="05000000000000000000" pitchFamily="2" charset="2"/>
              </a:rPr>
              <a:t>的，但是并不影响我们之前的约束关系</a:t>
            </a:r>
            <a:endParaRPr lang="en-US" altLang="zh-CN" dirty="0">
              <a:sym typeface="Wingdings" panose="05000000000000000000" pitchFamily="2" charset="2"/>
            </a:endParaRPr>
          </a:p>
        </p:txBody>
      </p:sp>
      <p:pic>
        <p:nvPicPr>
          <p:cNvPr id="4" name="图片 3">
            <a:extLst>
              <a:ext uri="{FF2B5EF4-FFF2-40B4-BE49-F238E27FC236}">
                <a16:creationId xmlns:a16="http://schemas.microsoft.com/office/drawing/2014/main" id="{AED77ADD-8EA1-4C4D-B7A9-75E04903ADF0}"/>
              </a:ext>
            </a:extLst>
          </p:cNvPr>
          <p:cNvPicPr>
            <a:picLocks noChangeAspect="1"/>
          </p:cNvPicPr>
          <p:nvPr/>
        </p:nvPicPr>
        <p:blipFill>
          <a:blip r:embed="rId2"/>
          <a:stretch>
            <a:fillRect/>
          </a:stretch>
        </p:blipFill>
        <p:spPr>
          <a:xfrm>
            <a:off x="8981441" y="3078480"/>
            <a:ext cx="2011335" cy="3251200"/>
          </a:xfrm>
          <a:prstGeom prst="rect">
            <a:avLst/>
          </a:prstGeom>
        </p:spPr>
      </p:pic>
    </p:spTree>
    <p:extLst>
      <p:ext uri="{BB962C8B-B14F-4D97-AF65-F5344CB8AC3E}">
        <p14:creationId xmlns:p14="http://schemas.microsoft.com/office/powerpoint/2010/main" val="951151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3FB81E7-0A80-47CA-B03B-1B3B89DF52B3}"/>
              </a:ext>
            </a:extLst>
          </p:cNvPr>
          <p:cNvSpPr>
            <a:spLocks noGrp="1"/>
          </p:cNvSpPr>
          <p:nvPr>
            <p:ph idx="1"/>
          </p:nvPr>
        </p:nvSpPr>
        <p:spPr>
          <a:xfrm>
            <a:off x="838200" y="558800"/>
            <a:ext cx="10515600" cy="5618163"/>
          </a:xfrm>
        </p:spPr>
        <p:txBody>
          <a:bodyPr/>
          <a:lstStyle/>
          <a:p>
            <a:r>
              <a:rPr lang="zh-CN" altLang="en-US" dirty="0"/>
              <a:t>如果</a:t>
            </a:r>
            <a:r>
              <a:rPr lang="en-US" altLang="zh-CN" dirty="0"/>
              <a:t>{x1,x2,x3,x4,……,</a:t>
            </a:r>
            <a:r>
              <a:rPr lang="en-US" altLang="zh-CN" dirty="0" err="1"/>
              <a:t>xn</a:t>
            </a:r>
            <a:r>
              <a:rPr lang="en-US" altLang="zh-CN" dirty="0"/>
              <a:t>}</a:t>
            </a:r>
            <a:r>
              <a:rPr lang="zh-CN" altLang="en-US" dirty="0"/>
              <a:t>是一组解，那么</a:t>
            </a:r>
            <a:r>
              <a:rPr lang="en-US" altLang="zh-CN" dirty="0"/>
              <a:t>{x1+</a:t>
            </a:r>
            <a:r>
              <a:rPr lang="zh-CN" altLang="en-US" dirty="0"/>
              <a:t>△ </a:t>
            </a:r>
            <a:r>
              <a:rPr lang="en-US" altLang="zh-CN" dirty="0"/>
              <a:t>,x2+</a:t>
            </a:r>
            <a:r>
              <a:rPr lang="zh-CN" altLang="en-US" dirty="0"/>
              <a:t>△</a:t>
            </a:r>
            <a:r>
              <a:rPr lang="en-US" altLang="zh-CN" dirty="0"/>
              <a:t>,…… </a:t>
            </a:r>
            <a:r>
              <a:rPr lang="en-US" altLang="zh-CN" dirty="0" err="1"/>
              <a:t>xn</a:t>
            </a:r>
            <a:r>
              <a:rPr lang="en-US" altLang="zh-CN" dirty="0"/>
              <a:t>+</a:t>
            </a:r>
            <a:r>
              <a:rPr lang="zh-CN" altLang="en-US" dirty="0"/>
              <a:t>△</a:t>
            </a:r>
            <a:r>
              <a:rPr lang="en-US" altLang="zh-CN" dirty="0"/>
              <a:t>}</a:t>
            </a:r>
          </a:p>
          <a:p>
            <a:r>
              <a:rPr lang="zh-CN" altLang="en-US" dirty="0"/>
              <a:t>也是一组解</a:t>
            </a:r>
            <a:r>
              <a:rPr lang="en-US" altLang="zh-CN" dirty="0"/>
              <a:t>(</a:t>
            </a:r>
            <a:r>
              <a:rPr lang="zh-CN" altLang="en-US" dirty="0"/>
              <a:t>△在相减的过程中消掉了</a:t>
            </a:r>
            <a:r>
              <a:rPr lang="en-US" altLang="zh-CN" dirty="0"/>
              <a:t>)</a:t>
            </a:r>
            <a:r>
              <a:rPr lang="zh-CN" altLang="en-US" dirty="0"/>
              <a:t>，所以得到负数解后</a:t>
            </a:r>
            <a:r>
              <a:rPr lang="en-US" altLang="zh-CN" dirty="0"/>
              <a:t>+</a:t>
            </a:r>
            <a:r>
              <a:rPr lang="zh-CN" altLang="en-US" dirty="0"/>
              <a:t>上任意正数都是一组解。</a:t>
            </a:r>
            <a:endParaRPr lang="en-US" altLang="zh-CN" dirty="0"/>
          </a:p>
          <a:p>
            <a:endParaRPr lang="en-US" altLang="zh-CN" dirty="0"/>
          </a:p>
          <a:p>
            <a:r>
              <a:rPr lang="zh-CN" altLang="en-US" dirty="0"/>
              <a:t>另外，如果我们在题目中构造出了，</a:t>
            </a:r>
            <a:r>
              <a:rPr lang="en-US" altLang="zh-CN" dirty="0"/>
              <a:t>X1-X2&gt;=c</a:t>
            </a:r>
            <a:r>
              <a:rPr lang="zh-CN" altLang="en-US" dirty="0"/>
              <a:t>怎么办，那就变成</a:t>
            </a:r>
            <a:r>
              <a:rPr lang="en-US" altLang="zh-CN" dirty="0"/>
              <a:t>X2-X1&lt;=-c  </a:t>
            </a:r>
            <a:r>
              <a:rPr lang="zh-CN" altLang="en-US" dirty="0"/>
              <a:t>。</a:t>
            </a:r>
            <a:endParaRPr lang="en-US" altLang="zh-CN" dirty="0"/>
          </a:p>
          <a:p>
            <a:endParaRPr lang="en-US" altLang="zh-CN" dirty="0"/>
          </a:p>
          <a:p>
            <a:r>
              <a:rPr lang="zh-CN" altLang="en-US" dirty="0"/>
              <a:t>如果构造出了 </a:t>
            </a:r>
            <a:r>
              <a:rPr lang="en-US" altLang="zh-CN" dirty="0"/>
              <a:t>X1-X2 = C</a:t>
            </a:r>
            <a:r>
              <a:rPr lang="zh-CN" altLang="en-US" dirty="0"/>
              <a:t>怎么办，</a:t>
            </a:r>
            <a:r>
              <a:rPr lang="en-US" altLang="zh-CN" dirty="0"/>
              <a:t>X1-X2&lt;=C &amp;&amp; X1-X2&gt;=C</a:t>
            </a:r>
          </a:p>
        </p:txBody>
      </p:sp>
    </p:spTree>
    <p:extLst>
      <p:ext uri="{BB962C8B-B14F-4D97-AF65-F5344CB8AC3E}">
        <p14:creationId xmlns:p14="http://schemas.microsoft.com/office/powerpoint/2010/main" val="74441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88EF9A9C-A559-4E4D-A60E-F21B111EE801}"/>
              </a:ext>
            </a:extLst>
          </p:cNvPr>
          <p:cNvPicPr>
            <a:picLocks noGrp="1"/>
          </p:cNvPicPr>
          <p:nvPr>
            <p:ph idx="1"/>
          </p:nvPr>
        </p:nvPicPr>
        <p:blipFill>
          <a:blip r:embed="rId2"/>
          <a:stretch>
            <a:fillRect/>
          </a:stretch>
        </p:blipFill>
        <p:spPr>
          <a:xfrm>
            <a:off x="2183077" y="0"/>
            <a:ext cx="7296204" cy="4246880"/>
          </a:xfrm>
          <a:prstGeom prst="rect">
            <a:avLst/>
          </a:prstGeom>
        </p:spPr>
      </p:pic>
      <p:pic>
        <p:nvPicPr>
          <p:cNvPr id="2" name="图片 1">
            <a:extLst>
              <a:ext uri="{FF2B5EF4-FFF2-40B4-BE49-F238E27FC236}">
                <a16:creationId xmlns:a16="http://schemas.microsoft.com/office/drawing/2014/main" id="{6D265C9F-2971-420F-B28C-0B2C9478194A}"/>
              </a:ext>
            </a:extLst>
          </p:cNvPr>
          <p:cNvPicPr>
            <a:picLocks noChangeAspect="1"/>
          </p:cNvPicPr>
          <p:nvPr/>
        </p:nvPicPr>
        <p:blipFill>
          <a:blip r:embed="rId3"/>
          <a:stretch>
            <a:fillRect/>
          </a:stretch>
        </p:blipFill>
        <p:spPr>
          <a:xfrm>
            <a:off x="3000987" y="4490720"/>
            <a:ext cx="6190026" cy="844563"/>
          </a:xfrm>
          <a:prstGeom prst="rect">
            <a:avLst/>
          </a:prstGeom>
        </p:spPr>
      </p:pic>
      <p:pic>
        <p:nvPicPr>
          <p:cNvPr id="3" name="图片 2">
            <a:extLst>
              <a:ext uri="{FF2B5EF4-FFF2-40B4-BE49-F238E27FC236}">
                <a16:creationId xmlns:a16="http://schemas.microsoft.com/office/drawing/2014/main" id="{E8C84564-A30F-43B4-A000-DD74C86C7EF2}"/>
              </a:ext>
            </a:extLst>
          </p:cNvPr>
          <p:cNvPicPr>
            <a:picLocks noChangeAspect="1"/>
          </p:cNvPicPr>
          <p:nvPr/>
        </p:nvPicPr>
        <p:blipFill>
          <a:blip r:embed="rId4"/>
          <a:stretch>
            <a:fillRect/>
          </a:stretch>
        </p:blipFill>
        <p:spPr>
          <a:xfrm>
            <a:off x="2614521" y="5156841"/>
            <a:ext cx="6962957" cy="844563"/>
          </a:xfrm>
          <a:prstGeom prst="rect">
            <a:avLst/>
          </a:prstGeom>
        </p:spPr>
      </p:pic>
    </p:spTree>
    <p:extLst>
      <p:ext uri="{BB962C8B-B14F-4D97-AF65-F5344CB8AC3E}">
        <p14:creationId xmlns:p14="http://schemas.microsoft.com/office/powerpoint/2010/main" val="370348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55B53F-BFED-485D-9D9D-5C1C3D11EC8D}"/>
              </a:ext>
            </a:extLst>
          </p:cNvPr>
          <p:cNvSpPr>
            <a:spLocks noGrp="1"/>
          </p:cNvSpPr>
          <p:nvPr>
            <p:ph type="title"/>
          </p:nvPr>
        </p:nvSpPr>
        <p:spPr/>
        <p:txBody>
          <a:bodyPr>
            <a:normAutofit/>
          </a:bodyPr>
          <a:lstStyle/>
          <a:p>
            <a:r>
              <a:rPr lang="en-US" altLang="zh-CN" sz="3600" dirty="0">
                <a:latin typeface="Calibri" panose="020F0502020204030204" pitchFamily="34" charset="0"/>
                <a:cs typeface="Calibri" panose="020F0502020204030204" pitchFamily="34" charset="0"/>
              </a:rPr>
              <a:t>Question 3</a:t>
            </a:r>
            <a:r>
              <a:rPr lang="zh-CN" altLang="en-US" sz="3600" dirty="0">
                <a:latin typeface="Calibri" panose="020F0502020204030204" pitchFamily="34" charset="0"/>
                <a:cs typeface="Calibri" panose="020F0502020204030204" pitchFamily="34" charset="0"/>
              </a:rPr>
              <a:t>：</a:t>
            </a:r>
          </a:p>
        </p:txBody>
      </p:sp>
      <p:sp>
        <p:nvSpPr>
          <p:cNvPr id="3" name="内容占位符 2">
            <a:extLst>
              <a:ext uri="{FF2B5EF4-FFF2-40B4-BE49-F238E27FC236}">
                <a16:creationId xmlns:a16="http://schemas.microsoft.com/office/drawing/2014/main" id="{913581B5-1F22-4867-9641-3D875EB729EB}"/>
              </a:ext>
            </a:extLst>
          </p:cNvPr>
          <p:cNvSpPr>
            <a:spLocks noGrp="1"/>
          </p:cNvSpPr>
          <p:nvPr>
            <p:ph idx="1"/>
          </p:nvPr>
        </p:nvSpPr>
        <p:spPr/>
        <p:txBody>
          <a:bodyPr/>
          <a:lstStyle/>
          <a:p>
            <a:r>
              <a:rPr lang="en-US" altLang="zh-CN" dirty="0"/>
              <a:t>        </a:t>
            </a:r>
            <a:r>
              <a:rPr lang="zh-CN" altLang="zh-CN" dirty="0"/>
              <a:t>给一棵</a:t>
            </a:r>
            <a:r>
              <a:rPr lang="en-US" altLang="zh-CN" dirty="0"/>
              <a:t>n</a:t>
            </a:r>
            <a:r>
              <a:rPr lang="zh-CN" altLang="zh-CN" dirty="0"/>
              <a:t>个节点的带权树，把其中每条边视作一个点，如果另一个边有和这个边有相同的邻接点，那么视作的这两个点建一条边边权为原来的两条边权之和，求新建的图的最小生成树。</a:t>
            </a:r>
            <a:endParaRPr lang="en-US" altLang="zh-CN" dirty="0"/>
          </a:p>
          <a:p>
            <a:endParaRPr lang="en-US" altLang="zh-CN" dirty="0"/>
          </a:p>
          <a:p>
            <a:endParaRPr lang="zh-CN" altLang="zh-CN" dirty="0"/>
          </a:p>
          <a:p>
            <a:r>
              <a:rPr lang="en-US" altLang="zh-CN" dirty="0"/>
              <a:t>	1≤T≤1000,</a:t>
            </a:r>
            <a:r>
              <a:rPr lang="en-US" altLang="zh-CN" b="1" dirty="0"/>
              <a:t> </a:t>
            </a:r>
            <a:r>
              <a:rPr lang="en-US" altLang="zh-CN" dirty="0"/>
              <a:t>2≤n≤100000,</a:t>
            </a:r>
            <a:r>
              <a:rPr lang="en-US" altLang="zh-CN" b="1" dirty="0"/>
              <a:t> </a:t>
            </a:r>
            <a:r>
              <a:rPr lang="en-US" altLang="zh-CN" dirty="0"/>
              <a:t>∑n≤1e6.</a:t>
            </a:r>
            <a:endParaRPr lang="zh-CN" altLang="zh-CN" dirty="0"/>
          </a:p>
          <a:p>
            <a:endParaRPr lang="zh-CN" altLang="en-US" dirty="0"/>
          </a:p>
        </p:txBody>
      </p:sp>
    </p:spTree>
    <p:extLst>
      <p:ext uri="{BB962C8B-B14F-4D97-AF65-F5344CB8AC3E}">
        <p14:creationId xmlns:p14="http://schemas.microsoft.com/office/powerpoint/2010/main" val="3224057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027D5-891B-4D98-B3D1-AF2BDB3B830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302F3A6-00A7-4776-8733-FC7095F56F1D}"/>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1280E9E-87DB-4B11-9B40-1E3CE7210CA9}"/>
              </a:ext>
            </a:extLst>
          </p:cNvPr>
          <p:cNvPicPr>
            <a:picLocks noChangeAspect="1"/>
          </p:cNvPicPr>
          <p:nvPr/>
        </p:nvPicPr>
        <p:blipFill>
          <a:blip r:embed="rId2"/>
          <a:stretch>
            <a:fillRect/>
          </a:stretch>
        </p:blipFill>
        <p:spPr>
          <a:xfrm>
            <a:off x="-52543" y="365125"/>
            <a:ext cx="12244543" cy="6101566"/>
          </a:xfrm>
          <a:prstGeom prst="rect">
            <a:avLst/>
          </a:prstGeom>
        </p:spPr>
      </p:pic>
    </p:spTree>
    <p:extLst>
      <p:ext uri="{BB962C8B-B14F-4D97-AF65-F5344CB8AC3E}">
        <p14:creationId xmlns:p14="http://schemas.microsoft.com/office/powerpoint/2010/main" val="838267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D3F0A86-81CE-4E52-919F-5BF0D998EEED}"/>
              </a:ext>
            </a:extLst>
          </p:cNvPr>
          <p:cNvPicPr>
            <a:picLocks noChangeAspect="1"/>
          </p:cNvPicPr>
          <p:nvPr/>
        </p:nvPicPr>
        <p:blipFill>
          <a:blip r:embed="rId2"/>
          <a:stretch>
            <a:fillRect/>
          </a:stretch>
        </p:blipFill>
        <p:spPr>
          <a:xfrm>
            <a:off x="0" y="1239520"/>
            <a:ext cx="12191999" cy="3318213"/>
          </a:xfrm>
          <a:prstGeom prst="rect">
            <a:avLst/>
          </a:prstGeom>
        </p:spPr>
      </p:pic>
    </p:spTree>
    <p:extLst>
      <p:ext uri="{BB962C8B-B14F-4D97-AF65-F5344CB8AC3E}">
        <p14:creationId xmlns:p14="http://schemas.microsoft.com/office/powerpoint/2010/main" val="2588605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DA3DFD6-F507-4C88-8265-63A24E668F41}"/>
              </a:ext>
            </a:extLst>
          </p:cNvPr>
          <p:cNvSpPr>
            <a:spLocks noGrp="1"/>
          </p:cNvSpPr>
          <p:nvPr>
            <p:ph idx="1"/>
          </p:nvPr>
        </p:nvSpPr>
        <p:spPr>
          <a:xfrm>
            <a:off x="838200" y="650398"/>
            <a:ext cx="10515600" cy="5557203"/>
          </a:xfrm>
        </p:spPr>
        <p:txBody>
          <a:bodyPr>
            <a:normAutofit/>
          </a:bodyPr>
          <a:lstStyle/>
          <a:p>
            <a:r>
              <a:rPr lang="zh-CN" altLang="en-US" dirty="0"/>
              <a:t>如果直接建图肯定复杂度撑不住，对于一个点如果连着</a:t>
            </a:r>
            <a:r>
              <a:rPr lang="en-US" altLang="zh-CN" dirty="0"/>
              <a:t>x</a:t>
            </a:r>
            <a:r>
              <a:rPr lang="zh-CN" altLang="en-US" dirty="0"/>
              <a:t>个点那么就会建出一个</a:t>
            </a:r>
            <a:r>
              <a:rPr lang="en-US" altLang="zh-CN" dirty="0"/>
              <a:t>C(2,x)</a:t>
            </a:r>
            <a:r>
              <a:rPr lang="zh-CN" altLang="en-US" dirty="0"/>
              <a:t>条边的完全图。</a:t>
            </a:r>
            <a:endParaRPr lang="en-US" altLang="zh-CN" dirty="0"/>
          </a:p>
          <a:p>
            <a:endParaRPr lang="en-US" altLang="zh-CN" dirty="0"/>
          </a:p>
          <a:p>
            <a:r>
              <a:rPr lang="zh-CN" altLang="en-US" dirty="0"/>
              <a:t>注意到这是一棵树，所以保证了相邻的完全图有且仅有一个公共点。一个完全图与别的完全图联通只能靠这些点</a:t>
            </a:r>
            <a:endParaRPr lang="en-US" altLang="zh-CN" dirty="0"/>
          </a:p>
          <a:p>
            <a:endParaRPr lang="en-US" altLang="zh-CN" dirty="0"/>
          </a:p>
          <a:p>
            <a:r>
              <a:rPr lang="zh-CN" altLang="en-US" dirty="0"/>
              <a:t>既然要求最小生成树，那么每个完全图内部需要去掉一些边，考虑连通性，只要留</a:t>
            </a:r>
            <a:r>
              <a:rPr lang="en-US" altLang="zh-CN" dirty="0"/>
              <a:t>x-1</a:t>
            </a:r>
            <a:r>
              <a:rPr lang="zh-CN" altLang="en-US" dirty="0"/>
              <a:t>条边就可以了，只要这个完全图内部是联通的就可以和外边连起来，所以让每个完全图内部联通，同时整体就联通了。</a:t>
            </a:r>
            <a:endParaRPr lang="en-US" altLang="zh-CN" dirty="0"/>
          </a:p>
          <a:p>
            <a:pPr marL="0" indent="0">
              <a:buNone/>
            </a:pPr>
            <a:endParaRPr lang="en-US" altLang="zh-CN" dirty="0"/>
          </a:p>
        </p:txBody>
      </p:sp>
    </p:spTree>
    <p:extLst>
      <p:ext uri="{BB962C8B-B14F-4D97-AF65-F5344CB8AC3E}">
        <p14:creationId xmlns:p14="http://schemas.microsoft.com/office/powerpoint/2010/main" val="2554791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41DBDB-C54C-4F28-8DA8-79348ABE392F}"/>
              </a:ext>
            </a:extLst>
          </p:cNvPr>
          <p:cNvSpPr>
            <a:spLocks noGrp="1"/>
          </p:cNvSpPr>
          <p:nvPr>
            <p:ph idx="1"/>
          </p:nvPr>
        </p:nvSpPr>
        <p:spPr>
          <a:xfrm>
            <a:off x="838200" y="731520"/>
            <a:ext cx="10515600" cy="5445443"/>
          </a:xfrm>
        </p:spPr>
        <p:txBody>
          <a:bodyPr/>
          <a:lstStyle/>
          <a:p>
            <a:pPr marL="0" indent="0">
              <a:buNone/>
            </a:pPr>
            <a:endParaRPr lang="en-US" altLang="zh-CN" dirty="0"/>
          </a:p>
          <a:p>
            <a:pPr marL="0" indent="0">
              <a:buNone/>
            </a:pPr>
            <a:r>
              <a:rPr lang="zh-CN" altLang="en-US" dirty="0"/>
              <a:t>再说边权，选哪些边可以使得总边权最小呢</a:t>
            </a:r>
            <a:r>
              <a:rPr lang="en-US" altLang="zh-CN" dirty="0"/>
              <a:t>-----</a:t>
            </a:r>
            <a:r>
              <a:rPr lang="zh-CN" altLang="en-US" dirty="0"/>
              <a:t>一个完全图内部的最小生成树。</a:t>
            </a:r>
            <a:endParaRPr lang="en-US" altLang="zh-CN" dirty="0"/>
          </a:p>
          <a:p>
            <a:pPr marL="0" indent="0">
              <a:buNone/>
            </a:pPr>
            <a:endParaRPr lang="en-US" altLang="zh-CN" dirty="0"/>
          </a:p>
          <a:p>
            <a:pPr marL="0" indent="0">
              <a:buNone/>
            </a:pPr>
            <a:r>
              <a:rPr lang="zh-CN" altLang="en-US" dirty="0"/>
              <a:t>完全图内部的最小生成树，就是所有点往边权最小的那个点连边。</a:t>
            </a:r>
          </a:p>
          <a:p>
            <a:pPr marL="0" indent="0">
              <a:buNone/>
            </a:pPr>
            <a:endParaRPr lang="en-US" altLang="zh-CN" dirty="0"/>
          </a:p>
          <a:p>
            <a:pPr marL="0" indent="0">
              <a:buNone/>
            </a:pPr>
            <a:r>
              <a:rPr lang="zh-CN" altLang="en-US" dirty="0"/>
              <a:t>答案就是对于每个点所建的边求一个边权之和，再加上（</a:t>
            </a:r>
            <a:r>
              <a:rPr lang="en-US" altLang="zh-CN" dirty="0"/>
              <a:t>x-2</a:t>
            </a:r>
            <a:r>
              <a:rPr lang="zh-CN" altLang="en-US" dirty="0"/>
              <a:t>）倍的最小边权，为什么是</a:t>
            </a:r>
            <a:r>
              <a:rPr lang="en-US" altLang="zh-CN" dirty="0"/>
              <a:t>x-2</a:t>
            </a:r>
            <a:r>
              <a:rPr lang="zh-CN" altLang="en-US" dirty="0"/>
              <a:t>倍，因为在求边权和时已经加过一个了。</a:t>
            </a:r>
            <a:endParaRPr lang="en-US" altLang="zh-CN"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3261050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56F0AA-83F6-481E-92F7-862F62263ACC}"/>
              </a:ext>
            </a:extLst>
          </p:cNvPr>
          <p:cNvSpPr>
            <a:spLocks noGrp="1"/>
          </p:cNvSpPr>
          <p:nvPr>
            <p:ph type="title"/>
          </p:nvPr>
        </p:nvSpPr>
        <p:spPr/>
        <p:txBody>
          <a:bodyPr>
            <a:normAutofit/>
          </a:bodyPr>
          <a:lstStyle/>
          <a:p>
            <a:r>
              <a:rPr lang="en-US" altLang="zh-CN" sz="3600" dirty="0">
                <a:latin typeface="Calibri" panose="020F0502020204030204" pitchFamily="34" charset="0"/>
                <a:cs typeface="Calibri" panose="020F0502020204030204" pitchFamily="34" charset="0"/>
              </a:rPr>
              <a:t>Question 1</a:t>
            </a:r>
            <a:r>
              <a:rPr lang="en-US" altLang="zh-CN" sz="2400" b="1" dirty="0">
                <a:latin typeface="Calibri" panose="020F0502020204030204" pitchFamily="34" charset="0"/>
                <a:cs typeface="Calibri" panose="020F0502020204030204" pitchFamily="34" charset="0"/>
              </a:rPr>
              <a:t>:                                                                   </a:t>
            </a:r>
            <a:r>
              <a:rPr lang="zh-CN" altLang="en-US" sz="2400" b="1" dirty="0"/>
              <a:t>（</a:t>
            </a:r>
            <a:r>
              <a:rPr lang="en-US" altLang="zh-CN" sz="2400" b="1" dirty="0">
                <a:solidFill>
                  <a:srgbClr val="FF0000"/>
                </a:solidFill>
              </a:rPr>
              <a:t>Special Judge</a:t>
            </a:r>
            <a:r>
              <a:rPr lang="zh-CN" altLang="en-US" sz="2400" b="1" dirty="0"/>
              <a:t>）</a:t>
            </a:r>
            <a:r>
              <a:rPr lang="en-US" altLang="zh-CN" sz="2400" b="1" dirty="0">
                <a:latin typeface="Calibri" panose="020F0502020204030204" pitchFamily="34" charset="0"/>
                <a:cs typeface="Calibri" panose="020F0502020204030204" pitchFamily="34" charset="0"/>
              </a:rPr>
              <a:t>                                 </a:t>
            </a:r>
            <a:endParaRPr lang="zh-CN" altLang="en-US" sz="2400" b="1"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6C4EB1B2-A566-41C5-8531-E71A529458D1}"/>
              </a:ext>
            </a:extLst>
          </p:cNvPr>
          <p:cNvSpPr>
            <a:spLocks noGrp="1"/>
          </p:cNvSpPr>
          <p:nvPr>
            <p:ph idx="1"/>
          </p:nvPr>
        </p:nvSpPr>
        <p:spPr/>
        <p:txBody>
          <a:bodyPr/>
          <a:lstStyle/>
          <a:p>
            <a:r>
              <a:rPr lang="en-US" altLang="zh-CN" dirty="0"/>
              <a:t>      </a:t>
            </a:r>
            <a:r>
              <a:rPr lang="zh-CN" altLang="zh-CN" dirty="0"/>
              <a:t>有</a:t>
            </a:r>
            <a:r>
              <a:rPr lang="en-US" altLang="zh-CN" dirty="0"/>
              <a:t>m</a:t>
            </a:r>
            <a:r>
              <a:rPr lang="zh-CN" altLang="zh-CN" dirty="0"/>
              <a:t>个工人和</a:t>
            </a:r>
            <a:r>
              <a:rPr lang="en-US" altLang="zh-CN" dirty="0"/>
              <a:t>n</a:t>
            </a:r>
            <a:r>
              <a:rPr lang="zh-CN" altLang="zh-CN" dirty="0"/>
              <a:t>天，每个工人</a:t>
            </a:r>
            <a:r>
              <a:rPr lang="zh-CN" altLang="en-US" dirty="0"/>
              <a:t>如果开始工作，那么</a:t>
            </a:r>
            <a:r>
              <a:rPr lang="zh-CN" altLang="zh-CN" dirty="0"/>
              <a:t>要连续工作</a:t>
            </a:r>
            <a:r>
              <a:rPr lang="en-US" altLang="zh-CN" dirty="0"/>
              <a:t>w</a:t>
            </a:r>
            <a:r>
              <a:rPr lang="zh-CN" altLang="zh-CN" dirty="0"/>
              <a:t>天再休息</a:t>
            </a:r>
            <a:r>
              <a:rPr lang="en-US" altLang="zh-CN" dirty="0"/>
              <a:t>h</a:t>
            </a:r>
            <a:r>
              <a:rPr lang="zh-CN" altLang="zh-CN" dirty="0"/>
              <a:t>天，给出</a:t>
            </a:r>
            <a:r>
              <a:rPr lang="en-US" altLang="zh-CN" dirty="0"/>
              <a:t>n</a:t>
            </a:r>
            <a:r>
              <a:rPr lang="zh-CN" altLang="zh-CN" dirty="0"/>
              <a:t>天中每天有多少人</a:t>
            </a:r>
            <a:r>
              <a:rPr lang="zh-CN" altLang="en-US" dirty="0"/>
              <a:t>在</a:t>
            </a:r>
            <a:r>
              <a:rPr lang="zh-CN" altLang="zh-CN" dirty="0"/>
              <a:t>工作，问是否存在可行解安排工人工作，并输出每天工作工人的编号。</a:t>
            </a:r>
            <a:endParaRPr lang="en-US" altLang="zh-CN" dirty="0"/>
          </a:p>
          <a:p>
            <a:endParaRPr lang="en-US" altLang="zh-CN" dirty="0"/>
          </a:p>
          <a:p>
            <a:endParaRPr lang="zh-CN" altLang="zh-CN" dirty="0"/>
          </a:p>
          <a:p>
            <a:r>
              <a:rPr lang="en-US" altLang="zh-CN" dirty="0"/>
              <a:t>1 &lt;= m &lt;=2000 ,1 &lt;= n &lt;=2000,1&lt;=</a:t>
            </a:r>
            <a:r>
              <a:rPr lang="en-US" altLang="zh-CN" dirty="0" err="1"/>
              <a:t>w,h</a:t>
            </a:r>
            <a:r>
              <a:rPr lang="en-US" altLang="zh-CN" dirty="0"/>
              <a:t>&lt;=n</a:t>
            </a:r>
            <a:r>
              <a:rPr lang="zh-CN" altLang="zh-CN" dirty="0"/>
              <a:t>。</a:t>
            </a:r>
          </a:p>
          <a:p>
            <a:pPr marL="0" indent="0">
              <a:buNone/>
            </a:pPr>
            <a:endParaRPr lang="en-US" altLang="zh-CN" dirty="0"/>
          </a:p>
        </p:txBody>
      </p:sp>
    </p:spTree>
    <p:extLst>
      <p:ext uri="{BB962C8B-B14F-4D97-AF65-F5344CB8AC3E}">
        <p14:creationId xmlns:p14="http://schemas.microsoft.com/office/powerpoint/2010/main" val="2354775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D7ECD-D03E-4C2D-B405-A5BCDF66B920}"/>
              </a:ext>
            </a:extLst>
          </p:cNvPr>
          <p:cNvSpPr>
            <a:spLocks noGrp="1"/>
          </p:cNvSpPr>
          <p:nvPr>
            <p:ph type="title"/>
          </p:nvPr>
        </p:nvSpPr>
        <p:spPr/>
        <p:txBody>
          <a:bodyPr>
            <a:normAutofit/>
          </a:bodyPr>
          <a:lstStyle/>
          <a:p>
            <a:r>
              <a:rPr lang="en-US" altLang="zh-CN" sz="2800" b="1" dirty="0"/>
              <a:t>Question 4:</a:t>
            </a:r>
            <a:endParaRPr lang="zh-CN" altLang="en-US" sz="2800" b="1" dirty="0"/>
          </a:p>
        </p:txBody>
      </p:sp>
      <p:sp>
        <p:nvSpPr>
          <p:cNvPr id="3" name="内容占位符 2">
            <a:extLst>
              <a:ext uri="{FF2B5EF4-FFF2-40B4-BE49-F238E27FC236}">
                <a16:creationId xmlns:a16="http://schemas.microsoft.com/office/drawing/2014/main" id="{24DD9F49-7BB3-4AA4-9D67-E1CDAC0ED081}"/>
              </a:ext>
            </a:extLst>
          </p:cNvPr>
          <p:cNvSpPr>
            <a:spLocks noGrp="1"/>
          </p:cNvSpPr>
          <p:nvPr>
            <p:ph idx="1"/>
          </p:nvPr>
        </p:nvSpPr>
        <p:spPr/>
        <p:txBody>
          <a:bodyPr/>
          <a:lstStyle/>
          <a:p>
            <a:r>
              <a:rPr lang="zh-CN" altLang="en-US" dirty="0"/>
              <a:t>给一个字符串，求存在多少“一个半回文串”。</a:t>
            </a:r>
            <a:endParaRPr lang="en-US" altLang="zh-CN" dirty="0"/>
          </a:p>
          <a:p>
            <a:endParaRPr lang="en-US" altLang="zh-CN" dirty="0"/>
          </a:p>
          <a:p>
            <a:r>
              <a:rPr lang="zh-CN" altLang="en-US" dirty="0"/>
              <a:t>一个半回文串：</a:t>
            </a:r>
            <a:endParaRPr lang="en-US" altLang="zh-CN" dirty="0"/>
          </a:p>
          <a:p>
            <a:pPr marL="0" indent="0">
              <a:buNone/>
            </a:pPr>
            <a:r>
              <a:rPr lang="en-US" altLang="zh-CN" dirty="0"/>
              <a:t>     (x</a:t>
            </a:r>
            <a:r>
              <a:rPr lang="zh-CN" altLang="en-US" dirty="0"/>
              <a:t>个字母</a:t>
            </a:r>
            <a:r>
              <a:rPr lang="en-US" altLang="zh-CN" dirty="0"/>
              <a:t>)+ (</a:t>
            </a:r>
            <a:r>
              <a:rPr lang="zh-CN" altLang="en-US" dirty="0">
                <a:solidFill>
                  <a:srgbClr val="FF0000"/>
                </a:solidFill>
              </a:rPr>
              <a:t>回文中心</a:t>
            </a:r>
            <a:r>
              <a:rPr lang="en-US" altLang="zh-CN" dirty="0"/>
              <a:t>) +(x-1</a:t>
            </a:r>
            <a:r>
              <a:rPr lang="zh-CN" altLang="en-US" dirty="0"/>
              <a:t>个字母</a:t>
            </a:r>
            <a:r>
              <a:rPr lang="en-US" altLang="zh-CN" dirty="0"/>
              <a:t>)+(</a:t>
            </a:r>
            <a:r>
              <a:rPr lang="zh-CN" altLang="en-US" dirty="0">
                <a:solidFill>
                  <a:srgbClr val="FF0000"/>
                </a:solidFill>
              </a:rPr>
              <a:t>回文中心</a:t>
            </a:r>
            <a:r>
              <a:rPr lang="en-US" altLang="zh-CN" dirty="0"/>
              <a:t>)+(x</a:t>
            </a:r>
            <a:r>
              <a:rPr lang="zh-CN" altLang="en-US" dirty="0"/>
              <a:t>个字母</a:t>
            </a:r>
            <a:r>
              <a:rPr lang="en-US" altLang="zh-CN" dirty="0"/>
              <a:t>)</a:t>
            </a:r>
          </a:p>
          <a:p>
            <a:pPr marL="0" indent="0">
              <a:buNone/>
            </a:pPr>
            <a:endParaRPr lang="en-US" altLang="zh-CN" dirty="0"/>
          </a:p>
          <a:p>
            <a:pPr marL="0" indent="0">
              <a:buNone/>
            </a:pPr>
            <a:r>
              <a:rPr lang="zh-CN" altLang="en-US" dirty="0"/>
              <a:t>例如</a:t>
            </a:r>
            <a:r>
              <a:rPr lang="en-US" altLang="zh-CN" dirty="0"/>
              <a:t>:</a:t>
            </a:r>
            <a:r>
              <a:rPr lang="zh-CN" altLang="en-US" dirty="0"/>
              <a:t> </a:t>
            </a:r>
            <a:r>
              <a:rPr lang="en-US" altLang="zh-CN" dirty="0"/>
              <a:t>a b </a:t>
            </a:r>
            <a:r>
              <a:rPr lang="en-US" altLang="zh-CN" dirty="0">
                <a:solidFill>
                  <a:srgbClr val="FF0000"/>
                </a:solidFill>
              </a:rPr>
              <a:t>c</a:t>
            </a:r>
            <a:r>
              <a:rPr lang="en-US" altLang="zh-CN" dirty="0"/>
              <a:t> b </a:t>
            </a:r>
            <a:r>
              <a:rPr lang="en-US" altLang="zh-CN" dirty="0">
                <a:solidFill>
                  <a:schemeClr val="accent6"/>
                </a:solidFill>
              </a:rPr>
              <a:t>a</a:t>
            </a:r>
            <a:r>
              <a:rPr lang="en-US" altLang="zh-CN" dirty="0"/>
              <a:t> b c</a:t>
            </a:r>
            <a:endParaRPr lang="zh-CN" altLang="en-US" dirty="0"/>
          </a:p>
        </p:txBody>
      </p:sp>
    </p:spTree>
    <p:extLst>
      <p:ext uri="{BB962C8B-B14F-4D97-AF65-F5344CB8AC3E}">
        <p14:creationId xmlns:p14="http://schemas.microsoft.com/office/powerpoint/2010/main" val="1493202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400E790-352A-425F-9530-7B3C5A4065D2}"/>
              </a:ext>
            </a:extLst>
          </p:cNvPr>
          <p:cNvSpPr>
            <a:spLocks noGrp="1"/>
          </p:cNvSpPr>
          <p:nvPr>
            <p:ph idx="1"/>
          </p:nvPr>
        </p:nvSpPr>
        <p:spPr>
          <a:xfrm>
            <a:off x="543560" y="589438"/>
            <a:ext cx="10515600" cy="5679123"/>
          </a:xfrm>
        </p:spPr>
        <p:txBody>
          <a:bodyPr/>
          <a:lstStyle/>
          <a:p>
            <a:pPr marL="0" indent="0">
              <a:buNone/>
            </a:pPr>
            <a:endParaRPr lang="en-US" altLang="zh-CN" dirty="0"/>
          </a:p>
          <a:p>
            <a:r>
              <a:rPr lang="zh-CN" altLang="en-US" dirty="0"/>
              <a:t>显然只要求相交的回文串对数就好了</a:t>
            </a:r>
            <a:endParaRPr lang="en-US" altLang="zh-CN" dirty="0"/>
          </a:p>
          <a:p>
            <a:endParaRPr lang="en-US" altLang="zh-CN" dirty="0"/>
          </a:p>
          <a:p>
            <a:r>
              <a:rPr lang="en-US" altLang="zh-CN" dirty="0"/>
              <a:t> </a:t>
            </a:r>
            <a:endParaRPr lang="zh-CN" altLang="en-US" dirty="0"/>
          </a:p>
        </p:txBody>
      </p:sp>
      <p:sp>
        <p:nvSpPr>
          <p:cNvPr id="6" name="流程图: 接点 5">
            <a:extLst>
              <a:ext uri="{FF2B5EF4-FFF2-40B4-BE49-F238E27FC236}">
                <a16:creationId xmlns:a16="http://schemas.microsoft.com/office/drawing/2014/main" id="{A65B9B94-71A2-4D25-87B0-6F10D314E71A}"/>
              </a:ext>
            </a:extLst>
          </p:cNvPr>
          <p:cNvSpPr/>
          <p:nvPr/>
        </p:nvSpPr>
        <p:spPr>
          <a:xfrm>
            <a:off x="4104640" y="2682240"/>
            <a:ext cx="386080" cy="375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接点 7">
            <a:extLst>
              <a:ext uri="{FF2B5EF4-FFF2-40B4-BE49-F238E27FC236}">
                <a16:creationId xmlns:a16="http://schemas.microsoft.com/office/drawing/2014/main" id="{4A96B1AB-BD0B-4906-9DB1-B98D8C520A62}"/>
              </a:ext>
            </a:extLst>
          </p:cNvPr>
          <p:cNvSpPr/>
          <p:nvPr/>
        </p:nvSpPr>
        <p:spPr>
          <a:xfrm>
            <a:off x="5237480" y="4317960"/>
            <a:ext cx="436880" cy="3453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左中括号 16">
            <a:extLst>
              <a:ext uri="{FF2B5EF4-FFF2-40B4-BE49-F238E27FC236}">
                <a16:creationId xmlns:a16="http://schemas.microsoft.com/office/drawing/2014/main" id="{7CC7FEF9-9711-4B33-A161-7711D9ADA423}"/>
              </a:ext>
            </a:extLst>
          </p:cNvPr>
          <p:cNvSpPr/>
          <p:nvPr/>
        </p:nvSpPr>
        <p:spPr>
          <a:xfrm>
            <a:off x="2430780" y="2148840"/>
            <a:ext cx="386080" cy="1442720"/>
          </a:xfrm>
          <a:prstGeom prst="leftBracket">
            <a:avLst/>
          </a:prstGeom>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effectLst>
                <a:outerShdw blurRad="38100" dist="19050" dir="2700000" algn="tl" rotWithShape="0">
                  <a:schemeClr val="dk1">
                    <a:alpha val="40000"/>
                  </a:schemeClr>
                </a:outerShdw>
              </a:effectLst>
            </a:endParaRPr>
          </a:p>
        </p:txBody>
      </p:sp>
      <p:sp>
        <p:nvSpPr>
          <p:cNvPr id="18" name="右中括号 17">
            <a:extLst>
              <a:ext uri="{FF2B5EF4-FFF2-40B4-BE49-F238E27FC236}">
                <a16:creationId xmlns:a16="http://schemas.microsoft.com/office/drawing/2014/main" id="{E924FAB3-598B-4E17-974B-1C13BD7D73E5}"/>
              </a:ext>
            </a:extLst>
          </p:cNvPr>
          <p:cNvSpPr/>
          <p:nvPr/>
        </p:nvSpPr>
        <p:spPr>
          <a:xfrm>
            <a:off x="5455920" y="2164080"/>
            <a:ext cx="469900" cy="1412240"/>
          </a:xfrm>
          <a:prstGeom prst="rightBracket">
            <a:avLst/>
          </a:prstGeom>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左中括号 18">
            <a:extLst>
              <a:ext uri="{FF2B5EF4-FFF2-40B4-BE49-F238E27FC236}">
                <a16:creationId xmlns:a16="http://schemas.microsoft.com/office/drawing/2014/main" id="{A39CA2F8-B89D-406E-8AD4-BDC4BBD02546}"/>
              </a:ext>
            </a:extLst>
          </p:cNvPr>
          <p:cNvSpPr/>
          <p:nvPr/>
        </p:nvSpPr>
        <p:spPr>
          <a:xfrm>
            <a:off x="3495040" y="3708400"/>
            <a:ext cx="467360" cy="1564482"/>
          </a:xfrm>
          <a:prstGeom prst="leftBracket">
            <a:avLst/>
          </a:prstGeom>
          <a:effectLst>
            <a:glow rad="1397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右中括号 19">
            <a:extLst>
              <a:ext uri="{FF2B5EF4-FFF2-40B4-BE49-F238E27FC236}">
                <a16:creationId xmlns:a16="http://schemas.microsoft.com/office/drawing/2014/main" id="{DFDFD3A8-BCEE-4DB1-8C22-D6F0B1BD0A4F}"/>
              </a:ext>
            </a:extLst>
          </p:cNvPr>
          <p:cNvSpPr/>
          <p:nvPr/>
        </p:nvSpPr>
        <p:spPr>
          <a:xfrm>
            <a:off x="6949440" y="3614341"/>
            <a:ext cx="386080" cy="1752600"/>
          </a:xfrm>
          <a:prstGeom prst="rightBracket">
            <a:avLst/>
          </a:prstGeom>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3953C509-93BD-4290-83F1-4EDF82C3986B}"/>
              </a:ext>
            </a:extLst>
          </p:cNvPr>
          <p:cNvSpPr txBox="1"/>
          <p:nvPr/>
        </p:nvSpPr>
        <p:spPr>
          <a:xfrm>
            <a:off x="8331200" y="3206988"/>
            <a:ext cx="1696720" cy="584775"/>
          </a:xfrm>
          <a:prstGeom prst="rect">
            <a:avLst/>
          </a:prstGeom>
          <a:noFill/>
        </p:spPr>
        <p:txBody>
          <a:bodyPr wrap="square" rtlCol="0">
            <a:spAutoFit/>
          </a:bodyPr>
          <a:lstStyle/>
          <a:p>
            <a:r>
              <a:rPr lang="en-US" altLang="zh-CN" sz="3200" dirty="0" err="1"/>
              <a:t>ans</a:t>
            </a:r>
            <a:r>
              <a:rPr lang="en-US" altLang="zh-CN" sz="3200" dirty="0"/>
              <a:t>++</a:t>
            </a:r>
            <a:r>
              <a:rPr lang="zh-CN" altLang="en-US" sz="3200" dirty="0"/>
              <a:t>；</a:t>
            </a:r>
          </a:p>
        </p:txBody>
      </p:sp>
    </p:spTree>
    <p:extLst>
      <p:ext uri="{BB962C8B-B14F-4D97-AF65-F5344CB8AC3E}">
        <p14:creationId xmlns:p14="http://schemas.microsoft.com/office/powerpoint/2010/main" val="3058864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7A67978-4607-4719-AAB5-5275D1FAA5CE}"/>
              </a:ext>
            </a:extLst>
          </p:cNvPr>
          <p:cNvSpPr>
            <a:spLocks noGrp="1"/>
          </p:cNvSpPr>
          <p:nvPr>
            <p:ph idx="1"/>
          </p:nvPr>
        </p:nvSpPr>
        <p:spPr>
          <a:xfrm>
            <a:off x="838200" y="1117600"/>
            <a:ext cx="10515600" cy="5059363"/>
          </a:xfrm>
        </p:spPr>
        <p:txBody>
          <a:bodyPr/>
          <a:lstStyle/>
          <a:p>
            <a:r>
              <a:rPr lang="zh-CN" altLang="en-US" dirty="0"/>
              <a:t>法一：主席树</a:t>
            </a:r>
            <a:endParaRPr lang="en-US" altLang="zh-CN" dirty="0"/>
          </a:p>
          <a:p>
            <a:endParaRPr lang="en-US" altLang="zh-CN" dirty="0"/>
          </a:p>
          <a:p>
            <a:r>
              <a:rPr lang="zh-CN" altLang="en-US" dirty="0"/>
              <a:t>对于每个点</a:t>
            </a:r>
            <a:r>
              <a:rPr lang="en-US" altLang="zh-CN" dirty="0" err="1"/>
              <a:t>i</a:t>
            </a:r>
            <a:r>
              <a:rPr lang="zh-CN" altLang="en-US" dirty="0"/>
              <a:t>求回文右边界位置</a:t>
            </a:r>
            <a:r>
              <a:rPr lang="en-US" altLang="zh-CN" dirty="0"/>
              <a:t>b[ </a:t>
            </a:r>
            <a:r>
              <a:rPr lang="en-US" altLang="zh-CN" dirty="0" err="1"/>
              <a:t>i</a:t>
            </a:r>
            <a:r>
              <a:rPr lang="en-US" altLang="zh-CN" dirty="0"/>
              <a:t> ]</a:t>
            </a:r>
            <a:r>
              <a:rPr lang="zh-CN" altLang="en-US" dirty="0"/>
              <a:t>，建立主席树</a:t>
            </a:r>
            <a:endParaRPr lang="en-US" altLang="zh-CN" dirty="0"/>
          </a:p>
          <a:p>
            <a:endParaRPr lang="en-US" altLang="zh-CN" dirty="0"/>
          </a:p>
          <a:p>
            <a:r>
              <a:rPr lang="zh-CN" altLang="en-US" dirty="0"/>
              <a:t>对于一个点 </a:t>
            </a:r>
            <a:r>
              <a:rPr lang="en-US" altLang="zh-CN" dirty="0" err="1"/>
              <a:t>i</a:t>
            </a:r>
            <a:r>
              <a:rPr lang="en-US" altLang="zh-CN" dirty="0"/>
              <a:t> </a:t>
            </a:r>
            <a:r>
              <a:rPr lang="zh-CN" altLang="en-US" dirty="0"/>
              <a:t>查询 </a:t>
            </a:r>
            <a:r>
              <a:rPr lang="en-US" altLang="zh-CN" dirty="0" err="1"/>
              <a:t>i</a:t>
            </a:r>
            <a:r>
              <a:rPr lang="en-US" altLang="zh-CN" dirty="0"/>
              <a:t> </a:t>
            </a:r>
            <a:r>
              <a:rPr lang="zh-CN" altLang="en-US" dirty="0"/>
              <a:t>的回文左边界</a:t>
            </a:r>
            <a:r>
              <a:rPr lang="en-US" altLang="zh-CN" dirty="0"/>
              <a:t>,</a:t>
            </a:r>
            <a:r>
              <a:rPr lang="zh-CN" altLang="en-US" dirty="0"/>
              <a:t>到 </a:t>
            </a:r>
            <a:r>
              <a:rPr lang="en-US" altLang="zh-CN" dirty="0"/>
              <a:t>i-1</a:t>
            </a:r>
            <a:r>
              <a:rPr lang="zh-CN" altLang="en-US" dirty="0"/>
              <a:t>有多少个大于等于</a:t>
            </a:r>
            <a:r>
              <a:rPr lang="en-US" altLang="zh-CN" dirty="0" err="1"/>
              <a:t>i</a:t>
            </a:r>
            <a:r>
              <a:rPr lang="zh-CN" altLang="en-US" dirty="0"/>
              <a:t>的数量</a:t>
            </a:r>
            <a:endParaRPr lang="en-US" altLang="zh-CN" dirty="0"/>
          </a:p>
          <a:p>
            <a:endParaRPr lang="en-US" altLang="zh-CN" dirty="0"/>
          </a:p>
          <a:p>
            <a:r>
              <a:rPr lang="zh-CN" altLang="en-US" dirty="0"/>
              <a:t>用了</a:t>
            </a:r>
            <a:r>
              <a:rPr lang="en-US" altLang="zh-CN" dirty="0"/>
              <a:t>2000 MS</a:t>
            </a:r>
            <a:r>
              <a:rPr lang="zh-CN" altLang="en-US" dirty="0"/>
              <a:t>，但是还有个更猛的做法只用了。。</a:t>
            </a:r>
            <a:endParaRPr lang="en-US" altLang="zh-CN" dirty="0"/>
          </a:p>
          <a:p>
            <a:endParaRPr lang="en-US" altLang="zh-CN" dirty="0"/>
          </a:p>
        </p:txBody>
      </p:sp>
      <p:pic>
        <p:nvPicPr>
          <p:cNvPr id="4" name="图片 3">
            <a:extLst>
              <a:ext uri="{FF2B5EF4-FFF2-40B4-BE49-F238E27FC236}">
                <a16:creationId xmlns:a16="http://schemas.microsoft.com/office/drawing/2014/main" id="{5F4681B6-6683-4D0E-BFC5-B21C32FD2F16}"/>
              </a:ext>
            </a:extLst>
          </p:cNvPr>
          <p:cNvPicPr>
            <a:picLocks noChangeAspect="1"/>
          </p:cNvPicPr>
          <p:nvPr/>
        </p:nvPicPr>
        <p:blipFill>
          <a:blip r:embed="rId2"/>
          <a:stretch>
            <a:fillRect/>
          </a:stretch>
        </p:blipFill>
        <p:spPr>
          <a:xfrm>
            <a:off x="617891" y="5337803"/>
            <a:ext cx="10735909" cy="402597"/>
          </a:xfrm>
          <a:prstGeom prst="rect">
            <a:avLst/>
          </a:prstGeom>
        </p:spPr>
      </p:pic>
    </p:spTree>
    <p:extLst>
      <p:ext uri="{BB962C8B-B14F-4D97-AF65-F5344CB8AC3E}">
        <p14:creationId xmlns:p14="http://schemas.microsoft.com/office/powerpoint/2010/main" val="3082357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2979E1-5477-4581-8003-3FA570C5EDA6}"/>
              </a:ext>
            </a:extLst>
          </p:cNvPr>
          <p:cNvSpPr>
            <a:spLocks noGrp="1"/>
          </p:cNvSpPr>
          <p:nvPr>
            <p:ph idx="1"/>
          </p:nvPr>
        </p:nvSpPr>
        <p:spPr>
          <a:xfrm>
            <a:off x="838200" y="873760"/>
            <a:ext cx="10515600" cy="5303203"/>
          </a:xfrm>
        </p:spPr>
        <p:txBody>
          <a:bodyPr/>
          <a:lstStyle/>
          <a:p>
            <a:endParaRPr lang="en-US" altLang="zh-CN" dirty="0"/>
          </a:p>
          <a:p>
            <a:r>
              <a:rPr lang="zh-CN" altLang="en-US" dirty="0"/>
              <a:t>法二：树状数组</a:t>
            </a:r>
            <a:endParaRPr lang="en-US" altLang="zh-CN" dirty="0"/>
          </a:p>
          <a:p>
            <a:endParaRPr lang="en-US" altLang="zh-CN" dirty="0"/>
          </a:p>
          <a:p>
            <a:r>
              <a:rPr lang="zh-CN" altLang="en-US" dirty="0"/>
              <a:t>对于每个数先在他左端点处的</a:t>
            </a:r>
            <a:r>
              <a:rPr lang="en-US" altLang="zh-CN" dirty="0"/>
              <a:t>vector</a:t>
            </a:r>
            <a:r>
              <a:rPr lang="zh-CN" altLang="en-US" dirty="0"/>
              <a:t>中</a:t>
            </a:r>
            <a:r>
              <a:rPr lang="en-US" altLang="zh-CN" dirty="0"/>
              <a:t>push</a:t>
            </a:r>
            <a:r>
              <a:rPr lang="zh-CN" altLang="en-US" dirty="0"/>
              <a:t>他的位置，然后遍历一遍数组，先把当前点的</a:t>
            </a:r>
            <a:r>
              <a:rPr lang="en-US" altLang="zh-CN" dirty="0"/>
              <a:t>vector</a:t>
            </a:r>
            <a:r>
              <a:rPr lang="zh-CN" altLang="en-US" dirty="0"/>
              <a:t>中的下标用树状数组单点</a:t>
            </a:r>
            <a:r>
              <a:rPr lang="en-US" altLang="zh-CN" dirty="0"/>
              <a:t>+1</a:t>
            </a:r>
            <a:r>
              <a:rPr lang="zh-CN" altLang="en-US" dirty="0"/>
              <a:t>，然后再</a:t>
            </a:r>
            <a:r>
              <a:rPr lang="en-US" altLang="zh-CN" dirty="0"/>
              <a:t>ask</a:t>
            </a:r>
            <a:r>
              <a:rPr lang="zh-CN" altLang="en-US" dirty="0"/>
              <a:t>（</a:t>
            </a:r>
            <a:r>
              <a:rPr lang="en-US" altLang="zh-CN" dirty="0" err="1"/>
              <a:t>i</a:t>
            </a:r>
            <a:r>
              <a:rPr lang="en-US" altLang="zh-CN" dirty="0"/>
              <a:t>+</a:t>
            </a:r>
            <a:r>
              <a:rPr lang="zh-CN" altLang="en-US" dirty="0"/>
              <a:t>半径）</a:t>
            </a:r>
            <a:r>
              <a:rPr lang="en-US" altLang="zh-CN" dirty="0"/>
              <a:t>- ask</a:t>
            </a:r>
            <a:r>
              <a:rPr lang="zh-CN" altLang="en-US" dirty="0"/>
              <a:t>（</a:t>
            </a:r>
            <a:r>
              <a:rPr lang="en-US" altLang="zh-CN" dirty="0" err="1"/>
              <a:t>i</a:t>
            </a:r>
            <a:r>
              <a:rPr lang="zh-CN" altLang="en-US" dirty="0"/>
              <a:t>）</a:t>
            </a:r>
          </a:p>
        </p:txBody>
      </p:sp>
      <p:pic>
        <p:nvPicPr>
          <p:cNvPr id="4" name="图片 3">
            <a:extLst>
              <a:ext uri="{FF2B5EF4-FFF2-40B4-BE49-F238E27FC236}">
                <a16:creationId xmlns:a16="http://schemas.microsoft.com/office/drawing/2014/main" id="{F4F78DE1-F2EB-4B71-9543-305F69490242}"/>
              </a:ext>
            </a:extLst>
          </p:cNvPr>
          <p:cNvPicPr>
            <a:picLocks noChangeAspect="1"/>
          </p:cNvPicPr>
          <p:nvPr/>
        </p:nvPicPr>
        <p:blipFill>
          <a:blip r:embed="rId2"/>
          <a:stretch>
            <a:fillRect/>
          </a:stretch>
        </p:blipFill>
        <p:spPr>
          <a:xfrm>
            <a:off x="1188720" y="4358561"/>
            <a:ext cx="10722780" cy="506181"/>
          </a:xfrm>
          <a:prstGeom prst="rect">
            <a:avLst/>
          </a:prstGeom>
        </p:spPr>
      </p:pic>
    </p:spTree>
    <p:extLst>
      <p:ext uri="{BB962C8B-B14F-4D97-AF65-F5344CB8AC3E}">
        <p14:creationId xmlns:p14="http://schemas.microsoft.com/office/powerpoint/2010/main" val="61799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91E12A-2899-4D8B-B125-7D0D683133AE}"/>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9BB2408E-8DAD-46AA-8586-25AA09CE96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711"/>
            <a:ext cx="12273280" cy="6849289"/>
          </a:xfrm>
        </p:spPr>
      </p:pic>
    </p:spTree>
    <p:extLst>
      <p:ext uri="{BB962C8B-B14F-4D97-AF65-F5344CB8AC3E}">
        <p14:creationId xmlns:p14="http://schemas.microsoft.com/office/powerpoint/2010/main" val="293095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E596DC9-E5B5-421F-AD1A-8195F3C59C1B}"/>
              </a:ext>
            </a:extLst>
          </p:cNvPr>
          <p:cNvPicPr>
            <a:picLocks noChangeAspect="1"/>
          </p:cNvPicPr>
          <p:nvPr/>
        </p:nvPicPr>
        <p:blipFill>
          <a:blip r:embed="rId2"/>
          <a:stretch>
            <a:fillRect/>
          </a:stretch>
        </p:blipFill>
        <p:spPr>
          <a:xfrm>
            <a:off x="2157034" y="690880"/>
            <a:ext cx="7126092" cy="2428240"/>
          </a:xfrm>
          <a:prstGeom prst="rect">
            <a:avLst/>
          </a:prstGeom>
        </p:spPr>
      </p:pic>
      <p:pic>
        <p:nvPicPr>
          <p:cNvPr id="5" name="图片 4">
            <a:extLst>
              <a:ext uri="{FF2B5EF4-FFF2-40B4-BE49-F238E27FC236}">
                <a16:creationId xmlns:a16="http://schemas.microsoft.com/office/drawing/2014/main" id="{A0CE7E41-3BCA-4548-B77B-6CE621936445}"/>
              </a:ext>
            </a:extLst>
          </p:cNvPr>
          <p:cNvPicPr>
            <a:picLocks noChangeAspect="1"/>
          </p:cNvPicPr>
          <p:nvPr/>
        </p:nvPicPr>
        <p:blipFill>
          <a:blip r:embed="rId3"/>
          <a:stretch>
            <a:fillRect/>
          </a:stretch>
        </p:blipFill>
        <p:spPr>
          <a:xfrm>
            <a:off x="1739064" y="3571208"/>
            <a:ext cx="8713871" cy="1691672"/>
          </a:xfrm>
          <a:prstGeom prst="rect">
            <a:avLst/>
          </a:prstGeom>
        </p:spPr>
      </p:pic>
    </p:spTree>
    <p:extLst>
      <p:ext uri="{BB962C8B-B14F-4D97-AF65-F5344CB8AC3E}">
        <p14:creationId xmlns:p14="http://schemas.microsoft.com/office/powerpoint/2010/main" val="793339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C7B9964-83C6-4529-9CDC-AF2D78EE88F8}"/>
              </a:ext>
            </a:extLst>
          </p:cNvPr>
          <p:cNvSpPr>
            <a:spLocks noGrp="1"/>
          </p:cNvSpPr>
          <p:nvPr>
            <p:ph idx="1"/>
          </p:nvPr>
        </p:nvSpPr>
        <p:spPr>
          <a:xfrm>
            <a:off x="838200" y="629920"/>
            <a:ext cx="10515600" cy="5354320"/>
          </a:xfrm>
        </p:spPr>
        <p:txBody>
          <a:bodyPr/>
          <a:lstStyle/>
          <a:p>
            <a:endParaRPr lang="en-US" altLang="zh-CN" dirty="0"/>
          </a:p>
          <a:p>
            <a:r>
              <a:rPr lang="zh-CN" altLang="en-US" dirty="0"/>
              <a:t> 第一想法首先出处理出每天开始工作的工人数，比如，第一天的工作人数就是肯定是在第一天开始的，第二天的工作人数减去第一天开始工作因为连续工作</a:t>
            </a:r>
            <a:r>
              <a:rPr lang="en-US" altLang="zh-CN" dirty="0"/>
              <a:t>w</a:t>
            </a:r>
            <a:r>
              <a:rPr lang="zh-CN" altLang="en-US" dirty="0"/>
              <a:t>天到第二天的人数，就是第二天的工作人数。</a:t>
            </a:r>
            <a:endParaRPr lang="en-US" altLang="zh-CN" dirty="0"/>
          </a:p>
          <a:p>
            <a:endParaRPr lang="en-US" altLang="zh-CN" dirty="0"/>
          </a:p>
          <a:p>
            <a:endParaRPr lang="en-US" altLang="zh-CN" dirty="0"/>
          </a:p>
          <a:p>
            <a:r>
              <a:rPr lang="zh-CN" altLang="en-US" dirty="0"/>
              <a:t>如何分配工人呢，首先所有的工人都时一样的，唯一不同的就是每个工人一共需要工作的天数，那么优先分配工作天数多的还是分配工作天数少的呢？我们先来模拟一下如果优先分配工作天数少的工人。</a:t>
            </a:r>
            <a:endParaRPr lang="en-US" altLang="zh-CN" dirty="0"/>
          </a:p>
          <a:p>
            <a:pPr marL="0" indent="0">
              <a:buNone/>
            </a:pPr>
            <a:endParaRPr lang="en-US" altLang="zh-CN" dirty="0"/>
          </a:p>
        </p:txBody>
      </p:sp>
    </p:spTree>
    <p:extLst>
      <p:ext uri="{BB962C8B-B14F-4D97-AF65-F5344CB8AC3E}">
        <p14:creationId xmlns:p14="http://schemas.microsoft.com/office/powerpoint/2010/main" val="108566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D2DA976-F532-4838-9DF2-1B69534E3E8B}"/>
              </a:ext>
            </a:extLst>
          </p:cNvPr>
          <p:cNvSpPr>
            <a:spLocks noGrp="1"/>
          </p:cNvSpPr>
          <p:nvPr>
            <p:ph idx="1"/>
          </p:nvPr>
        </p:nvSpPr>
        <p:spPr>
          <a:xfrm>
            <a:off x="838200" y="995680"/>
            <a:ext cx="10515600" cy="5181283"/>
          </a:xfrm>
        </p:spPr>
        <p:txBody>
          <a:bodyPr/>
          <a:lstStyle/>
          <a:p>
            <a:r>
              <a:rPr lang="zh-CN" altLang="en-US" dirty="0"/>
              <a:t>在分配的前期是不缺工人的，到后期虽然总工作天数数量上不会缺天数，但是还有休息的存在，就会出现缺人的现象。</a:t>
            </a:r>
            <a:endParaRPr lang="en-US" altLang="zh-CN" dirty="0"/>
          </a:p>
          <a:p>
            <a:r>
              <a:rPr lang="zh-CN" altLang="en-US" dirty="0"/>
              <a:t>怎么在后期留更多的人呢。</a:t>
            </a:r>
            <a:endParaRPr lang="en-US" altLang="zh-CN" dirty="0"/>
          </a:p>
          <a:p>
            <a:endParaRPr lang="en-US" altLang="zh-CN" dirty="0"/>
          </a:p>
          <a:p>
            <a:r>
              <a:rPr lang="zh-CN" altLang="en-US" dirty="0"/>
              <a:t>会发现工作天数长的，到后期会很难分配出去，原因在于，优先分配少的那么后期会只剩大的，然后一旦出现连续工作的情况，这几个大的又需要休息又需要工作所以就分配不了。</a:t>
            </a:r>
            <a:endParaRPr lang="en-US" altLang="zh-CN" dirty="0"/>
          </a:p>
          <a:p>
            <a:endParaRPr lang="en-US" altLang="zh-CN" dirty="0"/>
          </a:p>
          <a:p>
            <a:r>
              <a:rPr lang="zh-CN" altLang="en-US" dirty="0"/>
              <a:t>如果优先分配时间长的，也就是说在前边把大的逐渐消耗掉，那么到最后会留下一些工作时长十分小的，而且数量还很多，这样就可以避免连续分配缺人的情况。</a:t>
            </a:r>
          </a:p>
          <a:p>
            <a:endParaRPr lang="zh-CN" altLang="en-US" dirty="0"/>
          </a:p>
        </p:txBody>
      </p:sp>
    </p:spTree>
    <p:extLst>
      <p:ext uri="{BB962C8B-B14F-4D97-AF65-F5344CB8AC3E}">
        <p14:creationId xmlns:p14="http://schemas.microsoft.com/office/powerpoint/2010/main" val="266505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FA22B48-8CC4-464E-A10F-80E9CD9257AB}"/>
              </a:ext>
            </a:extLst>
          </p:cNvPr>
          <p:cNvSpPr>
            <a:spLocks noGrp="1"/>
          </p:cNvSpPr>
          <p:nvPr>
            <p:ph idx="1"/>
          </p:nvPr>
        </p:nvSpPr>
        <p:spPr>
          <a:xfrm>
            <a:off x="838200" y="599440"/>
            <a:ext cx="10515600" cy="5577523"/>
          </a:xfrm>
        </p:spPr>
        <p:txBody>
          <a:bodyPr/>
          <a:lstStyle/>
          <a:p>
            <a:r>
              <a:rPr lang="zh-CN" altLang="en-US" dirty="0"/>
              <a:t>如何实现？</a:t>
            </a:r>
            <a:endParaRPr lang="en-US" altLang="zh-CN" dirty="0"/>
          </a:p>
          <a:p>
            <a:endParaRPr lang="en-US" altLang="zh-CN" dirty="0"/>
          </a:p>
          <a:p>
            <a:r>
              <a:rPr lang="zh-CN" altLang="en-US" dirty="0"/>
              <a:t>如何实现休息和工作的转换，首先考虑到每次选取工作时间最长时间的工人肯定需要一个优先队列，在定义一个休息队列（普通队列）</a:t>
            </a:r>
            <a:endParaRPr lang="en-US" altLang="zh-CN" dirty="0"/>
          </a:p>
          <a:p>
            <a:endParaRPr lang="en-US" altLang="zh-CN" dirty="0"/>
          </a:p>
          <a:p>
            <a:r>
              <a:rPr lang="zh-CN" altLang="en-US" dirty="0"/>
              <a:t>当休息队列的到达了休息截至时间，调回工作队列，然后在优先队列里分配工人，一旦分配就修改休息截至时间，并且进入休息队列。</a:t>
            </a:r>
          </a:p>
        </p:txBody>
      </p:sp>
    </p:spTree>
    <p:extLst>
      <p:ext uri="{BB962C8B-B14F-4D97-AF65-F5344CB8AC3E}">
        <p14:creationId xmlns:p14="http://schemas.microsoft.com/office/powerpoint/2010/main" val="111967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E80176-7B54-49F7-96D3-EF4E83733A80}"/>
              </a:ext>
            </a:extLst>
          </p:cNvPr>
          <p:cNvSpPr>
            <a:spLocks noGrp="1"/>
          </p:cNvSpPr>
          <p:nvPr>
            <p:ph type="title"/>
          </p:nvPr>
        </p:nvSpPr>
        <p:spPr/>
        <p:txBody>
          <a:bodyPr>
            <a:normAutofit/>
          </a:bodyPr>
          <a:lstStyle/>
          <a:p>
            <a:r>
              <a:rPr lang="en-US" altLang="zh-CN" sz="3200" dirty="0">
                <a:latin typeface="Calibri" panose="020F0502020204030204" pitchFamily="34" charset="0"/>
                <a:cs typeface="Calibri" panose="020F0502020204030204" pitchFamily="34" charset="0"/>
              </a:rPr>
              <a:t>Question 2</a:t>
            </a:r>
            <a:r>
              <a:rPr lang="zh-CN" altLang="en-US" sz="3200" dirty="0">
                <a:latin typeface="Calibri" panose="020F0502020204030204" pitchFamily="34" charset="0"/>
                <a:cs typeface="Calibri" panose="020F0502020204030204" pitchFamily="34" charset="0"/>
              </a:rPr>
              <a:t>：                                    （</a:t>
            </a:r>
            <a:r>
              <a:rPr lang="en-US" altLang="zh-CN" sz="3200" dirty="0">
                <a:solidFill>
                  <a:srgbClr val="FF0000"/>
                </a:solidFill>
                <a:latin typeface="Calibri" panose="020F0502020204030204" pitchFamily="34" charset="0"/>
                <a:cs typeface="Calibri" panose="020F0502020204030204" pitchFamily="34" charset="0"/>
              </a:rPr>
              <a:t>Special Judge</a:t>
            </a:r>
            <a:r>
              <a:rPr lang="zh-CN" altLang="en-US" sz="3200" dirty="0">
                <a:latin typeface="Calibri" panose="020F0502020204030204" pitchFamily="34" charset="0"/>
                <a:cs typeface="Calibri" panose="020F0502020204030204" pitchFamily="34" charset="0"/>
              </a:rPr>
              <a:t>）</a:t>
            </a:r>
          </a:p>
        </p:txBody>
      </p:sp>
      <p:sp>
        <p:nvSpPr>
          <p:cNvPr id="3" name="内容占位符 2">
            <a:extLst>
              <a:ext uri="{FF2B5EF4-FFF2-40B4-BE49-F238E27FC236}">
                <a16:creationId xmlns:a16="http://schemas.microsoft.com/office/drawing/2014/main" id="{504C79C9-FD7A-45CF-985F-560CBCB1CCF9}"/>
              </a:ext>
            </a:extLst>
          </p:cNvPr>
          <p:cNvSpPr>
            <a:spLocks noGrp="1"/>
          </p:cNvSpPr>
          <p:nvPr>
            <p:ph idx="1"/>
          </p:nvPr>
        </p:nvSpPr>
        <p:spPr/>
        <p:txBody>
          <a:bodyPr>
            <a:normAutofit lnSpcReduction="10000"/>
          </a:bodyPr>
          <a:lstStyle/>
          <a:p>
            <a:r>
              <a:rPr lang="zh-CN" altLang="en-US" dirty="0"/>
              <a:t>小苗和小超每天从</a:t>
            </a:r>
            <a:r>
              <a:rPr lang="en-US" altLang="zh-CN" dirty="0"/>
              <a:t>1</a:t>
            </a:r>
            <a:r>
              <a:rPr lang="zh-CN" altLang="en-US" dirty="0"/>
              <a:t>出发去</a:t>
            </a:r>
            <a:r>
              <a:rPr lang="en-US" altLang="zh-CN" dirty="0"/>
              <a:t>n</a:t>
            </a:r>
            <a:r>
              <a:rPr lang="zh-CN" altLang="en-US" dirty="0"/>
              <a:t>训练，这段路程被分为</a:t>
            </a:r>
            <a:r>
              <a:rPr lang="en-US" altLang="zh-CN" dirty="0"/>
              <a:t>n-1</a:t>
            </a:r>
            <a:r>
              <a:rPr lang="zh-CN" altLang="en-US" dirty="0"/>
              <a:t>段，每段所花时间不确定，遗憾的是小苗今天又睡过头了，小超比小苗提前</a:t>
            </a:r>
            <a:r>
              <a:rPr lang="en-US" altLang="zh-CN" dirty="0"/>
              <a:t>X</a:t>
            </a:r>
            <a:r>
              <a:rPr lang="zh-CN" altLang="en-US" dirty="0"/>
              <a:t>分钟出发。</a:t>
            </a:r>
            <a:endParaRPr lang="en-US" altLang="zh-CN" dirty="0"/>
          </a:p>
          <a:p>
            <a:r>
              <a:rPr lang="zh-CN" altLang="en-US" dirty="0"/>
              <a:t>两人到一些位置后会告知各自的位置，</a:t>
            </a:r>
            <a:r>
              <a:rPr lang="zh-CN" altLang="zh-CN" dirty="0"/>
              <a:t>小</a:t>
            </a:r>
            <a:r>
              <a:rPr lang="zh-CN" altLang="en-US" dirty="0"/>
              <a:t>苗</a:t>
            </a:r>
            <a:r>
              <a:rPr lang="zh-CN" altLang="zh-CN" dirty="0"/>
              <a:t>所在区间（</a:t>
            </a:r>
            <a:r>
              <a:rPr lang="en-US" altLang="zh-CN" dirty="0"/>
              <a:t>A,B</a:t>
            </a:r>
            <a:r>
              <a:rPr lang="zh-CN" altLang="zh-CN" dirty="0"/>
              <a:t>）</a:t>
            </a:r>
            <a:r>
              <a:rPr lang="en-US" altLang="zh-CN" dirty="0"/>
              <a:t>A</a:t>
            </a:r>
            <a:r>
              <a:rPr lang="zh-CN" altLang="zh-CN" dirty="0"/>
              <a:t>，</a:t>
            </a:r>
            <a:r>
              <a:rPr lang="en-US" altLang="zh-CN" dirty="0"/>
              <a:t>B</a:t>
            </a:r>
            <a:r>
              <a:rPr lang="zh-CN" altLang="zh-CN" dirty="0"/>
              <a:t>最大相差</a:t>
            </a:r>
            <a:r>
              <a:rPr lang="en-US" altLang="zh-CN" dirty="0"/>
              <a:t>1</a:t>
            </a:r>
            <a:r>
              <a:rPr lang="zh-CN" altLang="zh-CN" dirty="0"/>
              <a:t>，</a:t>
            </a:r>
            <a:r>
              <a:rPr lang="zh-CN" altLang="en-US" dirty="0"/>
              <a:t>小超</a:t>
            </a:r>
            <a:r>
              <a:rPr lang="zh-CN" altLang="zh-CN" dirty="0"/>
              <a:t>所在区间（</a:t>
            </a:r>
            <a:r>
              <a:rPr lang="en-US" altLang="zh-CN" dirty="0"/>
              <a:t>C,D</a:t>
            </a:r>
            <a:r>
              <a:rPr lang="zh-CN" altLang="zh-CN" dirty="0"/>
              <a:t>）</a:t>
            </a:r>
            <a:r>
              <a:rPr lang="en-US" altLang="zh-CN" dirty="0"/>
              <a:t>C,D</a:t>
            </a:r>
            <a:r>
              <a:rPr lang="zh-CN" altLang="zh-CN" dirty="0"/>
              <a:t>最大相差</a:t>
            </a:r>
            <a:r>
              <a:rPr lang="en-US" altLang="zh-CN" dirty="0"/>
              <a:t>1</a:t>
            </a:r>
            <a:r>
              <a:rPr lang="zh-CN" altLang="en-US" dirty="0"/>
              <a:t>，假设两人速度一样，请找一组可行解，即每段路程所花时间。</a:t>
            </a:r>
            <a:endParaRPr lang="en-US" altLang="zh-CN" dirty="0"/>
          </a:p>
          <a:p>
            <a:endParaRPr lang="en-US" altLang="zh-CN" dirty="0"/>
          </a:p>
          <a:p>
            <a:endParaRPr lang="en-US" altLang="zh-CN" dirty="0"/>
          </a:p>
          <a:p>
            <a:pPr marL="0" indent="0">
              <a:buNone/>
            </a:pPr>
            <a:endParaRPr lang="en-US" altLang="zh-CN" sz="1200" b="1" dirty="0"/>
          </a:p>
          <a:p>
            <a:pPr marL="0" indent="0">
              <a:buNone/>
            </a:pPr>
            <a:endParaRPr lang="en-US" altLang="zh-CN" sz="1200" b="1" dirty="0"/>
          </a:p>
          <a:p>
            <a:pPr marL="0" indent="0">
              <a:buNone/>
            </a:pPr>
            <a:r>
              <a:rPr lang="en-US" altLang="zh-CN" sz="1200" b="1" dirty="0"/>
              <a:t>							</a:t>
            </a:r>
          </a:p>
          <a:p>
            <a:pPr marL="0" indent="0">
              <a:buNone/>
            </a:pPr>
            <a:r>
              <a:rPr lang="en-US" altLang="zh-CN" sz="1200" b="1" dirty="0"/>
              <a:t>							       </a:t>
            </a:r>
            <a:r>
              <a:rPr lang="zh-CN" altLang="en-US" sz="1200" b="1" dirty="0"/>
              <a:t>（长老：</a:t>
            </a:r>
            <a:r>
              <a:rPr lang="en-US" altLang="zh-CN" sz="1200" b="1" dirty="0"/>
              <a:t> </a:t>
            </a:r>
            <a:r>
              <a:rPr lang="zh-CN" altLang="en-US" sz="1200" b="1" dirty="0"/>
              <a:t>你给苗总打个电话看看咋还没起）</a:t>
            </a:r>
          </a:p>
        </p:txBody>
      </p:sp>
      <p:pic>
        <p:nvPicPr>
          <p:cNvPr id="4" name="图片 3">
            <a:extLst>
              <a:ext uri="{FF2B5EF4-FFF2-40B4-BE49-F238E27FC236}">
                <a16:creationId xmlns:a16="http://schemas.microsoft.com/office/drawing/2014/main" id="{E4C89BA9-5891-495C-8A14-9B1D905C0716}"/>
              </a:ext>
            </a:extLst>
          </p:cNvPr>
          <p:cNvPicPr>
            <a:picLocks noChangeAspect="1"/>
          </p:cNvPicPr>
          <p:nvPr/>
        </p:nvPicPr>
        <p:blipFill>
          <a:blip r:embed="rId2"/>
          <a:stretch>
            <a:fillRect/>
          </a:stretch>
        </p:blipFill>
        <p:spPr>
          <a:xfrm>
            <a:off x="899870" y="4316992"/>
            <a:ext cx="1515261" cy="1166511"/>
          </a:xfrm>
          <a:prstGeom prst="rect">
            <a:avLst/>
          </a:prstGeom>
        </p:spPr>
      </p:pic>
      <p:pic>
        <p:nvPicPr>
          <p:cNvPr id="5" name="图片 4">
            <a:extLst>
              <a:ext uri="{FF2B5EF4-FFF2-40B4-BE49-F238E27FC236}">
                <a16:creationId xmlns:a16="http://schemas.microsoft.com/office/drawing/2014/main" id="{E7A864EA-3754-4996-83C9-42C9FA5B7782}"/>
              </a:ext>
            </a:extLst>
          </p:cNvPr>
          <p:cNvPicPr>
            <a:picLocks noChangeAspect="1"/>
          </p:cNvPicPr>
          <p:nvPr/>
        </p:nvPicPr>
        <p:blipFill>
          <a:blip r:embed="rId3"/>
          <a:stretch>
            <a:fillRect/>
          </a:stretch>
        </p:blipFill>
        <p:spPr>
          <a:xfrm>
            <a:off x="767080" y="5730240"/>
            <a:ext cx="3296920" cy="404040"/>
          </a:xfrm>
          <a:prstGeom prst="rect">
            <a:avLst/>
          </a:prstGeom>
        </p:spPr>
      </p:pic>
      <p:pic>
        <p:nvPicPr>
          <p:cNvPr id="6" name="图片 5">
            <a:extLst>
              <a:ext uri="{FF2B5EF4-FFF2-40B4-BE49-F238E27FC236}">
                <a16:creationId xmlns:a16="http://schemas.microsoft.com/office/drawing/2014/main" id="{8C09206E-698B-4DED-B9D1-977AF1E8EF00}"/>
              </a:ext>
            </a:extLst>
          </p:cNvPr>
          <p:cNvPicPr>
            <a:picLocks noChangeAspect="1"/>
          </p:cNvPicPr>
          <p:nvPr/>
        </p:nvPicPr>
        <p:blipFill>
          <a:blip r:embed="rId4"/>
          <a:stretch>
            <a:fillRect/>
          </a:stretch>
        </p:blipFill>
        <p:spPr>
          <a:xfrm>
            <a:off x="4521201" y="4439650"/>
            <a:ext cx="1367808" cy="1043853"/>
          </a:xfrm>
          <a:prstGeom prst="rect">
            <a:avLst/>
          </a:prstGeom>
        </p:spPr>
      </p:pic>
      <p:pic>
        <p:nvPicPr>
          <p:cNvPr id="7" name="图片 6">
            <a:extLst>
              <a:ext uri="{FF2B5EF4-FFF2-40B4-BE49-F238E27FC236}">
                <a16:creationId xmlns:a16="http://schemas.microsoft.com/office/drawing/2014/main" id="{9E480225-03F1-4142-9D8E-464B3B6AA047}"/>
              </a:ext>
            </a:extLst>
          </p:cNvPr>
          <p:cNvPicPr>
            <a:picLocks noChangeAspect="1"/>
          </p:cNvPicPr>
          <p:nvPr/>
        </p:nvPicPr>
        <p:blipFill>
          <a:blip r:embed="rId5"/>
          <a:stretch>
            <a:fillRect/>
          </a:stretch>
        </p:blipFill>
        <p:spPr>
          <a:xfrm>
            <a:off x="4135120" y="5730240"/>
            <a:ext cx="3328282" cy="490861"/>
          </a:xfrm>
          <a:prstGeom prst="rect">
            <a:avLst/>
          </a:prstGeom>
        </p:spPr>
      </p:pic>
    </p:spTree>
    <p:extLst>
      <p:ext uri="{BB962C8B-B14F-4D97-AF65-F5344CB8AC3E}">
        <p14:creationId xmlns:p14="http://schemas.microsoft.com/office/powerpoint/2010/main" val="574512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F970BD4-70E5-487F-ACCB-CC2F1CA00907}"/>
              </a:ext>
            </a:extLst>
          </p:cNvPr>
          <p:cNvSpPr>
            <a:spLocks noGrp="1"/>
          </p:cNvSpPr>
          <p:nvPr>
            <p:ph idx="1"/>
          </p:nvPr>
        </p:nvSpPr>
        <p:spPr>
          <a:xfrm>
            <a:off x="838200" y="528320"/>
            <a:ext cx="10515600" cy="5648643"/>
          </a:xfrm>
        </p:spPr>
        <p:txBody>
          <a:bodyPr/>
          <a:lstStyle/>
          <a:p>
            <a:r>
              <a:rPr lang="zh-CN" altLang="en-US" dirty="0"/>
              <a:t>差分约束和差分没有一点关系。</a:t>
            </a:r>
            <a:endParaRPr lang="en-US" altLang="zh-CN" dirty="0"/>
          </a:p>
          <a:p>
            <a:r>
              <a:rPr lang="zh-CN" altLang="en-US" dirty="0"/>
              <a:t>                                      </a:t>
            </a:r>
            <a:endParaRPr lang="en-US" altLang="zh-CN" dirty="0"/>
          </a:p>
          <a:p>
            <a:r>
              <a:rPr lang="en-US" altLang="zh-CN" dirty="0"/>
              <a:t>                                      </a:t>
            </a:r>
            <a:r>
              <a:rPr lang="zh-CN" altLang="en-US" dirty="0"/>
              <a:t>差分约束用来求解一组形如</a:t>
            </a:r>
            <a:r>
              <a:rPr lang="en-US" altLang="zh-CN" dirty="0"/>
              <a:t>X1-X2&lt;=</a:t>
            </a:r>
            <a:r>
              <a:rPr lang="zh-CN" altLang="en-US" dirty="0"/>
              <a:t>常数</a:t>
            </a:r>
            <a:endParaRPr lang="en-US" altLang="zh-CN" dirty="0"/>
          </a:p>
          <a:p>
            <a:pPr marL="3200400" lvl="7" indent="0">
              <a:buNone/>
            </a:pPr>
            <a:r>
              <a:rPr lang="zh-CN" altLang="en-US" sz="2800" dirty="0"/>
              <a:t>的方程组的一组可行解。</a:t>
            </a:r>
            <a:endParaRPr lang="en-US" altLang="zh-CN" sz="2800" dirty="0"/>
          </a:p>
          <a:p>
            <a:pPr marL="3200400" lvl="7" indent="0">
              <a:buNone/>
            </a:pPr>
            <a:r>
              <a:rPr lang="en-US" altLang="zh-CN" sz="2800" dirty="0"/>
              <a:t> </a:t>
            </a:r>
          </a:p>
          <a:p>
            <a:pPr marL="3200400" lvl="7" indent="0">
              <a:buNone/>
            </a:pPr>
            <a:r>
              <a:rPr lang="zh-CN" altLang="en-US" sz="2800" dirty="0"/>
              <a:t>        这个不等式是不是在哪见过。</a:t>
            </a:r>
            <a:endParaRPr lang="en-US" altLang="zh-CN" sz="2800" dirty="0"/>
          </a:p>
          <a:p>
            <a:pPr marL="3200400" lvl="7" indent="0">
              <a:buNone/>
            </a:pPr>
            <a:endParaRPr lang="en-US" altLang="zh-CN" sz="2800" dirty="0"/>
          </a:p>
          <a:p>
            <a:pPr marL="3200400" lvl="7" indent="0">
              <a:buNone/>
            </a:pPr>
            <a:r>
              <a:rPr lang="en-US" altLang="zh-CN" sz="2800" dirty="0"/>
              <a:t>	   </a:t>
            </a:r>
            <a:r>
              <a:rPr lang="en-US" altLang="zh-CN" sz="2800" dirty="0" err="1"/>
              <a:t>dist</a:t>
            </a:r>
            <a:r>
              <a:rPr lang="en-US" altLang="zh-CN" sz="2800" dirty="0"/>
              <a:t>[x]+w&lt;=</a:t>
            </a:r>
            <a:r>
              <a:rPr lang="en-US" altLang="zh-CN" sz="2800" dirty="0" err="1"/>
              <a:t>dist</a:t>
            </a:r>
            <a:r>
              <a:rPr lang="en-US" altLang="zh-CN" sz="2800" dirty="0"/>
              <a:t>[y]</a:t>
            </a:r>
          </a:p>
          <a:p>
            <a:pPr marL="3200400" lvl="7" indent="0">
              <a:buNone/>
            </a:pPr>
            <a:r>
              <a:rPr lang="zh-CN" altLang="en-US" sz="2800" dirty="0"/>
              <a:t>            最短路松弛</a:t>
            </a:r>
          </a:p>
        </p:txBody>
      </p:sp>
      <p:pic>
        <p:nvPicPr>
          <p:cNvPr id="2" name="图片 1">
            <a:extLst>
              <a:ext uri="{FF2B5EF4-FFF2-40B4-BE49-F238E27FC236}">
                <a16:creationId xmlns:a16="http://schemas.microsoft.com/office/drawing/2014/main" id="{8C9359E2-D1E9-4ACF-98F1-32851788497A}"/>
              </a:ext>
            </a:extLst>
          </p:cNvPr>
          <p:cNvPicPr>
            <a:picLocks noChangeAspect="1"/>
          </p:cNvPicPr>
          <p:nvPr/>
        </p:nvPicPr>
        <p:blipFill>
          <a:blip r:embed="rId2"/>
          <a:stretch>
            <a:fillRect/>
          </a:stretch>
        </p:blipFill>
        <p:spPr>
          <a:xfrm>
            <a:off x="1300481" y="1237362"/>
            <a:ext cx="2371760" cy="3833806"/>
          </a:xfrm>
          <a:prstGeom prst="rect">
            <a:avLst/>
          </a:prstGeom>
        </p:spPr>
      </p:pic>
      <p:pic>
        <p:nvPicPr>
          <p:cNvPr id="4" name="图片 3">
            <a:extLst>
              <a:ext uri="{FF2B5EF4-FFF2-40B4-BE49-F238E27FC236}">
                <a16:creationId xmlns:a16="http://schemas.microsoft.com/office/drawing/2014/main" id="{D0ECA573-6AAB-43A3-8AF5-D27EEBA1A428}"/>
              </a:ext>
            </a:extLst>
          </p:cNvPr>
          <p:cNvPicPr>
            <a:picLocks noChangeAspect="1"/>
          </p:cNvPicPr>
          <p:nvPr/>
        </p:nvPicPr>
        <p:blipFill>
          <a:blip r:embed="rId3"/>
          <a:stretch>
            <a:fillRect/>
          </a:stretch>
        </p:blipFill>
        <p:spPr>
          <a:xfrm>
            <a:off x="7829763" y="3429000"/>
            <a:ext cx="3214156" cy="2819401"/>
          </a:xfrm>
          <a:prstGeom prst="rect">
            <a:avLst/>
          </a:prstGeom>
        </p:spPr>
      </p:pic>
    </p:spTree>
    <p:extLst>
      <p:ext uri="{BB962C8B-B14F-4D97-AF65-F5344CB8AC3E}">
        <p14:creationId xmlns:p14="http://schemas.microsoft.com/office/powerpoint/2010/main" val="689967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0A623B-D75B-4556-8C59-140FC68D26EC}"/>
              </a:ext>
            </a:extLst>
          </p:cNvPr>
          <p:cNvSpPr>
            <a:spLocks noGrp="1"/>
          </p:cNvSpPr>
          <p:nvPr>
            <p:ph idx="1"/>
          </p:nvPr>
        </p:nvSpPr>
        <p:spPr>
          <a:xfrm>
            <a:off x="838200" y="619760"/>
            <a:ext cx="10515600" cy="5557203"/>
          </a:xfrm>
        </p:spPr>
        <p:txBody>
          <a:bodyPr>
            <a:normAutofit/>
          </a:bodyPr>
          <a:lstStyle/>
          <a:p>
            <a:r>
              <a:rPr lang="zh-CN" altLang="en-US" dirty="0"/>
              <a:t>松弛条件：</a:t>
            </a:r>
            <a:r>
              <a:rPr lang="en-US" altLang="zh-CN" dirty="0" err="1"/>
              <a:t>dist</a:t>
            </a:r>
            <a:r>
              <a:rPr lang="en-US" altLang="zh-CN" dirty="0"/>
              <a:t>[x]+w &lt; </a:t>
            </a:r>
            <a:r>
              <a:rPr lang="en-US" altLang="zh-CN" dirty="0" err="1"/>
              <a:t>dist</a:t>
            </a:r>
            <a:r>
              <a:rPr lang="en-US" altLang="zh-CN" dirty="0"/>
              <a:t>[y]</a:t>
            </a:r>
          </a:p>
          <a:p>
            <a:endParaRPr lang="en-US" altLang="zh-CN" dirty="0"/>
          </a:p>
          <a:p>
            <a:r>
              <a:rPr lang="zh-CN" altLang="en-US" dirty="0"/>
              <a:t>当我们完成所有松弛后，那么图中的所有三角形必然都满足</a:t>
            </a:r>
            <a:endParaRPr lang="en-US" altLang="zh-CN" dirty="0"/>
          </a:p>
          <a:p>
            <a:pPr marL="0" indent="0">
              <a:buNone/>
            </a:pPr>
            <a:r>
              <a:rPr lang="en-US" altLang="zh-CN" dirty="0">
                <a:solidFill>
                  <a:srgbClr val="FF0000"/>
                </a:solidFill>
              </a:rPr>
              <a:t>                              </a:t>
            </a:r>
            <a:r>
              <a:rPr lang="en-US" altLang="zh-CN" dirty="0" err="1">
                <a:solidFill>
                  <a:srgbClr val="FF0000"/>
                </a:solidFill>
              </a:rPr>
              <a:t>dist</a:t>
            </a:r>
            <a:r>
              <a:rPr lang="en-US" altLang="zh-CN" dirty="0">
                <a:solidFill>
                  <a:srgbClr val="FF0000"/>
                </a:solidFill>
              </a:rPr>
              <a:t>[y]&lt;=</a:t>
            </a:r>
            <a:r>
              <a:rPr lang="en-US" altLang="zh-CN" dirty="0" err="1">
                <a:solidFill>
                  <a:srgbClr val="FF0000"/>
                </a:solidFill>
              </a:rPr>
              <a:t>dist</a:t>
            </a:r>
            <a:r>
              <a:rPr lang="en-US" altLang="zh-CN" dirty="0">
                <a:solidFill>
                  <a:srgbClr val="FF0000"/>
                </a:solidFill>
              </a:rPr>
              <a:t>[x]+w</a:t>
            </a:r>
          </a:p>
          <a:p>
            <a:endParaRPr lang="en-US" altLang="zh-CN" dirty="0"/>
          </a:p>
          <a:p>
            <a:r>
              <a:rPr lang="zh-CN" altLang="en-US" dirty="0"/>
              <a:t>移项后发现和我们刚刚的所有的不等式方</a:t>
            </a:r>
            <a:endParaRPr lang="en-US" altLang="zh-CN" dirty="0"/>
          </a:p>
          <a:p>
            <a:pPr marL="0" indent="0">
              <a:buNone/>
            </a:pPr>
            <a:r>
              <a:rPr lang="zh-CN" altLang="en-US" dirty="0"/>
              <a:t>  程组格式是一样的</a:t>
            </a:r>
            <a:endParaRPr lang="en-US" altLang="zh-CN" dirty="0"/>
          </a:p>
          <a:p>
            <a:pPr marL="0" indent="0">
              <a:buNone/>
            </a:pPr>
            <a:r>
              <a:rPr lang="en-US" altLang="zh-CN" dirty="0"/>
              <a:t>                              </a:t>
            </a:r>
            <a:r>
              <a:rPr lang="en-US" altLang="zh-CN" dirty="0" err="1">
                <a:solidFill>
                  <a:srgbClr val="FF0000"/>
                </a:solidFill>
              </a:rPr>
              <a:t>dist</a:t>
            </a:r>
            <a:r>
              <a:rPr lang="en-US" altLang="zh-CN" dirty="0">
                <a:solidFill>
                  <a:srgbClr val="FF0000"/>
                </a:solidFill>
              </a:rPr>
              <a:t>[y]-</a:t>
            </a:r>
            <a:r>
              <a:rPr lang="en-US" altLang="zh-CN" dirty="0" err="1">
                <a:solidFill>
                  <a:srgbClr val="FF0000"/>
                </a:solidFill>
              </a:rPr>
              <a:t>dist</a:t>
            </a:r>
            <a:r>
              <a:rPr lang="en-US" altLang="zh-CN" dirty="0">
                <a:solidFill>
                  <a:srgbClr val="FF0000"/>
                </a:solidFill>
              </a:rPr>
              <a:t>[x]&lt;=w</a:t>
            </a:r>
          </a:p>
          <a:p>
            <a:pPr marL="0" indent="0">
              <a:buNone/>
            </a:pPr>
            <a:endParaRPr lang="en-US" altLang="zh-CN" dirty="0"/>
          </a:p>
        </p:txBody>
      </p:sp>
      <p:pic>
        <p:nvPicPr>
          <p:cNvPr id="4" name="图片 3">
            <a:extLst>
              <a:ext uri="{FF2B5EF4-FFF2-40B4-BE49-F238E27FC236}">
                <a16:creationId xmlns:a16="http://schemas.microsoft.com/office/drawing/2014/main" id="{5BD22EEA-64D0-4C2B-8F2B-B6D537917F36}"/>
              </a:ext>
            </a:extLst>
          </p:cNvPr>
          <p:cNvPicPr>
            <a:picLocks noChangeAspect="1"/>
          </p:cNvPicPr>
          <p:nvPr/>
        </p:nvPicPr>
        <p:blipFill>
          <a:blip r:embed="rId2"/>
          <a:stretch>
            <a:fillRect/>
          </a:stretch>
        </p:blipFill>
        <p:spPr>
          <a:xfrm>
            <a:off x="7665032" y="2443479"/>
            <a:ext cx="3214156" cy="2819401"/>
          </a:xfrm>
          <a:prstGeom prst="rect">
            <a:avLst/>
          </a:prstGeom>
        </p:spPr>
      </p:pic>
    </p:spTree>
    <p:extLst>
      <p:ext uri="{BB962C8B-B14F-4D97-AF65-F5344CB8AC3E}">
        <p14:creationId xmlns:p14="http://schemas.microsoft.com/office/powerpoint/2010/main" val="18331000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2769</TotalTime>
  <Words>1444</Words>
  <Application>Microsoft Office PowerPoint</Application>
  <PresentationFormat>宽屏</PresentationFormat>
  <Paragraphs>127</Paragraphs>
  <Slides>24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等线</vt:lpstr>
      <vt:lpstr>等线 Light</vt:lpstr>
      <vt:lpstr>Arial</vt:lpstr>
      <vt:lpstr>Calibri</vt:lpstr>
      <vt:lpstr>Office 主题​​</vt:lpstr>
      <vt:lpstr>PowerPoint 演示文稿</vt:lpstr>
      <vt:lpstr>Question 1:                                                                   （Special Judge）                                 </vt:lpstr>
      <vt:lpstr>PowerPoint 演示文稿</vt:lpstr>
      <vt:lpstr>PowerPoint 演示文稿</vt:lpstr>
      <vt:lpstr>PowerPoint 演示文稿</vt:lpstr>
      <vt:lpstr>PowerPoint 演示文稿</vt:lpstr>
      <vt:lpstr>Question 2：                                    （Special Judge）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Question 3：</vt:lpstr>
      <vt:lpstr>PowerPoint 演示文稿</vt:lpstr>
      <vt:lpstr>PowerPoint 演示文稿</vt:lpstr>
      <vt:lpstr>PowerPoint 演示文稿</vt:lpstr>
      <vt:lpstr>PowerPoint 演示文稿</vt:lpstr>
      <vt:lpstr>Question 4:</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 jiahao</dc:creator>
  <cp:lastModifiedBy>学峰 张</cp:lastModifiedBy>
  <cp:revision>61</cp:revision>
  <dcterms:created xsi:type="dcterms:W3CDTF">2019-07-21T04:00:32Z</dcterms:created>
  <dcterms:modified xsi:type="dcterms:W3CDTF">2019-08-04T23:49:46Z</dcterms:modified>
</cp:coreProperties>
</file>