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3"/>
    <p:sldId id="296" r:id="rId4"/>
    <p:sldId id="297" r:id="rId5"/>
    <p:sldId id="298" r:id="rId6"/>
    <p:sldId id="299" r:id="rId7"/>
    <p:sldId id="300" r:id="rId8"/>
    <p:sldId id="301" r:id="rId9"/>
    <p:sldId id="302" r:id="rId10"/>
    <p:sldId id="261" r:id="rId11"/>
    <p:sldId id="258" r:id="rId12"/>
    <p:sldId id="262" r:id="rId13"/>
    <p:sldId id="272" r:id="rId14"/>
    <p:sldId id="273" r:id="rId15"/>
    <p:sldId id="334" r:id="rId16"/>
    <p:sldId id="264" r:id="rId17"/>
    <p:sldId id="265" r:id="rId18"/>
    <p:sldId id="257" r:id="rId19"/>
    <p:sldId id="266" r:id="rId20"/>
    <p:sldId id="268" r:id="rId21"/>
    <p:sldId id="267" r:id="rId22"/>
    <p:sldId id="269" r:id="rId23"/>
    <p:sldId id="270" r:id="rId24"/>
    <p:sldId id="271" r:id="rId25"/>
    <p:sldId id="274" r:id="rId26"/>
    <p:sldId id="259" r:id="rId28"/>
    <p:sldId id="275" r:id="rId29"/>
    <p:sldId id="286" r:id="rId30"/>
    <p:sldId id="279" r:id="rId31"/>
    <p:sldId id="278" r:id="rId32"/>
    <p:sldId id="283" r:id="rId33"/>
    <p:sldId id="287" r:id="rId34"/>
    <p:sldId id="281" r:id="rId35"/>
    <p:sldId id="280" r:id="rId36"/>
    <p:sldId id="282" r:id="rId37"/>
    <p:sldId id="289" r:id="rId38"/>
    <p:sldId id="288" r:id="rId39"/>
    <p:sldId id="290" r:id="rId40"/>
    <p:sldId id="291" r:id="rId41"/>
    <p:sldId id="292" r:id="rId42"/>
    <p:sldId id="336" r:id="rId4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58" autoAdjust="0"/>
    <p:restoredTop sz="94660"/>
  </p:normalViewPr>
  <p:slideViewPr>
    <p:cSldViewPr>
      <p:cViewPr varScale="1">
        <p:scale>
          <a:sx n="84" d="100"/>
          <a:sy n="84" d="100"/>
        </p:scale>
        <p:origin x="-156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17FCFD-1C48-447F-8E10-5D89FA8FE43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57A568-C439-48CD-A518-84255E418C4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457A568-C439-48CD-A518-84255E418C4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DD31B81-43C7-4DA6-A6B2-3EAEA4552FC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8511F3-0F16-4F15-BD81-C3E71ABFAE8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DD31B81-43C7-4DA6-A6B2-3EAEA4552FC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8511F3-0F16-4F15-BD81-C3E71ABFAE8A}"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DD31B81-43C7-4DA6-A6B2-3EAEA4552FC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8511F3-0F16-4F15-BD81-C3E71ABFAE8A}"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DD31B81-43C7-4DA6-A6B2-3EAEA4552FC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8511F3-0F16-4F15-BD81-C3E71ABFAE8A}"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BDD31B81-43C7-4DA6-A6B2-3EAEA4552FC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8511F3-0F16-4F15-BD81-C3E71ABFAE8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DD31B81-43C7-4DA6-A6B2-3EAEA4552FC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8511F3-0F16-4F15-BD81-C3E71ABFAE8A}"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DD31B81-43C7-4DA6-A6B2-3EAEA4552FC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C8511F3-0F16-4F15-BD81-C3E71ABFAE8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DD31B81-43C7-4DA6-A6B2-3EAEA4552FC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C8511F3-0F16-4F15-BD81-C3E71ABFAE8A}"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DD31B81-43C7-4DA6-A6B2-3EAEA4552FC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C8511F3-0F16-4F15-BD81-C3E71ABFAE8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BDD31B81-43C7-4DA6-A6B2-3EAEA4552FC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8511F3-0F16-4F15-BD81-C3E71ABFAE8A}"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BDD31B81-43C7-4DA6-A6B2-3EAEA4552FC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8511F3-0F16-4F15-BD81-C3E71ABFAE8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D31B81-43C7-4DA6-A6B2-3EAEA4552FC3}"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8511F3-0F16-4F15-BD81-C3E71ABFAE8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7.wmf"/><Relationship Id="rId3" Type="http://schemas.openxmlformats.org/officeDocument/2006/relationships/oleObject" Target="../embeddings/oleObject5.bin"/><Relationship Id="rId2" Type="http://schemas.openxmlformats.org/officeDocument/2006/relationships/image" Target="../media/image6.wmf"/><Relationship Id="rId1"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5.wmf"/><Relationship Id="rId1" Type="http://schemas.openxmlformats.org/officeDocument/2006/relationships/oleObject" Target="../embeddings/oleObject6.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3.wmf"/><Relationship Id="rId3" Type="http://schemas.openxmlformats.org/officeDocument/2006/relationships/oleObject" Target="../embeddings/oleObject3.bin"/><Relationship Id="rId2" Type="http://schemas.openxmlformats.org/officeDocument/2006/relationships/image" Target="../media/image2.wmf"/><Relationship Id="rId1"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a:t>2018-2019 ACM-ICPC, Asia East Continent Finals</a:t>
            </a:r>
            <a:endParaRPr lang="zh-CN" altLang="en-US" dirty="0"/>
          </a:p>
        </p:txBody>
      </p:sp>
      <p:sp>
        <p:nvSpPr>
          <p:cNvPr id="3" name="副标题 2"/>
          <p:cNvSpPr>
            <a:spLocks noGrp="1"/>
          </p:cNvSpPr>
          <p:nvPr>
            <p:ph type="subTitle" idx="1"/>
          </p:nvPr>
        </p:nvSpPr>
        <p:spPr>
          <a:xfrm>
            <a:off x="1371600" y="3886200"/>
            <a:ext cx="6400800" cy="2135088"/>
          </a:xfrm>
        </p:spPr>
        <p:txBody>
          <a:bodyPr>
            <a:normAutofit/>
          </a:bodyPr>
          <a:lstStyle/>
          <a:p>
            <a:r>
              <a:rPr lang="zh-CN" altLang="en-US" sz="4400" b="1" dirty="0" smtClean="0">
                <a:solidFill>
                  <a:schemeClr val="tx1"/>
                </a:solidFill>
                <a:latin typeface="楷体" panose="02010609060101010101" pitchFamily="49" charset="-122"/>
                <a:ea typeface="楷体" panose="02010609060101010101" pitchFamily="49" charset="-122"/>
              </a:rPr>
              <a:t>部分</a:t>
            </a:r>
            <a:r>
              <a:rPr lang="zh-CN" altLang="en-US" sz="4400" b="1" dirty="0">
                <a:solidFill>
                  <a:schemeClr val="tx1"/>
                </a:solidFill>
                <a:latin typeface="楷体" panose="02010609060101010101" pitchFamily="49" charset="-122"/>
                <a:ea typeface="楷体" panose="02010609060101010101" pitchFamily="49" charset="-122"/>
              </a:rPr>
              <a:t>题目</a:t>
            </a:r>
            <a:r>
              <a:rPr lang="zh-CN" altLang="en-US" sz="4400" b="1" dirty="0" smtClean="0">
                <a:solidFill>
                  <a:schemeClr val="tx1"/>
                </a:solidFill>
                <a:latin typeface="楷体" panose="02010609060101010101" pitchFamily="49" charset="-122"/>
                <a:ea typeface="楷体" panose="02010609060101010101" pitchFamily="49" charset="-122"/>
              </a:rPr>
              <a:t>选讲</a:t>
            </a:r>
            <a:endParaRPr lang="en-US" altLang="zh-CN" sz="4400" b="1" dirty="0" smtClean="0">
              <a:solidFill>
                <a:schemeClr val="tx1"/>
              </a:solidFill>
              <a:latin typeface="楷体" panose="02010609060101010101" pitchFamily="49" charset="-122"/>
              <a:ea typeface="楷体" panose="02010609060101010101" pitchFamily="49" charset="-122"/>
            </a:endParaRPr>
          </a:p>
          <a:p>
            <a:r>
              <a:rPr lang="en-US" altLang="zh-CN" sz="4400" b="1" dirty="0">
                <a:solidFill>
                  <a:schemeClr val="tx1"/>
                </a:solidFill>
                <a:latin typeface="楷体" panose="02010609060101010101" pitchFamily="49" charset="-122"/>
                <a:ea typeface="楷体" panose="02010609060101010101" pitchFamily="49" charset="-122"/>
              </a:rPr>
              <a:t>	</a:t>
            </a:r>
            <a:r>
              <a:rPr lang="en-US" altLang="zh-CN" sz="4400" b="1" dirty="0" smtClean="0">
                <a:solidFill>
                  <a:schemeClr val="tx1"/>
                </a:solidFill>
                <a:latin typeface="楷体" panose="02010609060101010101" pitchFamily="49" charset="-122"/>
                <a:ea typeface="楷体" panose="02010609060101010101" pitchFamily="49" charset="-122"/>
              </a:rPr>
              <a:t>			 </a:t>
            </a:r>
            <a:r>
              <a:rPr lang="zh-CN" altLang="en-US" sz="2000" b="1" dirty="0" smtClean="0">
                <a:solidFill>
                  <a:schemeClr val="tx1"/>
                </a:solidFill>
                <a:latin typeface="+mj-ea"/>
                <a:ea typeface="+mj-ea"/>
              </a:rPr>
              <a:t>计算机</a:t>
            </a:r>
            <a:r>
              <a:rPr lang="en-US" altLang="zh-CN" sz="2000" b="1" dirty="0" smtClean="0">
                <a:solidFill>
                  <a:schemeClr val="tx1"/>
                </a:solidFill>
                <a:latin typeface="+mj-ea"/>
                <a:ea typeface="+mj-ea"/>
              </a:rPr>
              <a:t>17-2</a:t>
            </a:r>
            <a:r>
              <a:rPr lang="zh-CN" altLang="en-US" sz="2000" b="1" dirty="0" smtClean="0">
                <a:solidFill>
                  <a:schemeClr val="tx1"/>
                </a:solidFill>
                <a:latin typeface="+mj-ea"/>
                <a:ea typeface="+mj-ea"/>
              </a:rPr>
              <a:t>班</a:t>
            </a:r>
            <a:endParaRPr lang="en-US" altLang="zh-CN" sz="2000" b="1" dirty="0" smtClean="0">
              <a:solidFill>
                <a:schemeClr val="tx1"/>
              </a:solidFill>
              <a:latin typeface="+mj-ea"/>
              <a:ea typeface="+mj-ea"/>
            </a:endParaRPr>
          </a:p>
          <a:p>
            <a:r>
              <a:rPr lang="en-US" altLang="zh-CN" sz="2000" b="1" dirty="0">
                <a:solidFill>
                  <a:schemeClr val="tx1"/>
                </a:solidFill>
                <a:latin typeface="+mj-ea"/>
                <a:ea typeface="+mj-ea"/>
              </a:rPr>
              <a:t>	</a:t>
            </a:r>
            <a:r>
              <a:rPr lang="en-US" altLang="zh-CN" sz="2000" b="1" dirty="0" smtClean="0">
                <a:solidFill>
                  <a:schemeClr val="tx1"/>
                </a:solidFill>
                <a:latin typeface="+mj-ea"/>
                <a:ea typeface="+mj-ea"/>
              </a:rPr>
              <a:t>			</a:t>
            </a:r>
            <a:r>
              <a:rPr lang="en-US" altLang="zh-CN" sz="2000" b="1" dirty="0">
                <a:solidFill>
                  <a:schemeClr val="tx1"/>
                </a:solidFill>
                <a:latin typeface="+mj-ea"/>
                <a:ea typeface="+mj-ea"/>
              </a:rPr>
              <a:t> </a:t>
            </a:r>
            <a:r>
              <a:rPr lang="en-US" altLang="zh-CN" sz="2000" b="1" dirty="0" smtClean="0">
                <a:solidFill>
                  <a:schemeClr val="tx1"/>
                </a:solidFill>
                <a:latin typeface="+mj-ea"/>
                <a:ea typeface="+mj-ea"/>
              </a:rPr>
              <a:t>   </a:t>
            </a:r>
            <a:r>
              <a:rPr lang="zh-CN" altLang="en-US" sz="2000" b="1" dirty="0" smtClean="0">
                <a:solidFill>
                  <a:schemeClr val="tx1"/>
                </a:solidFill>
                <a:latin typeface="+mj-ea"/>
                <a:ea typeface="+mj-ea"/>
              </a:rPr>
              <a:t>吕昌昊</a:t>
            </a:r>
            <a:endParaRPr lang="zh-CN" altLang="en-US" b="1" dirty="0">
              <a:solidFill>
                <a:schemeClr val="tx1"/>
              </a:solidFill>
              <a:latin typeface="+mj-ea"/>
              <a:ea typeface="+mj-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 Interstellar … Fantasy</a:t>
            </a:r>
            <a:endParaRPr lang="zh-CN" altLang="en-US" dirty="0"/>
          </a:p>
        </p:txBody>
      </p:sp>
      <p:sp>
        <p:nvSpPr>
          <p:cNvPr id="3" name="内容占位符 2"/>
          <p:cNvSpPr>
            <a:spLocks noGrp="1"/>
          </p:cNvSpPr>
          <p:nvPr>
            <p:ph idx="1"/>
          </p:nvPr>
        </p:nvSpPr>
        <p:spPr/>
        <p:txBody>
          <a:bodyPr/>
          <a:lstStyle/>
          <a:p>
            <a:r>
              <a:rPr lang="zh-CN" altLang="en-US" dirty="0" smtClean="0"/>
              <a:t>题目难度：铜</a:t>
            </a:r>
            <a:endParaRPr lang="en-US" altLang="zh-CN" dirty="0" smtClean="0"/>
          </a:p>
          <a:p>
            <a:r>
              <a:rPr lang="zh-CN" altLang="en-US" dirty="0" smtClean="0"/>
              <a:t>题目标签：</a:t>
            </a:r>
            <a:endParaRPr lang="en-US" altLang="zh-CN" dirty="0" smtClean="0"/>
          </a:p>
          <a:p>
            <a:pPr marL="0" indent="0">
              <a:buNone/>
            </a:pPr>
            <a:r>
              <a:rPr lang="en-US" altLang="zh-CN" dirty="0"/>
              <a:t>	</a:t>
            </a:r>
            <a:r>
              <a:rPr lang="zh-CN" altLang="en-US" dirty="0" smtClean="0"/>
              <a:t>计算几何</a:t>
            </a:r>
            <a:endParaRPr lang="en-US" altLang="zh-CN"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 Interstellar … Fantasy</a:t>
            </a:r>
            <a:endParaRPr lang="zh-CN" altLang="en-US" dirty="0"/>
          </a:p>
        </p:txBody>
      </p:sp>
      <p:sp>
        <p:nvSpPr>
          <p:cNvPr id="3" name="内容占位符 2"/>
          <p:cNvSpPr>
            <a:spLocks noGrp="1"/>
          </p:cNvSpPr>
          <p:nvPr>
            <p:ph idx="1"/>
          </p:nvPr>
        </p:nvSpPr>
        <p:spPr/>
        <p:txBody>
          <a:bodyPr/>
          <a:lstStyle/>
          <a:p>
            <a:r>
              <a:rPr lang="zh-CN" altLang="en-US" dirty="0" smtClean="0"/>
              <a:t>解题思路：</a:t>
            </a:r>
            <a:endParaRPr lang="en-US" altLang="zh-CN" dirty="0" smtClean="0"/>
          </a:p>
          <a:p>
            <a:pPr marL="0" indent="0">
              <a:buNone/>
            </a:pPr>
            <a:r>
              <a:rPr lang="en-US" altLang="zh-CN" sz="2000" dirty="0"/>
              <a:t>	</a:t>
            </a:r>
            <a:r>
              <a:rPr lang="zh-CN" altLang="en-US" sz="2000" dirty="0" smtClean="0"/>
              <a:t>一道相对简单的计算几何，最短路径一定在一个平面内，所以将三维化为二维，此题会变得十分直观。</a:t>
            </a:r>
            <a:endParaRPr lang="en-US" altLang="zh-CN" sz="2000" dirty="0" smtClean="0"/>
          </a:p>
          <a:p>
            <a:pPr marL="0" indent="0">
              <a:buNone/>
            </a:pPr>
            <a:r>
              <a:rPr lang="en-US" altLang="zh-CN" sz="2000" dirty="0" smtClean="0"/>
              <a:t>	</a:t>
            </a:r>
            <a:r>
              <a:rPr lang="zh-CN" altLang="en-US" sz="2000" dirty="0" smtClean="0"/>
              <a:t>明显</a:t>
            </a:r>
            <a:r>
              <a:rPr lang="en-US" altLang="zh-CN" sz="2000" dirty="0"/>
              <a:t>A</a:t>
            </a:r>
            <a:r>
              <a:rPr lang="zh-CN" altLang="en-US" sz="2000" dirty="0"/>
              <a:t>、</a:t>
            </a:r>
            <a:r>
              <a:rPr lang="en-US" altLang="zh-CN" sz="2000" dirty="0"/>
              <a:t>B</a:t>
            </a:r>
            <a:r>
              <a:rPr lang="zh-CN" altLang="en-US" sz="2000" dirty="0"/>
              <a:t>两点连接的线段只有以下几个情况：</a:t>
            </a:r>
            <a:endParaRPr lang="en-US" altLang="zh-CN" sz="2000" dirty="0"/>
          </a:p>
          <a:p>
            <a:pPr marL="0" indent="0">
              <a:buNone/>
            </a:pPr>
            <a:r>
              <a:rPr lang="en-US" altLang="zh-CN" sz="2000" dirty="0"/>
              <a:t>	</a:t>
            </a:r>
            <a:r>
              <a:rPr lang="en-US" altLang="zh-CN" sz="2000" dirty="0" smtClean="0"/>
              <a:t>	1</a:t>
            </a:r>
            <a:r>
              <a:rPr lang="en-US" altLang="zh-CN" sz="2000" dirty="0"/>
              <a:t>)  A</a:t>
            </a:r>
            <a:r>
              <a:rPr lang="zh-CN" altLang="en-US" sz="2000" dirty="0"/>
              <a:t>、</a:t>
            </a:r>
            <a:r>
              <a:rPr lang="en-US" altLang="zh-CN" sz="2000" dirty="0"/>
              <a:t>B</a:t>
            </a:r>
            <a:r>
              <a:rPr lang="zh-CN" altLang="en-US" sz="2000" dirty="0"/>
              <a:t>同点，距离直接输出</a:t>
            </a:r>
            <a:r>
              <a:rPr lang="en-US" altLang="zh-CN" sz="2000" dirty="0"/>
              <a:t>0</a:t>
            </a:r>
            <a:endParaRPr lang="en-US" altLang="zh-CN" sz="2000" dirty="0"/>
          </a:p>
          <a:p>
            <a:pPr marL="0" indent="0">
              <a:buNone/>
            </a:pPr>
            <a:r>
              <a:rPr lang="en-US" altLang="zh-CN" sz="2000" dirty="0"/>
              <a:t>	</a:t>
            </a:r>
            <a:r>
              <a:rPr lang="en-US" altLang="zh-CN" sz="2000" dirty="0" smtClean="0"/>
              <a:t>	2</a:t>
            </a:r>
            <a:r>
              <a:rPr lang="en-US" altLang="zh-CN" sz="2000" dirty="0"/>
              <a:t>)</a:t>
            </a:r>
            <a:r>
              <a:rPr lang="zh-CN" altLang="en-US" sz="2000" dirty="0"/>
              <a:t>  </a:t>
            </a:r>
            <a:r>
              <a:rPr lang="en-US" altLang="zh-CN" sz="2000" dirty="0"/>
              <a:t>A</a:t>
            </a:r>
            <a:r>
              <a:rPr lang="zh-CN" altLang="en-US" sz="2000" dirty="0"/>
              <a:t>、</a:t>
            </a:r>
            <a:r>
              <a:rPr lang="en-US" altLang="zh-CN" sz="2000" dirty="0"/>
              <a:t>B</a:t>
            </a:r>
            <a:r>
              <a:rPr lang="zh-CN" altLang="en-US" sz="2000" dirty="0"/>
              <a:t>都在圆心</a:t>
            </a:r>
            <a:r>
              <a:rPr lang="zh-CN" altLang="en-US" sz="2000" dirty="0"/>
              <a:t>一侧</a:t>
            </a:r>
            <a:endParaRPr lang="en-US" altLang="zh-CN" sz="2000" dirty="0"/>
          </a:p>
          <a:p>
            <a:pPr marL="0" indent="0">
              <a:buNone/>
            </a:pPr>
            <a:r>
              <a:rPr lang="en-US" altLang="zh-CN" sz="2000" dirty="0"/>
              <a:t>	</a:t>
            </a:r>
            <a:r>
              <a:rPr lang="en-US" altLang="zh-CN" sz="2000" dirty="0" smtClean="0"/>
              <a:t>	3</a:t>
            </a:r>
            <a:r>
              <a:rPr lang="en-US" altLang="zh-CN" sz="2000" dirty="0"/>
              <a:t>)  A</a:t>
            </a:r>
            <a:r>
              <a:rPr lang="zh-CN" altLang="en-US" sz="2000" dirty="0"/>
              <a:t>、</a:t>
            </a:r>
            <a:r>
              <a:rPr lang="en-US" altLang="zh-CN" sz="2000" dirty="0"/>
              <a:t>B</a:t>
            </a:r>
            <a:r>
              <a:rPr lang="zh-CN" altLang="en-US" sz="2000" dirty="0"/>
              <a:t>所连线段与圆心距离大于等于</a:t>
            </a:r>
            <a:r>
              <a:rPr lang="en-US" altLang="zh-CN" sz="2000" dirty="0"/>
              <a:t>R</a:t>
            </a:r>
            <a:endParaRPr lang="en-US" altLang="zh-CN" sz="2000" dirty="0"/>
          </a:p>
          <a:p>
            <a:pPr marL="0" indent="0">
              <a:buNone/>
            </a:pPr>
            <a:r>
              <a:rPr lang="en-US" altLang="zh-CN" sz="2000" dirty="0"/>
              <a:t>	</a:t>
            </a:r>
            <a:r>
              <a:rPr lang="en-US" altLang="zh-CN" sz="2000" dirty="0" smtClean="0"/>
              <a:t>	4</a:t>
            </a:r>
            <a:r>
              <a:rPr lang="en-US" altLang="zh-CN" sz="2000" dirty="0"/>
              <a:t>)  A</a:t>
            </a:r>
            <a:r>
              <a:rPr lang="zh-CN" altLang="en-US" sz="2000" dirty="0"/>
              <a:t>、</a:t>
            </a:r>
            <a:r>
              <a:rPr lang="en-US" altLang="zh-CN" sz="2000" dirty="0"/>
              <a:t>B</a:t>
            </a:r>
            <a:r>
              <a:rPr lang="zh-CN" altLang="en-US" sz="2000" dirty="0"/>
              <a:t>所连线段与圆心距离小于</a:t>
            </a:r>
            <a:r>
              <a:rPr lang="en-US" altLang="zh-CN" sz="2000" dirty="0"/>
              <a:t>R</a:t>
            </a:r>
            <a:endParaRPr lang="en-US" altLang="zh-CN" sz="2000" dirty="0"/>
          </a:p>
          <a:p>
            <a:pPr marL="0" indent="0">
              <a:buNone/>
            </a:pPr>
            <a:endParaRPr lang="en-US" altLang="zh-CN" sz="2000" dirty="0" smtClean="0"/>
          </a:p>
        </p:txBody>
      </p:sp>
      <p:pic>
        <p:nvPicPr>
          <p:cNvPr id="6"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t="17387" b="5084"/>
          <a:stretch>
            <a:fillRect/>
          </a:stretch>
        </p:blipFill>
        <p:spPr bwMode="auto">
          <a:xfrm>
            <a:off x="1979712" y="4975689"/>
            <a:ext cx="5533680" cy="1804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 Interstellar … Fantasy</a:t>
            </a:r>
            <a:endParaRPr lang="zh-CN" altLang="en-US" dirty="0"/>
          </a:p>
        </p:txBody>
      </p:sp>
      <p:sp>
        <p:nvSpPr>
          <p:cNvPr id="3" name="内容占位符 2"/>
          <p:cNvSpPr>
            <a:spLocks noGrp="1"/>
          </p:cNvSpPr>
          <p:nvPr>
            <p:ph idx="1"/>
          </p:nvPr>
        </p:nvSpPr>
        <p:spPr/>
        <p:txBody>
          <a:bodyPr/>
          <a:lstStyle/>
          <a:p>
            <a:r>
              <a:rPr lang="zh-CN" altLang="en-US" dirty="0"/>
              <a:t>解题</a:t>
            </a:r>
            <a:r>
              <a:rPr lang="zh-CN" altLang="en-US" dirty="0" smtClean="0"/>
              <a:t>思路：</a:t>
            </a:r>
            <a:endParaRPr lang="en-US" altLang="zh-CN" dirty="0"/>
          </a:p>
          <a:p>
            <a:pPr marL="0" indent="0">
              <a:buNone/>
            </a:pPr>
            <a:r>
              <a:rPr lang="en-US" altLang="zh-CN" sz="2000" dirty="0" smtClean="0"/>
              <a:t>	</a:t>
            </a:r>
            <a:r>
              <a:rPr lang="zh-CN" altLang="en-US" sz="2000" dirty="0" smtClean="0"/>
              <a:t>情况</a:t>
            </a:r>
            <a:r>
              <a:rPr lang="en-US" altLang="zh-CN" sz="2000" dirty="0" smtClean="0"/>
              <a:t>2</a:t>
            </a:r>
            <a:r>
              <a:rPr lang="zh-CN" altLang="en-US" sz="2000" dirty="0"/>
              <a:t>判断：我们发现当</a:t>
            </a:r>
            <a:r>
              <a:rPr lang="zh-CN" altLang="en-US" sz="2000" dirty="0" smtClean="0"/>
              <a:t>∠</a:t>
            </a:r>
            <a:r>
              <a:rPr lang="en-US" altLang="zh-CN" sz="2000" dirty="0" smtClean="0"/>
              <a:t>OAB</a:t>
            </a:r>
            <a:r>
              <a:rPr lang="zh-CN" altLang="en-US" sz="2000" dirty="0" smtClean="0"/>
              <a:t>或∠</a:t>
            </a:r>
            <a:r>
              <a:rPr lang="en-US" altLang="zh-CN" sz="2000" dirty="0" smtClean="0"/>
              <a:t>OBA</a:t>
            </a:r>
            <a:r>
              <a:rPr lang="zh-CN" altLang="en-US" sz="2000" dirty="0"/>
              <a:t>有一</a:t>
            </a:r>
            <a:r>
              <a:rPr lang="zh-CN" altLang="en-US" sz="2000" dirty="0" smtClean="0"/>
              <a:t>个大于等于</a:t>
            </a:r>
            <a:r>
              <a:rPr lang="en-US" altLang="zh-CN" sz="2000" dirty="0" smtClean="0"/>
              <a:t>90°</a:t>
            </a:r>
            <a:r>
              <a:rPr lang="zh-CN" altLang="en-US" sz="2000" dirty="0" smtClean="0"/>
              <a:t>了，那么两个点</a:t>
            </a:r>
            <a:r>
              <a:rPr lang="en-US" altLang="zh-CN" sz="2000" dirty="0" smtClean="0"/>
              <a:t>A</a:t>
            </a:r>
            <a:r>
              <a:rPr lang="zh-CN" altLang="en-US" sz="2000" dirty="0" smtClean="0"/>
              <a:t>、</a:t>
            </a:r>
            <a:r>
              <a:rPr lang="en-US" altLang="zh-CN" sz="2000" dirty="0" smtClean="0"/>
              <a:t>B</a:t>
            </a:r>
            <a:r>
              <a:rPr lang="zh-CN" altLang="en-US" sz="2000" dirty="0" smtClean="0"/>
              <a:t>就一定不会与圆相交，也就是说答案就是</a:t>
            </a:r>
            <a:r>
              <a:rPr lang="en-US" altLang="zh-CN" sz="2000" dirty="0" err="1" smtClean="0"/>
              <a:t>dist</a:t>
            </a:r>
            <a:r>
              <a:rPr lang="en-US" altLang="zh-CN" sz="2000" dirty="0" smtClean="0"/>
              <a:t>(A,B)</a:t>
            </a:r>
            <a:r>
              <a:rPr lang="zh-CN" altLang="en-US" sz="2000" dirty="0" smtClean="0"/>
              <a:t>。但是如果两个角都是锐角，那我们还不能确定这条直线是否与圆有交点。所以这种情况要进行下面的判断。</a:t>
            </a:r>
            <a:endParaRPr lang="en-US" altLang="zh-CN" sz="2000" dirty="0"/>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00067" y="3764022"/>
            <a:ext cx="474345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 Interstellar … Fantasy</a:t>
            </a:r>
            <a:endParaRPr lang="zh-CN" altLang="en-US" dirty="0"/>
          </a:p>
        </p:txBody>
      </p:sp>
      <p:sp>
        <p:nvSpPr>
          <p:cNvPr id="3" name="内容占位符 2"/>
          <p:cNvSpPr>
            <a:spLocks noGrp="1"/>
          </p:cNvSpPr>
          <p:nvPr>
            <p:ph idx="1"/>
          </p:nvPr>
        </p:nvSpPr>
        <p:spPr/>
        <p:txBody>
          <a:bodyPr/>
          <a:lstStyle/>
          <a:p>
            <a:r>
              <a:rPr lang="zh-CN" altLang="en-US" dirty="0"/>
              <a:t>解题</a:t>
            </a:r>
            <a:r>
              <a:rPr lang="zh-CN" altLang="en-US" dirty="0" smtClean="0"/>
              <a:t>思路：</a:t>
            </a:r>
            <a:endParaRPr lang="en-US" altLang="zh-CN" dirty="0"/>
          </a:p>
          <a:p>
            <a:pPr marL="0" indent="0">
              <a:buNone/>
            </a:pPr>
            <a:r>
              <a:rPr lang="en-US" altLang="zh-CN" sz="2000" dirty="0"/>
              <a:t>	</a:t>
            </a:r>
            <a:r>
              <a:rPr lang="zh-CN" altLang="en-US" sz="2000" dirty="0" smtClean="0"/>
              <a:t>情况</a:t>
            </a:r>
            <a:r>
              <a:rPr lang="en-US" altLang="zh-CN" sz="2000" dirty="0" smtClean="0"/>
              <a:t>3</a:t>
            </a:r>
            <a:r>
              <a:rPr lang="zh-CN" altLang="en-US" sz="2000" dirty="0" smtClean="0"/>
              <a:t>、</a:t>
            </a:r>
            <a:r>
              <a:rPr lang="en-US" altLang="zh-CN" sz="2000" dirty="0" smtClean="0"/>
              <a:t>4</a:t>
            </a:r>
            <a:r>
              <a:rPr lang="zh-CN" altLang="en-US" sz="2000" dirty="0" smtClean="0"/>
              <a:t>判断：在情况</a:t>
            </a:r>
            <a:r>
              <a:rPr lang="en-US" altLang="zh-CN" sz="2000" dirty="0" smtClean="0"/>
              <a:t>2</a:t>
            </a:r>
            <a:r>
              <a:rPr lang="zh-CN" altLang="en-US" sz="2000" dirty="0" smtClean="0"/>
              <a:t>判</a:t>
            </a:r>
            <a:endParaRPr lang="zh-CN" altLang="en-US" sz="2000" dirty="0" smtClean="0"/>
          </a:p>
          <a:p>
            <a:pPr marL="0" indent="0">
              <a:buNone/>
            </a:pPr>
            <a:r>
              <a:rPr lang="zh-CN" altLang="en-US" sz="2000" dirty="0" smtClean="0"/>
              <a:t>断过后，我们剩下的计算就是圆心</a:t>
            </a:r>
            <a:endParaRPr lang="zh-CN" altLang="en-US" sz="2000" dirty="0" smtClean="0"/>
          </a:p>
          <a:p>
            <a:pPr marL="0" indent="0">
              <a:buNone/>
            </a:pPr>
            <a:r>
              <a:rPr lang="zh-CN" altLang="en-US" sz="2000" dirty="0" smtClean="0"/>
              <a:t>到</a:t>
            </a:r>
            <a:r>
              <a:rPr lang="zh-CN" altLang="en-US" sz="2000" dirty="0"/>
              <a:t>线段</a:t>
            </a:r>
            <a:r>
              <a:rPr lang="zh-CN" altLang="en-US" sz="2000" dirty="0" smtClean="0"/>
              <a:t>距离与</a:t>
            </a:r>
            <a:r>
              <a:rPr lang="en-US" altLang="zh-CN" sz="2000" dirty="0" smtClean="0"/>
              <a:t>R</a:t>
            </a:r>
            <a:r>
              <a:rPr lang="zh-CN" altLang="en-US" sz="2000" dirty="0" smtClean="0"/>
              <a:t>的大小关系。如果</a:t>
            </a:r>
            <a:endParaRPr lang="zh-CN" altLang="en-US" sz="2000" dirty="0" smtClean="0"/>
          </a:p>
          <a:p>
            <a:pPr marL="0" indent="0">
              <a:buNone/>
            </a:pPr>
            <a:r>
              <a:rPr lang="en-US" altLang="zh-CN" sz="2000" dirty="0" smtClean="0"/>
              <a:t>R&gt;</a:t>
            </a:r>
            <a:r>
              <a:rPr lang="zh-CN" altLang="en-US" sz="2000" dirty="0" smtClean="0"/>
              <a:t>距离</a:t>
            </a:r>
            <a:r>
              <a:rPr lang="en-US" altLang="zh-CN" sz="2000" dirty="0" smtClean="0"/>
              <a:t>D</a:t>
            </a:r>
            <a:r>
              <a:rPr lang="zh-CN" altLang="en-US" sz="2000" dirty="0" smtClean="0"/>
              <a:t>，那答案就是</a:t>
            </a:r>
            <a:r>
              <a:rPr lang="en-US" altLang="zh-CN" sz="2000" dirty="0" err="1" smtClean="0"/>
              <a:t>dist</a:t>
            </a:r>
            <a:r>
              <a:rPr lang="en-US" altLang="zh-CN" sz="2000" dirty="0" smtClean="0"/>
              <a:t>(A,B)</a:t>
            </a:r>
            <a:r>
              <a:rPr lang="zh-CN" altLang="en-US" sz="2000" dirty="0" smtClean="0"/>
              <a:t>，否</a:t>
            </a:r>
            <a:endParaRPr lang="zh-CN" altLang="en-US" sz="2000" dirty="0" smtClean="0"/>
          </a:p>
          <a:p>
            <a:pPr marL="0" indent="0">
              <a:buNone/>
            </a:pPr>
            <a:r>
              <a:rPr lang="zh-CN" altLang="en-US" sz="2000" dirty="0" smtClean="0"/>
              <a:t>则就是两个线段长与一段弧长的和。</a:t>
            </a:r>
            <a:endParaRPr lang="en-US" altLang="zh-CN" sz="2000" dirty="0" smtClean="0"/>
          </a:p>
          <a:p>
            <a:pPr marL="0" indent="0">
              <a:buNone/>
            </a:pPr>
            <a:endParaRPr lang="zh-CN" altLang="en-US" dirty="0"/>
          </a:p>
        </p:txBody>
      </p:sp>
      <p:graphicFrame>
        <p:nvGraphicFramePr>
          <p:cNvPr id="4" name="对象 3"/>
          <p:cNvGraphicFramePr/>
          <p:nvPr/>
        </p:nvGraphicFramePr>
        <p:xfrm>
          <a:off x="849630" y="4033520"/>
          <a:ext cx="7444740" cy="2326005"/>
        </p:xfrm>
        <a:graphic>
          <a:graphicData uri="http://schemas.openxmlformats.org/presentationml/2006/ole">
            <mc:AlternateContent xmlns:mc="http://schemas.openxmlformats.org/markup-compatibility/2006">
              <mc:Choice xmlns:v="urn:schemas-microsoft-com:vml" Requires="v">
                <p:oleObj spid="_x0000_s5" name="" r:id="rId1" imgW="7439025" imgH="2324100" progId="Paint.Picture">
                  <p:embed/>
                </p:oleObj>
              </mc:Choice>
              <mc:Fallback>
                <p:oleObj name="" r:id="rId1" imgW="7439025" imgH="2324100" progId="Paint.Picture">
                  <p:embed/>
                  <p:pic>
                    <p:nvPicPr>
                      <p:cNvPr id="0" name="图片 4"/>
                      <p:cNvPicPr/>
                      <p:nvPr/>
                    </p:nvPicPr>
                    <p:blipFill>
                      <a:blip r:embed="rId2"/>
                      <a:stretch>
                        <a:fillRect/>
                      </a:stretch>
                    </p:blipFill>
                    <p:spPr>
                      <a:xfrm>
                        <a:off x="849630" y="4033520"/>
                        <a:ext cx="7444740" cy="2326005"/>
                      </a:xfrm>
                      <a:prstGeom prst="rect">
                        <a:avLst/>
                      </a:prstGeom>
                    </p:spPr>
                  </p:pic>
                </p:oleObj>
              </mc:Fallback>
            </mc:AlternateContent>
          </a:graphicData>
        </a:graphic>
      </p:graphicFrame>
      <p:graphicFrame>
        <p:nvGraphicFramePr>
          <p:cNvPr id="10" name="对象 9"/>
          <p:cNvGraphicFramePr/>
          <p:nvPr/>
        </p:nvGraphicFramePr>
        <p:xfrm>
          <a:off x="4511675" y="1600200"/>
          <a:ext cx="4175125" cy="2554605"/>
        </p:xfrm>
        <a:graphic>
          <a:graphicData uri="http://schemas.openxmlformats.org/presentationml/2006/ole">
            <mc:AlternateContent xmlns:mc="http://schemas.openxmlformats.org/markup-compatibility/2006">
              <mc:Choice xmlns:v="urn:schemas-microsoft-com:vml" Requires="v">
                <p:oleObj spid="_x0000_s11" name="" r:id="rId3" imgW="4171950" imgH="2552700" progId="Paint.Picture">
                  <p:embed/>
                </p:oleObj>
              </mc:Choice>
              <mc:Fallback>
                <p:oleObj name="" r:id="rId3" imgW="4171950" imgH="2552700" progId="Paint.Picture">
                  <p:embed/>
                  <p:pic>
                    <p:nvPicPr>
                      <p:cNvPr id="0" name="图片 6"/>
                      <p:cNvPicPr/>
                      <p:nvPr/>
                    </p:nvPicPr>
                    <p:blipFill>
                      <a:blip r:embed="rId4"/>
                      <a:stretch>
                        <a:fillRect/>
                      </a:stretch>
                    </p:blipFill>
                    <p:spPr>
                      <a:xfrm>
                        <a:off x="4511675" y="1600200"/>
                        <a:ext cx="4175125" cy="255460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dirty="0">
                <a:sym typeface="+mn-ea"/>
              </a:rPr>
              <a:t>F. Interstellar … Fantasy</a:t>
            </a:r>
            <a:endParaRPr lang="zh-CN" altLang="en-US"/>
          </a:p>
        </p:txBody>
      </p:sp>
      <p:sp>
        <p:nvSpPr>
          <p:cNvPr id="3" name="内容占位符 2"/>
          <p:cNvSpPr>
            <a:spLocks noGrp="1"/>
          </p:cNvSpPr>
          <p:nvPr>
            <p:ph idx="1"/>
          </p:nvPr>
        </p:nvSpPr>
        <p:spPr/>
        <p:txBody>
          <a:bodyPr/>
          <a:p>
            <a:r>
              <a:rPr lang="zh-CN" altLang="en-US"/>
              <a:t>参考代码：</a:t>
            </a:r>
            <a:endParaRPr lang="zh-CN" altLang="en-US" sz="2000"/>
          </a:p>
          <a:p>
            <a:pPr marL="0" indent="0">
              <a:buNone/>
            </a:pPr>
            <a:r>
              <a:rPr lang="en-US" altLang="zh-CN" sz="2000"/>
              <a:t>	F.cpp</a:t>
            </a:r>
            <a:endParaRPr lang="zh-CN" altLang="en-US"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 Misunderstood … Missing</a:t>
            </a:r>
            <a:endParaRPr lang="zh-CN" altLang="en-US" dirty="0"/>
          </a:p>
        </p:txBody>
      </p:sp>
      <p:sp>
        <p:nvSpPr>
          <p:cNvPr id="3" name="内容占位符 2"/>
          <p:cNvSpPr>
            <a:spLocks noGrp="1"/>
          </p:cNvSpPr>
          <p:nvPr>
            <p:ph idx="1"/>
          </p:nvPr>
        </p:nvSpPr>
        <p:spPr/>
        <p:txBody>
          <a:bodyPr/>
          <a:lstStyle/>
          <a:p>
            <a:r>
              <a:rPr lang="zh-CN" altLang="en-US" dirty="0"/>
              <a:t>题目</a:t>
            </a:r>
            <a:r>
              <a:rPr lang="zh-CN" altLang="en-US" dirty="0" smtClean="0"/>
              <a:t>大意：</a:t>
            </a:r>
            <a:endParaRPr lang="en-US" altLang="zh-CN" dirty="0" smtClean="0"/>
          </a:p>
          <a:p>
            <a:pPr marL="0" indent="0">
              <a:buNone/>
            </a:pPr>
            <a:r>
              <a:rPr lang="en-US" altLang="zh-CN" dirty="0"/>
              <a:t>	</a:t>
            </a:r>
            <a:r>
              <a:rPr lang="zh-CN" altLang="en-US" dirty="0" smtClean="0"/>
              <a:t>英雄有两种属性：攻击力</a:t>
            </a:r>
            <a:r>
              <a:rPr lang="en-US" altLang="zh-CN" dirty="0" smtClean="0"/>
              <a:t>A</a:t>
            </a:r>
            <a:r>
              <a:rPr lang="zh-CN" altLang="en-US" dirty="0" smtClean="0"/>
              <a:t>与攻击增量</a:t>
            </a:r>
            <a:r>
              <a:rPr lang="en-US" altLang="zh-CN" dirty="0" smtClean="0"/>
              <a:t>D</a:t>
            </a:r>
            <a:r>
              <a:rPr lang="en-US" altLang="zh-CN" dirty="0"/>
              <a:t>(</a:t>
            </a:r>
            <a:r>
              <a:rPr lang="zh-CN" altLang="en-US" dirty="0" smtClean="0"/>
              <a:t>初始均为</a:t>
            </a:r>
            <a:r>
              <a:rPr lang="en-US" altLang="zh-CN" dirty="0" smtClean="0"/>
              <a:t>0</a:t>
            </a:r>
            <a:r>
              <a:rPr lang="en-US" altLang="zh-CN" dirty="0"/>
              <a:t>)</a:t>
            </a:r>
            <a:r>
              <a:rPr lang="zh-CN" altLang="en-US" dirty="0" smtClean="0"/>
              <a:t>。每回合开始</a:t>
            </a:r>
            <a:r>
              <a:rPr lang="en-US" altLang="zh-CN" dirty="0" smtClean="0"/>
              <a:t>A</a:t>
            </a:r>
            <a:r>
              <a:rPr lang="zh-CN" altLang="en-US" dirty="0" smtClean="0"/>
              <a:t>都会增加</a:t>
            </a:r>
            <a:r>
              <a:rPr lang="en-US" altLang="zh-CN" dirty="0" smtClean="0"/>
              <a:t>D</a:t>
            </a:r>
            <a:r>
              <a:rPr lang="zh-CN" altLang="en-US" dirty="0" smtClean="0"/>
              <a:t>。现有</a:t>
            </a:r>
            <a:r>
              <a:rPr lang="en-US" altLang="zh-CN" dirty="0" smtClean="0"/>
              <a:t>n</a:t>
            </a:r>
            <a:r>
              <a:rPr lang="zh-CN" altLang="en-US" dirty="0" smtClean="0"/>
              <a:t>个回合，每回合可以选择三种操作之一：</a:t>
            </a:r>
            <a:endParaRPr lang="en-US" altLang="zh-CN" dirty="0" smtClean="0"/>
          </a:p>
          <a:p>
            <a:pPr marL="0" indent="0">
              <a:buNone/>
            </a:pPr>
            <a:r>
              <a:rPr lang="en-US" altLang="zh-CN" dirty="0" smtClean="0"/>
              <a:t>	1</a:t>
            </a:r>
            <a:r>
              <a:rPr lang="zh-CN" altLang="en-US" dirty="0" smtClean="0"/>
              <a:t>、攻击敌人，造成</a:t>
            </a:r>
            <a:r>
              <a:rPr lang="en-US" altLang="zh-CN" dirty="0" err="1" smtClean="0"/>
              <a:t>A+ai</a:t>
            </a:r>
            <a:r>
              <a:rPr lang="zh-CN" altLang="en-US" dirty="0" smtClean="0"/>
              <a:t>点伤害。</a:t>
            </a:r>
            <a:endParaRPr lang="en-US" altLang="zh-CN" dirty="0" smtClean="0"/>
          </a:p>
          <a:p>
            <a:pPr marL="0" indent="0">
              <a:buNone/>
            </a:pPr>
            <a:r>
              <a:rPr lang="en-US" altLang="zh-CN" dirty="0" smtClean="0"/>
              <a:t>	2</a:t>
            </a:r>
            <a:r>
              <a:rPr lang="zh-CN" altLang="en-US" dirty="0" smtClean="0"/>
              <a:t>、使属性</a:t>
            </a:r>
            <a:r>
              <a:rPr lang="en-US" altLang="zh-CN" dirty="0" smtClean="0"/>
              <a:t>D</a:t>
            </a:r>
            <a:r>
              <a:rPr lang="zh-CN" altLang="en-US" dirty="0" smtClean="0"/>
              <a:t>增加</a:t>
            </a:r>
            <a:r>
              <a:rPr lang="en-US" altLang="zh-CN" dirty="0" smtClean="0"/>
              <a:t>bi</a:t>
            </a:r>
            <a:r>
              <a:rPr lang="zh-CN" altLang="en-US" dirty="0" smtClean="0"/>
              <a:t>点。</a:t>
            </a:r>
            <a:endParaRPr lang="en-US" altLang="zh-CN" dirty="0" smtClean="0"/>
          </a:p>
          <a:p>
            <a:pPr marL="0" indent="0">
              <a:buNone/>
            </a:pPr>
            <a:r>
              <a:rPr lang="en-US" altLang="zh-CN" dirty="0"/>
              <a:t>	</a:t>
            </a:r>
            <a:r>
              <a:rPr lang="en-US" altLang="zh-CN" dirty="0" smtClean="0"/>
              <a:t>3</a:t>
            </a:r>
            <a:r>
              <a:rPr lang="zh-CN" altLang="en-US" dirty="0" smtClean="0"/>
              <a:t>、使属性</a:t>
            </a:r>
            <a:r>
              <a:rPr lang="en-US" altLang="zh-CN" dirty="0" smtClean="0"/>
              <a:t>A</a:t>
            </a:r>
            <a:r>
              <a:rPr lang="zh-CN" altLang="en-US" dirty="0" smtClean="0"/>
              <a:t>增加</a:t>
            </a:r>
            <a:r>
              <a:rPr lang="en-US" altLang="zh-CN" dirty="0" smtClean="0"/>
              <a:t>ci</a:t>
            </a:r>
            <a:r>
              <a:rPr lang="zh-CN" altLang="en-US" dirty="0" smtClean="0"/>
              <a:t>点。</a:t>
            </a:r>
            <a:endParaRPr lang="en-US" altLang="zh-CN" dirty="0" smtClean="0"/>
          </a:p>
          <a:p>
            <a:pPr marL="0" indent="0">
              <a:buNone/>
            </a:pPr>
            <a:r>
              <a:rPr lang="en-US" altLang="zh-CN" dirty="0" smtClean="0"/>
              <a:t>	</a:t>
            </a:r>
            <a:r>
              <a:rPr lang="zh-CN" altLang="en-US" dirty="0" smtClean="0"/>
              <a:t>求</a:t>
            </a:r>
            <a:r>
              <a:rPr lang="en-US" altLang="zh-CN" dirty="0" smtClean="0"/>
              <a:t>n</a:t>
            </a:r>
            <a:r>
              <a:rPr lang="zh-CN" altLang="en-US" dirty="0" smtClean="0"/>
              <a:t>回合之后，英雄能打出的伤害上限。</a:t>
            </a:r>
            <a:endParaRPr lang="en-US" altLang="zh-CN"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 Misunderstood … Missing</a:t>
            </a:r>
            <a:endParaRPr lang="zh-CN" altLang="en-US" dirty="0"/>
          </a:p>
        </p:txBody>
      </p:sp>
      <p:sp>
        <p:nvSpPr>
          <p:cNvPr id="3" name="内容占位符 2"/>
          <p:cNvSpPr>
            <a:spLocks noGrp="1"/>
          </p:cNvSpPr>
          <p:nvPr>
            <p:ph idx="1"/>
          </p:nvPr>
        </p:nvSpPr>
        <p:spPr/>
        <p:txBody>
          <a:bodyPr/>
          <a:lstStyle/>
          <a:p>
            <a:r>
              <a:rPr lang="zh-CN" altLang="en-US" dirty="0" smtClean="0"/>
              <a:t>输入数据：</a:t>
            </a:r>
            <a:endParaRPr lang="en-US" altLang="zh-CN" dirty="0" smtClean="0"/>
          </a:p>
          <a:p>
            <a:pPr marL="0" indent="0">
              <a:buNone/>
            </a:pPr>
            <a:r>
              <a:rPr lang="en-US" altLang="zh-CN" dirty="0"/>
              <a:t>	</a:t>
            </a:r>
            <a:r>
              <a:rPr lang="zh-CN" altLang="en-US" dirty="0" smtClean="0"/>
              <a:t>数据总数</a:t>
            </a:r>
            <a:r>
              <a:rPr lang="en-US" altLang="zh-CN" dirty="0" smtClean="0"/>
              <a:t>T</a:t>
            </a:r>
            <a:r>
              <a:rPr lang="zh-CN" altLang="en-US" dirty="0" smtClean="0"/>
              <a:t>。</a:t>
            </a:r>
            <a:endParaRPr lang="en-US" altLang="zh-CN" dirty="0" smtClean="0"/>
          </a:p>
          <a:p>
            <a:pPr marL="0" indent="0">
              <a:buNone/>
            </a:pPr>
            <a:r>
              <a:rPr lang="en-US" altLang="zh-CN" dirty="0"/>
              <a:t>	</a:t>
            </a:r>
            <a:r>
              <a:rPr lang="zh-CN" altLang="en-US" dirty="0" smtClean="0"/>
              <a:t>回合数</a:t>
            </a:r>
            <a:r>
              <a:rPr lang="en-US" altLang="zh-CN" dirty="0" smtClean="0"/>
              <a:t>n(1-100)</a:t>
            </a:r>
            <a:r>
              <a:rPr lang="zh-CN" altLang="en-US" dirty="0" smtClean="0"/>
              <a:t>。</a:t>
            </a:r>
            <a:endParaRPr lang="en-US" altLang="zh-CN" dirty="0" smtClean="0"/>
          </a:p>
          <a:p>
            <a:pPr marL="0" indent="0">
              <a:buNone/>
            </a:pPr>
            <a:r>
              <a:rPr lang="en-US" altLang="zh-CN" dirty="0"/>
              <a:t>	</a:t>
            </a:r>
            <a:r>
              <a:rPr lang="zh-CN" altLang="en-US" dirty="0" smtClean="0"/>
              <a:t>数组</a:t>
            </a:r>
            <a:r>
              <a:rPr lang="en-US" altLang="zh-CN" dirty="0" smtClean="0"/>
              <a:t>a</a:t>
            </a:r>
            <a:r>
              <a:rPr lang="zh-CN" altLang="en-US" dirty="0"/>
              <a:t>、</a:t>
            </a:r>
            <a:r>
              <a:rPr lang="en-US" altLang="zh-CN" dirty="0" smtClean="0"/>
              <a:t>b</a:t>
            </a:r>
            <a:r>
              <a:rPr lang="zh-CN" altLang="en-US" dirty="0" smtClean="0"/>
              <a:t>、</a:t>
            </a:r>
            <a:r>
              <a:rPr lang="en-US" altLang="zh-CN" dirty="0" smtClean="0"/>
              <a:t>c(</a:t>
            </a:r>
            <a:r>
              <a:rPr lang="zh-CN" altLang="en-US" dirty="0" smtClean="0"/>
              <a:t>均为</a:t>
            </a:r>
            <a:r>
              <a:rPr lang="en-US" altLang="zh-CN" dirty="0" smtClean="0"/>
              <a:t>1e9)</a:t>
            </a:r>
            <a:r>
              <a:rPr lang="zh-CN" altLang="en-US" dirty="0" smtClean="0"/>
              <a:t>。</a:t>
            </a:r>
            <a:endParaRPr lang="en-US" altLang="zh-CN" dirty="0" smtClean="0"/>
          </a:p>
          <a:p>
            <a:pPr marL="0" indent="0">
              <a:buNone/>
            </a:pPr>
            <a:endParaRPr lang="en-US" altLang="zh-CN"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 Misunderstood … </a:t>
            </a:r>
            <a:r>
              <a:rPr lang="en-US" altLang="zh-CN" dirty="0" smtClean="0"/>
              <a:t>Missing</a:t>
            </a:r>
            <a:endParaRPr lang="zh-CN" altLang="en-US" dirty="0"/>
          </a:p>
        </p:txBody>
      </p:sp>
      <p:sp>
        <p:nvSpPr>
          <p:cNvPr id="3" name="内容占位符 2"/>
          <p:cNvSpPr>
            <a:spLocks noGrp="1"/>
          </p:cNvSpPr>
          <p:nvPr>
            <p:ph idx="1"/>
          </p:nvPr>
        </p:nvSpPr>
        <p:spPr/>
        <p:txBody>
          <a:bodyPr/>
          <a:lstStyle/>
          <a:p>
            <a:r>
              <a:rPr lang="zh-CN" altLang="en-US" dirty="0" smtClean="0"/>
              <a:t>题目难度：银</a:t>
            </a:r>
            <a:endParaRPr lang="en-US" altLang="zh-CN" dirty="0" smtClean="0"/>
          </a:p>
          <a:p>
            <a:r>
              <a:rPr lang="zh-CN" altLang="en-US" dirty="0" smtClean="0"/>
              <a:t>题目标签：</a:t>
            </a:r>
            <a:endParaRPr lang="en-US" altLang="zh-CN" dirty="0" smtClean="0"/>
          </a:p>
          <a:p>
            <a:pPr marL="0" indent="0">
              <a:buNone/>
            </a:pPr>
            <a:r>
              <a:rPr lang="en-US" altLang="zh-CN" dirty="0"/>
              <a:t>	</a:t>
            </a:r>
            <a:r>
              <a:rPr lang="zh-CN" altLang="en-US" dirty="0" smtClean="0"/>
              <a:t>三维</a:t>
            </a:r>
            <a:r>
              <a:rPr lang="en-US" altLang="zh-CN" dirty="0" smtClean="0"/>
              <a:t>DP</a:t>
            </a:r>
            <a:endParaRPr lang="en-US" altLang="zh-CN" dirty="0"/>
          </a:p>
          <a:p>
            <a:pPr marL="0" indent="0">
              <a:buNone/>
            </a:pPr>
            <a:r>
              <a:rPr lang="en-US" altLang="zh-CN" dirty="0" smtClean="0"/>
              <a:t>	</a:t>
            </a:r>
            <a:r>
              <a:rPr lang="zh-CN" altLang="en-US" dirty="0" smtClean="0"/>
              <a:t>滚动数组</a:t>
            </a:r>
            <a:endParaRPr lang="en-US" altLang="zh-CN" dirty="0" smtClean="0"/>
          </a:p>
          <a:p>
            <a:pPr marL="0" indent="0">
              <a:buNone/>
            </a:pPr>
            <a:r>
              <a:rPr lang="en-US" altLang="zh-CN" dirty="0"/>
              <a:t>	</a:t>
            </a:r>
            <a:r>
              <a:rPr lang="zh-CN" altLang="en-US" dirty="0" smtClean="0"/>
              <a:t>逆向</a:t>
            </a:r>
            <a:r>
              <a:rPr lang="en-US" altLang="zh-CN" dirty="0" smtClean="0"/>
              <a:t>DP</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 Misunderstood … Missing</a:t>
            </a:r>
            <a:endParaRPr lang="zh-CN" altLang="en-US" dirty="0"/>
          </a:p>
        </p:txBody>
      </p:sp>
      <p:sp>
        <p:nvSpPr>
          <p:cNvPr id="3" name="内容占位符 2"/>
          <p:cNvSpPr>
            <a:spLocks noGrp="1"/>
          </p:cNvSpPr>
          <p:nvPr>
            <p:ph idx="1"/>
          </p:nvPr>
        </p:nvSpPr>
        <p:spPr/>
        <p:txBody>
          <a:bodyPr>
            <a:normAutofit/>
          </a:bodyPr>
          <a:lstStyle/>
          <a:p>
            <a:r>
              <a:rPr lang="zh-CN" altLang="en-US" dirty="0"/>
              <a:t>解题</a:t>
            </a:r>
            <a:r>
              <a:rPr lang="zh-CN" altLang="en-US" dirty="0" smtClean="0"/>
              <a:t>思路：</a:t>
            </a:r>
            <a:endParaRPr lang="en-US" altLang="zh-CN" dirty="0" smtClean="0"/>
          </a:p>
          <a:p>
            <a:pPr marL="0" indent="0">
              <a:buNone/>
            </a:pPr>
            <a:r>
              <a:rPr lang="en-US" altLang="zh-CN" sz="2000" dirty="0" smtClean="0"/>
              <a:t>	</a:t>
            </a:r>
            <a:r>
              <a:rPr lang="zh-CN" altLang="en-US" sz="2000" dirty="0" smtClean="0"/>
              <a:t>使用</a:t>
            </a:r>
            <a:r>
              <a:rPr lang="en-US" altLang="zh-CN" sz="2000" dirty="0" smtClean="0"/>
              <a:t>DP</a:t>
            </a:r>
            <a:r>
              <a:rPr lang="zh-CN" altLang="en-US" sz="2000" dirty="0" smtClean="0"/>
              <a:t>求解应该是比较明显的思路，因为我们无法通过证明每回合使用何种操作使伤害总值最大的贪心方式。但是我们无法使用伤害值</a:t>
            </a:r>
            <a:r>
              <a:rPr lang="en-US" altLang="zh-CN" sz="2000" dirty="0" smtClean="0"/>
              <a:t>(</a:t>
            </a:r>
            <a:r>
              <a:rPr lang="en-US" altLang="zh-CN" sz="2000" dirty="0" err="1" smtClean="0"/>
              <a:t>ans</a:t>
            </a:r>
            <a:r>
              <a:rPr lang="en-US" altLang="zh-CN" sz="2000" dirty="0" smtClean="0"/>
              <a:t>&gt;1e9)</a:t>
            </a:r>
            <a:r>
              <a:rPr lang="zh-CN" altLang="en-US" sz="2000" dirty="0" smtClean="0"/>
              <a:t>进行</a:t>
            </a:r>
            <a:r>
              <a:rPr lang="en-US" altLang="zh-CN" sz="2000" dirty="0" smtClean="0"/>
              <a:t>DP</a:t>
            </a:r>
            <a:r>
              <a:rPr lang="zh-CN" altLang="en-US" sz="2000" dirty="0" smtClean="0"/>
              <a:t>。只能从本题所给数据最小的</a:t>
            </a:r>
            <a:r>
              <a:rPr lang="en-US" altLang="zh-CN" sz="2000" dirty="0" smtClean="0"/>
              <a:t>n(</a:t>
            </a:r>
            <a:r>
              <a:rPr lang="zh-CN" altLang="en-US" sz="2000" dirty="0" smtClean="0"/>
              <a:t>回合数</a:t>
            </a:r>
            <a:r>
              <a:rPr lang="en-US" altLang="zh-CN" sz="2000" dirty="0" smtClean="0"/>
              <a:t>)</a:t>
            </a:r>
            <a:r>
              <a:rPr lang="zh-CN" altLang="en-US" sz="2000" dirty="0" smtClean="0"/>
              <a:t>来考虑。</a:t>
            </a:r>
            <a:endParaRPr lang="en-US" altLang="zh-CN" sz="2000" dirty="0" smtClean="0"/>
          </a:p>
          <a:p>
            <a:pPr marL="0" indent="0">
              <a:buNone/>
            </a:pPr>
            <a:r>
              <a:rPr lang="en-US" altLang="zh-CN" sz="2000" dirty="0" smtClean="0"/>
              <a:t>	</a:t>
            </a:r>
            <a:r>
              <a:rPr lang="zh-CN" altLang="en-US" sz="2000" dirty="0" smtClean="0"/>
              <a:t>现在我们已经确定了第一维状态</a:t>
            </a:r>
            <a:r>
              <a:rPr lang="en-US" altLang="zh-CN" sz="2000" dirty="0" smtClean="0"/>
              <a:t>(</a:t>
            </a:r>
            <a:r>
              <a:rPr lang="zh-CN" altLang="en-US" sz="2000" dirty="0" smtClean="0"/>
              <a:t>回合数</a:t>
            </a:r>
            <a:r>
              <a:rPr lang="en-US" altLang="zh-CN" sz="2000" dirty="0" smtClean="0"/>
              <a:t>)</a:t>
            </a:r>
            <a:r>
              <a:rPr lang="zh-CN" altLang="en-US" sz="2000" dirty="0" smtClean="0"/>
              <a:t>，那么还有什么在空间允许范围内的状态呢。</a:t>
            </a:r>
            <a:endParaRPr lang="en-US" altLang="zh-CN" sz="2000" dirty="0" smtClean="0"/>
          </a:p>
          <a:p>
            <a:pPr marL="0" indent="0">
              <a:buNone/>
            </a:pPr>
            <a:r>
              <a:rPr lang="en-US" altLang="zh-CN" sz="2000" dirty="0" smtClean="0"/>
              <a:t>	</a:t>
            </a:r>
            <a:r>
              <a:rPr lang="zh-CN" altLang="en-US" sz="2000" dirty="0" smtClean="0"/>
              <a:t>既然</a:t>
            </a:r>
            <a:r>
              <a:rPr lang="en-US" altLang="zh-CN" sz="2000" dirty="0"/>
              <a:t>n</a:t>
            </a:r>
            <a:r>
              <a:rPr lang="zh-CN" altLang="en-US" sz="2000" dirty="0"/>
              <a:t>已经很小了，那么</a:t>
            </a:r>
            <a:r>
              <a:rPr lang="en-US" altLang="zh-CN" sz="2000" dirty="0"/>
              <a:t>n</a:t>
            </a:r>
            <a:r>
              <a:rPr lang="zh-CN" altLang="en-US" sz="2000" dirty="0"/>
              <a:t>回合中攻击的次数也不过</a:t>
            </a:r>
            <a:r>
              <a:rPr lang="en-US" altLang="zh-CN" sz="2000" dirty="0"/>
              <a:t>n</a:t>
            </a:r>
            <a:r>
              <a:rPr lang="zh-CN" altLang="en-US" sz="2000" dirty="0"/>
              <a:t>次罢了。所以不妨从攻击次数下手，但是就算我们知道了攻击次数，也无法在</a:t>
            </a:r>
            <a:r>
              <a:rPr lang="en-US" altLang="zh-CN" sz="2000" dirty="0"/>
              <a:t>100</a:t>
            </a:r>
            <a:r>
              <a:rPr lang="zh-CN" altLang="en-US" sz="2000" dirty="0"/>
              <a:t>以内枚举若干次攻击的回合，这个攻击回合的集合过于庞大，所以下一步应该尝试将这个集合转化成我们能处理的信息。</a:t>
            </a:r>
            <a:endParaRPr lang="en-US" altLang="zh-CN" sz="2000" dirty="0"/>
          </a:p>
          <a:p>
            <a:pPr marL="0" indent="0">
              <a:buNone/>
            </a:pPr>
            <a:endParaRPr lang="en-US" altLang="zh-CN" sz="2000"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 Misunderstood … Missing</a:t>
            </a:r>
            <a:endParaRPr lang="zh-CN" altLang="en-US" dirty="0"/>
          </a:p>
        </p:txBody>
      </p:sp>
      <p:sp>
        <p:nvSpPr>
          <p:cNvPr id="3" name="内容占位符 2"/>
          <p:cNvSpPr>
            <a:spLocks noGrp="1"/>
          </p:cNvSpPr>
          <p:nvPr>
            <p:ph idx="1"/>
          </p:nvPr>
        </p:nvSpPr>
        <p:spPr/>
        <p:txBody>
          <a:bodyPr>
            <a:normAutofit/>
          </a:bodyPr>
          <a:lstStyle/>
          <a:p>
            <a:r>
              <a:rPr lang="zh-CN" altLang="en-US" dirty="0"/>
              <a:t>解题思路：</a:t>
            </a:r>
            <a:endParaRPr lang="en-US" altLang="zh-CN" dirty="0"/>
          </a:p>
          <a:p>
            <a:pPr marL="0" indent="0">
              <a:buNone/>
            </a:pPr>
            <a:r>
              <a:rPr lang="en-US" altLang="zh-CN" sz="2000" dirty="0" smtClean="0"/>
              <a:t>	</a:t>
            </a:r>
            <a:r>
              <a:rPr lang="zh-CN" altLang="en-US" sz="2000" dirty="0" smtClean="0"/>
              <a:t>我们知道每回合是一个三选一：</a:t>
            </a:r>
            <a:endParaRPr lang="en-US" altLang="zh-CN" sz="2000" dirty="0" smtClean="0"/>
          </a:p>
          <a:p>
            <a:pPr marL="0" indent="0">
              <a:buNone/>
            </a:pPr>
            <a:r>
              <a:rPr lang="en-US" altLang="zh-CN" sz="2000" dirty="0"/>
              <a:t>	</a:t>
            </a:r>
            <a:r>
              <a:rPr lang="zh-CN" altLang="en-US" sz="2000" dirty="0" smtClean="0"/>
              <a:t>如果选一</a:t>
            </a:r>
            <a:r>
              <a:rPr lang="en-US" altLang="zh-CN" sz="2000" dirty="0" smtClean="0"/>
              <a:t>(</a:t>
            </a:r>
            <a:r>
              <a:rPr lang="zh-CN" altLang="en-US" sz="2000" dirty="0" smtClean="0"/>
              <a:t>攻击</a:t>
            </a:r>
            <a:r>
              <a:rPr lang="en-US" altLang="zh-CN" sz="2000" dirty="0" smtClean="0"/>
              <a:t>)</a:t>
            </a:r>
            <a:r>
              <a:rPr lang="zh-CN" altLang="en-US" sz="2000" dirty="0" smtClean="0"/>
              <a:t>，获得的收益是立即的</a:t>
            </a:r>
            <a:r>
              <a:rPr lang="en-US" altLang="zh-CN" sz="2000" dirty="0" smtClean="0"/>
              <a:t>(</a:t>
            </a:r>
            <a:r>
              <a:rPr lang="en-US" altLang="zh-CN" sz="2000" dirty="0" err="1" smtClean="0"/>
              <a:t>A+ai</a:t>
            </a:r>
            <a:r>
              <a:rPr lang="en-US" altLang="zh-CN" sz="2000" dirty="0" smtClean="0"/>
              <a:t>)</a:t>
            </a:r>
            <a:r>
              <a:rPr lang="zh-CN" altLang="en-US" sz="2000" dirty="0" smtClean="0"/>
              <a:t>，并且是对所有状态都没有影响的。</a:t>
            </a:r>
            <a:endParaRPr lang="en-US" altLang="zh-CN" sz="2000" dirty="0" smtClean="0"/>
          </a:p>
          <a:p>
            <a:pPr marL="0" indent="0">
              <a:buNone/>
            </a:pPr>
            <a:r>
              <a:rPr lang="en-US" altLang="zh-CN" sz="2000" dirty="0"/>
              <a:t>	</a:t>
            </a:r>
            <a:r>
              <a:rPr lang="zh-CN" altLang="en-US" sz="2000" dirty="0" smtClean="0"/>
              <a:t>如果选二</a:t>
            </a:r>
            <a:r>
              <a:rPr lang="en-US" altLang="zh-CN" sz="2000" dirty="0" smtClean="0"/>
              <a:t>(D+=bi)</a:t>
            </a:r>
            <a:r>
              <a:rPr lang="zh-CN" altLang="en-US" sz="2000" dirty="0" smtClean="0"/>
              <a:t>，因为</a:t>
            </a:r>
            <a:r>
              <a:rPr lang="en-US" altLang="zh-CN" sz="2000" dirty="0" smtClean="0"/>
              <a:t>D</a:t>
            </a:r>
            <a:r>
              <a:rPr lang="zh-CN" altLang="en-US" sz="2000" dirty="0" smtClean="0"/>
              <a:t>是一个增量，每个回合都会产生影响。此时我们好像必须知道</a:t>
            </a:r>
            <a:r>
              <a:rPr lang="zh-CN" altLang="en-US" sz="2000" dirty="0"/>
              <a:t>哪</a:t>
            </a:r>
            <a:r>
              <a:rPr lang="zh-CN" altLang="en-US" sz="2000" dirty="0" smtClean="0"/>
              <a:t>个回合进行了攻击，才能确定收益的和。</a:t>
            </a:r>
            <a:endParaRPr lang="en-US" altLang="zh-CN" sz="2000" dirty="0" smtClean="0"/>
          </a:p>
          <a:p>
            <a:pPr marL="0" indent="0">
              <a:buNone/>
            </a:pPr>
            <a:r>
              <a:rPr lang="en-US" altLang="zh-CN" sz="2000" dirty="0"/>
              <a:t>	</a:t>
            </a:r>
            <a:r>
              <a:rPr lang="zh-CN" altLang="en-US" sz="2000" dirty="0" smtClean="0"/>
              <a:t>设集合</a:t>
            </a:r>
            <a:r>
              <a:rPr lang="en-US" altLang="zh-CN" sz="2000" dirty="0" smtClean="0"/>
              <a:t>x</a:t>
            </a:r>
            <a:r>
              <a:rPr lang="zh-CN" altLang="en-US" sz="2000" dirty="0" smtClean="0"/>
              <a:t>为第</a:t>
            </a:r>
            <a:r>
              <a:rPr lang="en-US" altLang="zh-CN" sz="2000" dirty="0" smtClean="0"/>
              <a:t>i</a:t>
            </a:r>
            <a:r>
              <a:rPr lang="zh-CN" altLang="en-US" sz="2000" dirty="0" smtClean="0"/>
              <a:t>回合选了二之后的回合中选择攻击的回合，一共有</a:t>
            </a:r>
            <a:r>
              <a:rPr lang="en-US" altLang="zh-CN" sz="2000" dirty="0" smtClean="0"/>
              <a:t>j</a:t>
            </a:r>
            <a:r>
              <a:rPr lang="zh-CN" altLang="en-US" sz="2000" dirty="0" smtClean="0"/>
              <a:t>次，那么我们此次选择获得的收益为：</a:t>
            </a:r>
            <a:endParaRPr lang="en-US" altLang="zh-CN" sz="2000" dirty="0" smtClean="0"/>
          </a:p>
          <a:p>
            <a:pPr marL="0" indent="0">
              <a:buNone/>
            </a:pPr>
            <a:r>
              <a:rPr lang="en-US" altLang="zh-CN" sz="2000" dirty="0"/>
              <a:t>	[</a:t>
            </a:r>
            <a:r>
              <a:rPr lang="en-US" altLang="zh-CN" sz="2000" dirty="0" smtClean="0"/>
              <a:t>(x1-i) + (x2-i) + … + (</a:t>
            </a:r>
            <a:r>
              <a:rPr lang="en-US" altLang="zh-CN" sz="2000" dirty="0" err="1" smtClean="0"/>
              <a:t>xj</a:t>
            </a:r>
            <a:r>
              <a:rPr lang="en-US" altLang="zh-CN" sz="2000" dirty="0" smtClean="0"/>
              <a:t>-i)] </a:t>
            </a:r>
            <a:r>
              <a:rPr lang="zh-CN" altLang="en-US" sz="2000" dirty="0" smtClean="0"/>
              <a:t>*  </a:t>
            </a:r>
            <a:r>
              <a:rPr lang="en-US" altLang="zh-CN" sz="2000" dirty="0" smtClean="0"/>
              <a:t>bi = [</a:t>
            </a:r>
            <a:r>
              <a:rPr lang="zh-CN" altLang="en-US" sz="2000" dirty="0" smtClean="0"/>
              <a:t>∑</a:t>
            </a:r>
            <a:r>
              <a:rPr lang="en-US" altLang="zh-CN" sz="2000" dirty="0" smtClean="0"/>
              <a:t>(x – i)] </a:t>
            </a:r>
            <a:r>
              <a:rPr lang="zh-CN" altLang="en-US" sz="2000" dirty="0" smtClean="0"/>
              <a:t>* </a:t>
            </a:r>
            <a:r>
              <a:rPr lang="en-US" altLang="zh-CN" sz="2000" dirty="0" smtClean="0"/>
              <a:t>bi = [</a:t>
            </a:r>
            <a:r>
              <a:rPr lang="zh-CN" altLang="en-US" sz="2000" dirty="0" smtClean="0"/>
              <a:t>∑</a:t>
            </a:r>
            <a:r>
              <a:rPr lang="en-US" altLang="zh-CN" sz="2000" dirty="0" smtClean="0"/>
              <a:t>x – (i</a:t>
            </a:r>
            <a:r>
              <a:rPr lang="zh-CN" altLang="en-US" sz="2000" dirty="0" smtClean="0"/>
              <a:t>*</a:t>
            </a:r>
            <a:r>
              <a:rPr lang="en-US" altLang="zh-CN" sz="2000" dirty="0" smtClean="0"/>
              <a:t>j)] </a:t>
            </a:r>
            <a:r>
              <a:rPr lang="zh-CN" altLang="en-US" sz="2000" dirty="0" smtClean="0"/>
              <a:t>* </a:t>
            </a:r>
            <a:r>
              <a:rPr lang="en-US" altLang="zh-CN" sz="2000" dirty="0" smtClean="0"/>
              <a:t>bi</a:t>
            </a:r>
            <a:endParaRPr lang="en-US" altLang="zh-CN" sz="2000" dirty="0" smtClean="0"/>
          </a:p>
          <a:p>
            <a:pPr marL="0" indent="0">
              <a:buNone/>
            </a:pPr>
            <a:r>
              <a:rPr lang="en-US" altLang="zh-CN" sz="2000" dirty="0"/>
              <a:t>	</a:t>
            </a:r>
            <a:r>
              <a:rPr lang="zh-CN" altLang="en-US" sz="2000" dirty="0"/>
              <a:t>我们</a:t>
            </a:r>
            <a:r>
              <a:rPr lang="zh-CN" altLang="en-US" sz="2000" dirty="0" smtClean="0"/>
              <a:t>发现此次的收益是与在</a:t>
            </a:r>
            <a:r>
              <a:rPr lang="en-US" altLang="zh-CN" sz="2000" dirty="0" smtClean="0"/>
              <a:t>i</a:t>
            </a:r>
            <a:r>
              <a:rPr lang="zh-CN" altLang="en-US" sz="2000" dirty="0" smtClean="0"/>
              <a:t>回合后所有攻击回合的下标和相关。</a:t>
            </a:r>
            <a:endParaRPr lang="en-US" altLang="zh-CN" sz="2000" dirty="0" smtClean="0"/>
          </a:p>
          <a:p>
            <a:pPr marL="0" indent="0">
              <a:buNone/>
            </a:pPr>
            <a:r>
              <a:rPr lang="en-US" altLang="zh-CN" sz="2000" dirty="0"/>
              <a:t>	</a:t>
            </a:r>
            <a:r>
              <a:rPr lang="zh-CN" altLang="en-US" sz="2000" dirty="0" smtClean="0"/>
              <a:t>如果选三</a:t>
            </a:r>
            <a:r>
              <a:rPr lang="en-US" altLang="zh-CN" sz="2000" dirty="0" smtClean="0"/>
              <a:t>(A+=ci)</a:t>
            </a:r>
            <a:r>
              <a:rPr lang="zh-CN" altLang="en-US" sz="2000" dirty="0" smtClean="0"/>
              <a:t>，此时我们就不用知道具体的攻击回合了，在</a:t>
            </a:r>
            <a:r>
              <a:rPr lang="en-US" altLang="zh-CN" sz="2000" dirty="0" smtClean="0"/>
              <a:t>i</a:t>
            </a:r>
            <a:r>
              <a:rPr lang="zh-CN" altLang="en-US" sz="2000" dirty="0" smtClean="0"/>
              <a:t>回合后攻击了多少次，就产生了</a:t>
            </a:r>
            <a:r>
              <a:rPr lang="en-US" altLang="zh-CN" sz="2000" dirty="0" smtClean="0"/>
              <a:t>ci</a:t>
            </a:r>
            <a:r>
              <a:rPr lang="zh-CN" altLang="en-US" sz="2000" dirty="0" smtClean="0"/>
              <a:t>*</a:t>
            </a:r>
            <a:r>
              <a:rPr lang="en-US" altLang="zh-CN" sz="2000" dirty="0" smtClean="0"/>
              <a:t>j</a:t>
            </a:r>
            <a:r>
              <a:rPr lang="zh-CN" altLang="en-US" sz="2000" dirty="0" smtClean="0"/>
              <a:t>的贡献。</a:t>
            </a:r>
            <a:endParaRPr lang="en-US" altLang="zh-CN" sz="20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 Eventual … Journey</a:t>
            </a:r>
            <a:endParaRPr lang="zh-CN" altLang="en-US" dirty="0"/>
          </a:p>
        </p:txBody>
      </p:sp>
      <p:sp>
        <p:nvSpPr>
          <p:cNvPr id="3" name="内容占位符 2"/>
          <p:cNvSpPr>
            <a:spLocks noGrp="1"/>
          </p:cNvSpPr>
          <p:nvPr>
            <p:ph idx="1"/>
          </p:nvPr>
        </p:nvSpPr>
        <p:spPr>
          <a:xfrm>
            <a:off x="457200" y="1599565"/>
            <a:ext cx="8229600" cy="5172075"/>
          </a:xfrm>
        </p:spPr>
        <p:txBody>
          <a:bodyPr>
            <a:normAutofit lnSpcReduction="20000"/>
          </a:bodyPr>
          <a:lstStyle/>
          <a:p>
            <a:r>
              <a:rPr lang="zh-CN" altLang="en-US" dirty="0"/>
              <a:t>题目</a:t>
            </a:r>
            <a:r>
              <a:rPr lang="zh-CN" altLang="en-US" dirty="0" smtClean="0"/>
              <a:t>大意：</a:t>
            </a:r>
            <a:endParaRPr lang="en-US" altLang="zh-CN" dirty="0" smtClean="0"/>
          </a:p>
          <a:p>
            <a:pPr marL="0" indent="0">
              <a:buNone/>
            </a:pPr>
            <a:r>
              <a:rPr lang="en-US" altLang="zh-CN" dirty="0"/>
              <a:t>	</a:t>
            </a:r>
            <a:r>
              <a:rPr lang="zh-CN" altLang="en-US" dirty="0" smtClean="0"/>
              <a:t>在一个不一定连通的</a:t>
            </a:r>
            <a:r>
              <a:rPr lang="zh-CN" altLang="en-US" dirty="0" smtClean="0"/>
              <a:t>图上有</a:t>
            </a:r>
            <a:r>
              <a:rPr lang="en-US" altLang="zh-CN" dirty="0" smtClean="0"/>
              <a:t>n</a:t>
            </a:r>
            <a:r>
              <a:rPr lang="zh-CN" altLang="en-US" dirty="0" smtClean="0"/>
              <a:t>个点</a:t>
            </a:r>
            <a:r>
              <a:rPr lang="en-US" altLang="zh-CN" dirty="0" smtClean="0"/>
              <a:t>m</a:t>
            </a:r>
            <a:r>
              <a:rPr lang="zh-CN" altLang="en-US" dirty="0" smtClean="0"/>
              <a:t>条边，</a:t>
            </a:r>
            <a:endParaRPr lang="zh-CN" altLang="en-US" dirty="0" smtClean="0"/>
          </a:p>
          <a:p>
            <a:pPr marL="0" indent="0">
              <a:buNone/>
            </a:pPr>
            <a:r>
              <a:rPr lang="zh-CN" altLang="en-US" dirty="0" smtClean="0"/>
              <a:t>每个点的点权是</a:t>
            </a:r>
            <a:r>
              <a:rPr lang="en-US" altLang="zh-CN" dirty="0" smtClean="0"/>
              <a:t>1</a:t>
            </a:r>
            <a:r>
              <a:rPr lang="zh-CN" altLang="en-US" dirty="0" smtClean="0"/>
              <a:t>或者</a:t>
            </a:r>
            <a:r>
              <a:rPr lang="en-US" altLang="zh-CN" dirty="0" smtClean="0"/>
              <a:t>0</a:t>
            </a:r>
            <a:r>
              <a:rPr lang="zh-CN" altLang="en-US" dirty="0" smtClean="0"/>
              <a:t>，在图</a:t>
            </a:r>
            <a:r>
              <a:rPr lang="zh-CN" altLang="en-US" dirty="0" smtClean="0"/>
              <a:t>中可以进行两</a:t>
            </a:r>
            <a:endParaRPr lang="zh-CN" altLang="en-US" dirty="0" smtClean="0"/>
          </a:p>
          <a:p>
            <a:pPr marL="0" indent="0">
              <a:buNone/>
            </a:pPr>
            <a:r>
              <a:rPr lang="zh-CN" altLang="en-US" dirty="0" smtClean="0"/>
              <a:t>种操作，跳跃和移动。跳跃</a:t>
            </a:r>
            <a:endParaRPr lang="zh-CN" altLang="en-US" dirty="0" smtClean="0"/>
          </a:p>
          <a:p>
            <a:pPr marL="0" indent="0">
              <a:buNone/>
            </a:pPr>
            <a:r>
              <a:rPr lang="zh-CN" altLang="en-US" dirty="0" smtClean="0"/>
              <a:t>操作可以让你从一个点跳到</a:t>
            </a:r>
            <a:endParaRPr lang="zh-CN" altLang="en-US" dirty="0" smtClean="0"/>
          </a:p>
          <a:p>
            <a:pPr marL="0" indent="0">
              <a:buNone/>
            </a:pPr>
            <a:r>
              <a:rPr lang="zh-CN" altLang="en-US" dirty="0" smtClean="0"/>
              <a:t>与其点权相同的点，移动操</a:t>
            </a:r>
            <a:endParaRPr lang="zh-CN" altLang="en-US" dirty="0" smtClean="0"/>
          </a:p>
          <a:p>
            <a:pPr marL="0" indent="0">
              <a:buNone/>
            </a:pPr>
            <a:r>
              <a:rPr lang="zh-CN" altLang="en-US" dirty="0" smtClean="0"/>
              <a:t>作可以让你从一个点沿着边</a:t>
            </a:r>
            <a:endParaRPr lang="zh-CN" altLang="en-US" dirty="0" smtClean="0"/>
          </a:p>
          <a:p>
            <a:pPr marL="0" indent="0">
              <a:buNone/>
            </a:pPr>
            <a:r>
              <a:rPr lang="zh-CN" altLang="en-US" dirty="0" smtClean="0"/>
              <a:t>走到下一个点。每种操作</a:t>
            </a:r>
            <a:endParaRPr lang="zh-CN" altLang="en-US" dirty="0" smtClean="0"/>
          </a:p>
          <a:p>
            <a:pPr marL="0" indent="0">
              <a:buNone/>
            </a:pPr>
            <a:r>
              <a:rPr lang="zh-CN" altLang="en-US" dirty="0" smtClean="0"/>
              <a:t>的价值都是</a:t>
            </a:r>
            <a:r>
              <a:rPr lang="en-US" altLang="zh-CN" dirty="0" smtClean="0"/>
              <a:t>1</a:t>
            </a:r>
            <a:r>
              <a:rPr lang="zh-CN" altLang="en-US" dirty="0" smtClean="0"/>
              <a:t>。对于每个点，求出从该点到所</a:t>
            </a:r>
            <a:endParaRPr lang="zh-CN" altLang="en-US" dirty="0" smtClean="0"/>
          </a:p>
          <a:p>
            <a:pPr marL="0" indent="0">
              <a:buNone/>
            </a:pPr>
            <a:r>
              <a:rPr lang="zh-CN" altLang="en-US" dirty="0" smtClean="0"/>
              <a:t>有点的最短距离∑</a:t>
            </a:r>
            <a:r>
              <a:rPr lang="en-US" altLang="zh-CN" dirty="0" smtClean="0"/>
              <a:t>(j=1...n)</a:t>
            </a:r>
            <a:r>
              <a:rPr lang="en-US" altLang="zh-CN" dirty="0" smtClean="0"/>
              <a:t>(d(</a:t>
            </a:r>
            <a:r>
              <a:rPr lang="en-US" altLang="zh-CN" dirty="0" err="1" smtClean="0"/>
              <a:t>i,j</a:t>
            </a:r>
            <a:r>
              <a:rPr lang="en-US" altLang="zh-CN" dirty="0" smtClean="0"/>
              <a:t>))</a:t>
            </a:r>
            <a:r>
              <a:rPr lang="zh-CN" altLang="en-US" dirty="0" smtClean="0"/>
              <a:t>，并</a:t>
            </a:r>
            <a:r>
              <a:rPr lang="zh-CN" altLang="en-US" dirty="0" smtClean="0"/>
              <a:t>分别输出</a:t>
            </a:r>
            <a:r>
              <a:rPr lang="zh-CN" altLang="en-US" dirty="0" smtClean="0"/>
              <a:t>。</a:t>
            </a:r>
            <a:endParaRPr lang="zh-CN" altLang="en-US" dirty="0"/>
          </a:p>
        </p:txBody>
      </p:sp>
      <p:graphicFrame>
        <p:nvGraphicFramePr>
          <p:cNvPr id="8" name="对象 7"/>
          <p:cNvGraphicFramePr/>
          <p:nvPr/>
        </p:nvGraphicFramePr>
        <p:xfrm>
          <a:off x="5649595" y="2992755"/>
          <a:ext cx="2755265" cy="2385695"/>
        </p:xfrm>
        <a:graphic>
          <a:graphicData uri="http://schemas.openxmlformats.org/presentationml/2006/ole">
            <mc:AlternateContent xmlns:mc="http://schemas.openxmlformats.org/markup-compatibility/2006">
              <mc:Choice xmlns:v="urn:schemas-microsoft-com:vml" Requires="v">
                <p:oleObj spid="_x0000_s9" name="" r:id="rId1" imgW="3057525" imgH="2647950" progId="Paint.Picture">
                  <p:embed/>
                </p:oleObj>
              </mc:Choice>
              <mc:Fallback>
                <p:oleObj name="" r:id="rId1" imgW="3057525" imgH="2647950" progId="Paint.Picture">
                  <p:embed/>
                  <p:pic>
                    <p:nvPicPr>
                      <p:cNvPr id="0" name="图片 8"/>
                      <p:cNvPicPr/>
                      <p:nvPr/>
                    </p:nvPicPr>
                    <p:blipFill>
                      <a:blip r:embed="rId2"/>
                      <a:stretch>
                        <a:fillRect/>
                      </a:stretch>
                    </p:blipFill>
                    <p:spPr>
                      <a:xfrm>
                        <a:off x="5649595" y="2992755"/>
                        <a:ext cx="2755265" cy="2385695"/>
                      </a:xfrm>
                      <a:prstGeom prst="rect">
                        <a:avLst/>
                      </a:prstGeom>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 Misunderstood … Missing</a:t>
            </a:r>
            <a:endParaRPr lang="zh-CN" altLang="en-US" dirty="0"/>
          </a:p>
        </p:txBody>
      </p:sp>
      <p:sp>
        <p:nvSpPr>
          <p:cNvPr id="3" name="内容占位符 2"/>
          <p:cNvSpPr>
            <a:spLocks noGrp="1"/>
          </p:cNvSpPr>
          <p:nvPr>
            <p:ph idx="1"/>
          </p:nvPr>
        </p:nvSpPr>
        <p:spPr>
          <a:xfrm>
            <a:off x="457200" y="1600200"/>
            <a:ext cx="8229600" cy="4925144"/>
          </a:xfrm>
        </p:spPr>
        <p:txBody>
          <a:bodyPr>
            <a:normAutofit/>
          </a:bodyPr>
          <a:lstStyle/>
          <a:p>
            <a:r>
              <a:rPr lang="zh-CN" altLang="en-US" dirty="0"/>
              <a:t>解题思路</a:t>
            </a:r>
            <a:r>
              <a:rPr lang="zh-CN" altLang="en-US" dirty="0" smtClean="0"/>
              <a:t>：</a:t>
            </a:r>
            <a:endParaRPr lang="en-US" altLang="zh-CN" dirty="0" smtClean="0"/>
          </a:p>
          <a:p>
            <a:pPr marL="0" indent="0">
              <a:buNone/>
            </a:pPr>
            <a:r>
              <a:rPr lang="en-US" altLang="zh-CN" sz="2000" dirty="0"/>
              <a:t>	</a:t>
            </a:r>
            <a:r>
              <a:rPr lang="zh-CN" altLang="en-US" sz="2000" dirty="0" smtClean="0"/>
              <a:t>经过刚才的一顿推理，我们又得到了两个需要知道的东西：</a:t>
            </a:r>
            <a:r>
              <a:rPr lang="en-US" altLang="zh-CN" sz="2000" dirty="0" smtClean="0"/>
              <a:t>j(</a:t>
            </a:r>
            <a:r>
              <a:rPr lang="zh-CN" altLang="en-US" sz="2000" dirty="0" smtClean="0"/>
              <a:t>在</a:t>
            </a:r>
            <a:r>
              <a:rPr lang="en-US" altLang="zh-CN" sz="2000" dirty="0" smtClean="0"/>
              <a:t>i</a:t>
            </a:r>
            <a:r>
              <a:rPr lang="zh-CN" altLang="en-US" sz="2000" dirty="0" smtClean="0"/>
              <a:t>回合后攻击的次数</a:t>
            </a:r>
            <a:r>
              <a:rPr lang="en-US" altLang="zh-CN" sz="2000" dirty="0" smtClean="0"/>
              <a:t>)</a:t>
            </a:r>
            <a:r>
              <a:rPr lang="zh-CN" altLang="en-US" sz="2000" dirty="0" smtClean="0"/>
              <a:t>和∑</a:t>
            </a:r>
            <a:r>
              <a:rPr lang="en-US" altLang="zh-CN" sz="2000" dirty="0" smtClean="0"/>
              <a:t>x(</a:t>
            </a:r>
            <a:r>
              <a:rPr lang="zh-CN" altLang="en-US" sz="2000" dirty="0" smtClean="0"/>
              <a:t>这</a:t>
            </a:r>
            <a:r>
              <a:rPr lang="en-US" altLang="zh-CN" sz="2000" dirty="0" smtClean="0"/>
              <a:t>j</a:t>
            </a:r>
            <a:r>
              <a:rPr lang="zh-CN" altLang="en-US" sz="2000" dirty="0" smtClean="0"/>
              <a:t>次攻击的回合下标和</a:t>
            </a:r>
            <a:r>
              <a:rPr lang="en-US" altLang="zh-CN" sz="2000" dirty="0" smtClean="0"/>
              <a:t>)</a:t>
            </a:r>
            <a:r>
              <a:rPr lang="zh-CN" altLang="en-US" sz="2000" dirty="0" smtClean="0"/>
              <a:t>。因为只有</a:t>
            </a:r>
            <a:r>
              <a:rPr lang="en-US" altLang="zh-CN" sz="2000" dirty="0" smtClean="0"/>
              <a:t>100</a:t>
            </a:r>
            <a:r>
              <a:rPr lang="zh-CN" altLang="en-US" sz="2000" dirty="0" smtClean="0"/>
              <a:t>回合，所以求和之后的</a:t>
            </a:r>
            <a:r>
              <a:rPr lang="zh-CN" altLang="en-US" sz="2000" dirty="0"/>
              <a:t>∑</a:t>
            </a:r>
            <a:r>
              <a:rPr lang="en-US" altLang="zh-CN" sz="2000" dirty="0" smtClean="0"/>
              <a:t>x</a:t>
            </a:r>
            <a:r>
              <a:rPr lang="zh-CN" altLang="en-US" sz="2000" dirty="0" smtClean="0"/>
              <a:t>不过</a:t>
            </a:r>
            <a:r>
              <a:rPr lang="en-US" altLang="zh-CN" sz="2000" dirty="0" smtClean="0"/>
              <a:t>5050</a:t>
            </a:r>
            <a:r>
              <a:rPr lang="zh-CN" altLang="en-US" sz="2000" dirty="0" smtClean="0"/>
              <a:t>，此时的空间复杂度为</a:t>
            </a:r>
            <a:r>
              <a:rPr lang="en-US" altLang="zh-CN" sz="2000" dirty="0" smtClean="0"/>
              <a:t>100</a:t>
            </a:r>
            <a:r>
              <a:rPr lang="zh-CN" altLang="en-US" sz="2000" dirty="0" smtClean="0"/>
              <a:t>*</a:t>
            </a:r>
            <a:r>
              <a:rPr lang="en-US" altLang="zh-CN" sz="2000" dirty="0" smtClean="0"/>
              <a:t>100</a:t>
            </a:r>
            <a:r>
              <a:rPr lang="zh-CN" altLang="en-US" sz="2000" dirty="0" smtClean="0"/>
              <a:t>*</a:t>
            </a:r>
            <a:r>
              <a:rPr lang="en-US" altLang="zh-CN" sz="2000" dirty="0" smtClean="0"/>
              <a:t>5050</a:t>
            </a:r>
            <a:r>
              <a:rPr lang="zh-CN" altLang="en-US" sz="2000" dirty="0" smtClean="0"/>
              <a:t>。所以我们还要使用滚动数组对</a:t>
            </a:r>
            <a:r>
              <a:rPr lang="zh-CN" altLang="en-US" sz="2000" dirty="0"/>
              <a:t>空间</a:t>
            </a:r>
            <a:r>
              <a:rPr lang="zh-CN" altLang="en-US" sz="2000" dirty="0" smtClean="0"/>
              <a:t>进行优化。</a:t>
            </a:r>
            <a:endParaRPr lang="en-US" altLang="zh-CN" sz="2000" dirty="0" smtClean="0"/>
          </a:p>
          <a:p>
            <a:pPr marL="0" indent="0">
              <a:buNone/>
            </a:pPr>
            <a:r>
              <a:rPr lang="en-US" altLang="zh-CN" sz="2000" dirty="0" smtClean="0"/>
              <a:t>	DP</a:t>
            </a:r>
            <a:r>
              <a:rPr lang="zh-CN" altLang="en-US" sz="2000" dirty="0" smtClean="0"/>
              <a:t>的维度解决了，下面解决怎么</a:t>
            </a:r>
            <a:r>
              <a:rPr lang="en-US" altLang="zh-CN" sz="2000" dirty="0" smtClean="0"/>
              <a:t>DP</a:t>
            </a:r>
            <a:r>
              <a:rPr lang="zh-CN" altLang="en-US" sz="2000" dirty="0" smtClean="0"/>
              <a:t>。我们知道了第二维代表在</a:t>
            </a:r>
            <a:r>
              <a:rPr lang="en-US" altLang="zh-CN" sz="2000" dirty="0" smtClean="0"/>
              <a:t>i</a:t>
            </a:r>
            <a:r>
              <a:rPr lang="zh-CN" altLang="en-US" sz="2000" dirty="0" smtClean="0"/>
              <a:t>回合后的攻击次数，既然是在</a:t>
            </a:r>
            <a:r>
              <a:rPr lang="en-US" altLang="zh-CN" sz="2000" dirty="0" smtClean="0"/>
              <a:t>…</a:t>
            </a:r>
            <a:r>
              <a:rPr lang="zh-CN" altLang="en-US" sz="2000" dirty="0" smtClean="0"/>
              <a:t>之后，我们很明显的不能正向推，因为处理</a:t>
            </a:r>
            <a:r>
              <a:rPr lang="en-US" altLang="zh-CN" sz="2000" dirty="0" smtClean="0"/>
              <a:t>j</a:t>
            </a:r>
            <a:r>
              <a:rPr lang="zh-CN" altLang="en-US" sz="2000" dirty="0" smtClean="0"/>
              <a:t>时，求不出</a:t>
            </a:r>
            <a:r>
              <a:rPr lang="en-US" altLang="zh-CN" sz="2000" dirty="0" smtClean="0"/>
              <a:t>j</a:t>
            </a:r>
            <a:r>
              <a:rPr lang="zh-CN" altLang="en-US" sz="2000" dirty="0" smtClean="0"/>
              <a:t>到底是多少。不能正向，那就反向，反向处理明显比正向处理要方便得多，</a:t>
            </a:r>
            <a:r>
              <a:rPr lang="zh-CN" altLang="en-US" sz="2000" dirty="0"/>
              <a:t> </a:t>
            </a:r>
            <a:r>
              <a:rPr lang="en-US" altLang="zh-CN" sz="2000" dirty="0" smtClean="0"/>
              <a:t>j</a:t>
            </a:r>
            <a:r>
              <a:rPr lang="zh-CN" altLang="en-US" sz="2000" dirty="0" smtClean="0"/>
              <a:t>已经在</a:t>
            </a:r>
            <a:r>
              <a:rPr lang="en-US" altLang="zh-CN" sz="2000" dirty="0" smtClean="0"/>
              <a:t>j+1</a:t>
            </a:r>
            <a:r>
              <a:rPr lang="zh-CN" altLang="en-US" sz="2000" dirty="0" smtClean="0"/>
              <a:t>处得到了，而且∑</a:t>
            </a:r>
            <a:r>
              <a:rPr lang="en-US" altLang="zh-CN" sz="2000" dirty="0" smtClean="0"/>
              <a:t>x</a:t>
            </a:r>
            <a:r>
              <a:rPr lang="zh-CN" altLang="en-US" sz="2000" dirty="0" smtClean="0"/>
              <a:t>这个维度也可以反向得到。最有价值的是，第</a:t>
            </a:r>
            <a:r>
              <a:rPr lang="en-US" altLang="zh-CN" sz="2000" dirty="0" smtClean="0"/>
              <a:t>n</a:t>
            </a:r>
            <a:r>
              <a:rPr lang="zh-CN" altLang="en-US" sz="2000" dirty="0" smtClean="0"/>
              <a:t>回合我们一定选择攻击，所以</a:t>
            </a:r>
            <a:r>
              <a:rPr lang="en-US" altLang="zh-CN" sz="2000" dirty="0" smtClean="0"/>
              <a:t>DP</a:t>
            </a:r>
            <a:r>
              <a:rPr lang="zh-CN" altLang="en-US" sz="2000" dirty="0" smtClean="0"/>
              <a:t>的初始状态直接就得到了</a:t>
            </a:r>
            <a:r>
              <a:rPr lang="en-US" altLang="zh-CN" sz="2000" dirty="0" smtClean="0"/>
              <a:t>(</a:t>
            </a:r>
            <a:r>
              <a:rPr lang="en-US" altLang="zh-CN" sz="2000" dirty="0" err="1" smtClean="0"/>
              <a:t>dp</a:t>
            </a:r>
            <a:r>
              <a:rPr lang="en-US" altLang="zh-CN" sz="2000" dirty="0" smtClean="0"/>
              <a:t>[n][1][n] = a[n])</a:t>
            </a:r>
            <a:r>
              <a:rPr lang="zh-CN" altLang="en-US" sz="2000" dirty="0" smtClean="0"/>
              <a:t>。所以此题的</a:t>
            </a:r>
            <a:r>
              <a:rPr lang="en-US" altLang="zh-CN" sz="2000" dirty="0" smtClean="0"/>
              <a:t>DP</a:t>
            </a:r>
            <a:r>
              <a:rPr lang="zh-CN" altLang="en-US" sz="2000" dirty="0" smtClean="0"/>
              <a:t>应该是逆向的。</a:t>
            </a:r>
            <a:endParaRPr lang="en-US" altLang="zh-CN" sz="2000" dirty="0" smtClean="0"/>
          </a:p>
          <a:p>
            <a:pPr marL="0" indent="0">
              <a:buNone/>
            </a:pPr>
            <a:r>
              <a:rPr lang="en-US" altLang="zh-CN" sz="2000" dirty="0"/>
              <a:t>	</a:t>
            </a:r>
            <a:r>
              <a:rPr lang="zh-CN" altLang="en-US" sz="2000" dirty="0" smtClean="0"/>
              <a:t>那么随着另外两个</a:t>
            </a:r>
            <a:r>
              <a:rPr lang="en-US" altLang="zh-CN" sz="2000" dirty="0" smtClean="0"/>
              <a:t>DP</a:t>
            </a:r>
            <a:r>
              <a:rPr lang="zh-CN" altLang="en-US" sz="2000" dirty="0" smtClean="0"/>
              <a:t>的维度的推出，并且知道了应该逆向处理</a:t>
            </a:r>
            <a:r>
              <a:rPr lang="zh-CN" altLang="en-US" sz="2000" dirty="0"/>
              <a:t>以及如何优化</a:t>
            </a:r>
            <a:r>
              <a:rPr lang="zh-CN" altLang="en-US" sz="2000" dirty="0" smtClean="0"/>
              <a:t>。那么此题至此终于可以进行求解部分了。</a:t>
            </a:r>
            <a:endParaRPr lang="en-US" altLang="zh-CN" sz="2000"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 Misunderstood … Missing</a:t>
            </a:r>
            <a:endParaRPr lang="zh-CN" altLang="en-US" dirty="0"/>
          </a:p>
        </p:txBody>
      </p:sp>
      <p:sp>
        <p:nvSpPr>
          <p:cNvPr id="3" name="内容占位符 2"/>
          <p:cNvSpPr>
            <a:spLocks noGrp="1"/>
          </p:cNvSpPr>
          <p:nvPr>
            <p:ph idx="1"/>
          </p:nvPr>
        </p:nvSpPr>
        <p:spPr>
          <a:xfrm>
            <a:off x="457200" y="1600200"/>
            <a:ext cx="8229600" cy="4997152"/>
          </a:xfrm>
        </p:spPr>
        <p:txBody>
          <a:bodyPr>
            <a:normAutofit/>
          </a:bodyPr>
          <a:lstStyle/>
          <a:p>
            <a:r>
              <a:rPr lang="zh-CN" altLang="en-US" dirty="0"/>
              <a:t>解题思路：</a:t>
            </a:r>
            <a:endParaRPr lang="en-US" altLang="zh-CN" dirty="0"/>
          </a:p>
          <a:p>
            <a:pPr marL="0" indent="0">
              <a:buNone/>
            </a:pPr>
            <a:r>
              <a:rPr lang="en-US" altLang="zh-CN" sz="2000" dirty="0" smtClean="0"/>
              <a:t>	</a:t>
            </a:r>
            <a:r>
              <a:rPr lang="zh-CN" altLang="en-US" sz="2000" dirty="0" smtClean="0"/>
              <a:t>下面列出转移状态以及方程。</a:t>
            </a:r>
            <a:endParaRPr lang="en-US" altLang="zh-CN" sz="2000" dirty="0" smtClean="0"/>
          </a:p>
          <a:p>
            <a:pPr marL="0" indent="0">
              <a:buNone/>
            </a:pPr>
            <a:r>
              <a:rPr lang="en-US" altLang="zh-CN" sz="2000" dirty="0"/>
              <a:t>	</a:t>
            </a:r>
            <a:r>
              <a:rPr lang="zh-CN" altLang="en-US" sz="2000" dirty="0" smtClean="0"/>
              <a:t>状态 </a:t>
            </a:r>
            <a:r>
              <a:rPr lang="en-US" altLang="zh-CN" sz="2000" dirty="0" smtClean="0"/>
              <a:t>i</a:t>
            </a:r>
            <a:r>
              <a:rPr lang="zh-CN" altLang="en-US" sz="2000" dirty="0" smtClean="0"/>
              <a:t>：当前回合</a:t>
            </a:r>
            <a:endParaRPr lang="en-US" altLang="zh-CN" sz="2000" dirty="0" smtClean="0"/>
          </a:p>
          <a:p>
            <a:pPr marL="0" indent="0">
              <a:buNone/>
            </a:pPr>
            <a:r>
              <a:rPr lang="en-US" altLang="zh-CN" sz="2000" dirty="0"/>
              <a:t>	</a:t>
            </a:r>
            <a:r>
              <a:rPr lang="zh-CN" altLang="en-US" sz="2000" dirty="0" smtClean="0"/>
              <a:t>状态 </a:t>
            </a:r>
            <a:r>
              <a:rPr lang="en-US" altLang="zh-CN" sz="2000" dirty="0" smtClean="0"/>
              <a:t>j</a:t>
            </a:r>
            <a:r>
              <a:rPr lang="zh-CN" altLang="en-US" sz="2000" dirty="0" smtClean="0"/>
              <a:t>：当前回合之后的所有回合中的选一的回合数</a:t>
            </a:r>
            <a:endParaRPr lang="en-US" altLang="zh-CN" sz="2000" dirty="0" smtClean="0"/>
          </a:p>
          <a:p>
            <a:pPr marL="0" indent="0">
              <a:buNone/>
            </a:pPr>
            <a:r>
              <a:rPr lang="en-US" altLang="zh-CN" sz="2000" dirty="0"/>
              <a:t>	</a:t>
            </a:r>
            <a:r>
              <a:rPr lang="zh-CN" altLang="en-US" sz="2000" dirty="0" smtClean="0"/>
              <a:t>状态 </a:t>
            </a:r>
            <a:r>
              <a:rPr lang="en-US" altLang="zh-CN" sz="2000" dirty="0" smtClean="0"/>
              <a:t>k</a:t>
            </a:r>
            <a:r>
              <a:rPr lang="zh-CN" altLang="en-US" sz="2000" dirty="0" smtClean="0"/>
              <a:t>：当前回合之后的所有选一回合的下标和。</a:t>
            </a:r>
            <a:endParaRPr lang="en-US" altLang="zh-CN" sz="2000" dirty="0" smtClean="0"/>
          </a:p>
          <a:p>
            <a:pPr marL="0" indent="0">
              <a:buNone/>
            </a:pPr>
            <a:r>
              <a:rPr lang="en-US" altLang="zh-CN" sz="2000" dirty="0"/>
              <a:t>	</a:t>
            </a:r>
            <a:endParaRPr lang="en-US" altLang="zh-CN" sz="2000" dirty="0" smtClean="0"/>
          </a:p>
          <a:p>
            <a:pPr marL="0" indent="0">
              <a:buNone/>
            </a:pPr>
            <a:r>
              <a:rPr lang="en-US" altLang="zh-CN" sz="2000" dirty="0" smtClean="0"/>
              <a:t>	</a:t>
            </a:r>
            <a:r>
              <a:rPr lang="zh-CN" altLang="en-US" sz="2000" dirty="0" smtClean="0"/>
              <a:t>方程</a:t>
            </a:r>
            <a:r>
              <a:rPr lang="en-US" altLang="zh-CN" sz="2000" dirty="0" smtClean="0"/>
              <a:t>1</a:t>
            </a:r>
            <a:r>
              <a:rPr lang="zh-CN" altLang="en-US" sz="2000" dirty="0" smtClean="0"/>
              <a:t>：</a:t>
            </a:r>
            <a:r>
              <a:rPr lang="en-US" altLang="zh-CN" sz="2000" dirty="0" err="1" smtClean="0"/>
              <a:t>dp</a:t>
            </a:r>
            <a:r>
              <a:rPr lang="en-US" altLang="zh-CN" sz="2000" dirty="0" smtClean="0"/>
              <a:t>[i][j+1][</a:t>
            </a:r>
            <a:r>
              <a:rPr lang="en-US" altLang="zh-CN" sz="2000" dirty="0" err="1" smtClean="0"/>
              <a:t>k+i</a:t>
            </a:r>
            <a:r>
              <a:rPr lang="en-US" altLang="zh-CN" sz="2000" dirty="0" smtClean="0"/>
              <a:t>] = max(</a:t>
            </a:r>
            <a:r>
              <a:rPr lang="en-US" altLang="zh-CN" sz="2000" dirty="0" err="1" smtClean="0"/>
              <a:t>dp</a:t>
            </a:r>
            <a:r>
              <a:rPr lang="en-US" altLang="zh-CN" sz="2000" dirty="0" smtClean="0"/>
              <a:t>[i][j+1][</a:t>
            </a:r>
            <a:r>
              <a:rPr lang="en-US" altLang="zh-CN" sz="2000" dirty="0" err="1" smtClean="0"/>
              <a:t>k+i</a:t>
            </a:r>
            <a:r>
              <a:rPr lang="en-US" altLang="zh-CN" sz="2000" dirty="0" smtClean="0"/>
              <a:t>] , </a:t>
            </a:r>
            <a:r>
              <a:rPr lang="en-US" altLang="zh-CN" sz="2000" dirty="0" err="1" smtClean="0"/>
              <a:t>dp</a:t>
            </a:r>
            <a:r>
              <a:rPr lang="en-US" altLang="zh-CN" sz="2000" dirty="0" smtClean="0"/>
              <a:t>[i+1][j][k] + </a:t>
            </a:r>
            <a:r>
              <a:rPr lang="en-US" altLang="zh-CN" sz="2000" dirty="0" err="1" smtClean="0"/>
              <a:t>ai</a:t>
            </a:r>
            <a:r>
              <a:rPr lang="en-US" altLang="zh-CN" sz="2000" dirty="0" smtClean="0"/>
              <a:t>)</a:t>
            </a:r>
            <a:endParaRPr lang="en-US" altLang="zh-CN" sz="2000" dirty="0" smtClean="0"/>
          </a:p>
          <a:p>
            <a:pPr marL="0" indent="0">
              <a:buNone/>
            </a:pPr>
            <a:r>
              <a:rPr lang="en-US" altLang="zh-CN" sz="2000" dirty="0"/>
              <a:t>	</a:t>
            </a:r>
            <a:r>
              <a:rPr lang="en-US" altLang="zh-CN" sz="2000" dirty="0" smtClean="0"/>
              <a:t>	</a:t>
            </a:r>
            <a:r>
              <a:rPr lang="zh-CN" altLang="en-US" sz="2000" dirty="0" smtClean="0"/>
              <a:t>这个方程代表第</a:t>
            </a:r>
            <a:r>
              <a:rPr lang="en-US" altLang="zh-CN" sz="2000" dirty="0" smtClean="0"/>
              <a:t>i</a:t>
            </a:r>
            <a:r>
              <a:rPr lang="zh-CN" altLang="en-US" sz="2000" dirty="0" smtClean="0"/>
              <a:t>回合是否选择操作</a:t>
            </a:r>
            <a:r>
              <a:rPr lang="zh-CN" altLang="en-US" sz="2000" dirty="0"/>
              <a:t>一</a:t>
            </a:r>
            <a:r>
              <a:rPr lang="zh-CN" altLang="en-US" sz="2000" dirty="0" smtClean="0"/>
              <a:t>。</a:t>
            </a:r>
            <a:endParaRPr lang="en-US" altLang="zh-CN" sz="2000" dirty="0" smtClean="0"/>
          </a:p>
          <a:p>
            <a:pPr marL="0" indent="0">
              <a:buNone/>
            </a:pPr>
            <a:r>
              <a:rPr lang="en-US" altLang="zh-CN" sz="2000" dirty="0"/>
              <a:t>	</a:t>
            </a:r>
            <a:r>
              <a:rPr lang="zh-CN" altLang="en-US" sz="2000" dirty="0" smtClean="0"/>
              <a:t>方程</a:t>
            </a:r>
            <a:r>
              <a:rPr lang="en-US" altLang="zh-CN" sz="2000" dirty="0" smtClean="0"/>
              <a:t>2</a:t>
            </a:r>
            <a:r>
              <a:rPr lang="zh-CN" altLang="en-US" sz="2000" dirty="0" smtClean="0"/>
              <a:t>：</a:t>
            </a:r>
            <a:r>
              <a:rPr lang="en-US" altLang="zh-CN" sz="2000" dirty="0" err="1" smtClean="0"/>
              <a:t>dp</a:t>
            </a:r>
            <a:r>
              <a:rPr lang="en-US" altLang="zh-CN" sz="2000" dirty="0" smtClean="0"/>
              <a:t>[i][j][k] = max(</a:t>
            </a:r>
            <a:r>
              <a:rPr lang="en-US" altLang="zh-CN" sz="2000" dirty="0" err="1" smtClean="0"/>
              <a:t>dp</a:t>
            </a:r>
            <a:r>
              <a:rPr lang="en-US" altLang="zh-CN" sz="2000" dirty="0" smtClean="0"/>
              <a:t>[i][j][k] , </a:t>
            </a:r>
            <a:endParaRPr lang="en-US" altLang="zh-CN" sz="2000" dirty="0" smtClean="0"/>
          </a:p>
          <a:p>
            <a:pPr marL="0" indent="0">
              <a:buNone/>
            </a:pPr>
            <a:r>
              <a:rPr lang="en-US" altLang="zh-CN" sz="2000" dirty="0"/>
              <a:t>	</a:t>
            </a:r>
            <a:r>
              <a:rPr lang="en-US" altLang="zh-CN" sz="2000" dirty="0" smtClean="0"/>
              <a:t>		</a:t>
            </a:r>
            <a:r>
              <a:rPr lang="en-US" altLang="zh-CN" sz="2000" dirty="0" err="1" smtClean="0"/>
              <a:t>dp</a:t>
            </a:r>
            <a:r>
              <a:rPr lang="en-US" altLang="zh-CN" sz="2000" dirty="0" smtClean="0"/>
              <a:t>[i+1][j][k]  + max( (j </a:t>
            </a:r>
            <a:r>
              <a:rPr lang="zh-CN" altLang="en-US" sz="2000" dirty="0" smtClean="0"/>
              <a:t>* </a:t>
            </a:r>
            <a:r>
              <a:rPr lang="en-US" altLang="zh-CN" sz="2000" dirty="0" smtClean="0"/>
              <a:t>ci) , (k- i</a:t>
            </a:r>
            <a:r>
              <a:rPr lang="zh-CN" altLang="en-US" sz="2000" dirty="0" smtClean="0"/>
              <a:t>*</a:t>
            </a:r>
            <a:r>
              <a:rPr lang="en-US" altLang="zh-CN" sz="2000" dirty="0" smtClean="0"/>
              <a:t>j) </a:t>
            </a:r>
            <a:r>
              <a:rPr lang="zh-CN" altLang="en-US" sz="2000" dirty="0" smtClean="0"/>
              <a:t>* </a:t>
            </a:r>
            <a:r>
              <a:rPr lang="en-US" altLang="zh-CN" sz="2000" dirty="0" smtClean="0"/>
              <a:t>bi) ) )</a:t>
            </a:r>
            <a:endParaRPr lang="en-US" altLang="zh-CN" sz="2000" dirty="0" smtClean="0"/>
          </a:p>
          <a:p>
            <a:pPr marL="0" indent="0">
              <a:buNone/>
            </a:pPr>
            <a:r>
              <a:rPr lang="en-US" altLang="zh-CN" sz="2000" dirty="0"/>
              <a:t>	</a:t>
            </a:r>
            <a:r>
              <a:rPr lang="en-US" altLang="zh-CN" sz="2000" dirty="0" smtClean="0"/>
              <a:t>	</a:t>
            </a:r>
            <a:r>
              <a:rPr lang="zh-CN" altLang="en-US" sz="2000" dirty="0" smtClean="0"/>
              <a:t>这个方程代表第</a:t>
            </a:r>
            <a:r>
              <a:rPr lang="en-US" altLang="zh-CN" sz="2000" dirty="0" smtClean="0"/>
              <a:t>i</a:t>
            </a:r>
            <a:r>
              <a:rPr lang="zh-CN" altLang="en-US" sz="2000" dirty="0" smtClean="0"/>
              <a:t>回合不选操作一，但之后的回合攻击力</a:t>
            </a:r>
            <a:r>
              <a:rPr lang="en-US" altLang="zh-CN" sz="2000" dirty="0" smtClean="0"/>
              <a:t>		</a:t>
            </a:r>
            <a:r>
              <a:rPr lang="zh-CN" altLang="en-US" sz="2000" dirty="0" smtClean="0"/>
              <a:t>会上升，上升的收益是选二或选三的较大者。</a:t>
            </a:r>
            <a:endParaRPr lang="en-US" altLang="zh-CN" sz="20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 Misunderstood … Missing</a:t>
            </a:r>
            <a:endParaRPr lang="zh-CN" altLang="en-US" dirty="0"/>
          </a:p>
        </p:txBody>
      </p:sp>
      <p:sp>
        <p:nvSpPr>
          <p:cNvPr id="3" name="内容占位符 2"/>
          <p:cNvSpPr>
            <a:spLocks noGrp="1"/>
          </p:cNvSpPr>
          <p:nvPr>
            <p:ph idx="1"/>
          </p:nvPr>
        </p:nvSpPr>
        <p:spPr>
          <a:xfrm>
            <a:off x="457200" y="1600200"/>
            <a:ext cx="8229600" cy="4925144"/>
          </a:xfrm>
        </p:spPr>
        <p:txBody>
          <a:bodyPr/>
          <a:lstStyle/>
          <a:p>
            <a:r>
              <a:rPr lang="zh-CN" altLang="en-US" dirty="0"/>
              <a:t>参考</a:t>
            </a:r>
            <a:r>
              <a:rPr lang="zh-CN" altLang="en-US" dirty="0" smtClean="0"/>
              <a:t>代码：</a:t>
            </a:r>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sz="2000" dirty="0" smtClean="0"/>
          </a:p>
          <a:p>
            <a:pPr marL="0" indent="0">
              <a:buNone/>
            </a:pPr>
            <a:r>
              <a:rPr lang="en-US" altLang="zh-CN" sz="2000" dirty="0"/>
              <a:t>	</a:t>
            </a:r>
            <a:endParaRPr lang="en-US" altLang="zh-CN" sz="2000" dirty="0" smtClean="0"/>
          </a:p>
          <a:p>
            <a:pPr marL="0" indent="0">
              <a:buNone/>
            </a:pPr>
            <a:r>
              <a:rPr lang="en-US" altLang="zh-CN" sz="2000" dirty="0"/>
              <a:t>	</a:t>
            </a:r>
            <a:r>
              <a:rPr lang="en-US" altLang="zh-CN" sz="2000" dirty="0" smtClean="0"/>
              <a:t>low</a:t>
            </a:r>
            <a:r>
              <a:rPr lang="zh-CN" altLang="en-US" sz="2000" dirty="0" smtClean="0"/>
              <a:t>代表枚举下界，值为 </a:t>
            </a:r>
            <a:r>
              <a:rPr lang="en-US" altLang="zh-CN" sz="2000" dirty="0" smtClean="0"/>
              <a:t>((i+1)+(</a:t>
            </a:r>
            <a:r>
              <a:rPr lang="en-US" altLang="zh-CN" sz="2000" dirty="0" err="1" smtClean="0"/>
              <a:t>i+j</a:t>
            </a:r>
            <a:r>
              <a:rPr lang="en-US" altLang="zh-CN" sz="2000" dirty="0" smtClean="0"/>
              <a:t>)) </a:t>
            </a:r>
            <a:r>
              <a:rPr lang="zh-CN" altLang="en-US" sz="2000" dirty="0" smtClean="0"/>
              <a:t>* </a:t>
            </a:r>
            <a:r>
              <a:rPr lang="en-US" altLang="zh-CN" sz="2000" dirty="0" smtClean="0"/>
              <a:t>j / 2</a:t>
            </a:r>
            <a:endParaRPr lang="en-US" altLang="zh-CN" sz="2000" dirty="0"/>
          </a:p>
          <a:p>
            <a:pPr marL="0" indent="0">
              <a:buNone/>
            </a:pPr>
            <a:r>
              <a:rPr lang="en-US" altLang="zh-CN" sz="2000" dirty="0" smtClean="0"/>
              <a:t>	high</a:t>
            </a:r>
            <a:r>
              <a:rPr lang="zh-CN" altLang="en-US" sz="2000" dirty="0"/>
              <a:t>代表</a:t>
            </a:r>
            <a:r>
              <a:rPr lang="zh-CN" altLang="en-US" sz="2000" dirty="0" smtClean="0"/>
              <a:t>枚举上界，值为 </a:t>
            </a:r>
            <a:r>
              <a:rPr lang="en-US" altLang="zh-CN" sz="2000" dirty="0" smtClean="0"/>
              <a:t>((n-j+1)+n) </a:t>
            </a:r>
            <a:r>
              <a:rPr lang="zh-CN" altLang="en-US" sz="2000" dirty="0" smtClean="0"/>
              <a:t>* </a:t>
            </a:r>
            <a:r>
              <a:rPr lang="en-US" altLang="zh-CN" sz="2000" dirty="0" smtClean="0"/>
              <a:t>j / 2</a:t>
            </a:r>
            <a:endParaRPr lang="en-US" altLang="zh-CN" sz="2000" dirty="0" smtClean="0"/>
          </a:p>
          <a:p>
            <a:pPr marL="0" indent="0">
              <a:buNone/>
            </a:pPr>
            <a:r>
              <a:rPr lang="en-US" altLang="zh-CN" sz="2000" dirty="0"/>
              <a:t>	</a:t>
            </a:r>
            <a:r>
              <a:rPr lang="zh-CN" altLang="en-US" sz="2000" dirty="0"/>
              <a:t>不要</a:t>
            </a:r>
            <a:r>
              <a:rPr lang="zh-CN" altLang="en-US" sz="2000" dirty="0" smtClean="0"/>
              <a:t>忘记对滚动数组进行初始化。</a:t>
            </a:r>
            <a:endParaRPr lang="en-US" altLang="zh-CN" sz="1200" dirty="0" smtClean="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91033" y="2276872"/>
            <a:ext cx="7067550" cy="272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 Misunderstood … Missing</a:t>
            </a:r>
            <a:endParaRPr lang="zh-CN" altLang="en-US" dirty="0"/>
          </a:p>
        </p:txBody>
      </p:sp>
      <p:sp>
        <p:nvSpPr>
          <p:cNvPr id="3" name="内容占位符 2"/>
          <p:cNvSpPr>
            <a:spLocks noGrp="1"/>
          </p:cNvSpPr>
          <p:nvPr>
            <p:ph idx="1"/>
          </p:nvPr>
        </p:nvSpPr>
        <p:spPr/>
        <p:txBody>
          <a:bodyPr/>
          <a:lstStyle/>
          <a:p>
            <a:r>
              <a:rPr lang="zh-CN" altLang="en-US" dirty="0" smtClean="0"/>
              <a:t>参考代码：</a:t>
            </a:r>
            <a:endParaRPr lang="en-US" altLang="zh-CN" dirty="0" smtClean="0"/>
          </a:p>
          <a:p>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r>
              <a:rPr lang="en-US" altLang="zh-CN" sz="2000" dirty="0" smtClean="0"/>
              <a:t>	</a:t>
            </a:r>
            <a:r>
              <a:rPr lang="zh-CN" altLang="en-US" sz="2000" dirty="0" smtClean="0"/>
              <a:t>因为我们使用的是逆推法，所以只需要在第一回合</a:t>
            </a:r>
            <a:r>
              <a:rPr lang="en-US" altLang="zh-CN" sz="2000" dirty="0" smtClean="0"/>
              <a:t>(</a:t>
            </a:r>
            <a:r>
              <a:rPr lang="zh-CN" altLang="en-US" sz="2000" dirty="0" smtClean="0"/>
              <a:t>也就是</a:t>
            </a:r>
            <a:r>
              <a:rPr lang="en-US" altLang="zh-CN" sz="2000" dirty="0" smtClean="0"/>
              <a:t>i=1)</a:t>
            </a:r>
            <a:r>
              <a:rPr lang="zh-CN" altLang="en-US" sz="2000" dirty="0" smtClean="0"/>
              <a:t>的</a:t>
            </a:r>
            <a:r>
              <a:rPr lang="zh-CN" altLang="en-US" sz="2000" dirty="0"/>
              <a:t>所有状态</a:t>
            </a:r>
            <a:r>
              <a:rPr lang="zh-CN" altLang="en-US" sz="2000" dirty="0" smtClean="0"/>
              <a:t>中搜寻最大值就行了。</a:t>
            </a:r>
            <a:endParaRPr lang="zh-CN" altLang="en-US" sz="2000"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35696" y="2204864"/>
            <a:ext cx="5170884" cy="202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 Heretical … </a:t>
            </a:r>
            <a:r>
              <a:rPr lang="en-US" altLang="zh-CN" dirty="0" err="1"/>
              <a:t>Möbius</a:t>
            </a:r>
            <a:endParaRPr lang="zh-CN" altLang="en-US" dirty="0"/>
          </a:p>
        </p:txBody>
      </p:sp>
      <p:sp>
        <p:nvSpPr>
          <p:cNvPr id="3" name="内容占位符 2"/>
          <p:cNvSpPr>
            <a:spLocks noGrp="1"/>
          </p:cNvSpPr>
          <p:nvPr>
            <p:ph idx="1"/>
          </p:nvPr>
        </p:nvSpPr>
        <p:spPr/>
        <p:txBody>
          <a:bodyPr/>
          <a:lstStyle/>
          <a:p>
            <a:r>
              <a:rPr lang="zh-CN" altLang="en-US" dirty="0"/>
              <a:t>题目大意：</a:t>
            </a:r>
            <a:endParaRPr lang="en-US" altLang="zh-CN" dirty="0" smtClean="0"/>
          </a:p>
          <a:p>
            <a:pPr marL="0" indent="0">
              <a:buNone/>
            </a:pPr>
            <a:r>
              <a:rPr lang="en-US" altLang="zh-CN" dirty="0"/>
              <a:t>	</a:t>
            </a:r>
            <a:r>
              <a:rPr lang="zh-CN" altLang="en-US" dirty="0"/>
              <a:t>给出一</a:t>
            </a:r>
            <a:r>
              <a:rPr lang="zh-CN" altLang="en-US" dirty="0" smtClean="0"/>
              <a:t>个长为</a:t>
            </a:r>
            <a:r>
              <a:rPr lang="en-US" altLang="zh-CN" dirty="0" smtClean="0"/>
              <a:t>200</a:t>
            </a:r>
            <a:r>
              <a:rPr lang="zh-CN" altLang="en-US" dirty="0" smtClean="0"/>
              <a:t>的</a:t>
            </a:r>
            <a:r>
              <a:rPr lang="en-US" altLang="zh-CN" dirty="0" smtClean="0"/>
              <a:t>01</a:t>
            </a:r>
            <a:r>
              <a:rPr lang="zh-CN" altLang="en-US" dirty="0" smtClean="0"/>
              <a:t>字符串（在题目中被分成</a:t>
            </a:r>
            <a:r>
              <a:rPr lang="en-US" altLang="zh-CN" dirty="0" smtClean="0"/>
              <a:t>10</a:t>
            </a:r>
            <a:r>
              <a:rPr lang="zh-CN" altLang="en-US" dirty="0" smtClean="0"/>
              <a:t>个</a:t>
            </a:r>
            <a:r>
              <a:rPr lang="en-US" altLang="zh-CN" dirty="0" smtClean="0"/>
              <a:t>20</a:t>
            </a:r>
            <a:r>
              <a:rPr lang="zh-CN" altLang="en-US" dirty="0" smtClean="0"/>
              <a:t>长度的字符串依次输入），代表</a:t>
            </a:r>
            <a:r>
              <a:rPr lang="en-US" altLang="zh-CN" dirty="0" smtClean="0"/>
              <a:t>μ(x)</a:t>
            </a:r>
            <a:r>
              <a:rPr lang="zh-CN" altLang="en-US" dirty="0" smtClean="0"/>
              <a:t>至</a:t>
            </a:r>
            <a:r>
              <a:rPr lang="en-US" altLang="zh-CN" dirty="0" smtClean="0"/>
              <a:t>μ(x+199)</a:t>
            </a:r>
            <a:r>
              <a:rPr lang="zh-CN" altLang="en-US" dirty="0" smtClean="0"/>
              <a:t>的绝对值，</a:t>
            </a:r>
            <a:r>
              <a:rPr lang="en-US" altLang="zh-CN" dirty="0" smtClean="0"/>
              <a:t>μ(i)</a:t>
            </a:r>
            <a:r>
              <a:rPr lang="zh-CN" altLang="en-US" dirty="0" smtClean="0"/>
              <a:t>代表</a:t>
            </a:r>
            <a:r>
              <a:rPr lang="en-US" altLang="zh-CN" dirty="0" smtClean="0"/>
              <a:t>i</a:t>
            </a:r>
            <a:r>
              <a:rPr lang="zh-CN" altLang="en-US" dirty="0" smtClean="0"/>
              <a:t>的莫比乌斯函数值。要求在</a:t>
            </a:r>
            <a:r>
              <a:rPr lang="en-US" altLang="zh-CN" dirty="0" smtClean="0"/>
              <a:t>1-1e9</a:t>
            </a:r>
            <a:r>
              <a:rPr lang="zh-CN" altLang="en-US" dirty="0" smtClean="0"/>
              <a:t>的范围内是否有一个可行解</a:t>
            </a:r>
            <a:r>
              <a:rPr lang="en-US" altLang="zh-CN" dirty="0" smtClean="0"/>
              <a:t>x</a:t>
            </a:r>
            <a:r>
              <a:rPr lang="zh-CN" altLang="en-US" dirty="0" smtClean="0"/>
              <a:t>使得</a:t>
            </a:r>
            <a:r>
              <a:rPr lang="en-US" altLang="zh-CN" dirty="0" smtClean="0"/>
              <a:t>200</a:t>
            </a:r>
            <a:r>
              <a:rPr lang="zh-CN" altLang="en-US" dirty="0" smtClean="0"/>
              <a:t>个值一一对应</a:t>
            </a:r>
            <a:r>
              <a:rPr lang="zh-CN" altLang="en-US" dirty="0" smtClean="0"/>
              <a:t>。</a:t>
            </a:r>
            <a:endParaRPr lang="en-US" altLang="zh-CN" dirty="0" smtClean="0"/>
          </a:p>
          <a:p>
            <a:r>
              <a:rPr lang="zh-CN" altLang="en-US" dirty="0" smtClean="0"/>
              <a:t>输入数据</a:t>
            </a:r>
            <a:endParaRPr lang="en-US" altLang="zh-CN" dirty="0" smtClean="0"/>
          </a:p>
          <a:p>
            <a:pPr marL="0" indent="0">
              <a:buNone/>
            </a:pPr>
            <a:r>
              <a:rPr lang="en-US" altLang="zh-CN" dirty="0"/>
              <a:t>	</a:t>
            </a:r>
            <a:r>
              <a:rPr lang="en-US" altLang="zh-CN" dirty="0" smtClean="0"/>
              <a:t>10</a:t>
            </a:r>
            <a:r>
              <a:rPr lang="zh-CN" altLang="en-US" dirty="0" smtClean="0"/>
              <a:t>个长度</a:t>
            </a:r>
            <a:r>
              <a:rPr lang="zh-CN" altLang="en-US" dirty="0" smtClean="0"/>
              <a:t>为</a:t>
            </a:r>
            <a:r>
              <a:rPr lang="en-US" altLang="zh-CN" dirty="0" smtClean="0"/>
              <a:t>20</a:t>
            </a:r>
            <a:r>
              <a:rPr lang="zh-CN" altLang="en-US" dirty="0" smtClean="0"/>
              <a:t>的</a:t>
            </a:r>
            <a:r>
              <a:rPr lang="en-US" altLang="zh-CN" dirty="0" smtClean="0"/>
              <a:t>01</a:t>
            </a:r>
            <a:r>
              <a:rPr lang="zh-CN" altLang="en-US" dirty="0" smtClean="0"/>
              <a:t>串。</a:t>
            </a:r>
            <a:endParaRPr lang="en-US" altLang="zh-CN"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 Heretical … </a:t>
            </a:r>
            <a:r>
              <a:rPr lang="en-US" altLang="zh-CN" dirty="0" err="1"/>
              <a:t>Möbius</a:t>
            </a:r>
            <a:endParaRPr lang="zh-CN" altLang="en-US" dirty="0"/>
          </a:p>
        </p:txBody>
      </p:sp>
      <p:sp>
        <p:nvSpPr>
          <p:cNvPr id="3" name="内容占位符 2"/>
          <p:cNvSpPr>
            <a:spLocks noGrp="1"/>
          </p:cNvSpPr>
          <p:nvPr>
            <p:ph idx="1"/>
          </p:nvPr>
        </p:nvSpPr>
        <p:spPr/>
        <p:txBody>
          <a:bodyPr/>
          <a:lstStyle/>
          <a:p>
            <a:r>
              <a:rPr lang="zh-CN" altLang="en-US" dirty="0" smtClean="0"/>
              <a:t>题目难度：银</a:t>
            </a:r>
            <a:endParaRPr lang="en-US" altLang="zh-CN" dirty="0" smtClean="0"/>
          </a:p>
          <a:p>
            <a:r>
              <a:rPr lang="zh-CN" altLang="en-US" dirty="0"/>
              <a:t>题目</a:t>
            </a:r>
            <a:r>
              <a:rPr lang="zh-CN" altLang="en-US" dirty="0" smtClean="0"/>
              <a:t>标签：</a:t>
            </a:r>
            <a:endParaRPr lang="zh-CN" altLang="en-US" dirty="0" smtClean="0"/>
          </a:p>
          <a:p>
            <a:pPr marL="0" indent="0">
              <a:buNone/>
            </a:pPr>
            <a:r>
              <a:rPr lang="en-US" altLang="zh-CN" dirty="0" smtClean="0"/>
              <a:t>	</a:t>
            </a:r>
            <a:r>
              <a:rPr lang="zh-CN" altLang="zh-CN" dirty="0" smtClean="0"/>
              <a:t>数论</a:t>
            </a:r>
            <a:endParaRPr lang="en-US" altLang="zh-CN" dirty="0" smtClean="0"/>
          </a:p>
          <a:p>
            <a:pPr marL="0" indent="0">
              <a:buNone/>
            </a:pPr>
            <a:r>
              <a:rPr lang="en-US" altLang="zh-CN" dirty="0"/>
              <a:t>	</a:t>
            </a:r>
            <a:r>
              <a:rPr lang="zh-CN" altLang="en-US" dirty="0" smtClean="0"/>
              <a:t>中国剩余定理（</a:t>
            </a:r>
            <a:r>
              <a:rPr lang="en-US" altLang="zh-CN" dirty="0" smtClean="0"/>
              <a:t>CRT</a:t>
            </a:r>
            <a:r>
              <a:rPr lang="zh-CN" altLang="en-US" dirty="0" smtClean="0"/>
              <a:t>）</a:t>
            </a:r>
            <a:endParaRPr lang="en-US" altLang="zh-CN" dirty="0" smtClean="0"/>
          </a:p>
          <a:p>
            <a:pPr marL="0" indent="0">
              <a:buNone/>
            </a:pPr>
            <a:r>
              <a:rPr lang="en-US" altLang="zh-CN" dirty="0"/>
              <a:t>	</a:t>
            </a:r>
            <a:r>
              <a:rPr lang="zh-CN" altLang="en-US" dirty="0" smtClean="0"/>
              <a:t>枚举</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 Heretical … </a:t>
            </a:r>
            <a:r>
              <a:rPr lang="en-US" altLang="zh-CN" dirty="0" err="1" smtClean="0"/>
              <a:t>Möbius</a:t>
            </a:r>
            <a:endParaRPr lang="zh-CN" altLang="en-US" dirty="0"/>
          </a:p>
        </p:txBody>
      </p:sp>
      <p:sp>
        <p:nvSpPr>
          <p:cNvPr id="3" name="内容占位符 2"/>
          <p:cNvSpPr>
            <a:spLocks noGrp="1"/>
          </p:cNvSpPr>
          <p:nvPr>
            <p:ph idx="1"/>
          </p:nvPr>
        </p:nvSpPr>
        <p:spPr/>
        <p:txBody>
          <a:bodyPr/>
          <a:lstStyle/>
          <a:p>
            <a:r>
              <a:rPr lang="zh-CN" altLang="en-US" dirty="0" smtClean="0"/>
              <a:t>解题思路：</a:t>
            </a:r>
            <a:endParaRPr lang="en-US" altLang="zh-CN" dirty="0" smtClean="0"/>
          </a:p>
          <a:p>
            <a:pPr marL="0" indent="0">
              <a:buNone/>
            </a:pPr>
            <a:r>
              <a:rPr lang="en-US" altLang="zh-CN" sz="2000" dirty="0" smtClean="0"/>
              <a:t>	</a:t>
            </a:r>
            <a:r>
              <a:rPr lang="zh-CN" altLang="en-US" sz="2000" dirty="0" smtClean="0"/>
              <a:t>莫比乌斯函数</a:t>
            </a:r>
            <a:r>
              <a:rPr lang="en-US" altLang="zh-CN" sz="2000" dirty="0" smtClean="0"/>
              <a:t>μ(x)</a:t>
            </a:r>
            <a:r>
              <a:rPr lang="zh-CN" altLang="en-US" sz="2000" dirty="0" smtClean="0"/>
              <a:t>的定义：</a:t>
            </a:r>
            <a:endParaRPr lang="en-US" altLang="zh-CN" sz="2000" dirty="0" smtClean="0"/>
          </a:p>
          <a:p>
            <a:pPr marL="0" indent="0">
              <a:buNone/>
            </a:pPr>
            <a:r>
              <a:rPr lang="en-US" altLang="zh-CN" sz="2000" dirty="0"/>
              <a:t>	</a:t>
            </a:r>
            <a:r>
              <a:rPr lang="en-US" altLang="zh-CN" sz="2000" dirty="0" smtClean="0"/>
              <a:t>	1</a:t>
            </a:r>
            <a:r>
              <a:rPr lang="zh-CN" altLang="en-US" sz="2000" dirty="0" smtClean="0"/>
              <a:t>、对于</a:t>
            </a:r>
            <a:r>
              <a:rPr lang="en-US" altLang="zh-CN" sz="2000" dirty="0" smtClean="0"/>
              <a:t>x=1</a:t>
            </a:r>
            <a:r>
              <a:rPr lang="zh-CN" altLang="en-US" sz="2000" dirty="0" smtClean="0"/>
              <a:t>，</a:t>
            </a:r>
            <a:r>
              <a:rPr lang="en-US" altLang="zh-CN" sz="2000" dirty="0" smtClean="0"/>
              <a:t>μ(x)=1</a:t>
            </a:r>
            <a:endParaRPr lang="en-US" altLang="zh-CN" sz="2000" dirty="0" smtClean="0"/>
          </a:p>
          <a:p>
            <a:pPr marL="0" indent="0">
              <a:buNone/>
            </a:pPr>
            <a:r>
              <a:rPr lang="en-US" altLang="zh-CN" sz="2000" dirty="0"/>
              <a:t>	</a:t>
            </a:r>
            <a:r>
              <a:rPr lang="en-US" altLang="zh-CN" sz="2000" dirty="0" smtClean="0"/>
              <a:t>	2</a:t>
            </a:r>
            <a:r>
              <a:rPr lang="zh-CN" altLang="en-US" sz="2000" dirty="0" smtClean="0"/>
              <a:t>、如果</a:t>
            </a:r>
            <a:r>
              <a:rPr lang="en-US" altLang="zh-CN" sz="2000" dirty="0" smtClean="0"/>
              <a:t>x</a:t>
            </a:r>
            <a:r>
              <a:rPr lang="zh-CN" altLang="en-US" sz="2000" dirty="0" smtClean="0"/>
              <a:t>能拆分成</a:t>
            </a:r>
            <a:r>
              <a:rPr lang="en-US" altLang="zh-CN" sz="2000" dirty="0" smtClean="0"/>
              <a:t>k</a:t>
            </a:r>
            <a:r>
              <a:rPr lang="zh-CN" altLang="en-US" sz="2000" dirty="0" smtClean="0"/>
              <a:t>个</a:t>
            </a:r>
            <a:r>
              <a:rPr lang="zh-CN" altLang="en-US" sz="2000" b="1" dirty="0" smtClean="0">
                <a:solidFill>
                  <a:srgbClr val="FF0000"/>
                </a:solidFill>
              </a:rPr>
              <a:t>不同</a:t>
            </a:r>
            <a:r>
              <a:rPr lang="zh-CN" altLang="en-US" sz="2000" dirty="0" smtClean="0"/>
              <a:t>素数的积且</a:t>
            </a:r>
            <a:r>
              <a:rPr lang="en-US" altLang="zh-CN" sz="2000" dirty="0" smtClean="0"/>
              <a:t>k</a:t>
            </a:r>
            <a:r>
              <a:rPr lang="zh-CN" altLang="en-US" sz="2000" dirty="0" smtClean="0"/>
              <a:t>是奇数，</a:t>
            </a:r>
            <a:r>
              <a:rPr lang="en-US" altLang="zh-CN" sz="2000" dirty="0"/>
              <a:t> μ(x</a:t>
            </a:r>
            <a:r>
              <a:rPr lang="en-US" altLang="zh-CN" sz="2000" dirty="0" smtClean="0"/>
              <a:t>)=-1</a:t>
            </a:r>
            <a:endParaRPr lang="en-US" altLang="zh-CN" sz="2000" dirty="0" smtClean="0"/>
          </a:p>
          <a:p>
            <a:pPr marL="0" indent="0">
              <a:buNone/>
            </a:pPr>
            <a:r>
              <a:rPr lang="en-US" altLang="zh-CN" sz="2000" dirty="0"/>
              <a:t>	</a:t>
            </a:r>
            <a:r>
              <a:rPr lang="en-US" altLang="zh-CN" sz="2000" dirty="0" smtClean="0"/>
              <a:t>	3</a:t>
            </a:r>
            <a:r>
              <a:rPr lang="zh-CN" altLang="en-US" sz="2000" dirty="0" smtClean="0"/>
              <a:t>、</a:t>
            </a:r>
            <a:r>
              <a:rPr lang="zh-CN" altLang="en-US" sz="2000" dirty="0"/>
              <a:t>如果</a:t>
            </a:r>
            <a:r>
              <a:rPr lang="en-US" altLang="zh-CN" sz="2000" dirty="0"/>
              <a:t>x</a:t>
            </a:r>
            <a:r>
              <a:rPr lang="zh-CN" altLang="en-US" sz="2000" dirty="0"/>
              <a:t>能拆分成</a:t>
            </a:r>
            <a:r>
              <a:rPr lang="en-US" altLang="zh-CN" sz="2000" dirty="0"/>
              <a:t>k</a:t>
            </a:r>
            <a:r>
              <a:rPr lang="zh-CN" altLang="en-US" sz="2000" dirty="0"/>
              <a:t>个</a:t>
            </a:r>
            <a:r>
              <a:rPr lang="zh-CN" altLang="en-US" sz="2000" b="1" dirty="0">
                <a:solidFill>
                  <a:srgbClr val="FF0000"/>
                </a:solidFill>
              </a:rPr>
              <a:t>不同</a:t>
            </a:r>
            <a:r>
              <a:rPr lang="zh-CN" altLang="en-US" sz="2000" dirty="0"/>
              <a:t>素数的积且</a:t>
            </a:r>
            <a:r>
              <a:rPr lang="en-US" altLang="zh-CN" sz="2000" dirty="0"/>
              <a:t>k</a:t>
            </a:r>
            <a:r>
              <a:rPr lang="zh-CN" altLang="en-US" sz="2000" dirty="0" smtClean="0"/>
              <a:t>是偶数，</a:t>
            </a:r>
            <a:r>
              <a:rPr lang="en-US" altLang="zh-CN" sz="2000" dirty="0" smtClean="0"/>
              <a:t> </a:t>
            </a:r>
            <a:r>
              <a:rPr lang="en-US" altLang="zh-CN" sz="2000" dirty="0"/>
              <a:t>μ(x</a:t>
            </a:r>
            <a:r>
              <a:rPr lang="en-US" altLang="zh-CN" sz="2000" dirty="0" smtClean="0"/>
              <a:t>)=1</a:t>
            </a:r>
            <a:endParaRPr lang="en-US" altLang="zh-CN" sz="2000" dirty="0" smtClean="0"/>
          </a:p>
          <a:p>
            <a:pPr marL="0" indent="0">
              <a:buNone/>
            </a:pPr>
            <a:r>
              <a:rPr lang="en-US" altLang="zh-CN" sz="2000" dirty="0"/>
              <a:t>	</a:t>
            </a:r>
            <a:r>
              <a:rPr lang="en-US" altLang="zh-CN" sz="2000" dirty="0" smtClean="0"/>
              <a:t>	4</a:t>
            </a:r>
            <a:r>
              <a:rPr lang="zh-CN" altLang="en-US" sz="2000" dirty="0" smtClean="0"/>
              <a:t>、剩余的情况，</a:t>
            </a:r>
            <a:r>
              <a:rPr lang="en-US" altLang="zh-CN" sz="2000" dirty="0" smtClean="0"/>
              <a:t>μ(x)=0</a:t>
            </a:r>
            <a:endParaRPr lang="en-US" altLang="zh-CN" sz="2000" dirty="0" smtClean="0"/>
          </a:p>
          <a:p>
            <a:pPr marL="0" indent="0">
              <a:buNone/>
            </a:pPr>
            <a:r>
              <a:rPr lang="en-US" altLang="zh-CN" sz="2000" dirty="0" smtClean="0"/>
              <a:t>	</a:t>
            </a:r>
            <a:r>
              <a:rPr lang="zh-CN" altLang="en-US" sz="2000" dirty="0" smtClean="0"/>
              <a:t>其实对于情况</a:t>
            </a:r>
            <a:r>
              <a:rPr lang="en-US" altLang="zh-CN" sz="2000" dirty="0" smtClean="0"/>
              <a:t>4</a:t>
            </a:r>
            <a:r>
              <a:rPr lang="zh-CN" altLang="en-US" sz="2000" dirty="0" smtClean="0"/>
              <a:t>，</a:t>
            </a:r>
            <a:r>
              <a:rPr lang="en-US" altLang="zh-CN" sz="2000" dirty="0" smtClean="0"/>
              <a:t>x</a:t>
            </a:r>
            <a:r>
              <a:rPr lang="zh-CN" altLang="en-US" sz="2000" dirty="0" smtClean="0"/>
              <a:t>一定存在一个平方数因子。</a:t>
            </a:r>
            <a:endParaRPr lang="en-US" altLang="zh-CN" sz="2000"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 Heretical … </a:t>
            </a:r>
            <a:r>
              <a:rPr lang="en-US" altLang="zh-CN" dirty="0" err="1"/>
              <a:t>Möbius</a:t>
            </a:r>
            <a:endParaRPr lang="zh-CN" altLang="en-US" dirty="0"/>
          </a:p>
        </p:txBody>
      </p:sp>
      <p:sp>
        <p:nvSpPr>
          <p:cNvPr id="3" name="内容占位符 2"/>
          <p:cNvSpPr>
            <a:spLocks noGrp="1"/>
          </p:cNvSpPr>
          <p:nvPr>
            <p:ph sz="half" idx="1"/>
          </p:nvPr>
        </p:nvSpPr>
        <p:spPr/>
        <p:txBody>
          <a:bodyPr>
            <a:normAutofit fontScale="70000" lnSpcReduction="20000"/>
          </a:bodyPr>
          <a:lstStyle/>
          <a:p>
            <a:r>
              <a:rPr lang="zh-CN" altLang="en-US" sz="4600" dirty="0" smtClean="0"/>
              <a:t>解题思路：</a:t>
            </a:r>
            <a:endParaRPr lang="en-US" altLang="zh-CN" sz="4600" dirty="0" smtClean="0"/>
          </a:p>
          <a:p>
            <a:pPr marL="0" indent="0">
              <a:buNone/>
            </a:pPr>
            <a:r>
              <a:rPr lang="en-US" altLang="zh-CN" sz="3200" dirty="0"/>
              <a:t>	11101110011011101010</a:t>
            </a:r>
            <a:endParaRPr lang="en-US" altLang="zh-CN" sz="3200" dirty="0"/>
          </a:p>
          <a:p>
            <a:pPr marL="0" indent="0">
              <a:buNone/>
            </a:pPr>
            <a:r>
              <a:rPr lang="en-US" altLang="zh-CN" sz="3200" dirty="0"/>
              <a:t>	11100100111011101110</a:t>
            </a:r>
            <a:endParaRPr lang="en-US" altLang="zh-CN" sz="3200" dirty="0"/>
          </a:p>
          <a:p>
            <a:pPr marL="0" indent="0">
              <a:buNone/>
            </a:pPr>
            <a:r>
              <a:rPr lang="en-US" altLang="zh-CN" sz="3200" dirty="0"/>
              <a:t>	11100110001010101110</a:t>
            </a:r>
            <a:endParaRPr lang="en-US" altLang="zh-CN" sz="3200" dirty="0"/>
          </a:p>
          <a:p>
            <a:pPr marL="0" indent="0">
              <a:buNone/>
            </a:pPr>
            <a:r>
              <a:rPr lang="en-US" altLang="zh-CN" sz="3200" dirty="0"/>
              <a:t>	11001110111011001110</a:t>
            </a:r>
            <a:endParaRPr lang="en-US" altLang="zh-CN" sz="3200" dirty="0"/>
          </a:p>
          <a:p>
            <a:pPr marL="0" indent="0">
              <a:buNone/>
            </a:pPr>
            <a:r>
              <a:rPr lang="en-US" altLang="zh-CN" sz="3200" dirty="0"/>
              <a:t>	01101110101011101000</a:t>
            </a:r>
            <a:endParaRPr lang="en-US" altLang="zh-CN" sz="3200" dirty="0"/>
          </a:p>
          <a:p>
            <a:pPr marL="0" indent="0">
              <a:buNone/>
            </a:pPr>
            <a:r>
              <a:rPr lang="en-US" altLang="zh-CN" sz="3200" dirty="0"/>
              <a:t>	11101110111011100110</a:t>
            </a:r>
            <a:endParaRPr lang="en-US" altLang="zh-CN" sz="3200" dirty="0"/>
          </a:p>
          <a:p>
            <a:pPr marL="0" indent="0">
              <a:buNone/>
            </a:pPr>
            <a:r>
              <a:rPr lang="en-US" altLang="zh-CN" sz="3200" dirty="0"/>
              <a:t>	01100010111011001110</a:t>
            </a:r>
            <a:endParaRPr lang="en-US" altLang="zh-CN" sz="3200" dirty="0"/>
          </a:p>
          <a:p>
            <a:pPr marL="0" indent="0">
              <a:buNone/>
            </a:pPr>
            <a:r>
              <a:rPr lang="en-US" altLang="zh-CN" sz="3200" dirty="0"/>
              <a:t>	11101100101001101110</a:t>
            </a:r>
            <a:endParaRPr lang="en-US" altLang="zh-CN" sz="3200" dirty="0"/>
          </a:p>
          <a:p>
            <a:pPr marL="0" indent="0">
              <a:buNone/>
            </a:pPr>
            <a:r>
              <a:rPr lang="en-US" altLang="zh-CN" sz="3200" dirty="0"/>
              <a:t>	10101110010011001110</a:t>
            </a:r>
            <a:endParaRPr lang="en-US" altLang="zh-CN" sz="3200" dirty="0"/>
          </a:p>
          <a:p>
            <a:pPr marL="0" indent="0">
              <a:buNone/>
            </a:pPr>
            <a:r>
              <a:rPr lang="en-US" altLang="zh-CN" sz="3200" dirty="0"/>
              <a:t>	11101110011011101010</a:t>
            </a:r>
            <a:endParaRPr lang="en-US" altLang="zh-CN" sz="3200" dirty="0"/>
          </a:p>
          <a:p>
            <a:pPr marL="0" indent="0">
              <a:buNone/>
            </a:pPr>
            <a:endParaRPr lang="en-US" altLang="zh-CN" sz="3200" dirty="0" smtClean="0"/>
          </a:p>
          <a:p>
            <a:pPr marL="0" indent="0">
              <a:buNone/>
            </a:pPr>
            <a:endParaRPr lang="zh-CN" altLang="en-US" sz="3200" dirty="0"/>
          </a:p>
        </p:txBody>
      </p:sp>
      <p:sp>
        <p:nvSpPr>
          <p:cNvPr id="4" name="内容占位符 3"/>
          <p:cNvSpPr>
            <a:spLocks noGrp="1"/>
          </p:cNvSpPr>
          <p:nvPr>
            <p:ph sz="half" idx="2"/>
          </p:nvPr>
        </p:nvSpPr>
        <p:spPr/>
        <p:txBody>
          <a:bodyPr>
            <a:normAutofit fontScale="70000" lnSpcReduction="20000"/>
          </a:bodyPr>
          <a:lstStyle/>
          <a:p>
            <a:pPr marL="0" indent="0">
              <a:lnSpc>
                <a:spcPct val="120000"/>
              </a:lnSpc>
              <a:buNone/>
            </a:pPr>
            <a:endParaRPr lang="en-US" altLang="zh-CN" dirty="0" smtClean="0"/>
          </a:p>
          <a:p>
            <a:pPr marL="0" indent="0">
              <a:lnSpc>
                <a:spcPct val="120000"/>
              </a:lnSpc>
              <a:buNone/>
            </a:pPr>
            <a:r>
              <a:rPr lang="zh-CN" altLang="en-US" dirty="0" smtClean="0"/>
              <a:t>左为莫比乌斯函数的前</a:t>
            </a:r>
            <a:r>
              <a:rPr lang="en-US" altLang="zh-CN" dirty="0" smtClean="0"/>
              <a:t>200</a:t>
            </a:r>
            <a:r>
              <a:rPr lang="zh-CN" altLang="en-US" dirty="0" smtClean="0"/>
              <a:t>项的绝对值（样例</a:t>
            </a:r>
            <a:r>
              <a:rPr lang="en-US" altLang="zh-CN" dirty="0" smtClean="0"/>
              <a:t>1</a:t>
            </a:r>
            <a:r>
              <a:rPr lang="zh-CN" altLang="en-US" dirty="0" smtClean="0"/>
              <a:t>）。我们可以发现</a:t>
            </a:r>
            <a:r>
              <a:rPr lang="en-US" altLang="zh-CN" dirty="0" smtClean="0"/>
              <a:t>4</a:t>
            </a:r>
            <a:r>
              <a:rPr lang="zh-CN" altLang="en-US" dirty="0" smtClean="0"/>
              <a:t>的倍数，</a:t>
            </a:r>
            <a:r>
              <a:rPr lang="en-US" altLang="zh-CN" dirty="0" smtClean="0"/>
              <a:t>9</a:t>
            </a:r>
            <a:r>
              <a:rPr lang="zh-CN" altLang="en-US" dirty="0" smtClean="0"/>
              <a:t>的倍数，</a:t>
            </a:r>
            <a:r>
              <a:rPr lang="en-US" altLang="zh-CN" dirty="0" smtClean="0"/>
              <a:t>25</a:t>
            </a:r>
            <a:r>
              <a:rPr lang="zh-CN" altLang="en-US" dirty="0" smtClean="0"/>
              <a:t>的倍数，</a:t>
            </a:r>
            <a:r>
              <a:rPr lang="en-US" altLang="zh-CN" dirty="0" smtClean="0"/>
              <a:t>49</a:t>
            </a:r>
            <a:r>
              <a:rPr lang="zh-CN" altLang="en-US" dirty="0" smtClean="0"/>
              <a:t>的倍数等等素数平方数的位置都是</a:t>
            </a:r>
            <a:r>
              <a:rPr lang="en-US" altLang="zh-CN" dirty="0" smtClean="0"/>
              <a:t>0</a:t>
            </a:r>
            <a:r>
              <a:rPr lang="zh-CN" altLang="en-US" dirty="0" smtClean="0"/>
              <a:t>。也就是说对于一个大小为</a:t>
            </a:r>
            <a:r>
              <a:rPr lang="en-US" altLang="zh-CN" dirty="0" smtClean="0"/>
              <a:t>200</a:t>
            </a:r>
            <a:r>
              <a:rPr lang="zh-CN" altLang="en-US" dirty="0" smtClean="0"/>
              <a:t>的区间，我们能使用</a:t>
            </a:r>
            <a:r>
              <a:rPr lang="en-US" altLang="zh-CN" dirty="0" smtClean="0"/>
              <a:t>4,9,25,49,121,169</a:t>
            </a:r>
            <a:r>
              <a:rPr lang="zh-CN" altLang="en-US" dirty="0" smtClean="0"/>
              <a:t>这</a:t>
            </a:r>
            <a:r>
              <a:rPr lang="en-US" altLang="zh-CN" dirty="0" smtClean="0"/>
              <a:t>6</a:t>
            </a:r>
            <a:r>
              <a:rPr lang="zh-CN" altLang="en-US" dirty="0" smtClean="0"/>
              <a:t>个数字，以求出起点位置对于每个数的模数可能是多少，然后枚举所有集合，使用中国剩余定理求出</a:t>
            </a:r>
            <a:r>
              <a:rPr lang="zh-CN" altLang="en-US" dirty="0"/>
              <a:t>可能</a:t>
            </a:r>
            <a:r>
              <a:rPr lang="zh-CN" altLang="en-US" dirty="0" smtClean="0"/>
              <a:t>解并判断是否为正解。</a:t>
            </a:r>
            <a:endParaRPr lang="en-US" altLang="zh-C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 Heretical … </a:t>
            </a:r>
            <a:r>
              <a:rPr lang="en-US" altLang="zh-CN" dirty="0" err="1"/>
              <a:t>Möbius</a:t>
            </a:r>
            <a:endParaRPr lang="zh-CN" altLang="en-US" dirty="0"/>
          </a:p>
        </p:txBody>
      </p:sp>
      <p:sp>
        <p:nvSpPr>
          <p:cNvPr id="3" name="内容占位符 2"/>
          <p:cNvSpPr>
            <a:spLocks noGrp="1"/>
          </p:cNvSpPr>
          <p:nvPr>
            <p:ph idx="1"/>
          </p:nvPr>
        </p:nvSpPr>
        <p:spPr/>
        <p:txBody>
          <a:bodyPr/>
          <a:lstStyle/>
          <a:p>
            <a:r>
              <a:rPr lang="zh-CN" altLang="en-US" dirty="0" smtClean="0"/>
              <a:t>解题思路：</a:t>
            </a:r>
            <a:endParaRPr lang="en-US" altLang="zh-CN" dirty="0" smtClean="0"/>
          </a:p>
          <a:p>
            <a:pPr marL="0" indent="0">
              <a:buNone/>
            </a:pPr>
            <a:r>
              <a:rPr lang="en-US" altLang="zh-CN" sz="2000" dirty="0" smtClean="0"/>
              <a:t>	</a:t>
            </a:r>
            <a:r>
              <a:rPr lang="zh-CN" altLang="en-US" sz="2000" dirty="0" smtClean="0"/>
              <a:t>枚举</a:t>
            </a:r>
            <a:r>
              <a:rPr lang="en-US" altLang="zh-CN" sz="2000" dirty="0" smtClean="0"/>
              <a:t>4</a:t>
            </a:r>
            <a:r>
              <a:rPr lang="zh-CN" altLang="en-US" sz="2000" dirty="0" smtClean="0"/>
              <a:t>的时候，</a:t>
            </a:r>
            <a:r>
              <a:rPr lang="en-US" altLang="zh-CN" sz="2000" dirty="0" smtClean="0"/>
              <a:t>j</a:t>
            </a:r>
            <a:r>
              <a:rPr lang="zh-CN" altLang="en-US" sz="2000" dirty="0" smtClean="0"/>
              <a:t>循环从</a:t>
            </a:r>
            <a:r>
              <a:rPr lang="en-US" altLang="zh-CN" sz="2000" dirty="0" smtClean="0"/>
              <a:t>0</a:t>
            </a:r>
            <a:r>
              <a:rPr lang="zh-CN" altLang="en-US" sz="2000" dirty="0" smtClean="0"/>
              <a:t>跑到</a:t>
            </a:r>
            <a:r>
              <a:rPr lang="en-US" altLang="zh-CN" sz="2000" dirty="0" smtClean="0"/>
              <a:t>3</a:t>
            </a:r>
            <a:r>
              <a:rPr lang="zh-CN" altLang="en-US" sz="2000" dirty="0" smtClean="0"/>
              <a:t>，字符串下标从</a:t>
            </a:r>
            <a:r>
              <a:rPr lang="en-US" altLang="zh-CN" sz="2000" dirty="0" smtClean="0"/>
              <a:t>0</a:t>
            </a:r>
            <a:r>
              <a:rPr lang="zh-CN" altLang="en-US" sz="2000" dirty="0" smtClean="0"/>
              <a:t>开始。</a:t>
            </a:r>
            <a:endParaRPr lang="en-US" altLang="zh-CN" sz="2000" dirty="0" smtClean="0"/>
          </a:p>
          <a:p>
            <a:pPr marL="0" indent="0">
              <a:buNone/>
            </a:pPr>
            <a:endParaRPr lang="en-US" altLang="zh-CN" sz="2000" dirty="0"/>
          </a:p>
          <a:p>
            <a:pPr marL="0" indent="0">
              <a:buNone/>
            </a:pPr>
            <a:endParaRPr lang="en-US" altLang="zh-CN" sz="2000" dirty="0" smtClean="0"/>
          </a:p>
          <a:p>
            <a:pPr marL="0" indent="0">
              <a:buNone/>
            </a:pPr>
            <a:endParaRPr lang="en-US" altLang="zh-CN" sz="2000" dirty="0"/>
          </a:p>
          <a:p>
            <a:pPr marL="0" indent="0">
              <a:buNone/>
            </a:pPr>
            <a:endParaRPr lang="en-US" altLang="zh-CN" sz="2000" dirty="0" smtClean="0"/>
          </a:p>
          <a:p>
            <a:pPr marL="0" indent="0">
              <a:buNone/>
            </a:pPr>
            <a:endParaRPr lang="en-US" altLang="zh-CN" sz="2000" dirty="0"/>
          </a:p>
          <a:p>
            <a:pPr marL="0" indent="0">
              <a:buNone/>
            </a:pPr>
            <a:endParaRPr lang="en-US" altLang="zh-CN" sz="2000" dirty="0" smtClean="0"/>
          </a:p>
          <a:p>
            <a:pPr marL="0" indent="0">
              <a:buNone/>
            </a:pPr>
            <a:r>
              <a:rPr lang="en-US" altLang="zh-CN" sz="2000" dirty="0"/>
              <a:t>	</a:t>
            </a:r>
            <a:r>
              <a:rPr lang="zh-CN" altLang="en-US" sz="2000" dirty="0" smtClean="0"/>
              <a:t>此时</a:t>
            </a:r>
            <a:r>
              <a:rPr lang="en-US" altLang="zh-CN" sz="2000" dirty="0" smtClean="0"/>
              <a:t>j=0</a:t>
            </a:r>
            <a:r>
              <a:rPr lang="zh-CN" altLang="en-US" sz="2000" dirty="0" smtClean="0"/>
              <a:t>，就相当于我认为第</a:t>
            </a:r>
            <a:r>
              <a:rPr lang="en-US" altLang="zh-CN" sz="2000" dirty="0" smtClean="0"/>
              <a:t>0</a:t>
            </a:r>
            <a:r>
              <a:rPr lang="zh-CN" altLang="en-US" sz="2000" dirty="0" smtClean="0"/>
              <a:t>位的答案下标是</a:t>
            </a:r>
            <a:r>
              <a:rPr lang="en-US" altLang="zh-CN" sz="2000" dirty="0" smtClean="0"/>
              <a:t>4</a:t>
            </a:r>
            <a:r>
              <a:rPr lang="zh-CN" altLang="en-US" sz="2000" dirty="0" smtClean="0"/>
              <a:t>的倍数，也就是</a:t>
            </a:r>
            <a:r>
              <a:rPr lang="en-US" altLang="zh-CN" sz="2000" dirty="0" smtClean="0"/>
              <a:t>0</a:t>
            </a:r>
            <a:r>
              <a:rPr lang="zh-CN" altLang="en-US" sz="2000" dirty="0" smtClean="0"/>
              <a:t>，但很明显不是，也就是说</a:t>
            </a:r>
            <a:r>
              <a:rPr lang="en-US" altLang="zh-CN" sz="2000" dirty="0" smtClean="0"/>
              <a:t>(4-0)</a:t>
            </a:r>
            <a:r>
              <a:rPr lang="zh-CN" altLang="en-US" sz="2000" dirty="0" smtClean="0"/>
              <a:t>不可行。一直判断到</a:t>
            </a:r>
            <a:r>
              <a:rPr lang="en-US" altLang="zh-CN" sz="2000" dirty="0" smtClean="0"/>
              <a:t>j=3</a:t>
            </a:r>
            <a:r>
              <a:rPr lang="zh-CN" altLang="en-US" sz="2000" dirty="0" smtClean="0"/>
              <a:t>，我们发现</a:t>
            </a:r>
            <a:r>
              <a:rPr lang="en-US" altLang="zh-CN" sz="2000" dirty="0" err="1" smtClean="0"/>
              <a:t>j+k</a:t>
            </a:r>
            <a:r>
              <a:rPr lang="zh-CN" altLang="en-US" sz="2000" dirty="0" smtClean="0"/>
              <a:t>*</a:t>
            </a:r>
            <a:r>
              <a:rPr lang="en-US" altLang="zh-CN" sz="2000" dirty="0" smtClean="0"/>
              <a:t>4</a:t>
            </a:r>
            <a:r>
              <a:rPr lang="zh-CN" altLang="en-US" sz="2000" dirty="0" smtClean="0"/>
              <a:t>的所有字符串下标都是</a:t>
            </a:r>
            <a:r>
              <a:rPr lang="en-US" altLang="zh-CN" sz="2000" dirty="0" smtClean="0"/>
              <a:t>0</a:t>
            </a:r>
            <a:r>
              <a:rPr lang="zh-CN" altLang="en-US" sz="2000" dirty="0" smtClean="0"/>
              <a:t>（</a:t>
            </a:r>
            <a:r>
              <a:rPr lang="en-US" altLang="zh-CN" sz="2000" dirty="0" smtClean="0"/>
              <a:t>k</a:t>
            </a:r>
            <a:r>
              <a:rPr lang="zh-CN" altLang="en-US" sz="2000" dirty="0" smtClean="0"/>
              <a:t>是常数），那么就相当于</a:t>
            </a:r>
            <a:r>
              <a:rPr lang="en-US" altLang="zh-CN" sz="2000" dirty="0" smtClean="0"/>
              <a:t>4</a:t>
            </a:r>
            <a:r>
              <a:rPr lang="zh-CN" altLang="en-US" sz="2000" dirty="0" smtClean="0"/>
              <a:t>的一个可能的解是到下标</a:t>
            </a:r>
            <a:r>
              <a:rPr lang="en-US" altLang="zh-CN" sz="2000" dirty="0" smtClean="0"/>
              <a:t>3</a:t>
            </a:r>
            <a:r>
              <a:rPr lang="zh-CN" altLang="en-US" sz="2000" dirty="0" smtClean="0"/>
              <a:t>是</a:t>
            </a:r>
            <a:r>
              <a:rPr lang="en-US" altLang="zh-CN" sz="2000" dirty="0" smtClean="0"/>
              <a:t>0</a:t>
            </a:r>
            <a:r>
              <a:rPr lang="zh-CN" altLang="en-US" sz="2000" dirty="0" smtClean="0"/>
              <a:t>，那么其模数就是</a:t>
            </a:r>
            <a:r>
              <a:rPr lang="en-US" altLang="zh-CN" sz="2000" dirty="0" smtClean="0"/>
              <a:t>(4-3=1)</a:t>
            </a:r>
            <a:r>
              <a:rPr lang="zh-CN" altLang="en-US" sz="2000" dirty="0" smtClean="0"/>
              <a:t>。</a:t>
            </a:r>
            <a:endParaRPr lang="zh-CN" altLang="en-US" sz="2000" dirty="0"/>
          </a:p>
        </p:txBody>
      </p:sp>
      <p:graphicFrame>
        <p:nvGraphicFramePr>
          <p:cNvPr id="5" name="表格 4"/>
          <p:cNvGraphicFramePr>
            <a:graphicFrameLocks noGrp="1"/>
          </p:cNvGraphicFramePr>
          <p:nvPr/>
        </p:nvGraphicFramePr>
        <p:xfrm>
          <a:off x="1187621" y="2636912"/>
          <a:ext cx="7200802" cy="2016224"/>
        </p:xfrm>
        <a:graphic>
          <a:graphicData uri="http://schemas.openxmlformats.org/drawingml/2006/table">
            <a:tbl>
              <a:tblPr firstRow="1" bandRow="1">
                <a:tableStyleId>{D7AC3CCA-C797-4891-BE02-D94E43425B78}</a:tableStyleId>
              </a:tblPr>
              <a:tblGrid>
                <a:gridCol w="1028686"/>
                <a:gridCol w="1028686"/>
                <a:gridCol w="1028686"/>
                <a:gridCol w="1028686"/>
                <a:gridCol w="1028686"/>
                <a:gridCol w="1028686"/>
                <a:gridCol w="1028686"/>
              </a:tblGrid>
              <a:tr h="504056">
                <a:tc>
                  <a:txBody>
                    <a:bodyPr/>
                    <a:lstStyle/>
                    <a:p>
                      <a:r>
                        <a:rPr lang="zh-CN" altLang="en-US" b="0" dirty="0" smtClean="0"/>
                        <a:t>下标</a:t>
                      </a:r>
                      <a:endParaRPr lang="zh-CN" altLang="en-US" b="0" dirty="0"/>
                    </a:p>
                  </a:txBody>
                  <a:tcPr/>
                </a:tc>
                <a:tc>
                  <a:txBody>
                    <a:bodyPr/>
                    <a:lstStyle/>
                    <a:p>
                      <a:r>
                        <a:rPr lang="en-US" altLang="zh-CN" b="0" dirty="0" smtClean="0"/>
                        <a:t>0</a:t>
                      </a:r>
                      <a:endParaRPr lang="zh-CN" altLang="en-US" b="0" dirty="0"/>
                    </a:p>
                  </a:txBody>
                  <a:tcPr/>
                </a:tc>
                <a:tc>
                  <a:txBody>
                    <a:bodyPr/>
                    <a:lstStyle/>
                    <a:p>
                      <a:r>
                        <a:rPr lang="en-US" altLang="zh-CN" b="0" dirty="0" smtClean="0"/>
                        <a:t>1</a:t>
                      </a:r>
                      <a:endParaRPr lang="zh-CN" altLang="en-US" b="0" dirty="0"/>
                    </a:p>
                  </a:txBody>
                  <a:tcPr/>
                </a:tc>
                <a:tc>
                  <a:txBody>
                    <a:bodyPr/>
                    <a:lstStyle/>
                    <a:p>
                      <a:r>
                        <a:rPr lang="en-US" altLang="zh-CN" b="0" dirty="0" smtClean="0"/>
                        <a:t>2</a:t>
                      </a:r>
                      <a:endParaRPr lang="zh-CN" altLang="en-US" b="0" dirty="0"/>
                    </a:p>
                  </a:txBody>
                  <a:tcPr/>
                </a:tc>
                <a:tc>
                  <a:txBody>
                    <a:bodyPr/>
                    <a:lstStyle/>
                    <a:p>
                      <a:r>
                        <a:rPr lang="en-US" altLang="zh-CN" b="0" dirty="0" smtClean="0"/>
                        <a:t>3</a:t>
                      </a:r>
                      <a:endParaRPr lang="zh-CN" altLang="en-US" b="0" dirty="0"/>
                    </a:p>
                  </a:txBody>
                  <a:tcPr/>
                </a:tc>
                <a:tc>
                  <a:txBody>
                    <a:bodyPr/>
                    <a:lstStyle/>
                    <a:p>
                      <a:r>
                        <a:rPr lang="en-US" altLang="zh-CN" b="0" dirty="0" smtClean="0"/>
                        <a:t>4</a:t>
                      </a:r>
                      <a:endParaRPr lang="zh-CN" altLang="en-US" b="0" dirty="0"/>
                    </a:p>
                  </a:txBody>
                  <a:tcPr/>
                </a:tc>
                <a:tc>
                  <a:txBody>
                    <a:bodyPr/>
                    <a:lstStyle/>
                    <a:p>
                      <a:r>
                        <a:rPr lang="en-US" altLang="zh-CN" b="0" dirty="0" smtClean="0"/>
                        <a:t>5</a:t>
                      </a:r>
                      <a:endParaRPr lang="zh-CN" altLang="en-US" b="0" dirty="0"/>
                    </a:p>
                  </a:txBody>
                  <a:tcPr/>
                </a:tc>
              </a:tr>
              <a:tr h="504056">
                <a:tc>
                  <a:txBody>
                    <a:bodyPr/>
                    <a:lstStyle/>
                    <a:p>
                      <a:r>
                        <a:rPr lang="zh-CN" altLang="en-US" dirty="0" smtClean="0"/>
                        <a:t>样例</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r h="504056">
                <a:tc>
                  <a:txBody>
                    <a:bodyPr/>
                    <a:lstStyle/>
                    <a:p>
                      <a:r>
                        <a:rPr lang="zh-CN" altLang="en-US" dirty="0" smtClean="0"/>
                        <a:t>下标</a:t>
                      </a:r>
                      <a:endParaRPr lang="zh-CN" altLang="en-US" dirty="0"/>
                    </a:p>
                  </a:txBody>
                  <a:tcPr/>
                </a:tc>
                <a:tc>
                  <a:txBody>
                    <a:bodyPr/>
                    <a:lstStyle/>
                    <a:p>
                      <a:r>
                        <a:rPr lang="en-US" altLang="zh-CN" dirty="0" smtClean="0"/>
                        <a:t>6</a:t>
                      </a:r>
                      <a:endParaRPr lang="zh-CN" altLang="en-US" dirty="0"/>
                    </a:p>
                  </a:txBody>
                  <a:tcPr/>
                </a:tc>
                <a:tc>
                  <a:txBody>
                    <a:bodyPr/>
                    <a:lstStyle/>
                    <a:p>
                      <a:r>
                        <a:rPr lang="en-US" altLang="zh-CN" dirty="0" smtClean="0"/>
                        <a:t>7</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9</a:t>
                      </a:r>
                      <a:endParaRPr lang="zh-CN" altLang="en-US" dirty="0"/>
                    </a:p>
                  </a:txBody>
                  <a:tcPr/>
                </a:tc>
                <a:tc>
                  <a:txBody>
                    <a:bodyPr/>
                    <a:lstStyle/>
                    <a:p>
                      <a:r>
                        <a:rPr lang="en-US" altLang="zh-CN" dirty="0" smtClean="0"/>
                        <a:t>10</a:t>
                      </a:r>
                      <a:endParaRPr lang="zh-CN" altLang="en-US" dirty="0"/>
                    </a:p>
                  </a:txBody>
                  <a:tcPr/>
                </a:tc>
                <a:tc>
                  <a:txBody>
                    <a:bodyPr/>
                    <a:lstStyle/>
                    <a:p>
                      <a:r>
                        <a:rPr lang="en-US" altLang="zh-CN" dirty="0" smtClean="0"/>
                        <a:t>11</a:t>
                      </a:r>
                      <a:endParaRPr lang="zh-CN" altLang="en-US" dirty="0"/>
                    </a:p>
                  </a:txBody>
                  <a:tcPr/>
                </a:tc>
              </a:tr>
              <a:tr h="504056">
                <a:tc>
                  <a:txBody>
                    <a:bodyPr/>
                    <a:lstStyle/>
                    <a:p>
                      <a:r>
                        <a:rPr lang="zh-CN" altLang="en-US" dirty="0" smtClean="0"/>
                        <a:t>样例</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 Heretical … </a:t>
            </a:r>
            <a:r>
              <a:rPr lang="en-US" altLang="zh-CN" dirty="0" err="1"/>
              <a:t>Möbius</a:t>
            </a:r>
            <a:endParaRPr lang="zh-CN" altLang="en-US" dirty="0"/>
          </a:p>
        </p:txBody>
      </p:sp>
      <p:sp>
        <p:nvSpPr>
          <p:cNvPr id="3" name="内容占位符 2"/>
          <p:cNvSpPr>
            <a:spLocks noGrp="1"/>
          </p:cNvSpPr>
          <p:nvPr>
            <p:ph idx="1"/>
          </p:nvPr>
        </p:nvSpPr>
        <p:spPr/>
        <p:txBody>
          <a:bodyPr/>
          <a:lstStyle/>
          <a:p>
            <a:r>
              <a:rPr lang="zh-CN" altLang="en-US" dirty="0" smtClean="0"/>
              <a:t>解题思路：</a:t>
            </a:r>
            <a:endParaRPr lang="en-US" altLang="zh-CN" dirty="0" smtClean="0"/>
          </a:p>
          <a:p>
            <a:pPr marL="0" indent="0" latinLnBrk="1">
              <a:buNone/>
            </a:pPr>
            <a:r>
              <a:rPr lang="en-US" altLang="zh-CN" sz="2000" dirty="0" smtClean="0"/>
              <a:t>	vector</a:t>
            </a:r>
            <a:r>
              <a:rPr lang="zh-CN" altLang="en-US" sz="2000" dirty="0" smtClean="0"/>
              <a:t>数组</a:t>
            </a:r>
            <a:r>
              <a:rPr lang="en-US" altLang="zh-CN" sz="2000" dirty="0" smtClean="0"/>
              <a:t>V</a:t>
            </a:r>
            <a:r>
              <a:rPr lang="zh-CN" altLang="en-US" sz="2000" dirty="0" smtClean="0"/>
              <a:t>存放对于每个枚举的质平方数的可能解（不是可行解）。但是这种枚举方式存在缺陷，如果所输入的字符串是一个纯</a:t>
            </a:r>
            <a:r>
              <a:rPr lang="en-US" altLang="zh-CN" sz="2000" dirty="0" smtClean="0"/>
              <a:t>0</a:t>
            </a:r>
            <a:r>
              <a:rPr lang="zh-CN" altLang="en-US" sz="2000" dirty="0" smtClean="0"/>
              <a:t>串，那么对于所有的</a:t>
            </a:r>
            <a:r>
              <a:rPr lang="en-US" altLang="zh-CN" sz="2000" dirty="0" smtClean="0"/>
              <a:t>i</a:t>
            </a:r>
            <a:r>
              <a:rPr lang="zh-CN" altLang="en-US" sz="2000" dirty="0" smtClean="0"/>
              <a:t>、</a:t>
            </a:r>
            <a:r>
              <a:rPr lang="en-US" altLang="zh-CN" sz="2000" dirty="0" smtClean="0"/>
              <a:t>j</a:t>
            </a:r>
            <a:r>
              <a:rPr lang="zh-CN" altLang="en-US" sz="2000" dirty="0" smtClean="0"/>
              <a:t>都是可能解，在这种情况下，解的数量就变成了</a:t>
            </a:r>
            <a:r>
              <a:rPr lang="en-US" altLang="zh-CN" sz="2000" dirty="0" smtClean="0"/>
              <a:t>4</a:t>
            </a:r>
            <a:r>
              <a:rPr lang="zh-CN" altLang="en-US" sz="2000" dirty="0" smtClean="0"/>
              <a:t>*</a:t>
            </a:r>
            <a:r>
              <a:rPr lang="en-US" altLang="zh-CN" sz="2000" dirty="0" smtClean="0"/>
              <a:t>9</a:t>
            </a:r>
            <a:r>
              <a:rPr lang="zh-CN" altLang="en-US" sz="2000" dirty="0" smtClean="0"/>
              <a:t>*</a:t>
            </a:r>
            <a:r>
              <a:rPr lang="en-US" altLang="zh-CN" sz="2000" dirty="0" smtClean="0"/>
              <a:t>25</a:t>
            </a:r>
            <a:r>
              <a:rPr lang="zh-CN" altLang="en-US" sz="2000" dirty="0" smtClean="0"/>
              <a:t>*</a:t>
            </a:r>
            <a:r>
              <a:rPr lang="en-US" altLang="zh-CN" sz="2000" dirty="0" smtClean="0"/>
              <a:t>49</a:t>
            </a:r>
            <a:r>
              <a:rPr lang="zh-CN" altLang="en-US" sz="2000" dirty="0" smtClean="0"/>
              <a:t>*</a:t>
            </a:r>
            <a:r>
              <a:rPr lang="en-US" altLang="zh-CN" sz="2000" dirty="0" smtClean="0"/>
              <a:t>121</a:t>
            </a:r>
            <a:r>
              <a:rPr lang="zh-CN" altLang="en-US" sz="2000" dirty="0" smtClean="0"/>
              <a:t>*</a:t>
            </a:r>
            <a:r>
              <a:rPr lang="en-US" altLang="zh-CN" sz="2000" dirty="0" smtClean="0"/>
              <a:t>169</a:t>
            </a:r>
            <a:r>
              <a:rPr lang="zh-CN" altLang="en-US" sz="2000" dirty="0" smtClean="0"/>
              <a:t>。这个数量级过大，一定会超时。此时进行优化一，判断所给字符串中</a:t>
            </a:r>
            <a:r>
              <a:rPr lang="en-US" altLang="zh-CN" sz="2000" dirty="0" smtClean="0"/>
              <a:t>0</a:t>
            </a:r>
            <a:r>
              <a:rPr lang="zh-CN" altLang="en-US" sz="2000" dirty="0" smtClean="0"/>
              <a:t>的数量大于一个值是一定无解的。经过程序跑出的答案是</a:t>
            </a:r>
            <a:r>
              <a:rPr lang="en-US" altLang="zh-CN" sz="2000" dirty="0" smtClean="0"/>
              <a:t>93</a:t>
            </a:r>
            <a:r>
              <a:rPr lang="zh-CN" altLang="en-US" sz="2000" dirty="0" smtClean="0"/>
              <a:t>，</a:t>
            </a:r>
            <a:r>
              <a:rPr lang="en-US" altLang="zh-CN" sz="2000" dirty="0" smtClean="0"/>
              <a:t>CF</a:t>
            </a:r>
            <a:r>
              <a:rPr lang="zh-CN" altLang="en-US" sz="2000" dirty="0" smtClean="0"/>
              <a:t>数据不够极限，</a:t>
            </a:r>
            <a:r>
              <a:rPr lang="en-US" altLang="zh-CN" sz="2000" dirty="0" smtClean="0"/>
              <a:t>87</a:t>
            </a:r>
            <a:r>
              <a:rPr lang="zh-CN" altLang="en-US" sz="2000" dirty="0" smtClean="0"/>
              <a:t>就可以过。小于</a:t>
            </a:r>
            <a:r>
              <a:rPr lang="en-US" altLang="zh-CN" sz="2000" dirty="0" smtClean="0"/>
              <a:t>93</a:t>
            </a:r>
            <a:r>
              <a:rPr lang="zh-CN" altLang="en-US" sz="2000" dirty="0" smtClean="0"/>
              <a:t>时，极限解数量还不过</a:t>
            </a:r>
            <a:r>
              <a:rPr lang="en-US" altLang="zh-CN" sz="2000" dirty="0" smtClean="0"/>
              <a:t>2e5</a:t>
            </a:r>
            <a:r>
              <a:rPr lang="zh-CN" altLang="en-US" sz="2000" dirty="0" smtClean="0"/>
              <a:t>，完全可以暴力。有一篇题解是用判断</a:t>
            </a:r>
            <a:r>
              <a:rPr lang="en-US" altLang="zh-CN" sz="2000" dirty="0" smtClean="0"/>
              <a:t>6</a:t>
            </a:r>
            <a:r>
              <a:rPr lang="zh-CN" altLang="en-US" sz="2000" dirty="0" smtClean="0"/>
              <a:t>个集合乘积大小的优化方式，        ∏</a:t>
            </a:r>
            <a:r>
              <a:rPr lang="en-US" altLang="zh-CN" sz="2000" dirty="0" smtClean="0"/>
              <a:t>V[i].size()&gt;10000</a:t>
            </a:r>
            <a:r>
              <a:rPr lang="zh-CN" altLang="en-US" sz="2000" dirty="0" smtClean="0"/>
              <a:t>就是无解情况，此处没有证明出来。</a:t>
            </a:r>
            <a:endParaRPr lang="en-US" altLang="zh-CN" sz="20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 Eventual … Journey</a:t>
            </a:r>
            <a:endParaRPr lang="zh-CN" altLang="en-US" dirty="0"/>
          </a:p>
        </p:txBody>
      </p:sp>
      <p:sp>
        <p:nvSpPr>
          <p:cNvPr id="3" name="内容占位符 2"/>
          <p:cNvSpPr>
            <a:spLocks noGrp="1"/>
          </p:cNvSpPr>
          <p:nvPr>
            <p:ph idx="1"/>
          </p:nvPr>
        </p:nvSpPr>
        <p:spPr/>
        <p:txBody>
          <a:bodyPr/>
          <a:lstStyle/>
          <a:p>
            <a:r>
              <a:rPr lang="zh-CN" altLang="en-US" dirty="0" smtClean="0"/>
              <a:t>输入数据：</a:t>
            </a:r>
            <a:endParaRPr lang="en-US" altLang="zh-CN" dirty="0"/>
          </a:p>
          <a:p>
            <a:pPr marL="0" indent="0">
              <a:buNone/>
            </a:pPr>
            <a:r>
              <a:rPr lang="en-US" altLang="zh-CN" dirty="0" smtClean="0"/>
              <a:t>	n</a:t>
            </a:r>
            <a:r>
              <a:rPr lang="zh-CN" altLang="en-US" dirty="0" smtClean="0"/>
              <a:t>，</a:t>
            </a:r>
            <a:r>
              <a:rPr lang="en-US" altLang="zh-CN" dirty="0" smtClean="0"/>
              <a:t>m(</a:t>
            </a:r>
            <a:r>
              <a:rPr lang="zh-CN" altLang="en-US" dirty="0" smtClean="0"/>
              <a:t>均为</a:t>
            </a:r>
            <a:r>
              <a:rPr lang="en-US" altLang="zh-CN" dirty="0" smtClean="0"/>
              <a:t>1e5)</a:t>
            </a:r>
            <a:r>
              <a:rPr lang="zh-CN" altLang="en-US" dirty="0" smtClean="0"/>
              <a:t>。</a:t>
            </a:r>
            <a:endParaRPr lang="en-US" altLang="zh-CN" dirty="0" smtClean="0"/>
          </a:p>
          <a:p>
            <a:pPr marL="0" indent="0">
              <a:buNone/>
            </a:pPr>
            <a:r>
              <a:rPr lang="en-US" altLang="zh-CN" dirty="0"/>
              <a:t>	</a:t>
            </a:r>
            <a:r>
              <a:rPr lang="zh-CN" altLang="en-US" dirty="0" smtClean="0"/>
              <a:t>一行</a:t>
            </a:r>
            <a:r>
              <a:rPr lang="en-US" altLang="zh-CN" dirty="0" smtClean="0"/>
              <a:t>n</a:t>
            </a:r>
            <a:r>
              <a:rPr lang="zh-CN" altLang="en-US" dirty="0" smtClean="0"/>
              <a:t>个数字代表每个点的权值。</a:t>
            </a:r>
            <a:endParaRPr lang="en-US" altLang="zh-CN" dirty="0" smtClean="0"/>
          </a:p>
          <a:p>
            <a:pPr marL="0" indent="0">
              <a:buNone/>
            </a:pPr>
            <a:r>
              <a:rPr lang="en-US" altLang="zh-CN" dirty="0"/>
              <a:t>	</a:t>
            </a:r>
            <a:r>
              <a:rPr lang="en-US" altLang="zh-CN" dirty="0" smtClean="0"/>
              <a:t>m</a:t>
            </a:r>
            <a:r>
              <a:rPr lang="zh-CN" altLang="en-US" dirty="0" smtClean="0"/>
              <a:t>行每行两个数字代表一条边。</a:t>
            </a:r>
            <a:endParaRPr lang="zh-CN" altLang="en-US" dirty="0" smtClean="0"/>
          </a:p>
          <a:p>
            <a:pPr marL="0" indent="0">
              <a:buNone/>
            </a:pPr>
            <a:r>
              <a:rPr lang="en-US" altLang="zh-CN" dirty="0" smtClean="0"/>
              <a:t>	</a:t>
            </a:r>
            <a:r>
              <a:rPr lang="zh-CN" altLang="en-US" dirty="0" smtClean="0"/>
              <a:t>保证任意两点可达，无重边。</a:t>
            </a:r>
            <a:endParaRPr lang="zh-CN" altLang="en-US"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 Heretical … </a:t>
            </a:r>
            <a:r>
              <a:rPr lang="en-US" altLang="zh-CN" dirty="0" err="1"/>
              <a:t>Möbius</a:t>
            </a:r>
            <a:endParaRPr lang="zh-CN" altLang="en-US" dirty="0"/>
          </a:p>
        </p:txBody>
      </p:sp>
      <p:sp>
        <p:nvSpPr>
          <p:cNvPr id="3" name="内容占位符 2"/>
          <p:cNvSpPr>
            <a:spLocks noGrp="1"/>
          </p:cNvSpPr>
          <p:nvPr>
            <p:ph idx="1"/>
          </p:nvPr>
        </p:nvSpPr>
        <p:spPr/>
        <p:txBody>
          <a:bodyPr/>
          <a:lstStyle/>
          <a:p>
            <a:r>
              <a:rPr lang="zh-CN" altLang="en-US" dirty="0" smtClean="0"/>
              <a:t>解题思路：</a:t>
            </a:r>
            <a:endParaRPr lang="en-US" altLang="zh-CN" dirty="0" smtClean="0"/>
          </a:p>
          <a:p>
            <a:pPr marL="0" indent="0">
              <a:buNone/>
            </a:pPr>
            <a:r>
              <a:rPr lang="en-US" altLang="zh-CN" sz="2000" dirty="0" smtClean="0"/>
              <a:t>	</a:t>
            </a:r>
            <a:r>
              <a:rPr lang="zh-CN" altLang="en-US" sz="2000" dirty="0" smtClean="0"/>
              <a:t>由于</a:t>
            </a:r>
            <a:r>
              <a:rPr lang="en-US" altLang="zh-CN" sz="2000" dirty="0" smtClean="0"/>
              <a:t>4</a:t>
            </a:r>
            <a:r>
              <a:rPr lang="zh-CN" altLang="en-US" sz="2000" dirty="0" smtClean="0"/>
              <a:t>，</a:t>
            </a:r>
            <a:r>
              <a:rPr lang="en-US" altLang="zh-CN" sz="2000" dirty="0" smtClean="0"/>
              <a:t>9</a:t>
            </a:r>
            <a:r>
              <a:rPr lang="zh-CN" altLang="en-US" sz="2000" dirty="0" smtClean="0"/>
              <a:t>，</a:t>
            </a:r>
            <a:r>
              <a:rPr lang="en-US" altLang="zh-CN" sz="2000" dirty="0" smtClean="0"/>
              <a:t>25</a:t>
            </a:r>
            <a:r>
              <a:rPr lang="zh-CN" altLang="en-US" sz="2000" dirty="0" smtClean="0"/>
              <a:t>，</a:t>
            </a:r>
            <a:r>
              <a:rPr lang="en-US" altLang="zh-CN" sz="2000" dirty="0" smtClean="0"/>
              <a:t>49</a:t>
            </a:r>
            <a:r>
              <a:rPr lang="zh-CN" altLang="en-US" sz="2000" dirty="0" smtClean="0"/>
              <a:t>，</a:t>
            </a:r>
            <a:r>
              <a:rPr lang="en-US" altLang="zh-CN" sz="2000" dirty="0" smtClean="0"/>
              <a:t>121</a:t>
            </a:r>
            <a:r>
              <a:rPr lang="zh-CN" altLang="en-US" sz="2000" dirty="0" smtClean="0"/>
              <a:t>，</a:t>
            </a:r>
            <a:r>
              <a:rPr lang="en-US" altLang="zh-CN" sz="2000" dirty="0" smtClean="0"/>
              <a:t>169</a:t>
            </a:r>
            <a:r>
              <a:rPr lang="zh-CN" altLang="en-US" sz="2000" dirty="0" smtClean="0"/>
              <a:t>都是互质的，因此中国剩余定理可以对这六个同余方程进行求解</a:t>
            </a:r>
            <a:r>
              <a:rPr lang="en-US" altLang="zh-CN" sz="2000" dirty="0" smtClean="0"/>
              <a:t>x</a:t>
            </a:r>
            <a:r>
              <a:rPr lang="zh-CN" altLang="en-US" sz="2000" dirty="0" smtClean="0"/>
              <a:t>，求解过程中还需要使用</a:t>
            </a:r>
            <a:r>
              <a:rPr lang="en-US" altLang="zh-CN" sz="2000" dirty="0" smtClean="0"/>
              <a:t>EXGCD</a:t>
            </a:r>
            <a:r>
              <a:rPr lang="zh-CN" altLang="en-US" sz="2000" dirty="0"/>
              <a:t>求</a:t>
            </a:r>
            <a:r>
              <a:rPr lang="zh-CN" altLang="en-US" sz="2000" dirty="0" smtClean="0"/>
              <a:t>出</a:t>
            </a:r>
            <a:r>
              <a:rPr lang="en-US" altLang="zh-CN" sz="2000" dirty="0" err="1" smtClean="0"/>
              <a:t>ti</a:t>
            </a:r>
            <a:r>
              <a:rPr lang="zh-CN" altLang="en-US" sz="2000" dirty="0" smtClean="0"/>
              <a:t>。</a:t>
            </a:r>
            <a:endParaRPr lang="zh-CN" altLang="en-US" sz="2000" dirty="0"/>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75656" y="2996952"/>
            <a:ext cx="5762132"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 Heretical … </a:t>
            </a:r>
            <a:r>
              <a:rPr lang="en-US" altLang="zh-CN" dirty="0" err="1"/>
              <a:t>Möbius</a:t>
            </a:r>
            <a:endParaRPr lang="zh-CN" altLang="en-US" dirty="0"/>
          </a:p>
        </p:txBody>
      </p:sp>
      <p:sp>
        <p:nvSpPr>
          <p:cNvPr id="3" name="内容占位符 2"/>
          <p:cNvSpPr>
            <a:spLocks noGrp="1"/>
          </p:cNvSpPr>
          <p:nvPr>
            <p:ph idx="1"/>
          </p:nvPr>
        </p:nvSpPr>
        <p:spPr/>
        <p:txBody>
          <a:bodyPr/>
          <a:lstStyle/>
          <a:p>
            <a:r>
              <a:rPr lang="zh-CN" altLang="en-US" dirty="0" smtClean="0"/>
              <a:t>解题思路：</a:t>
            </a:r>
            <a:endParaRPr lang="en-US" altLang="zh-CN" dirty="0" smtClean="0"/>
          </a:p>
          <a:p>
            <a:pPr marL="0" indent="0">
              <a:buNone/>
            </a:pPr>
            <a:r>
              <a:rPr lang="en-US" altLang="zh-CN" sz="2000" dirty="0" smtClean="0"/>
              <a:t>	</a:t>
            </a:r>
            <a:r>
              <a:rPr lang="zh-CN" altLang="en-US" sz="2000" dirty="0" smtClean="0"/>
              <a:t>在中国剩余定理求解之后，暴力验证我们得到的</a:t>
            </a:r>
            <a:r>
              <a:rPr lang="en-US" altLang="zh-CN" sz="2000" dirty="0" smtClean="0"/>
              <a:t>x</a:t>
            </a:r>
            <a:r>
              <a:rPr lang="zh-CN" altLang="en-US" sz="2000" dirty="0" smtClean="0"/>
              <a:t>是不是正解，令循环</a:t>
            </a:r>
            <a:r>
              <a:rPr lang="en-US" altLang="zh-CN" sz="2000" dirty="0" smtClean="0"/>
              <a:t>i</a:t>
            </a:r>
            <a:r>
              <a:rPr lang="zh-CN" altLang="en-US" sz="2000" dirty="0" smtClean="0"/>
              <a:t>从</a:t>
            </a:r>
            <a:r>
              <a:rPr lang="en-US" altLang="zh-CN" sz="2000" dirty="0" smtClean="0"/>
              <a:t>x</a:t>
            </a:r>
            <a:r>
              <a:rPr lang="zh-CN" altLang="en-US" sz="2000" dirty="0" smtClean="0"/>
              <a:t>到</a:t>
            </a:r>
            <a:r>
              <a:rPr lang="en-US" altLang="zh-CN" sz="2000" dirty="0" smtClean="0"/>
              <a:t>x+199</a:t>
            </a:r>
            <a:r>
              <a:rPr lang="zh-CN" altLang="en-US" sz="2000" dirty="0" smtClean="0"/>
              <a:t>，如果</a:t>
            </a:r>
            <a:r>
              <a:rPr lang="en-US" altLang="zh-CN" sz="2000" dirty="0" smtClean="0"/>
              <a:t>in[i]</a:t>
            </a:r>
            <a:r>
              <a:rPr lang="zh-CN" altLang="en-US" sz="2000" dirty="0" smtClean="0"/>
              <a:t>是</a:t>
            </a:r>
            <a:r>
              <a:rPr lang="en-US" altLang="zh-CN" sz="2000" dirty="0" smtClean="0"/>
              <a:t>0</a:t>
            </a:r>
            <a:r>
              <a:rPr lang="zh-CN" altLang="en-US" sz="2000" dirty="0" smtClean="0"/>
              <a:t>，其实就是</a:t>
            </a:r>
            <a:r>
              <a:rPr lang="en-US" altLang="zh-CN" sz="2000" dirty="0" smtClean="0"/>
              <a:t>i</a:t>
            </a:r>
            <a:r>
              <a:rPr lang="zh-CN" altLang="en-US" sz="2000" dirty="0" smtClean="0"/>
              <a:t>存在平方因子，否则不存在。那么此时使用优化二，由于判断平方因子一般都是</a:t>
            </a:r>
            <a:r>
              <a:rPr lang="en-US" altLang="zh-CN" sz="2000" dirty="0" err="1" smtClean="0"/>
              <a:t>sqrt</a:t>
            </a:r>
            <a:r>
              <a:rPr lang="en-US" altLang="zh-CN" sz="2000" dirty="0" smtClean="0"/>
              <a:t>(n)</a:t>
            </a:r>
            <a:r>
              <a:rPr lang="zh-CN" altLang="en-US" sz="2000" dirty="0" smtClean="0"/>
              <a:t>的，</a:t>
            </a:r>
            <a:r>
              <a:rPr lang="en-US" altLang="zh-CN" sz="2000" dirty="0" smtClean="0"/>
              <a:t>n</a:t>
            </a:r>
            <a:r>
              <a:rPr lang="zh-CN" altLang="en-US" sz="2000" dirty="0"/>
              <a:t>还</a:t>
            </a:r>
            <a:r>
              <a:rPr lang="zh-CN" altLang="en-US" sz="2000" dirty="0" smtClean="0"/>
              <a:t>大，判断次数还多，所以我们应该预处理比较大的平方数。</a:t>
            </a:r>
            <a:endParaRPr lang="en-US" altLang="zh-CN" sz="2000" dirty="0" smtClean="0"/>
          </a:p>
          <a:p>
            <a:pPr marL="0" indent="0">
              <a:buNone/>
            </a:pPr>
            <a:r>
              <a:rPr lang="en-US" altLang="zh-CN" sz="2000" dirty="0"/>
              <a:t>	</a:t>
            </a:r>
            <a:r>
              <a:rPr lang="zh-CN" altLang="en-US" sz="2000" dirty="0" smtClean="0"/>
              <a:t>我选择的方法是将</a:t>
            </a:r>
            <a:r>
              <a:rPr lang="en-US" altLang="zh-CN" sz="2000" dirty="0" smtClean="0"/>
              <a:t>1000</a:t>
            </a:r>
            <a:r>
              <a:rPr lang="zh-CN" altLang="en-US" sz="2000" dirty="0" smtClean="0"/>
              <a:t>以内的质数筛出来，然后对于大于</a:t>
            </a:r>
            <a:r>
              <a:rPr lang="en-US" altLang="zh-CN" sz="2000" dirty="0" smtClean="0"/>
              <a:t>1000</a:t>
            </a:r>
            <a:r>
              <a:rPr lang="zh-CN" altLang="en-US" sz="2000" dirty="0" smtClean="0"/>
              <a:t>的数字，我把所有的 </a:t>
            </a:r>
            <a:r>
              <a:rPr lang="en-US" altLang="zh-CN" sz="2000" dirty="0" smtClean="0"/>
              <a:t>i</a:t>
            </a:r>
            <a:r>
              <a:rPr lang="zh-CN" altLang="en-US" sz="2000" dirty="0" smtClean="0"/>
              <a:t>*</a:t>
            </a:r>
            <a:r>
              <a:rPr lang="en-US" altLang="zh-CN" sz="2000" dirty="0"/>
              <a:t>i</a:t>
            </a:r>
            <a:r>
              <a:rPr lang="en-US" altLang="zh-CN" sz="2000" dirty="0" smtClean="0"/>
              <a:t> </a:t>
            </a:r>
            <a:r>
              <a:rPr lang="zh-CN" altLang="en-US" sz="2000" dirty="0" smtClean="0"/>
              <a:t>都放在</a:t>
            </a:r>
            <a:r>
              <a:rPr lang="en-US" altLang="zh-CN" sz="2000" dirty="0" smtClean="0"/>
              <a:t>set</a:t>
            </a:r>
            <a:r>
              <a:rPr lang="zh-CN" altLang="en-US" sz="2000" dirty="0"/>
              <a:t>里</a:t>
            </a:r>
            <a:r>
              <a:rPr lang="zh-CN" altLang="en-US" sz="2000" dirty="0" smtClean="0"/>
              <a:t>维护，对于一个待判断的值，先跑质数表，再使用</a:t>
            </a:r>
            <a:r>
              <a:rPr lang="en-US" altLang="zh-CN" sz="2000" dirty="0" err="1" smtClean="0"/>
              <a:t>S.count</a:t>
            </a:r>
            <a:r>
              <a:rPr lang="en-US" altLang="zh-CN" sz="2000" dirty="0" smtClean="0"/>
              <a:t>()</a:t>
            </a:r>
            <a:r>
              <a:rPr lang="zh-CN" altLang="en-US" sz="2000" dirty="0"/>
              <a:t>就</a:t>
            </a:r>
            <a:r>
              <a:rPr lang="zh-CN" altLang="en-US" sz="2000" dirty="0" smtClean="0"/>
              <a:t>能够很快得到所判断的值是否存在平方因子。</a:t>
            </a:r>
            <a:endParaRPr lang="zh-CN" altLang="en-US" sz="2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 Heretical … </a:t>
            </a:r>
            <a:r>
              <a:rPr lang="en-US" altLang="zh-CN" dirty="0" err="1"/>
              <a:t>Möbius</a:t>
            </a:r>
            <a:endParaRPr lang="zh-CN" altLang="en-US" dirty="0"/>
          </a:p>
        </p:txBody>
      </p:sp>
      <p:sp>
        <p:nvSpPr>
          <p:cNvPr id="3" name="内容占位符 2"/>
          <p:cNvSpPr>
            <a:spLocks noGrp="1"/>
          </p:cNvSpPr>
          <p:nvPr>
            <p:ph idx="1"/>
          </p:nvPr>
        </p:nvSpPr>
        <p:spPr/>
        <p:txBody>
          <a:bodyPr/>
          <a:lstStyle/>
          <a:p>
            <a:r>
              <a:rPr lang="zh-CN" altLang="en-US" dirty="0"/>
              <a:t>参考代码</a:t>
            </a:r>
            <a:r>
              <a:rPr lang="zh-CN" altLang="en-US" dirty="0" smtClean="0"/>
              <a:t>：</a:t>
            </a:r>
            <a:endParaRPr lang="en-US" altLang="zh-CN" dirty="0" smtClean="0"/>
          </a:p>
          <a:p>
            <a:pPr marL="0" indent="0">
              <a:buNone/>
            </a:pPr>
            <a:r>
              <a:rPr lang="en-US" altLang="zh-CN" sz="2000" dirty="0" smtClean="0"/>
              <a:t>	</a:t>
            </a:r>
            <a:r>
              <a:rPr lang="zh-CN" altLang="en-US" sz="2000" dirty="0" smtClean="0"/>
              <a:t>首先枚举所有的可能集</a:t>
            </a:r>
            <a:endParaRPr lang="zh-CN" altLang="en-US" sz="2000"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13201" y="4343400"/>
            <a:ext cx="4254943" cy="2258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3201" y="2514600"/>
            <a:ext cx="474345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 Heretical … </a:t>
            </a:r>
            <a:r>
              <a:rPr lang="en-US" altLang="zh-CN" dirty="0" err="1"/>
              <a:t>Möbius</a:t>
            </a:r>
            <a:endParaRPr lang="zh-CN" altLang="en-US" dirty="0"/>
          </a:p>
        </p:txBody>
      </p:sp>
      <p:sp>
        <p:nvSpPr>
          <p:cNvPr id="3" name="内容占位符 2"/>
          <p:cNvSpPr>
            <a:spLocks noGrp="1"/>
          </p:cNvSpPr>
          <p:nvPr>
            <p:ph idx="1"/>
          </p:nvPr>
        </p:nvSpPr>
        <p:spPr/>
        <p:txBody>
          <a:bodyPr/>
          <a:lstStyle/>
          <a:p>
            <a:r>
              <a:rPr lang="zh-CN" altLang="en-US" dirty="0"/>
              <a:t>参考</a:t>
            </a:r>
            <a:r>
              <a:rPr lang="zh-CN" altLang="en-US" dirty="0" smtClean="0"/>
              <a:t>代码：</a:t>
            </a:r>
            <a:endParaRPr lang="en-US" altLang="zh-CN" dirty="0" smtClean="0"/>
          </a:p>
          <a:p>
            <a:pPr marL="0" indent="0">
              <a:buNone/>
            </a:pPr>
            <a:r>
              <a:rPr lang="en-US" altLang="zh-CN" sz="2000" dirty="0" smtClean="0"/>
              <a:t>	</a:t>
            </a:r>
            <a:r>
              <a:rPr lang="zh-CN" altLang="en-US" sz="2000" dirty="0" smtClean="0"/>
              <a:t>核心的同余求解部分。</a:t>
            </a:r>
            <a:endParaRPr lang="zh-CN" altLang="en-US" sz="2000"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75656" y="2564904"/>
            <a:ext cx="6781775" cy="3734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 Heretical … </a:t>
            </a:r>
            <a:r>
              <a:rPr lang="en-US" altLang="zh-CN" dirty="0" err="1"/>
              <a:t>Möbius</a:t>
            </a:r>
            <a:endParaRPr lang="zh-CN" altLang="en-US" dirty="0"/>
          </a:p>
        </p:txBody>
      </p:sp>
      <p:sp>
        <p:nvSpPr>
          <p:cNvPr id="3" name="内容占位符 2"/>
          <p:cNvSpPr>
            <a:spLocks noGrp="1"/>
          </p:cNvSpPr>
          <p:nvPr>
            <p:ph idx="1"/>
          </p:nvPr>
        </p:nvSpPr>
        <p:spPr/>
        <p:txBody>
          <a:bodyPr/>
          <a:lstStyle/>
          <a:p>
            <a:r>
              <a:rPr lang="zh-CN" altLang="en-US" dirty="0"/>
              <a:t>参考代码</a:t>
            </a:r>
            <a:r>
              <a:rPr lang="zh-CN" altLang="en-US" dirty="0" smtClean="0"/>
              <a:t>：</a:t>
            </a:r>
            <a:endParaRPr lang="en-US" altLang="zh-CN" dirty="0" smtClean="0"/>
          </a:p>
          <a:p>
            <a:pPr marL="0" indent="0">
              <a:buNone/>
            </a:pPr>
            <a:r>
              <a:rPr lang="en-US" altLang="zh-CN" sz="2000" dirty="0" smtClean="0"/>
              <a:t>	</a:t>
            </a:r>
            <a:r>
              <a:rPr lang="zh-CN" altLang="en-US" sz="2000" dirty="0" smtClean="0"/>
              <a:t>判断同余方程组解出的</a:t>
            </a:r>
            <a:r>
              <a:rPr lang="en-US" altLang="zh-CN" sz="2000" dirty="0" smtClean="0"/>
              <a:t>x</a:t>
            </a:r>
            <a:r>
              <a:rPr lang="zh-CN" altLang="en-US" sz="2000" dirty="0" smtClean="0"/>
              <a:t>是否是正解</a:t>
            </a:r>
            <a:endParaRPr lang="zh-CN" altLang="en-US" sz="2000" dirty="0"/>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75656" y="2564904"/>
            <a:ext cx="5184576" cy="3583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 Omnipotent … Garland</a:t>
            </a:r>
            <a:endParaRPr lang="zh-CN" altLang="en-US" dirty="0"/>
          </a:p>
        </p:txBody>
      </p:sp>
      <p:sp>
        <p:nvSpPr>
          <p:cNvPr id="3" name="内容占位符 2"/>
          <p:cNvSpPr>
            <a:spLocks noGrp="1"/>
          </p:cNvSpPr>
          <p:nvPr>
            <p:ph idx="1"/>
          </p:nvPr>
        </p:nvSpPr>
        <p:spPr>
          <a:xfrm>
            <a:off x="457200" y="1600200"/>
            <a:ext cx="8229600" cy="5141168"/>
          </a:xfrm>
        </p:spPr>
        <p:txBody>
          <a:bodyPr/>
          <a:lstStyle/>
          <a:p>
            <a:r>
              <a:rPr lang="zh-CN" altLang="en-US" dirty="0" smtClean="0"/>
              <a:t>题目大意：</a:t>
            </a:r>
            <a:endParaRPr lang="en-US" altLang="zh-CN" dirty="0" smtClean="0"/>
          </a:p>
          <a:p>
            <a:pPr marL="0" indent="0">
              <a:buNone/>
            </a:pPr>
            <a:r>
              <a:rPr lang="en-US" altLang="zh-CN" dirty="0"/>
              <a:t>	</a:t>
            </a:r>
            <a:r>
              <a:rPr lang="zh-CN" altLang="en-US" dirty="0" smtClean="0"/>
              <a:t>对于给定的只含字母</a:t>
            </a:r>
            <a:r>
              <a:rPr lang="en-US" altLang="zh-CN" dirty="0" smtClean="0"/>
              <a:t>BC</a:t>
            </a:r>
            <a:r>
              <a:rPr lang="zh-CN" altLang="en-US" dirty="0" smtClean="0"/>
              <a:t>的串，串长为</a:t>
            </a:r>
            <a:r>
              <a:rPr lang="en-US" altLang="zh-CN" dirty="0" smtClean="0"/>
              <a:t>n</a:t>
            </a:r>
            <a:r>
              <a:rPr lang="zh-CN" altLang="en-US" dirty="0" smtClean="0"/>
              <a:t>，问能否将其分割成</a:t>
            </a:r>
            <a:r>
              <a:rPr lang="en-US" altLang="zh-CN" dirty="0" smtClean="0"/>
              <a:t>m</a:t>
            </a:r>
            <a:r>
              <a:rPr lang="zh-CN" altLang="en-US" dirty="0" smtClean="0"/>
              <a:t>个子序列，每个子序列的长度都是</a:t>
            </a:r>
            <a:r>
              <a:rPr lang="en-US" altLang="zh-CN" dirty="0" smtClean="0"/>
              <a:t>k</a:t>
            </a:r>
            <a:r>
              <a:rPr lang="zh-CN" altLang="en-US" dirty="0" smtClean="0"/>
              <a:t>的倍数，并且满足子序列中有两个相邻的字母</a:t>
            </a:r>
            <a:r>
              <a:rPr lang="en-US" altLang="zh-CN" dirty="0" smtClean="0"/>
              <a:t>B</a:t>
            </a:r>
            <a:r>
              <a:rPr lang="zh-CN" altLang="en-US" dirty="0" smtClean="0"/>
              <a:t>。（字符串视为一个环）</a:t>
            </a:r>
            <a:endParaRPr lang="en-US" altLang="zh-CN" dirty="0" smtClean="0"/>
          </a:p>
          <a:p>
            <a:r>
              <a:rPr lang="zh-CN" altLang="en-US" dirty="0" smtClean="0"/>
              <a:t>输入数据：</a:t>
            </a:r>
            <a:endParaRPr lang="en-US" altLang="zh-CN" dirty="0" smtClean="0"/>
          </a:p>
          <a:p>
            <a:pPr marL="0" indent="0">
              <a:buNone/>
            </a:pPr>
            <a:r>
              <a:rPr lang="en-US" altLang="zh-CN" dirty="0"/>
              <a:t>	</a:t>
            </a:r>
            <a:r>
              <a:rPr lang="zh-CN" altLang="en-US" dirty="0" smtClean="0"/>
              <a:t>数组组数</a:t>
            </a:r>
            <a:r>
              <a:rPr lang="en-US" altLang="zh-CN" dirty="0" smtClean="0"/>
              <a:t>T(1e5)</a:t>
            </a:r>
            <a:endParaRPr lang="en-US" altLang="zh-CN" dirty="0" smtClean="0"/>
          </a:p>
          <a:p>
            <a:pPr marL="0" indent="0">
              <a:buNone/>
            </a:pPr>
            <a:r>
              <a:rPr lang="en-US" altLang="zh-CN" dirty="0"/>
              <a:t>	</a:t>
            </a:r>
            <a:r>
              <a:rPr lang="en-US" altLang="zh-CN" dirty="0" err="1" smtClean="0"/>
              <a:t>n,m,k</a:t>
            </a:r>
            <a:r>
              <a:rPr lang="en-US" altLang="zh-CN" dirty="0" smtClean="0"/>
              <a:t>(</a:t>
            </a:r>
            <a:r>
              <a:rPr lang="zh-CN" altLang="en-US" dirty="0" smtClean="0"/>
              <a:t>均为</a:t>
            </a:r>
            <a:r>
              <a:rPr lang="en-US" altLang="zh-CN" dirty="0" smtClean="0"/>
              <a:t>1e6)</a:t>
            </a:r>
            <a:r>
              <a:rPr lang="zh-CN" altLang="en-US" dirty="0" smtClean="0"/>
              <a:t>，字符串</a:t>
            </a:r>
            <a:r>
              <a:rPr lang="en-US" altLang="zh-CN" dirty="0" smtClean="0"/>
              <a:t>s</a:t>
            </a:r>
            <a:endParaRPr lang="en-US" altLang="zh-CN" dirty="0" smtClean="0"/>
          </a:p>
          <a:p>
            <a:pPr marL="0" indent="0">
              <a:buNone/>
            </a:pPr>
            <a:r>
              <a:rPr lang="en-US" altLang="zh-CN" dirty="0"/>
              <a:t>	</a:t>
            </a:r>
            <a:r>
              <a:rPr lang="en-US" altLang="zh-CN" dirty="0" err="1" smtClean="0"/>
              <a:t>sum_n</a:t>
            </a:r>
            <a:r>
              <a:rPr lang="en-US" altLang="zh-CN" dirty="0" smtClean="0"/>
              <a:t> &lt; 1e6</a:t>
            </a:r>
            <a:endParaRPr lang="en-US" altLang="zh-CN" dirty="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 Omnipotent … </a:t>
            </a:r>
            <a:r>
              <a:rPr lang="en-US" altLang="zh-CN" dirty="0"/>
              <a:t>Garland</a:t>
            </a:r>
            <a:endParaRPr lang="zh-CN" altLang="en-US" dirty="0"/>
          </a:p>
        </p:txBody>
      </p:sp>
      <p:sp>
        <p:nvSpPr>
          <p:cNvPr id="3" name="内容占位符 2"/>
          <p:cNvSpPr>
            <a:spLocks noGrp="1"/>
          </p:cNvSpPr>
          <p:nvPr>
            <p:ph idx="1"/>
          </p:nvPr>
        </p:nvSpPr>
        <p:spPr/>
        <p:txBody>
          <a:bodyPr/>
          <a:lstStyle/>
          <a:p>
            <a:r>
              <a:rPr lang="zh-CN" altLang="en-US" dirty="0" smtClean="0"/>
              <a:t>题目难度：金</a:t>
            </a:r>
            <a:endParaRPr lang="en-US" altLang="zh-CN" dirty="0" smtClean="0"/>
          </a:p>
          <a:p>
            <a:r>
              <a:rPr lang="zh-CN" altLang="en-US" dirty="0" smtClean="0"/>
              <a:t>题目标签：</a:t>
            </a:r>
            <a:endParaRPr lang="en-US" altLang="zh-CN" dirty="0"/>
          </a:p>
          <a:p>
            <a:pPr marL="0" indent="0">
              <a:buNone/>
            </a:pPr>
            <a:r>
              <a:rPr lang="en-US" altLang="zh-CN" dirty="0" smtClean="0"/>
              <a:t>	</a:t>
            </a:r>
            <a:r>
              <a:rPr lang="zh-CN" altLang="en-US" dirty="0" smtClean="0"/>
              <a:t>复杂模拟</a:t>
            </a:r>
            <a:endParaRPr lang="en-US" altLang="zh-CN" dirty="0" smtClean="0"/>
          </a:p>
          <a:p>
            <a:pPr marL="0" indent="0">
              <a:buNone/>
            </a:pPr>
            <a:r>
              <a:rPr lang="en-US" altLang="zh-CN" dirty="0" smtClean="0"/>
              <a:t>	</a:t>
            </a:r>
            <a:r>
              <a:rPr lang="zh-CN" altLang="en-US" dirty="0" smtClean="0"/>
              <a:t>构造</a:t>
            </a:r>
            <a:endParaRPr lang="en-US" altLang="zh-CN" dirty="0" smtClean="0"/>
          </a:p>
          <a:p>
            <a:pPr marL="0" indent="0">
              <a:buNone/>
            </a:pPr>
            <a:r>
              <a:rPr lang="en-US" altLang="zh-CN" dirty="0"/>
              <a:t>	</a:t>
            </a:r>
            <a:r>
              <a:rPr lang="zh-CN" altLang="en-US" dirty="0" smtClean="0"/>
              <a:t>分类讨论</a:t>
            </a:r>
            <a:endParaRPr lang="en-US" altLang="zh-CN" dirty="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 Omnipotent … Garland</a:t>
            </a:r>
            <a:endParaRPr lang="zh-CN" altLang="en-US" dirty="0"/>
          </a:p>
        </p:txBody>
      </p:sp>
      <p:sp>
        <p:nvSpPr>
          <p:cNvPr id="3" name="内容占位符 2"/>
          <p:cNvSpPr>
            <a:spLocks noGrp="1"/>
          </p:cNvSpPr>
          <p:nvPr>
            <p:ph idx="1"/>
          </p:nvPr>
        </p:nvSpPr>
        <p:spPr/>
        <p:txBody>
          <a:bodyPr/>
          <a:lstStyle/>
          <a:p>
            <a:r>
              <a:rPr lang="zh-CN" altLang="en-US" dirty="0"/>
              <a:t>解题</a:t>
            </a:r>
            <a:r>
              <a:rPr lang="zh-CN" altLang="en-US" dirty="0" smtClean="0"/>
              <a:t>思路：</a:t>
            </a:r>
            <a:endParaRPr lang="en-US" altLang="zh-CN" dirty="0" smtClean="0"/>
          </a:p>
          <a:p>
            <a:pPr marL="0" indent="0">
              <a:buNone/>
            </a:pPr>
            <a:r>
              <a:rPr lang="en-US" altLang="zh-CN" sz="2000" dirty="0" smtClean="0"/>
              <a:t>	</a:t>
            </a:r>
            <a:r>
              <a:rPr lang="zh-CN" altLang="en-US" sz="2000" dirty="0"/>
              <a:t>首先</a:t>
            </a:r>
            <a:r>
              <a:rPr lang="zh-CN" altLang="en-US" sz="2000" dirty="0" smtClean="0"/>
              <a:t>考虑无解情况：</a:t>
            </a:r>
            <a:endParaRPr lang="en-US" altLang="zh-CN" sz="2000" dirty="0" smtClean="0"/>
          </a:p>
          <a:p>
            <a:pPr marL="0" indent="0">
              <a:buNone/>
            </a:pPr>
            <a:r>
              <a:rPr lang="en-US" altLang="zh-CN" sz="2000" dirty="0"/>
              <a:t>	</a:t>
            </a:r>
            <a:r>
              <a:rPr lang="en-US" altLang="zh-CN" sz="2000" dirty="0" smtClean="0"/>
              <a:t>	n % k != 0             </a:t>
            </a:r>
            <a:r>
              <a:rPr lang="zh-CN" altLang="en-US" sz="2000" dirty="0" smtClean="0"/>
              <a:t>此时无法分割为</a:t>
            </a:r>
            <a:r>
              <a:rPr lang="zh-CN" altLang="en-US" sz="2000" dirty="0"/>
              <a:t>若干</a:t>
            </a:r>
            <a:r>
              <a:rPr lang="zh-CN" altLang="en-US" sz="2000" dirty="0" smtClean="0"/>
              <a:t>个长度为</a:t>
            </a:r>
            <a:r>
              <a:rPr lang="en-US" altLang="zh-CN" sz="2000" dirty="0" smtClean="0"/>
              <a:t>k</a:t>
            </a:r>
            <a:r>
              <a:rPr lang="zh-CN" altLang="en-US" sz="2000" dirty="0" smtClean="0"/>
              <a:t>倍数的串</a:t>
            </a:r>
            <a:endParaRPr lang="en-US" altLang="zh-CN" sz="2000" dirty="0" smtClean="0"/>
          </a:p>
          <a:p>
            <a:pPr marL="0" indent="0">
              <a:buNone/>
            </a:pPr>
            <a:r>
              <a:rPr lang="en-US" altLang="zh-CN" sz="2000" dirty="0"/>
              <a:t>		</a:t>
            </a:r>
            <a:r>
              <a:rPr lang="en-US" altLang="zh-CN" sz="2000" dirty="0" smtClean="0"/>
              <a:t>m </a:t>
            </a:r>
            <a:r>
              <a:rPr lang="zh-CN" altLang="en-US" sz="2000" dirty="0" smtClean="0"/>
              <a:t>* </a:t>
            </a:r>
            <a:r>
              <a:rPr lang="en-US" altLang="zh-CN" sz="2000" dirty="0" smtClean="0"/>
              <a:t>k &gt; n              </a:t>
            </a:r>
            <a:r>
              <a:rPr lang="zh-CN" altLang="en-US" sz="2000" dirty="0" smtClean="0"/>
              <a:t>串太长</a:t>
            </a:r>
            <a:endParaRPr lang="en-US" altLang="zh-CN" sz="2000" dirty="0" smtClean="0"/>
          </a:p>
          <a:p>
            <a:pPr marL="0" indent="0">
              <a:buNone/>
            </a:pPr>
            <a:r>
              <a:rPr lang="en-US" altLang="zh-CN" sz="2000" dirty="0"/>
              <a:t>	</a:t>
            </a:r>
            <a:r>
              <a:rPr lang="en-US" altLang="zh-CN" sz="2000" dirty="0" smtClean="0"/>
              <a:t>	</a:t>
            </a:r>
            <a:r>
              <a:rPr lang="en-US" altLang="zh-CN" sz="2000" dirty="0" err="1" smtClean="0"/>
              <a:t>cnt_B</a:t>
            </a:r>
            <a:r>
              <a:rPr lang="en-US" altLang="zh-CN" sz="2000" dirty="0" smtClean="0"/>
              <a:t> &gt; m </a:t>
            </a:r>
            <a:r>
              <a:rPr lang="zh-CN" altLang="en-US" sz="2000" dirty="0" smtClean="0"/>
              <a:t>* </a:t>
            </a:r>
            <a:r>
              <a:rPr lang="en-US" altLang="zh-CN" sz="2000" dirty="0" smtClean="0"/>
              <a:t>2      </a:t>
            </a:r>
            <a:r>
              <a:rPr lang="zh-CN" altLang="en-US" sz="2000" dirty="0" smtClean="0"/>
              <a:t>每个子序列至少有两个</a:t>
            </a:r>
            <a:r>
              <a:rPr lang="en-US" altLang="zh-CN" sz="2000" dirty="0" smtClean="0"/>
              <a:t>B</a:t>
            </a:r>
            <a:r>
              <a:rPr lang="zh-CN" altLang="en-US" sz="2000" dirty="0" smtClean="0"/>
              <a:t>，数量不够</a:t>
            </a:r>
            <a:endParaRPr lang="en-US" altLang="zh-CN" sz="2000" dirty="0" smtClean="0"/>
          </a:p>
          <a:p>
            <a:pPr marL="0" indent="0">
              <a:buNone/>
            </a:pPr>
            <a:r>
              <a:rPr lang="en-US" altLang="zh-CN" sz="2000" dirty="0"/>
              <a:t>	</a:t>
            </a:r>
            <a:endParaRPr lang="en-US" altLang="zh-CN" sz="2000" dirty="0"/>
          </a:p>
          <a:p>
            <a:pPr marL="0" indent="0">
              <a:buNone/>
            </a:pPr>
            <a:r>
              <a:rPr lang="en-US" altLang="zh-CN" sz="2000" dirty="0"/>
              <a:t>	</a:t>
            </a:r>
            <a:r>
              <a:rPr lang="zh-CN" altLang="en-US" sz="2000" dirty="0" smtClean="0"/>
              <a:t>可以证明剩下的情况都一定有解。</a:t>
            </a:r>
            <a:endParaRPr lang="zh-CN" altLang="en-US" sz="20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 Omnipotent … Garland</a:t>
            </a:r>
            <a:endParaRPr lang="zh-CN" altLang="en-US" dirty="0"/>
          </a:p>
        </p:txBody>
      </p:sp>
      <p:sp>
        <p:nvSpPr>
          <p:cNvPr id="3" name="内容占位符 2"/>
          <p:cNvSpPr>
            <a:spLocks noGrp="1"/>
          </p:cNvSpPr>
          <p:nvPr>
            <p:ph idx="1"/>
          </p:nvPr>
        </p:nvSpPr>
        <p:spPr>
          <a:xfrm>
            <a:off x="457200" y="1600200"/>
            <a:ext cx="8229600" cy="5207635"/>
          </a:xfrm>
        </p:spPr>
        <p:txBody>
          <a:bodyPr>
            <a:normAutofit/>
          </a:bodyPr>
          <a:lstStyle/>
          <a:p>
            <a:r>
              <a:rPr lang="zh-CN" altLang="en-US" dirty="0"/>
              <a:t>解题</a:t>
            </a:r>
            <a:r>
              <a:rPr lang="zh-CN" altLang="en-US" dirty="0" smtClean="0"/>
              <a:t>思路：</a:t>
            </a:r>
            <a:endParaRPr lang="en-US" altLang="zh-CN" dirty="0" smtClean="0"/>
          </a:p>
          <a:p>
            <a:pPr marL="0" indent="0">
              <a:buNone/>
            </a:pPr>
            <a:r>
              <a:rPr lang="en-US" altLang="zh-CN" sz="2000" dirty="0" smtClean="0"/>
              <a:t>	</a:t>
            </a:r>
            <a:r>
              <a:rPr lang="zh-CN" altLang="en-US" sz="2000" dirty="0" smtClean="0"/>
              <a:t>如果 </a:t>
            </a:r>
            <a:r>
              <a:rPr lang="en-US" altLang="zh-CN" sz="2000" dirty="0" smtClean="0"/>
              <a:t>m == 1</a:t>
            </a:r>
            <a:r>
              <a:rPr lang="zh-CN" altLang="en-US" sz="2000" dirty="0" smtClean="0"/>
              <a:t>：明显此时只需要判断是否存在两个</a:t>
            </a:r>
            <a:r>
              <a:rPr lang="en-US" altLang="zh-CN" sz="2000" dirty="0" smtClean="0"/>
              <a:t>B</a:t>
            </a:r>
            <a:r>
              <a:rPr lang="zh-CN" altLang="en-US" sz="2000" dirty="0" smtClean="0"/>
              <a:t>相邻。</a:t>
            </a:r>
            <a:endParaRPr lang="en-US" altLang="zh-CN" sz="2000" dirty="0" smtClean="0"/>
          </a:p>
          <a:p>
            <a:pPr marL="0" indent="0">
              <a:buNone/>
            </a:pPr>
            <a:r>
              <a:rPr lang="en-US" altLang="zh-CN" sz="2000" dirty="0"/>
              <a:t>	</a:t>
            </a:r>
            <a:r>
              <a:rPr lang="zh-CN" altLang="en-US" sz="2000" dirty="0" smtClean="0"/>
              <a:t>如果 </a:t>
            </a:r>
            <a:r>
              <a:rPr lang="en-US" altLang="zh-CN" sz="2000" dirty="0" smtClean="0"/>
              <a:t>m == 2</a:t>
            </a:r>
            <a:r>
              <a:rPr lang="zh-CN" altLang="en-US" sz="2000" dirty="0" smtClean="0"/>
              <a:t>：</a:t>
            </a:r>
            <a:endParaRPr lang="en-US" altLang="zh-CN" sz="2000" dirty="0" smtClean="0"/>
          </a:p>
          <a:p>
            <a:pPr marL="0" indent="0">
              <a:buNone/>
            </a:pPr>
            <a:r>
              <a:rPr lang="en-US" altLang="zh-CN" sz="2000" dirty="0"/>
              <a:t>	</a:t>
            </a:r>
            <a:r>
              <a:rPr lang="en-US" altLang="zh-CN" sz="2000" dirty="0" smtClean="0"/>
              <a:t>	</a:t>
            </a:r>
            <a:r>
              <a:rPr lang="zh-CN" altLang="en-US" sz="2000" dirty="0" smtClean="0"/>
              <a:t>假设我们找到</a:t>
            </a:r>
            <a:r>
              <a:rPr lang="en-US" altLang="zh-CN" sz="2000" dirty="0" smtClean="0"/>
              <a:t>4</a:t>
            </a:r>
            <a:r>
              <a:rPr lang="zh-CN" altLang="en-US" sz="2000" dirty="0" smtClean="0"/>
              <a:t>个</a:t>
            </a:r>
            <a:r>
              <a:rPr lang="en-US" altLang="zh-CN" sz="2000" dirty="0" smtClean="0"/>
              <a:t>B</a:t>
            </a:r>
            <a:r>
              <a:rPr lang="zh-CN" altLang="en-US" sz="2000" dirty="0" smtClean="0"/>
              <a:t>，其位置分别为</a:t>
            </a:r>
            <a:r>
              <a:rPr lang="en-US" altLang="zh-CN" sz="2000" dirty="0" smtClean="0"/>
              <a:t>k0</a:t>
            </a:r>
            <a:r>
              <a:rPr lang="zh-CN" altLang="en-US" sz="2000" dirty="0" smtClean="0"/>
              <a:t>，</a:t>
            </a:r>
            <a:r>
              <a:rPr lang="en-US" altLang="zh-CN" sz="2000" dirty="0" smtClean="0"/>
              <a:t>k1</a:t>
            </a:r>
            <a:r>
              <a:rPr lang="zh-CN" altLang="en-US" sz="2000" dirty="0" smtClean="0"/>
              <a:t>，</a:t>
            </a:r>
            <a:r>
              <a:rPr lang="en-US" altLang="zh-CN" sz="2000" dirty="0" smtClean="0"/>
              <a:t>k2</a:t>
            </a:r>
            <a:r>
              <a:rPr lang="zh-CN" altLang="en-US" sz="2000" dirty="0" smtClean="0"/>
              <a:t>，</a:t>
            </a:r>
            <a:r>
              <a:rPr lang="en-US" altLang="zh-CN" sz="2000" dirty="0" smtClean="0"/>
              <a:t>k3</a:t>
            </a:r>
            <a:r>
              <a:rPr lang="zh-CN" altLang="en-US" sz="2000" dirty="0" smtClean="0"/>
              <a:t>。</a:t>
            </a:r>
            <a:endParaRPr lang="en-US" altLang="zh-CN" sz="2000" dirty="0"/>
          </a:p>
          <a:p>
            <a:pPr marL="0" indent="0">
              <a:buNone/>
            </a:pPr>
            <a:r>
              <a:rPr lang="en-US" altLang="zh-CN" sz="2000" dirty="0" smtClean="0"/>
              <a:t>		</a:t>
            </a:r>
            <a:r>
              <a:rPr lang="zh-CN" altLang="en-US" sz="2000" dirty="0" smtClean="0"/>
              <a:t>那么对于任意两个</a:t>
            </a:r>
            <a:r>
              <a:rPr lang="en-US" altLang="zh-CN" sz="2000" dirty="0" smtClean="0"/>
              <a:t>B(k0</a:t>
            </a:r>
            <a:r>
              <a:rPr lang="zh-CN" altLang="en-US" sz="2000" dirty="0" smtClean="0"/>
              <a:t>和</a:t>
            </a:r>
            <a:r>
              <a:rPr lang="en-US" altLang="zh-CN" sz="2000" dirty="0" smtClean="0"/>
              <a:t>k1)</a:t>
            </a:r>
            <a:r>
              <a:rPr lang="zh-CN" altLang="en-US" sz="2000" dirty="0" smtClean="0"/>
              <a:t>进行枚举，把这两个</a:t>
            </a:r>
            <a:r>
              <a:rPr lang="en-US" altLang="zh-CN" sz="2000" dirty="0" smtClean="0"/>
              <a:t>B</a:t>
            </a:r>
            <a:r>
              <a:rPr lang="zh-CN" altLang="en-US" sz="2000" dirty="0" smtClean="0"/>
              <a:t>中间</a:t>
            </a:r>
            <a:endParaRPr lang="en-US" altLang="zh-CN" sz="2000" dirty="0" smtClean="0"/>
          </a:p>
          <a:p>
            <a:pPr marL="0" indent="0">
              <a:buNone/>
            </a:pPr>
            <a:r>
              <a:rPr lang="en-US" altLang="zh-CN" sz="2000" dirty="0"/>
              <a:t>	</a:t>
            </a:r>
            <a:r>
              <a:rPr lang="en-US" altLang="zh-CN" sz="2000" dirty="0" smtClean="0"/>
              <a:t>	</a:t>
            </a:r>
            <a:r>
              <a:rPr lang="zh-CN" altLang="en-US" sz="2000" dirty="0" smtClean="0"/>
              <a:t>的所有</a:t>
            </a:r>
            <a:r>
              <a:rPr lang="en-US" altLang="zh-CN" sz="2000" dirty="0" smtClean="0"/>
              <a:t>C</a:t>
            </a:r>
            <a:r>
              <a:rPr lang="zh-CN" altLang="en-US" sz="2000" dirty="0" smtClean="0"/>
              <a:t>放到下一个序列。这样会剩下很多</a:t>
            </a:r>
            <a:r>
              <a:rPr lang="en-US" altLang="zh-CN" sz="2000" dirty="0" smtClean="0"/>
              <a:t>C</a:t>
            </a:r>
            <a:r>
              <a:rPr lang="zh-CN" altLang="en-US" sz="2000" dirty="0" smtClean="0"/>
              <a:t>，再把这些</a:t>
            </a:r>
            <a:endParaRPr lang="en-US" altLang="zh-CN" sz="2000" dirty="0" smtClean="0"/>
          </a:p>
          <a:p>
            <a:pPr marL="0" indent="0">
              <a:buNone/>
            </a:pPr>
            <a:r>
              <a:rPr lang="en-US" altLang="zh-CN" sz="2000" dirty="0"/>
              <a:t>	</a:t>
            </a:r>
            <a:r>
              <a:rPr lang="en-US" altLang="zh-CN" sz="2000" dirty="0" smtClean="0"/>
              <a:t>	C</a:t>
            </a:r>
            <a:r>
              <a:rPr lang="zh-CN" altLang="en-US" sz="2000" dirty="0" smtClean="0"/>
              <a:t>进行分配。</a:t>
            </a:r>
            <a:r>
              <a:rPr lang="en-US" altLang="zh-CN" sz="2000" dirty="0" smtClean="0"/>
              <a:t>check</a:t>
            </a:r>
            <a:r>
              <a:rPr lang="zh-CN" altLang="en-US" sz="2000" dirty="0" smtClean="0"/>
              <a:t>一下是否可以成功分配。如果不行就</a:t>
            </a:r>
            <a:endParaRPr lang="en-US" altLang="zh-CN" sz="2000" dirty="0"/>
          </a:p>
          <a:p>
            <a:pPr marL="0" indent="0">
              <a:buNone/>
            </a:pPr>
            <a:r>
              <a:rPr lang="en-US" altLang="zh-CN" sz="2000" dirty="0" smtClean="0"/>
              <a:t>		</a:t>
            </a:r>
            <a:r>
              <a:rPr lang="zh-CN" altLang="en-US" sz="2000" dirty="0" smtClean="0"/>
              <a:t>找下一对</a:t>
            </a:r>
            <a:r>
              <a:rPr lang="en-US" altLang="zh-CN" sz="2000" dirty="0" smtClean="0"/>
              <a:t>B(k1</a:t>
            </a:r>
            <a:r>
              <a:rPr lang="zh-CN" altLang="en-US" sz="2000" dirty="0" smtClean="0"/>
              <a:t>和</a:t>
            </a:r>
            <a:r>
              <a:rPr lang="en-US" altLang="zh-CN" sz="2000" dirty="0" smtClean="0"/>
              <a:t>k2</a:t>
            </a:r>
            <a:r>
              <a:rPr lang="zh-CN" altLang="en-US" sz="2000" dirty="0" smtClean="0"/>
              <a:t>，</a:t>
            </a:r>
            <a:r>
              <a:rPr lang="en-US" altLang="zh-CN" sz="2000" dirty="0" smtClean="0"/>
              <a:t>k2</a:t>
            </a:r>
            <a:r>
              <a:rPr lang="zh-CN" altLang="en-US" sz="2000" dirty="0" smtClean="0"/>
              <a:t>和</a:t>
            </a:r>
            <a:r>
              <a:rPr lang="en-US" altLang="zh-CN" sz="2000" dirty="0" smtClean="0"/>
              <a:t>k3)</a:t>
            </a:r>
            <a:r>
              <a:rPr lang="zh-CN" altLang="en-US" sz="2000" dirty="0" smtClean="0"/>
              <a:t>。</a:t>
            </a:r>
            <a:endParaRPr lang="en-US" altLang="zh-CN" sz="2000" dirty="0" smtClean="0"/>
          </a:p>
          <a:p>
            <a:pPr marL="0" indent="0">
              <a:buNone/>
            </a:pPr>
            <a:r>
              <a:rPr lang="en-US" altLang="zh-CN" sz="2000" dirty="0"/>
              <a:t>	</a:t>
            </a:r>
            <a:r>
              <a:rPr lang="zh-CN" altLang="en-US" sz="2000" dirty="0" smtClean="0"/>
              <a:t>如果 </a:t>
            </a:r>
            <a:r>
              <a:rPr lang="en-US" altLang="zh-CN" sz="2000" dirty="0" smtClean="0"/>
              <a:t>m &gt; 2</a:t>
            </a:r>
            <a:r>
              <a:rPr lang="zh-CN" altLang="en-US" sz="2000" dirty="0" smtClean="0"/>
              <a:t>：</a:t>
            </a:r>
            <a:endParaRPr lang="en-US" altLang="zh-CN" sz="2000" dirty="0" smtClean="0"/>
          </a:p>
          <a:p>
            <a:pPr marL="0" indent="0">
              <a:buNone/>
            </a:pPr>
            <a:r>
              <a:rPr lang="en-US" altLang="zh-CN" sz="2000" dirty="0"/>
              <a:t>	</a:t>
            </a:r>
            <a:r>
              <a:rPr lang="en-US" altLang="zh-CN" sz="2000" dirty="0" smtClean="0"/>
              <a:t>	</a:t>
            </a:r>
            <a:r>
              <a:rPr lang="zh-CN" altLang="en-US" sz="2000" dirty="0" smtClean="0"/>
              <a:t>和</a:t>
            </a:r>
            <a:r>
              <a:rPr lang="en-US" altLang="zh-CN" sz="2000" dirty="0" smtClean="0"/>
              <a:t>m == 2</a:t>
            </a:r>
            <a:r>
              <a:rPr lang="zh-CN" altLang="en-US" sz="2000" dirty="0" smtClean="0"/>
              <a:t>的情况类似，可以先用同种策略将</a:t>
            </a:r>
            <a:r>
              <a:rPr lang="en-US" altLang="zh-CN" sz="2000" dirty="0" smtClean="0"/>
              <a:t>B</a:t>
            </a:r>
            <a:r>
              <a:rPr lang="zh-CN" altLang="en-US" sz="2000" dirty="0" smtClean="0"/>
              <a:t>取到仅剩下</a:t>
            </a:r>
            <a:endParaRPr lang="zh-CN" altLang="en-US" sz="2000" dirty="0" smtClean="0"/>
          </a:p>
          <a:p>
            <a:pPr marL="0" indent="0">
              <a:buNone/>
            </a:pPr>
            <a:r>
              <a:rPr lang="en-US" altLang="zh-CN" sz="2000" dirty="0" smtClean="0"/>
              <a:t>		4</a:t>
            </a:r>
            <a:r>
              <a:rPr lang="zh-CN" altLang="en-US" sz="2000" dirty="0" smtClean="0"/>
              <a:t>个，然后再按照</a:t>
            </a:r>
            <a:r>
              <a:rPr lang="en-US" altLang="zh-CN" sz="2000" dirty="0" smtClean="0"/>
              <a:t>m == 2</a:t>
            </a:r>
            <a:r>
              <a:rPr lang="zh-CN" altLang="en-US" sz="2000" dirty="0" smtClean="0"/>
              <a:t>的情况跑一遍。判断的时候更加</a:t>
            </a:r>
            <a:endParaRPr lang="zh-CN" altLang="en-US" sz="2000" dirty="0" smtClean="0"/>
          </a:p>
          <a:p>
            <a:pPr marL="0" indent="0">
              <a:buNone/>
            </a:pPr>
            <a:r>
              <a:rPr lang="en-US" altLang="zh-CN" sz="2000" dirty="0" smtClean="0"/>
              <a:t>		</a:t>
            </a:r>
            <a:r>
              <a:rPr lang="zh-CN" altLang="en-US" sz="2000" dirty="0" smtClean="0"/>
              <a:t>复杂，这也是此题最难的地方，需要十足的耐心和细心</a:t>
            </a:r>
            <a:r>
              <a:rPr lang="zh-CN" sz="2000" dirty="0" smtClean="0"/>
              <a:t>，</a:t>
            </a:r>
            <a:endParaRPr lang="zh-CN" sz="2000" dirty="0" smtClean="0"/>
          </a:p>
          <a:p>
            <a:pPr marL="0" indent="0">
              <a:buNone/>
            </a:pPr>
            <a:r>
              <a:rPr lang="en-US" altLang="zh-CN" sz="2000" dirty="0" smtClean="0"/>
              <a:t>		</a:t>
            </a:r>
            <a:r>
              <a:rPr lang="zh-CN" sz="2000" dirty="0" smtClean="0"/>
              <a:t>还需要较强的数据处理能力，考察基本功。</a:t>
            </a:r>
            <a:endParaRPr lang="zh-CN" sz="2000" dirty="0"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 Omnipotent … Garland</a:t>
            </a:r>
            <a:endParaRPr lang="zh-CN" altLang="en-US" dirty="0"/>
          </a:p>
        </p:txBody>
      </p:sp>
      <p:sp>
        <p:nvSpPr>
          <p:cNvPr id="3" name="内容占位符 2"/>
          <p:cNvSpPr>
            <a:spLocks noGrp="1"/>
          </p:cNvSpPr>
          <p:nvPr>
            <p:ph idx="1"/>
          </p:nvPr>
        </p:nvSpPr>
        <p:spPr/>
        <p:txBody>
          <a:bodyPr/>
          <a:lstStyle/>
          <a:p>
            <a:r>
              <a:rPr lang="zh-CN" altLang="en-US" dirty="0"/>
              <a:t>解题</a:t>
            </a:r>
            <a:r>
              <a:rPr lang="zh-CN" altLang="en-US" dirty="0" smtClean="0"/>
              <a:t>思路：</a:t>
            </a:r>
            <a:endParaRPr lang="en-US" altLang="zh-CN" dirty="0" smtClean="0"/>
          </a:p>
          <a:p>
            <a:pPr marL="0" indent="0">
              <a:buNone/>
            </a:pPr>
            <a:r>
              <a:rPr lang="en-US" altLang="zh-CN" sz="2000" dirty="0" smtClean="0"/>
              <a:t>	</a:t>
            </a:r>
            <a:r>
              <a:rPr lang="zh-CN" altLang="en-US" sz="2000" dirty="0" smtClean="0"/>
              <a:t>在代码中，可以把多余的</a:t>
            </a:r>
            <a:r>
              <a:rPr lang="en-US" altLang="zh-CN" sz="2000" dirty="0" smtClean="0"/>
              <a:t>B</a:t>
            </a:r>
            <a:r>
              <a:rPr lang="zh-CN" altLang="en-US" sz="2000" dirty="0"/>
              <a:t>都换</a:t>
            </a:r>
            <a:r>
              <a:rPr lang="zh-CN" altLang="en-US" sz="2000" dirty="0" smtClean="0"/>
              <a:t>成</a:t>
            </a:r>
            <a:r>
              <a:rPr lang="en-US" altLang="zh-CN" sz="2000" dirty="0" smtClean="0"/>
              <a:t>C</a:t>
            </a:r>
            <a:r>
              <a:rPr lang="zh-CN" altLang="en-US" sz="2000" dirty="0" smtClean="0"/>
              <a:t>，只留下</a:t>
            </a:r>
            <a:r>
              <a:rPr lang="en-US" altLang="zh-CN" sz="2000" dirty="0" smtClean="0"/>
              <a:t>2 </a:t>
            </a:r>
            <a:r>
              <a:rPr lang="zh-CN" altLang="en-US" sz="2000" dirty="0" smtClean="0"/>
              <a:t>* </a:t>
            </a:r>
            <a:r>
              <a:rPr lang="en-US" altLang="zh-CN" sz="2000" dirty="0" smtClean="0"/>
              <a:t>m</a:t>
            </a:r>
            <a:r>
              <a:rPr lang="zh-CN" altLang="en-US" sz="2000" dirty="0" smtClean="0"/>
              <a:t>个</a:t>
            </a:r>
            <a:r>
              <a:rPr lang="en-US" altLang="zh-CN" sz="2000" dirty="0" smtClean="0"/>
              <a:t>B</a:t>
            </a:r>
            <a:r>
              <a:rPr lang="zh-CN" altLang="en-US" sz="2000" dirty="0" smtClean="0"/>
              <a:t>，可以证明</a:t>
            </a:r>
            <a:endParaRPr lang="en-US" altLang="zh-CN" sz="2000" dirty="0"/>
          </a:p>
          <a:p>
            <a:pPr marL="0" indent="0">
              <a:buNone/>
            </a:pPr>
            <a:r>
              <a:rPr lang="zh-CN" altLang="en-US" sz="2000" dirty="0" smtClean="0"/>
              <a:t>这样处理并不会造成无解。然后对于</a:t>
            </a:r>
            <a:r>
              <a:rPr lang="en-US" altLang="zh-CN" sz="2000" dirty="0" smtClean="0"/>
              <a:t>2 </a:t>
            </a:r>
            <a:r>
              <a:rPr lang="zh-CN" altLang="en-US" sz="2000" dirty="0" smtClean="0"/>
              <a:t>* </a:t>
            </a:r>
            <a:r>
              <a:rPr lang="en-US" altLang="zh-CN" sz="2000" dirty="0" smtClean="0"/>
              <a:t>m</a:t>
            </a:r>
            <a:r>
              <a:rPr lang="zh-CN" altLang="en-US" sz="2000" dirty="0" smtClean="0"/>
              <a:t>个</a:t>
            </a:r>
            <a:r>
              <a:rPr lang="en-US" altLang="zh-CN" sz="2000" dirty="0" smtClean="0"/>
              <a:t>B</a:t>
            </a:r>
            <a:r>
              <a:rPr lang="zh-CN" altLang="en-US" sz="2000" dirty="0" smtClean="0"/>
              <a:t>进行一个比较复杂的模拟</a:t>
            </a:r>
            <a:endParaRPr lang="zh-CN" altLang="en-US" sz="2000" dirty="0" smtClean="0"/>
          </a:p>
          <a:p>
            <a:pPr marL="0" indent="0">
              <a:buNone/>
            </a:pPr>
            <a:r>
              <a:rPr lang="zh-CN" altLang="en-US" sz="2000" dirty="0" smtClean="0"/>
              <a:t>即可。处理过程中可以每次找到两个相邻的</a:t>
            </a:r>
            <a:r>
              <a:rPr lang="en-US" altLang="zh-CN" sz="2000" dirty="0" smtClean="0"/>
              <a:t>B</a:t>
            </a:r>
            <a:r>
              <a:rPr lang="zh-CN" altLang="en-US" sz="2000" dirty="0" smtClean="0"/>
              <a:t>，在集合</a:t>
            </a:r>
            <a:r>
              <a:rPr lang="en-US" altLang="zh-CN" sz="2000" dirty="0" smtClean="0"/>
              <a:t>C</a:t>
            </a:r>
            <a:r>
              <a:rPr lang="zh-CN" altLang="en-US" sz="2000" dirty="0" smtClean="0"/>
              <a:t>中</a:t>
            </a:r>
            <a:r>
              <a:rPr lang="zh-CN" altLang="en-US" sz="2000" dirty="0" smtClean="0"/>
              <a:t>进行二分查找，</a:t>
            </a:r>
            <a:endParaRPr lang="zh-CN" altLang="en-US" sz="2000" dirty="0" smtClean="0"/>
          </a:p>
          <a:p>
            <a:pPr marL="0" indent="0">
              <a:buNone/>
            </a:pPr>
            <a:r>
              <a:rPr lang="zh-CN" altLang="en-US" sz="2000" dirty="0" smtClean="0"/>
              <a:t>这样就能找到一段</a:t>
            </a:r>
            <a:r>
              <a:rPr lang="en-US" altLang="zh-CN" sz="2000" dirty="0" smtClean="0"/>
              <a:t>C</a:t>
            </a:r>
            <a:r>
              <a:rPr lang="zh-CN" altLang="en-US" sz="2000" dirty="0" smtClean="0"/>
              <a:t>，这段</a:t>
            </a:r>
            <a:r>
              <a:rPr lang="en-US" altLang="zh-CN" sz="2000" dirty="0" smtClean="0"/>
              <a:t>C</a:t>
            </a:r>
            <a:r>
              <a:rPr lang="zh-CN" altLang="en-US" sz="2000" dirty="0" smtClean="0"/>
              <a:t>的长度是</a:t>
            </a:r>
            <a:r>
              <a:rPr lang="en-US" altLang="zh-CN" sz="2000" dirty="0" smtClean="0"/>
              <a:t>k - 2</a:t>
            </a:r>
            <a:r>
              <a:rPr lang="zh-CN" altLang="en-US" sz="2000" dirty="0" smtClean="0"/>
              <a:t>，对于不同情况将字母从串中</a:t>
            </a:r>
            <a:endParaRPr lang="zh-CN" altLang="en-US" sz="2000" dirty="0" smtClean="0"/>
          </a:p>
          <a:p>
            <a:pPr marL="0" indent="0">
              <a:buNone/>
            </a:pPr>
            <a:r>
              <a:rPr lang="zh-CN" altLang="en-US" sz="2000" dirty="0" smtClean="0"/>
              <a:t>剔除直到剩下</a:t>
            </a:r>
            <a:r>
              <a:rPr lang="en-US" altLang="zh-CN" sz="2000" dirty="0" smtClean="0"/>
              <a:t>4</a:t>
            </a:r>
            <a:r>
              <a:rPr lang="zh-CN" altLang="en-US" sz="2000" dirty="0" smtClean="0"/>
              <a:t>个</a:t>
            </a:r>
            <a:r>
              <a:rPr lang="en-US" altLang="zh-CN" sz="2000" dirty="0" smtClean="0"/>
              <a:t>B</a:t>
            </a:r>
            <a:r>
              <a:rPr lang="zh-CN" altLang="en-US" sz="2000" dirty="0" smtClean="0"/>
              <a:t>，此时整个串一定能被分割成两个序列</a:t>
            </a:r>
            <a:r>
              <a:rPr lang="zh-CN" altLang="en-US" sz="2000" dirty="0" smtClean="0"/>
              <a:t>且满足要求，</a:t>
            </a:r>
            <a:endParaRPr lang="zh-CN" altLang="en-US" sz="2000" dirty="0" smtClean="0"/>
          </a:p>
          <a:p>
            <a:pPr marL="0" indent="0">
              <a:buNone/>
            </a:pPr>
            <a:r>
              <a:rPr lang="zh-CN" altLang="en-US" sz="2000" dirty="0" smtClean="0"/>
              <a:t>但是长度却不一定是</a:t>
            </a:r>
            <a:r>
              <a:rPr lang="en-US" altLang="zh-CN" sz="2000" dirty="0" smtClean="0"/>
              <a:t>2 * k</a:t>
            </a:r>
            <a:r>
              <a:rPr lang="zh-CN" altLang="en-US" sz="2000" dirty="0" smtClean="0"/>
              <a:t>了，并且使用上面的方法不一定会得到最优解</a:t>
            </a:r>
            <a:r>
              <a:rPr lang="zh-CN" altLang="en-US" sz="2000" dirty="0" smtClean="0"/>
              <a:t>，</a:t>
            </a:r>
            <a:endParaRPr lang="zh-CN" altLang="en-US" sz="2000" dirty="0" smtClean="0"/>
          </a:p>
          <a:p>
            <a:pPr marL="0" indent="0">
              <a:buNone/>
            </a:pPr>
            <a:r>
              <a:rPr lang="zh-CN" altLang="en-US" sz="2000" dirty="0" smtClean="0"/>
              <a:t>这时我们处理出某一个序列的可能长度</a:t>
            </a:r>
            <a:r>
              <a:rPr lang="en-US" altLang="zh-CN" sz="2000" dirty="0" smtClean="0"/>
              <a:t>L</a:t>
            </a:r>
            <a:r>
              <a:rPr lang="zh-CN" altLang="en-US" sz="2000" dirty="0" smtClean="0"/>
              <a:t>，然后转动这个环，直到前</a:t>
            </a:r>
            <a:r>
              <a:rPr lang="en-US" altLang="zh-CN" sz="2000" dirty="0" smtClean="0"/>
              <a:t>L</a:t>
            </a:r>
            <a:r>
              <a:rPr lang="zh-CN" altLang="en-US" sz="2000" dirty="0" smtClean="0"/>
              <a:t>个</a:t>
            </a:r>
            <a:endParaRPr lang="zh-CN" altLang="en-US" sz="2000" dirty="0" smtClean="0"/>
          </a:p>
          <a:p>
            <a:pPr marL="0" indent="0">
              <a:buNone/>
            </a:pPr>
            <a:r>
              <a:rPr lang="zh-CN" altLang="en-US" sz="2000" dirty="0" smtClean="0"/>
              <a:t>字母里出现了两个</a:t>
            </a:r>
            <a:r>
              <a:rPr lang="en-US" altLang="zh-CN" sz="2000" dirty="0" smtClean="0"/>
              <a:t>B</a:t>
            </a:r>
            <a:r>
              <a:rPr lang="zh-CN" altLang="en-US" sz="2000" dirty="0" smtClean="0"/>
              <a:t>，这样就能像</a:t>
            </a:r>
            <a:r>
              <a:rPr lang="zh-CN" altLang="en-US" sz="2000" dirty="0" smtClean="0"/>
              <a:t>下图一样</a:t>
            </a:r>
            <a:r>
              <a:rPr lang="zh-CN" altLang="en-US" sz="2000" dirty="0" smtClean="0"/>
              <a:t>直接暴力出两个合法</a:t>
            </a:r>
            <a:r>
              <a:rPr lang="zh-CN" altLang="en-US" sz="2000" dirty="0" smtClean="0"/>
              <a:t>序列了。</a:t>
            </a:r>
            <a:endParaRPr lang="zh-CN" altLang="en-US" sz="2000" dirty="0" smtClean="0"/>
          </a:p>
        </p:txBody>
      </p:sp>
      <p:graphicFrame>
        <p:nvGraphicFramePr>
          <p:cNvPr id="4" name="对象 3"/>
          <p:cNvGraphicFramePr/>
          <p:nvPr/>
        </p:nvGraphicFramePr>
        <p:xfrm>
          <a:off x="1730375" y="5100955"/>
          <a:ext cx="5682615" cy="1668780"/>
        </p:xfrm>
        <a:graphic>
          <a:graphicData uri="http://schemas.openxmlformats.org/presentationml/2006/ole">
            <mc:AlternateContent xmlns:mc="http://schemas.openxmlformats.org/markup-compatibility/2006">
              <mc:Choice xmlns:v="urn:schemas-microsoft-com:vml" Requires="v">
                <p:oleObj spid="_x0000_s5" name="" r:id="rId1" imgW="10943590" imgH="3714750" progId="Paint.Picture">
                  <p:embed/>
                </p:oleObj>
              </mc:Choice>
              <mc:Fallback>
                <p:oleObj name="" r:id="rId1" imgW="10943590" imgH="3714750" progId="Paint.Picture">
                  <p:embed/>
                  <p:pic>
                    <p:nvPicPr>
                      <p:cNvPr id="0" name="图片 4"/>
                      <p:cNvPicPr/>
                      <p:nvPr/>
                    </p:nvPicPr>
                    <p:blipFill>
                      <a:blip r:embed="rId2"/>
                      <a:stretch>
                        <a:fillRect/>
                      </a:stretch>
                    </p:blipFill>
                    <p:spPr>
                      <a:xfrm>
                        <a:off x="1730375" y="5100955"/>
                        <a:ext cx="5682615" cy="1668780"/>
                      </a:xfrm>
                      <a:prstGeom prst="rect">
                        <a:avLst/>
                      </a:prstGeom>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 Eventual … Journey</a:t>
            </a:r>
            <a:endParaRPr lang="zh-CN" altLang="en-US" dirty="0"/>
          </a:p>
        </p:txBody>
      </p:sp>
      <p:sp>
        <p:nvSpPr>
          <p:cNvPr id="3" name="内容占位符 2"/>
          <p:cNvSpPr>
            <a:spLocks noGrp="1"/>
          </p:cNvSpPr>
          <p:nvPr>
            <p:ph idx="1"/>
          </p:nvPr>
        </p:nvSpPr>
        <p:spPr/>
        <p:txBody>
          <a:bodyPr/>
          <a:lstStyle/>
          <a:p>
            <a:r>
              <a:rPr lang="zh-CN" altLang="en-US" dirty="0" smtClean="0"/>
              <a:t>题目难度：铜</a:t>
            </a:r>
            <a:endParaRPr lang="en-US" altLang="zh-CN" dirty="0" smtClean="0"/>
          </a:p>
          <a:p>
            <a:r>
              <a:rPr lang="zh-CN" altLang="en-US" dirty="0"/>
              <a:t>题目</a:t>
            </a:r>
            <a:r>
              <a:rPr lang="zh-CN" altLang="en-US" dirty="0" smtClean="0"/>
              <a:t>标签：</a:t>
            </a:r>
            <a:endParaRPr lang="en-US" altLang="zh-CN" dirty="0" smtClean="0"/>
          </a:p>
          <a:p>
            <a:pPr marL="0" indent="0">
              <a:buNone/>
            </a:pPr>
            <a:r>
              <a:rPr lang="en-US" altLang="zh-CN" dirty="0"/>
              <a:t>	</a:t>
            </a:r>
            <a:r>
              <a:rPr lang="zh-CN" altLang="en-US" dirty="0" smtClean="0"/>
              <a:t>模拟</a:t>
            </a:r>
            <a:endParaRPr lang="en-US" altLang="zh-CN" dirty="0" smtClean="0"/>
          </a:p>
          <a:p>
            <a:pPr marL="0" indent="0">
              <a:buNone/>
            </a:pPr>
            <a:r>
              <a:rPr lang="en-US" altLang="zh-CN" dirty="0"/>
              <a:t>	</a:t>
            </a:r>
            <a:r>
              <a:rPr lang="zh-CN" altLang="en-US" dirty="0" smtClean="0"/>
              <a:t>思维</a:t>
            </a:r>
            <a:endParaRPr lang="en-US" altLang="zh-CN" dirty="0" smtClean="0"/>
          </a:p>
          <a:p>
            <a:pPr marL="0" indent="0">
              <a:buNone/>
            </a:pPr>
            <a:r>
              <a:rPr lang="en-US" altLang="zh-CN" dirty="0"/>
              <a:t>	</a:t>
            </a:r>
            <a:r>
              <a:rPr lang="zh-CN" altLang="en-US" dirty="0" smtClean="0"/>
              <a:t>暴力</a:t>
            </a:r>
            <a:endParaRPr lang="en-US" altLang="zh-CN" dirty="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dirty="0">
                <a:sym typeface="+mn-ea"/>
              </a:rPr>
              <a:t>G. Omnipotent … Garland</a:t>
            </a:r>
            <a:endParaRPr lang="zh-CN" altLang="en-US"/>
          </a:p>
        </p:txBody>
      </p:sp>
      <p:sp>
        <p:nvSpPr>
          <p:cNvPr id="3" name="内容占位符 2"/>
          <p:cNvSpPr>
            <a:spLocks noGrp="1"/>
          </p:cNvSpPr>
          <p:nvPr>
            <p:ph idx="1"/>
          </p:nvPr>
        </p:nvSpPr>
        <p:spPr/>
        <p:txBody>
          <a:bodyPr/>
          <a:p>
            <a:r>
              <a:rPr lang="zh-CN" altLang="en-US"/>
              <a:t>参考</a:t>
            </a:r>
            <a:r>
              <a:rPr lang="zh-CN" altLang="en-US">
                <a:sym typeface="+mn-ea"/>
              </a:rPr>
              <a:t>代码</a:t>
            </a:r>
            <a:r>
              <a:rPr lang="zh-CN" altLang="en-US"/>
              <a:t>：</a:t>
            </a:r>
            <a:endParaRPr lang="zh-CN" altLang="en-US"/>
          </a:p>
          <a:p>
            <a:pPr marL="0" indent="0">
              <a:buNone/>
            </a:pPr>
            <a:r>
              <a:rPr lang="en-US" altLang="zh-CN" sz="2000"/>
              <a:t>	G.cpp</a:t>
            </a:r>
            <a:endParaRPr lang="zh-CN" alt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 Eventual … Journey</a:t>
            </a:r>
            <a:endParaRPr lang="zh-CN" altLang="en-US" dirty="0"/>
          </a:p>
        </p:txBody>
      </p:sp>
      <p:sp>
        <p:nvSpPr>
          <p:cNvPr id="3" name="内容占位符 2"/>
          <p:cNvSpPr>
            <a:spLocks noGrp="1"/>
          </p:cNvSpPr>
          <p:nvPr>
            <p:ph idx="1"/>
          </p:nvPr>
        </p:nvSpPr>
        <p:spPr>
          <a:xfrm>
            <a:off x="457200" y="1600200"/>
            <a:ext cx="8229600" cy="4853136"/>
          </a:xfrm>
        </p:spPr>
        <p:txBody>
          <a:bodyPr>
            <a:normAutofit lnSpcReduction="20000"/>
          </a:bodyPr>
          <a:lstStyle/>
          <a:p>
            <a:r>
              <a:rPr lang="zh-CN" altLang="en-US" dirty="0"/>
              <a:t>解题</a:t>
            </a:r>
            <a:r>
              <a:rPr lang="zh-CN" altLang="en-US" dirty="0" smtClean="0"/>
              <a:t>思路：</a:t>
            </a:r>
            <a:endParaRPr lang="en-US" altLang="zh-CN" dirty="0" smtClean="0"/>
          </a:p>
          <a:p>
            <a:pPr marL="0" indent="0">
              <a:buNone/>
            </a:pPr>
            <a:r>
              <a:rPr lang="en-US" altLang="zh-CN" sz="2000" dirty="0"/>
              <a:t>	</a:t>
            </a:r>
            <a:r>
              <a:rPr lang="zh-CN" altLang="en-US" sz="2000" dirty="0" smtClean="0"/>
              <a:t>首先我们列出所有的操作可能：</a:t>
            </a:r>
            <a:endParaRPr lang="en-US" altLang="zh-CN" sz="2000" dirty="0" smtClean="0"/>
          </a:p>
          <a:p>
            <a:pPr marL="0" indent="0">
              <a:buNone/>
            </a:pPr>
            <a:r>
              <a:rPr lang="en-US" altLang="zh-CN" sz="2000" dirty="0"/>
              <a:t>	</a:t>
            </a:r>
            <a:r>
              <a:rPr lang="en-US" altLang="zh-CN" sz="2000" dirty="0" smtClean="0"/>
              <a:t>	0——</a:t>
            </a:r>
            <a:r>
              <a:rPr lang="zh-CN" altLang="en-US" sz="2000" dirty="0" smtClean="0"/>
              <a:t>移动</a:t>
            </a:r>
            <a:r>
              <a:rPr lang="en-US" altLang="zh-CN" sz="2000" dirty="0" smtClean="0"/>
              <a:t>——1</a:t>
            </a:r>
            <a:endParaRPr lang="en-US" altLang="zh-CN" sz="2000" dirty="0" smtClean="0"/>
          </a:p>
          <a:p>
            <a:pPr marL="0" indent="0">
              <a:buNone/>
            </a:pPr>
            <a:r>
              <a:rPr lang="en-US" altLang="zh-CN" sz="2000" dirty="0"/>
              <a:t>	</a:t>
            </a:r>
            <a:r>
              <a:rPr lang="en-US" altLang="zh-CN" sz="2000" dirty="0" smtClean="0"/>
              <a:t>	</a:t>
            </a:r>
            <a:r>
              <a:rPr lang="en-US" altLang="zh-CN" sz="2000" dirty="0" smtClean="0">
                <a:sym typeface="+mn-ea"/>
              </a:rPr>
              <a:t>0——</a:t>
            </a:r>
            <a:r>
              <a:rPr lang="zh-CN" altLang="en-US" sz="2000" dirty="0" smtClean="0">
                <a:sym typeface="+mn-ea"/>
              </a:rPr>
              <a:t>跳跃</a:t>
            </a:r>
            <a:r>
              <a:rPr lang="en-US" altLang="zh-CN" sz="2000" dirty="0" smtClean="0">
                <a:sym typeface="+mn-ea"/>
              </a:rPr>
              <a:t>——0</a:t>
            </a:r>
            <a:endParaRPr lang="en-US" altLang="zh-CN" sz="2000" dirty="0" smtClean="0">
              <a:sym typeface="+mn-ea"/>
            </a:endParaRPr>
          </a:p>
          <a:p>
            <a:pPr marL="0" indent="0">
              <a:buNone/>
            </a:pPr>
            <a:r>
              <a:rPr lang="en-US" altLang="zh-CN" sz="2000" dirty="0" smtClean="0">
                <a:sym typeface="+mn-ea"/>
              </a:rPr>
              <a:t>		0——</a:t>
            </a:r>
            <a:r>
              <a:rPr lang="zh-CN" altLang="en-US" sz="2000" dirty="0" smtClean="0">
                <a:sym typeface="+mn-ea"/>
              </a:rPr>
              <a:t>移动</a:t>
            </a:r>
            <a:r>
              <a:rPr lang="en-US" altLang="zh-CN" sz="2000" dirty="0" smtClean="0">
                <a:sym typeface="+mn-ea"/>
              </a:rPr>
              <a:t>——1——</a:t>
            </a:r>
            <a:r>
              <a:rPr lang="zh-CN" altLang="en-US" sz="2000" dirty="0" smtClean="0">
                <a:sym typeface="+mn-ea"/>
              </a:rPr>
              <a:t>跳跃</a:t>
            </a:r>
            <a:r>
              <a:rPr lang="en-US" altLang="zh-CN" sz="2000" dirty="0" smtClean="0">
                <a:sym typeface="+mn-ea"/>
              </a:rPr>
              <a:t>——1</a:t>
            </a:r>
            <a:endParaRPr lang="en-US" altLang="zh-CN" sz="2000" dirty="0" smtClean="0"/>
          </a:p>
          <a:p>
            <a:pPr marL="0" indent="0">
              <a:buNone/>
            </a:pPr>
            <a:r>
              <a:rPr lang="en-US" altLang="zh-CN" sz="2000" dirty="0">
                <a:sym typeface="+mn-ea"/>
              </a:rPr>
              <a:t>	</a:t>
            </a:r>
            <a:r>
              <a:rPr lang="en-US" altLang="zh-CN" sz="2000" dirty="0" smtClean="0">
                <a:sym typeface="+mn-ea"/>
              </a:rPr>
              <a:t>	0——</a:t>
            </a:r>
            <a:r>
              <a:rPr lang="zh-CN" altLang="en-US" sz="2000" dirty="0" smtClean="0">
                <a:sym typeface="+mn-ea"/>
              </a:rPr>
              <a:t>跳跃</a:t>
            </a:r>
            <a:r>
              <a:rPr lang="en-US" altLang="zh-CN" sz="2000" dirty="0" smtClean="0">
                <a:sym typeface="+mn-ea"/>
              </a:rPr>
              <a:t>——0——</a:t>
            </a:r>
            <a:r>
              <a:rPr lang="zh-CN" altLang="en-US" sz="2000" dirty="0" smtClean="0">
                <a:sym typeface="+mn-ea"/>
              </a:rPr>
              <a:t>移动</a:t>
            </a:r>
            <a:r>
              <a:rPr lang="en-US" altLang="zh-CN" sz="2000" dirty="0" smtClean="0">
                <a:sym typeface="+mn-ea"/>
              </a:rPr>
              <a:t>——1</a:t>
            </a:r>
            <a:endParaRPr lang="en-US" altLang="zh-CN" sz="2000" dirty="0" smtClean="0"/>
          </a:p>
          <a:p>
            <a:pPr marL="0" indent="0">
              <a:buNone/>
            </a:pPr>
            <a:r>
              <a:rPr lang="en-US" altLang="zh-CN" sz="2000" dirty="0" smtClean="0"/>
              <a:t>		</a:t>
            </a:r>
            <a:r>
              <a:rPr lang="en-US" altLang="zh-CN" sz="2000" dirty="0" smtClean="0">
                <a:sym typeface="+mn-ea"/>
              </a:rPr>
              <a:t>0——</a:t>
            </a:r>
            <a:r>
              <a:rPr lang="zh-CN" altLang="en-US" sz="2000" dirty="0" smtClean="0">
                <a:sym typeface="+mn-ea"/>
              </a:rPr>
              <a:t>跳跃</a:t>
            </a:r>
            <a:r>
              <a:rPr lang="en-US" altLang="zh-CN" sz="2000" dirty="0" smtClean="0">
                <a:sym typeface="+mn-ea"/>
              </a:rPr>
              <a:t>——0——</a:t>
            </a:r>
            <a:r>
              <a:rPr lang="zh-CN" altLang="en-US" sz="2000" dirty="0" smtClean="0">
                <a:sym typeface="+mn-ea"/>
              </a:rPr>
              <a:t>移动</a:t>
            </a:r>
            <a:r>
              <a:rPr lang="en-US" altLang="zh-CN" sz="2000" dirty="0" smtClean="0">
                <a:sym typeface="+mn-ea"/>
              </a:rPr>
              <a:t>——1——</a:t>
            </a:r>
            <a:r>
              <a:rPr lang="zh-CN" altLang="en-US" sz="2000" dirty="0" smtClean="0">
                <a:sym typeface="+mn-ea"/>
              </a:rPr>
              <a:t>跳跃</a:t>
            </a:r>
            <a:r>
              <a:rPr lang="en-US" altLang="zh-CN" sz="2000" dirty="0" smtClean="0">
                <a:sym typeface="+mn-ea"/>
              </a:rPr>
              <a:t>——1</a:t>
            </a:r>
            <a:endParaRPr lang="en-US" altLang="zh-CN" sz="2000" dirty="0" smtClean="0">
              <a:sym typeface="+mn-ea"/>
            </a:endParaRPr>
          </a:p>
          <a:p>
            <a:pPr marL="0" indent="0">
              <a:buNone/>
            </a:pPr>
            <a:r>
              <a:rPr lang="en-US" altLang="zh-CN" sz="2000" dirty="0" smtClean="0">
                <a:sym typeface="+mn-ea"/>
              </a:rPr>
              <a:t>		</a:t>
            </a:r>
            <a:r>
              <a:rPr lang="en-US" altLang="zh-CN" sz="2000" dirty="0" smtClean="0"/>
              <a:t>1——</a:t>
            </a:r>
            <a:r>
              <a:rPr lang="zh-CN" altLang="en-US" sz="2000" dirty="0" smtClean="0"/>
              <a:t>移动</a:t>
            </a:r>
            <a:r>
              <a:rPr lang="en-US" altLang="zh-CN" sz="2000" dirty="0" smtClean="0"/>
              <a:t>——0</a:t>
            </a:r>
            <a:endParaRPr lang="en-US" altLang="zh-CN" sz="2000" dirty="0" smtClean="0"/>
          </a:p>
          <a:p>
            <a:pPr marL="0" indent="0">
              <a:buNone/>
            </a:pPr>
            <a:r>
              <a:rPr lang="en-US" altLang="zh-CN" sz="2000" dirty="0"/>
              <a:t>	</a:t>
            </a:r>
            <a:r>
              <a:rPr lang="en-US" altLang="zh-CN" sz="2000" dirty="0" smtClean="0"/>
              <a:t>	1——</a:t>
            </a:r>
            <a:r>
              <a:rPr lang="zh-CN" altLang="en-US" sz="2000" dirty="0" smtClean="0"/>
              <a:t>跳跃</a:t>
            </a:r>
            <a:r>
              <a:rPr lang="en-US" altLang="zh-CN" sz="2000" dirty="0" smtClean="0"/>
              <a:t>——1</a:t>
            </a:r>
            <a:endParaRPr lang="en-US" altLang="zh-CN" sz="2000" dirty="0" smtClean="0"/>
          </a:p>
          <a:p>
            <a:pPr marL="0" indent="0">
              <a:buNone/>
            </a:pPr>
            <a:r>
              <a:rPr lang="en-US" altLang="zh-CN" sz="2000" dirty="0"/>
              <a:t>	</a:t>
            </a:r>
            <a:r>
              <a:rPr lang="en-US" altLang="zh-CN" sz="2000" dirty="0" smtClean="0"/>
              <a:t>	1——</a:t>
            </a:r>
            <a:r>
              <a:rPr lang="zh-CN" altLang="en-US" sz="2000" dirty="0" smtClean="0"/>
              <a:t>移动</a:t>
            </a:r>
            <a:r>
              <a:rPr lang="en-US" altLang="zh-CN" sz="2000" dirty="0" smtClean="0"/>
              <a:t>——0——</a:t>
            </a:r>
            <a:r>
              <a:rPr lang="zh-CN" altLang="en-US" sz="2000" dirty="0" smtClean="0"/>
              <a:t>跳跃</a:t>
            </a:r>
            <a:r>
              <a:rPr lang="en-US" altLang="zh-CN" sz="2000" dirty="0" smtClean="0"/>
              <a:t>——0</a:t>
            </a:r>
            <a:endParaRPr lang="en-US" altLang="zh-CN" sz="2000" dirty="0" smtClean="0"/>
          </a:p>
          <a:p>
            <a:pPr marL="0" indent="0">
              <a:buNone/>
            </a:pPr>
            <a:r>
              <a:rPr lang="en-US" altLang="zh-CN" sz="2000" dirty="0"/>
              <a:t>	</a:t>
            </a:r>
            <a:r>
              <a:rPr lang="en-US" altLang="zh-CN" sz="2000" dirty="0" smtClean="0"/>
              <a:t>	1——</a:t>
            </a:r>
            <a:r>
              <a:rPr lang="zh-CN" altLang="en-US" sz="2000" dirty="0" smtClean="0"/>
              <a:t>跳跃</a:t>
            </a:r>
            <a:r>
              <a:rPr lang="en-US" altLang="zh-CN" sz="2000" dirty="0" smtClean="0"/>
              <a:t>——1——</a:t>
            </a:r>
            <a:r>
              <a:rPr lang="zh-CN" altLang="en-US" sz="2000" dirty="0" smtClean="0"/>
              <a:t>移动</a:t>
            </a:r>
            <a:r>
              <a:rPr lang="en-US" altLang="zh-CN" sz="2000" dirty="0" smtClean="0"/>
              <a:t>——0</a:t>
            </a:r>
            <a:endParaRPr lang="en-US" altLang="zh-CN" sz="2000" dirty="0" smtClean="0"/>
          </a:p>
          <a:p>
            <a:pPr marL="0" indent="0">
              <a:buNone/>
            </a:pPr>
            <a:r>
              <a:rPr lang="en-US" altLang="zh-CN" sz="2000" dirty="0"/>
              <a:t>		</a:t>
            </a:r>
            <a:r>
              <a:rPr lang="en-US" altLang="zh-CN" sz="2000" dirty="0" smtClean="0"/>
              <a:t>1——</a:t>
            </a:r>
            <a:r>
              <a:rPr lang="zh-CN" altLang="en-US" sz="2000" dirty="0" smtClean="0"/>
              <a:t>跳跃</a:t>
            </a:r>
            <a:r>
              <a:rPr lang="en-US" altLang="zh-CN" sz="2000" dirty="0" smtClean="0"/>
              <a:t>——1——</a:t>
            </a:r>
            <a:r>
              <a:rPr lang="zh-CN" altLang="en-US" sz="2000" dirty="0" smtClean="0"/>
              <a:t>移动</a:t>
            </a:r>
            <a:r>
              <a:rPr lang="en-US" altLang="zh-CN" sz="2000" dirty="0" smtClean="0"/>
              <a:t>——0——</a:t>
            </a:r>
            <a:r>
              <a:rPr lang="zh-CN" altLang="en-US" sz="2000" dirty="0" smtClean="0"/>
              <a:t>跳跃</a:t>
            </a:r>
            <a:r>
              <a:rPr lang="en-US" altLang="zh-CN" sz="2000" dirty="0" smtClean="0"/>
              <a:t>——0</a:t>
            </a:r>
            <a:endParaRPr lang="en-US" altLang="zh-CN" sz="20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 Eventual … Journey</a:t>
            </a:r>
            <a:endParaRPr lang="zh-CN" altLang="en-US" dirty="0"/>
          </a:p>
        </p:txBody>
      </p:sp>
      <p:sp>
        <p:nvSpPr>
          <p:cNvPr id="3" name="内容占位符 2"/>
          <p:cNvSpPr>
            <a:spLocks noGrp="1"/>
          </p:cNvSpPr>
          <p:nvPr>
            <p:ph idx="1"/>
          </p:nvPr>
        </p:nvSpPr>
        <p:spPr/>
        <p:txBody>
          <a:bodyPr/>
          <a:lstStyle/>
          <a:p>
            <a:r>
              <a:rPr lang="zh-CN" altLang="en-US" dirty="0"/>
              <a:t>解题</a:t>
            </a:r>
            <a:r>
              <a:rPr lang="zh-CN" altLang="en-US" dirty="0" smtClean="0"/>
              <a:t>思路：</a:t>
            </a:r>
            <a:endParaRPr lang="en-US" altLang="zh-CN" dirty="0" smtClean="0"/>
          </a:p>
          <a:p>
            <a:pPr marL="0" indent="0">
              <a:buNone/>
            </a:pPr>
            <a:r>
              <a:rPr lang="en-US" altLang="zh-CN" sz="2000" dirty="0"/>
              <a:t>	</a:t>
            </a:r>
            <a:r>
              <a:rPr lang="zh-CN" altLang="en-US" sz="2000" dirty="0"/>
              <a:t>此时发现不存在任何一条路径长度超过</a:t>
            </a:r>
            <a:r>
              <a:rPr lang="en-US" altLang="zh-CN" sz="2000" dirty="0"/>
              <a:t>3</a:t>
            </a:r>
            <a:r>
              <a:rPr lang="zh-CN" altLang="en-US" sz="2000" dirty="0"/>
              <a:t>，换句话说，从长度为三的路径再走一步一定不是最短路。</a:t>
            </a:r>
            <a:endParaRPr lang="zh-CN" altLang="en-US" sz="2000" dirty="0"/>
          </a:p>
          <a:p>
            <a:pPr marL="0" indent="0">
              <a:buNone/>
            </a:pPr>
            <a:r>
              <a:rPr lang="en-US" altLang="zh-CN" sz="2000" dirty="0"/>
              <a:t>	</a:t>
            </a:r>
            <a:r>
              <a:rPr lang="zh-CN" altLang="en-US" sz="2000" dirty="0"/>
              <a:t>将上述所有从</a:t>
            </a:r>
            <a:r>
              <a:rPr lang="en-US" altLang="zh-CN" sz="2000" dirty="0"/>
              <a:t>1</a:t>
            </a:r>
            <a:r>
              <a:rPr lang="zh-CN" altLang="en-US" sz="2000" dirty="0"/>
              <a:t>开始的路径都拿出来模拟一下</a:t>
            </a:r>
            <a:r>
              <a:rPr lang="zh-CN" altLang="en-US" sz="2000" dirty="0"/>
              <a:t>：</a:t>
            </a:r>
            <a:endParaRPr lang="zh-CN" altLang="en-US" sz="2000" dirty="0"/>
          </a:p>
          <a:p>
            <a:pPr marL="0" indent="0">
              <a:buNone/>
            </a:pPr>
            <a:r>
              <a:rPr lang="en-US" altLang="zh-CN" sz="2000" dirty="0"/>
              <a:t>		</a:t>
            </a:r>
            <a:endParaRPr lang="zh-CN" altLang="en-US" sz="2000" dirty="0"/>
          </a:p>
          <a:p>
            <a:pPr marL="0" indent="0">
              <a:buNone/>
            </a:pPr>
            <a:r>
              <a:rPr lang="en-US" altLang="zh-CN" sz="2000" dirty="0"/>
              <a:t>	</a:t>
            </a:r>
            <a:endParaRPr lang="zh-CN" altLang="en-US" sz="2000" dirty="0"/>
          </a:p>
        </p:txBody>
      </p:sp>
      <p:graphicFrame>
        <p:nvGraphicFramePr>
          <p:cNvPr id="4" name="对象 3"/>
          <p:cNvGraphicFramePr/>
          <p:nvPr/>
        </p:nvGraphicFramePr>
        <p:xfrm>
          <a:off x="1148080" y="3493135"/>
          <a:ext cx="3756025" cy="2554605"/>
        </p:xfrm>
        <a:graphic>
          <a:graphicData uri="http://schemas.openxmlformats.org/presentationml/2006/ole">
            <mc:AlternateContent xmlns:mc="http://schemas.openxmlformats.org/markup-compatibility/2006">
              <mc:Choice xmlns:v="urn:schemas-microsoft-com:vml" Requires="v">
                <p:oleObj spid="_x0000_s5" name="" r:id="rId1" imgW="3752850" imgH="2552700" progId="Paint.Picture">
                  <p:embed/>
                </p:oleObj>
              </mc:Choice>
              <mc:Fallback>
                <p:oleObj name="" r:id="rId1" imgW="3752850" imgH="2552700" progId="Paint.Picture">
                  <p:embed/>
                  <p:pic>
                    <p:nvPicPr>
                      <p:cNvPr id="0" name="图片 4"/>
                      <p:cNvPicPr/>
                      <p:nvPr/>
                    </p:nvPicPr>
                    <p:blipFill>
                      <a:blip r:embed="rId2"/>
                      <a:stretch>
                        <a:fillRect/>
                      </a:stretch>
                    </p:blipFill>
                    <p:spPr>
                      <a:xfrm>
                        <a:off x="1148080" y="3493135"/>
                        <a:ext cx="3756025" cy="2554605"/>
                      </a:xfrm>
                      <a:prstGeom prst="rect">
                        <a:avLst/>
                      </a:prstGeom>
                    </p:spPr>
                  </p:pic>
                </p:oleObj>
              </mc:Fallback>
            </mc:AlternateContent>
          </a:graphicData>
        </a:graphic>
      </p:graphicFrame>
      <p:graphicFrame>
        <p:nvGraphicFramePr>
          <p:cNvPr id="10" name="对象 9"/>
          <p:cNvGraphicFramePr/>
          <p:nvPr/>
        </p:nvGraphicFramePr>
        <p:xfrm>
          <a:off x="5628005" y="3256915"/>
          <a:ext cx="2078355" cy="2869565"/>
        </p:xfrm>
        <a:graphic>
          <a:graphicData uri="http://schemas.openxmlformats.org/presentationml/2006/ole">
            <mc:AlternateContent xmlns:mc="http://schemas.openxmlformats.org/markup-compatibility/2006">
              <mc:Choice xmlns:v="urn:schemas-microsoft-com:vml" Requires="v">
                <p:oleObj spid="_x0000_s11" name="" r:id="rId3" imgW="2076450" imgH="2867025" progId="Paint.Picture">
                  <p:embed/>
                </p:oleObj>
              </mc:Choice>
              <mc:Fallback>
                <p:oleObj name="" r:id="rId3" imgW="2076450" imgH="2867025" progId="Paint.Picture">
                  <p:embed/>
                  <p:pic>
                    <p:nvPicPr>
                      <p:cNvPr id="0" name="图片 8"/>
                      <p:cNvPicPr/>
                      <p:nvPr/>
                    </p:nvPicPr>
                    <p:blipFill>
                      <a:blip r:embed="rId4"/>
                      <a:stretch>
                        <a:fillRect/>
                      </a:stretch>
                    </p:blipFill>
                    <p:spPr>
                      <a:xfrm>
                        <a:off x="5628005" y="3256915"/>
                        <a:ext cx="2078355" cy="2869565"/>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 Eventual … Journey</a:t>
            </a:r>
            <a:endParaRPr lang="zh-CN" altLang="en-US" dirty="0"/>
          </a:p>
        </p:txBody>
      </p:sp>
      <p:sp>
        <p:nvSpPr>
          <p:cNvPr id="3" name="内容占位符 2"/>
          <p:cNvSpPr>
            <a:spLocks noGrp="1"/>
          </p:cNvSpPr>
          <p:nvPr>
            <p:ph idx="1"/>
          </p:nvPr>
        </p:nvSpPr>
        <p:spPr/>
        <p:txBody>
          <a:bodyPr/>
          <a:lstStyle/>
          <a:p>
            <a:r>
              <a:rPr lang="zh-CN" altLang="en-US" dirty="0"/>
              <a:t>解题</a:t>
            </a:r>
            <a:r>
              <a:rPr lang="zh-CN" altLang="en-US" dirty="0" smtClean="0"/>
              <a:t>思路：</a:t>
            </a:r>
            <a:endParaRPr lang="en-US" altLang="zh-CN" dirty="0" smtClean="0"/>
          </a:p>
          <a:p>
            <a:pPr marL="0" indent="0">
              <a:buNone/>
            </a:pPr>
            <a:r>
              <a:rPr lang="en-US" altLang="zh-CN" sz="2000" dirty="0"/>
              <a:t>	</a:t>
            </a:r>
            <a:r>
              <a:rPr lang="zh-CN" altLang="en-US" sz="2000" dirty="0"/>
              <a:t>经过模拟发现一个点权为</a:t>
            </a:r>
            <a:r>
              <a:rPr lang="en-US" altLang="zh-CN" sz="2000" dirty="0"/>
              <a:t>(</a:t>
            </a:r>
            <a:r>
              <a:rPr lang="en-US" altLang="zh-CN" sz="2000" dirty="0"/>
              <a:t>x)</a:t>
            </a:r>
            <a:r>
              <a:rPr lang="zh-CN" altLang="en-US" sz="2000" dirty="0"/>
              <a:t>的点一共可以分成几种情况讨论：</a:t>
            </a:r>
            <a:endParaRPr lang="zh-CN" altLang="en-US" sz="2000" dirty="0"/>
          </a:p>
          <a:p>
            <a:pPr marL="0" indent="0">
              <a:buNone/>
            </a:pPr>
            <a:r>
              <a:rPr lang="en-US" altLang="zh-CN" sz="2000" dirty="0"/>
              <a:t>		</a:t>
            </a:r>
            <a:r>
              <a:rPr lang="zh-CN" altLang="en-US" sz="2000" dirty="0"/>
              <a:t>直接走到所有的</a:t>
            </a:r>
            <a:r>
              <a:rPr lang="en-US" altLang="zh-CN" sz="2000" dirty="0"/>
              <a:t>(</a:t>
            </a:r>
            <a:r>
              <a:rPr lang="en-US" altLang="zh-CN" sz="2000" dirty="0"/>
              <a:t>x)</a:t>
            </a:r>
            <a:r>
              <a:rPr lang="zh-CN" altLang="en-US" sz="2000" dirty="0"/>
              <a:t>点，共花费</a:t>
            </a:r>
            <a:r>
              <a:rPr lang="en-US" altLang="zh-CN" sz="2000" dirty="0"/>
              <a:t>sum(x)-1</a:t>
            </a:r>
            <a:r>
              <a:rPr lang="zh-CN" altLang="en-US" sz="2000" dirty="0"/>
              <a:t>。</a:t>
            </a:r>
            <a:endParaRPr lang="zh-CN" altLang="en-US" sz="2000" dirty="0"/>
          </a:p>
          <a:p>
            <a:pPr marL="0" indent="0">
              <a:buNone/>
            </a:pPr>
            <a:r>
              <a:rPr lang="en-US" altLang="zh-CN" sz="2000" dirty="0"/>
              <a:t>		</a:t>
            </a:r>
            <a:r>
              <a:rPr lang="zh-CN" altLang="en-US" sz="2000" dirty="0"/>
              <a:t>直接走到所有直接相连的</a:t>
            </a:r>
            <a:r>
              <a:rPr lang="en-US" altLang="zh-CN" sz="2000" dirty="0"/>
              <a:t>(!x)</a:t>
            </a:r>
            <a:r>
              <a:rPr lang="zh-CN" altLang="en-US" sz="2000" dirty="0"/>
              <a:t>点，共花费</a:t>
            </a:r>
            <a:r>
              <a:rPr lang="en-US" altLang="zh-CN" sz="2000" dirty="0"/>
              <a:t>cnt(x)</a:t>
            </a:r>
            <a:r>
              <a:rPr lang="zh-CN" altLang="en-US" sz="2000" dirty="0"/>
              <a:t>。</a:t>
            </a:r>
            <a:endParaRPr lang="zh-CN" altLang="en-US" sz="2000" dirty="0"/>
          </a:p>
          <a:p>
            <a:pPr marL="0" indent="0">
              <a:buNone/>
            </a:pPr>
            <a:r>
              <a:rPr lang="en-US" altLang="zh-CN" sz="2000" dirty="0"/>
              <a:t>		</a:t>
            </a:r>
            <a:r>
              <a:rPr lang="zh-CN" altLang="en-US" sz="2000" dirty="0"/>
              <a:t>如果没有直接相连的</a:t>
            </a:r>
            <a:r>
              <a:rPr lang="en-US" altLang="zh-CN" sz="2000" dirty="0"/>
              <a:t>(!x)</a:t>
            </a:r>
            <a:r>
              <a:rPr lang="zh-CN" altLang="en-US" sz="2000" dirty="0"/>
              <a:t>，则花费</a:t>
            </a:r>
            <a:r>
              <a:rPr lang="en-US" altLang="zh-CN" sz="2000" dirty="0"/>
              <a:t>3*t(!x)</a:t>
            </a:r>
            <a:r>
              <a:rPr lang="zh-CN" altLang="en-US" sz="2000" dirty="0"/>
              <a:t>。</a:t>
            </a:r>
            <a:endParaRPr lang="zh-CN" altLang="en-US" sz="2000" dirty="0"/>
          </a:p>
          <a:p>
            <a:pPr marL="0" indent="0">
              <a:buNone/>
            </a:pPr>
            <a:r>
              <a:rPr lang="en-US" altLang="zh-CN" sz="2000" dirty="0"/>
              <a:t>		</a:t>
            </a:r>
            <a:r>
              <a:rPr lang="zh-CN" altLang="en-US" sz="2000" dirty="0"/>
              <a:t>然后再花费</a:t>
            </a:r>
            <a:r>
              <a:rPr lang="en-US" altLang="zh-CN" sz="2000" dirty="0"/>
              <a:t>2*(sum(x)-t(!x))</a:t>
            </a:r>
            <a:r>
              <a:rPr lang="zh-CN" altLang="en-US" sz="2000" dirty="0"/>
              <a:t>走完全部点。</a:t>
            </a:r>
            <a:endParaRPr lang="zh-CN" altLang="en-US" sz="2000" dirty="0"/>
          </a:p>
          <a:p>
            <a:pPr marL="0" indent="0">
              <a:buNone/>
            </a:pPr>
            <a:r>
              <a:rPr lang="en-US" altLang="zh-CN" sz="2000" dirty="0"/>
              <a:t>	</a:t>
            </a:r>
            <a:r>
              <a:rPr lang="zh-CN" altLang="en-US" sz="2000" dirty="0"/>
              <a:t>其中</a:t>
            </a:r>
            <a:r>
              <a:rPr lang="en-US" altLang="zh-CN" sz="2000" dirty="0"/>
              <a:t>sum(x)</a:t>
            </a:r>
            <a:r>
              <a:rPr lang="zh-CN" altLang="en-US" sz="2000" dirty="0"/>
              <a:t>代表权值为</a:t>
            </a:r>
            <a:r>
              <a:rPr lang="en-US" altLang="zh-CN" sz="2000" dirty="0"/>
              <a:t>(</a:t>
            </a:r>
            <a:r>
              <a:rPr lang="en-US" altLang="zh-CN" sz="2000" dirty="0"/>
              <a:t>x)</a:t>
            </a:r>
            <a:r>
              <a:rPr lang="zh-CN" altLang="en-US" sz="2000" dirty="0"/>
              <a:t>的点的个数。</a:t>
            </a:r>
            <a:endParaRPr lang="zh-CN" altLang="en-US" sz="2000" dirty="0"/>
          </a:p>
          <a:p>
            <a:pPr marL="0" indent="0">
              <a:buNone/>
            </a:pPr>
            <a:r>
              <a:rPr lang="en-US" altLang="zh-CN" sz="2000" dirty="0"/>
              <a:t>	cnt(x)</a:t>
            </a:r>
            <a:r>
              <a:rPr lang="zh-CN" altLang="en-US" sz="2000" dirty="0"/>
              <a:t>为这个权值为</a:t>
            </a:r>
            <a:r>
              <a:rPr lang="en-US" altLang="zh-CN" sz="2000" dirty="0"/>
              <a:t>(</a:t>
            </a:r>
            <a:r>
              <a:rPr lang="en-US" altLang="zh-CN" sz="2000" dirty="0"/>
              <a:t>x)</a:t>
            </a:r>
            <a:r>
              <a:rPr lang="zh-CN" altLang="en-US" sz="2000" dirty="0"/>
              <a:t>的点直接连接的</a:t>
            </a:r>
            <a:r>
              <a:rPr lang="en-US" altLang="zh-CN" sz="2000" dirty="0"/>
              <a:t>(!x)</a:t>
            </a:r>
            <a:r>
              <a:rPr lang="zh-CN" altLang="en-US" sz="2000" dirty="0"/>
              <a:t>点的数量。</a:t>
            </a:r>
            <a:endParaRPr lang="zh-CN" altLang="en-US" sz="2000" dirty="0"/>
          </a:p>
          <a:p>
            <a:pPr marL="0" indent="0">
              <a:buNone/>
            </a:pPr>
            <a:r>
              <a:rPr lang="en-US" altLang="zh-CN" sz="2000" dirty="0"/>
              <a:t>	t(x)</a:t>
            </a:r>
            <a:r>
              <a:rPr lang="zh-CN" altLang="en-US" sz="2000" dirty="0"/>
              <a:t>代表权值为</a:t>
            </a:r>
            <a:r>
              <a:rPr lang="en-US" altLang="zh-CN" sz="2000" dirty="0"/>
              <a:t>(x)</a:t>
            </a:r>
            <a:r>
              <a:rPr lang="zh-CN" altLang="en-US" sz="2000" dirty="0"/>
              <a:t>并且没有</a:t>
            </a:r>
            <a:r>
              <a:rPr lang="en-US" altLang="zh-CN" sz="2000" dirty="0"/>
              <a:t>(!x)</a:t>
            </a:r>
            <a:r>
              <a:rPr lang="zh-CN" altLang="en-US" sz="2000" dirty="0"/>
              <a:t>直接相连的点的数量（被孤立</a:t>
            </a:r>
            <a:r>
              <a:rPr lang="zh-CN" altLang="en-US" sz="2000" dirty="0"/>
              <a:t>）。</a:t>
            </a:r>
            <a:endParaRPr lang="en-US" altLang="zh-C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 Eventual … Journey</a:t>
            </a:r>
            <a:endParaRPr lang="zh-CN" altLang="en-US" dirty="0"/>
          </a:p>
        </p:txBody>
      </p:sp>
      <p:sp>
        <p:nvSpPr>
          <p:cNvPr id="3" name="内容占位符 2"/>
          <p:cNvSpPr>
            <a:spLocks noGrp="1"/>
          </p:cNvSpPr>
          <p:nvPr>
            <p:ph idx="1"/>
          </p:nvPr>
        </p:nvSpPr>
        <p:spPr/>
        <p:txBody>
          <a:bodyPr/>
          <a:lstStyle/>
          <a:p>
            <a:r>
              <a:rPr lang="zh-CN" altLang="en-US" dirty="0" smtClean="0"/>
              <a:t>参考代码</a:t>
            </a:r>
            <a:r>
              <a:rPr lang="zh-CN" altLang="en-US" dirty="0" smtClean="0"/>
              <a:t>：</a:t>
            </a:r>
            <a:endParaRPr lang="en-US" altLang="zh-CN" dirty="0" smtClean="0"/>
          </a:p>
          <a:p>
            <a:pPr marL="0" indent="0">
              <a:buNone/>
            </a:pPr>
            <a:r>
              <a:rPr lang="en-US" altLang="zh-CN" sz="2000" dirty="0"/>
              <a:t>	L.cpp</a:t>
            </a:r>
            <a:endParaRPr lang="en-US" altLang="zh-C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 Interstellar … Fantasy</a:t>
            </a:r>
            <a:endParaRPr lang="zh-CN" altLang="en-US" dirty="0"/>
          </a:p>
        </p:txBody>
      </p:sp>
      <p:sp>
        <p:nvSpPr>
          <p:cNvPr id="3" name="内容占位符 2"/>
          <p:cNvSpPr>
            <a:spLocks noGrp="1"/>
          </p:cNvSpPr>
          <p:nvPr>
            <p:ph idx="1"/>
          </p:nvPr>
        </p:nvSpPr>
        <p:spPr/>
        <p:txBody>
          <a:bodyPr/>
          <a:lstStyle/>
          <a:p>
            <a:r>
              <a:rPr lang="zh-CN" altLang="en-US" dirty="0" smtClean="0"/>
              <a:t>题目大意：</a:t>
            </a:r>
            <a:endParaRPr lang="en-US" altLang="zh-CN" dirty="0" smtClean="0"/>
          </a:p>
          <a:p>
            <a:pPr marL="0" indent="0">
              <a:buNone/>
            </a:pPr>
            <a:r>
              <a:rPr lang="en-US" altLang="zh-CN" dirty="0"/>
              <a:t>	</a:t>
            </a:r>
            <a:r>
              <a:rPr lang="zh-CN" altLang="en-US" dirty="0" smtClean="0"/>
              <a:t>给定空间内点</a:t>
            </a:r>
            <a:r>
              <a:rPr lang="en-US" altLang="zh-CN" dirty="0" smtClean="0"/>
              <a:t>O(</a:t>
            </a:r>
            <a:r>
              <a:rPr lang="en-US" altLang="zh-CN" dirty="0" err="1" smtClean="0"/>
              <a:t>Ox,Oy,Oz</a:t>
            </a:r>
            <a:r>
              <a:rPr lang="en-US" altLang="zh-CN" dirty="0" smtClean="0"/>
              <a:t>)</a:t>
            </a:r>
            <a:r>
              <a:rPr lang="zh-CN" altLang="en-US" dirty="0" smtClean="0"/>
              <a:t>，</a:t>
            </a:r>
            <a:r>
              <a:rPr lang="zh-CN" altLang="en-US" dirty="0" smtClean="0"/>
              <a:t>作以</a:t>
            </a:r>
            <a:r>
              <a:rPr lang="en-US" altLang="zh-CN" dirty="0" smtClean="0"/>
              <a:t>R</a:t>
            </a:r>
            <a:r>
              <a:rPr lang="zh-CN" altLang="en-US" dirty="0" smtClean="0"/>
              <a:t>为半径的球的球心，又给定空间内两点</a:t>
            </a:r>
            <a:r>
              <a:rPr lang="en-US" altLang="zh-CN" dirty="0" smtClean="0"/>
              <a:t>A(</a:t>
            </a:r>
            <a:r>
              <a:rPr lang="en-US" altLang="zh-CN" dirty="0" err="1" smtClean="0"/>
              <a:t>Ax,Ay,Az</a:t>
            </a:r>
            <a:r>
              <a:rPr lang="en-US" altLang="zh-CN" dirty="0" smtClean="0"/>
              <a:t>)</a:t>
            </a:r>
            <a:r>
              <a:rPr lang="zh-CN" altLang="en-US" dirty="0" smtClean="0"/>
              <a:t>、</a:t>
            </a:r>
            <a:r>
              <a:rPr lang="en-US" altLang="zh-CN" dirty="0" smtClean="0"/>
              <a:t>B(</a:t>
            </a:r>
            <a:r>
              <a:rPr lang="en-US" altLang="zh-CN" dirty="0" err="1" smtClean="0"/>
              <a:t>Bx,By,Bz</a:t>
            </a:r>
            <a:r>
              <a:rPr lang="en-US" altLang="zh-CN" dirty="0" smtClean="0"/>
              <a:t>)</a:t>
            </a:r>
            <a:r>
              <a:rPr lang="zh-CN" altLang="en-US" dirty="0" smtClean="0"/>
              <a:t>，求解</a:t>
            </a:r>
            <a:r>
              <a:rPr lang="en-US" altLang="zh-CN" dirty="0" smtClean="0"/>
              <a:t>A</a:t>
            </a:r>
            <a:r>
              <a:rPr lang="zh-CN" altLang="en-US" dirty="0" smtClean="0"/>
              <a:t>到</a:t>
            </a:r>
            <a:r>
              <a:rPr lang="en-US" altLang="zh-CN" dirty="0" smtClean="0"/>
              <a:t>B</a:t>
            </a:r>
            <a:r>
              <a:rPr lang="zh-CN" altLang="en-US" dirty="0" smtClean="0"/>
              <a:t>的最短距离。路径不可穿过球体</a:t>
            </a:r>
            <a:r>
              <a:rPr lang="zh-CN" altLang="en-US" dirty="0" smtClean="0"/>
              <a:t>，</a:t>
            </a:r>
            <a:r>
              <a:rPr lang="zh-CN" altLang="en-US" dirty="0"/>
              <a:t>但</a:t>
            </a:r>
            <a:r>
              <a:rPr lang="zh-CN" altLang="en-US" dirty="0" smtClean="0"/>
              <a:t>可以</a:t>
            </a:r>
            <a:r>
              <a:rPr lang="zh-CN" altLang="en-US" dirty="0" smtClean="0"/>
              <a:t>在</a:t>
            </a:r>
            <a:r>
              <a:rPr lang="zh-CN" altLang="en-US" dirty="0" smtClean="0"/>
              <a:t>球面行走</a:t>
            </a:r>
            <a:r>
              <a:rPr lang="zh-CN" altLang="en-US" dirty="0" smtClean="0"/>
              <a:t>。</a:t>
            </a:r>
            <a:endParaRPr lang="en-US" altLang="zh-CN" dirty="0" smtClean="0"/>
          </a:p>
          <a:p>
            <a:r>
              <a:rPr lang="zh-CN" altLang="en-US" dirty="0" smtClean="0"/>
              <a:t>输入数据：</a:t>
            </a:r>
            <a:endParaRPr lang="en-US" altLang="zh-CN" dirty="0" smtClean="0"/>
          </a:p>
          <a:p>
            <a:pPr marL="457200" lvl="1" indent="0">
              <a:buNone/>
            </a:pPr>
            <a:r>
              <a:rPr lang="en-US" altLang="zh-CN" dirty="0" smtClean="0"/>
              <a:t>O</a:t>
            </a:r>
            <a:r>
              <a:rPr lang="zh-CN" altLang="en-US" dirty="0" smtClean="0"/>
              <a:t>，</a:t>
            </a:r>
            <a:r>
              <a:rPr lang="en-US" altLang="zh-CN" dirty="0" smtClean="0"/>
              <a:t>A</a:t>
            </a:r>
            <a:r>
              <a:rPr lang="zh-CN" altLang="en-US" dirty="0" smtClean="0"/>
              <a:t>，</a:t>
            </a:r>
            <a:r>
              <a:rPr lang="en-US" altLang="zh-CN" dirty="0" smtClean="0"/>
              <a:t>B</a:t>
            </a:r>
            <a:r>
              <a:rPr lang="zh-CN" altLang="en-US" dirty="0" smtClean="0"/>
              <a:t>三点坐标以及球体半径</a:t>
            </a:r>
            <a:r>
              <a:rPr lang="en-US" altLang="zh-CN" dirty="0" smtClean="0"/>
              <a:t>R</a:t>
            </a:r>
            <a:r>
              <a:rPr lang="zh-CN" altLang="en-US" dirty="0" smtClean="0"/>
              <a:t>。</a:t>
            </a:r>
            <a:endParaRPr lang="zh-CN" altLang="en-US" dirty="0" smtClean="0"/>
          </a:p>
          <a:p>
            <a:pPr marL="0" indent="0">
              <a:buNone/>
            </a:pPr>
            <a:r>
              <a:rPr lang="en-US" altLang="zh-CN" dirty="0"/>
              <a:t>     </a:t>
            </a:r>
            <a:r>
              <a:rPr lang="zh-CN" altLang="en-US" dirty="0"/>
              <a:t>精度</a:t>
            </a:r>
            <a:r>
              <a:rPr lang="en-US" altLang="zh-CN" dirty="0"/>
              <a:t>1e-6</a:t>
            </a:r>
            <a:r>
              <a:rPr lang="zh-CN" altLang="en-US" dirty="0"/>
              <a:t>。</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6243</Words>
  <Application>WPS 演示</Application>
  <PresentationFormat>全屏显示(4:3)</PresentationFormat>
  <Paragraphs>410</Paragraphs>
  <Slides>40</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6</vt:i4>
      </vt:variant>
      <vt:variant>
        <vt:lpstr>幻灯片标题</vt:lpstr>
      </vt:variant>
      <vt:variant>
        <vt:i4>40</vt:i4>
      </vt:variant>
    </vt:vector>
  </HeadingPairs>
  <TitlesOfParts>
    <vt:vector size="54" baseType="lpstr">
      <vt:lpstr>Arial</vt:lpstr>
      <vt:lpstr>宋体</vt:lpstr>
      <vt:lpstr>Wingdings</vt:lpstr>
      <vt:lpstr>楷体</vt:lpstr>
      <vt:lpstr>Calibri</vt:lpstr>
      <vt:lpstr>微软雅黑</vt:lpstr>
      <vt:lpstr>Arial Unicode MS</vt:lpstr>
      <vt:lpstr>Office 主题​​</vt:lpstr>
      <vt:lpstr>Paint.Picture</vt:lpstr>
      <vt:lpstr>Paint.Picture</vt:lpstr>
      <vt:lpstr>Paint.Picture</vt:lpstr>
      <vt:lpstr>Paint.Picture</vt:lpstr>
      <vt:lpstr>Paint.Picture</vt:lpstr>
      <vt:lpstr>Paint.Picture</vt:lpstr>
      <vt:lpstr>2018-2019 ACM-ICPC, Asia East Continent Finals</vt:lpstr>
      <vt:lpstr>L. Eventual … Journey</vt:lpstr>
      <vt:lpstr>L. Eventual … Journey</vt:lpstr>
      <vt:lpstr>L. Eventual … Journey</vt:lpstr>
      <vt:lpstr>L. Eventual … Journey</vt:lpstr>
      <vt:lpstr>L. Eventual … Journey</vt:lpstr>
      <vt:lpstr>L. Eventual … Journey</vt:lpstr>
      <vt:lpstr>L. Eventual … Journey</vt:lpstr>
      <vt:lpstr>F. Interstellar … Fantasy</vt:lpstr>
      <vt:lpstr>F. Interstellar … Fantasy</vt:lpstr>
      <vt:lpstr>F. Interstellar … Fantasy</vt:lpstr>
      <vt:lpstr>F. Interstellar … Fantasy</vt:lpstr>
      <vt:lpstr>F. Interstellar … Fantasy</vt:lpstr>
      <vt:lpstr>F. Interstellar … Fantasy</vt:lpstr>
      <vt:lpstr>I. Misunderstood … Missing</vt:lpstr>
      <vt:lpstr>I. Misunderstood … Missing</vt:lpstr>
      <vt:lpstr>I. Misunderstood … Missing</vt:lpstr>
      <vt:lpstr>I. Misunderstood … Missing</vt:lpstr>
      <vt:lpstr>I. Misunderstood … Missing</vt:lpstr>
      <vt:lpstr>I. Misunderstood … Missing</vt:lpstr>
      <vt:lpstr>I. Misunderstood … Missing</vt:lpstr>
      <vt:lpstr>I. Misunderstood … Missing</vt:lpstr>
      <vt:lpstr>I. Misunderstood … Missing</vt:lpstr>
      <vt:lpstr>C. Heretical … Möbius</vt:lpstr>
      <vt:lpstr>C. Heretical … Möbius</vt:lpstr>
      <vt:lpstr>C. Heretical … Möbius</vt:lpstr>
      <vt:lpstr>C. Heretical … Möbius</vt:lpstr>
      <vt:lpstr>C. Heretical … Möbius</vt:lpstr>
      <vt:lpstr>C. Heretical … Möbius</vt:lpstr>
      <vt:lpstr>C. Heretical … Möbius</vt:lpstr>
      <vt:lpstr>C. Heretical … Möbius</vt:lpstr>
      <vt:lpstr>C. Heretical … Möbius</vt:lpstr>
      <vt:lpstr>C. Heretical … Möbius</vt:lpstr>
      <vt:lpstr>C. Heretical … Möbius</vt:lpstr>
      <vt:lpstr>G. Omnipotent … Garland</vt:lpstr>
      <vt:lpstr>G. Omnipotent … Garland</vt:lpstr>
      <vt:lpstr>G. Omnipotent … Garland</vt:lpstr>
      <vt:lpstr>G. Omnipotent … Garland</vt:lpstr>
      <vt:lpstr>G. Omnipotent … Garland</vt:lpstr>
      <vt:lpstr>G. Omnipotent … Garland</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2018-2019 ACM-ICPC, Asia East Continent Finals</dc:title>
  <dc:creator>a</dc:creator>
  <cp:lastModifiedBy>Schrödinger＇s Submit</cp:lastModifiedBy>
  <cp:revision>59</cp:revision>
  <dcterms:created xsi:type="dcterms:W3CDTF">2019-07-23T04:42:00Z</dcterms:created>
  <dcterms:modified xsi:type="dcterms:W3CDTF">2019-08-12T11:44:47Z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2052-11.1.0.8894</vt:lpwstr>
  </property>
</Properties>
</file>