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2" r:id="rId6"/>
    <p:sldId id="273" r:id="rId7"/>
    <p:sldId id="275" r:id="rId8"/>
    <p:sldId id="276" r:id="rId9"/>
    <p:sldId id="274" r:id="rId10"/>
    <p:sldId id="277" r:id="rId11"/>
    <p:sldId id="278" r:id="rId12"/>
    <p:sldId id="279" r:id="rId13"/>
    <p:sldId id="280" r:id="rId14"/>
    <p:sldId id="281" r:id="rId15"/>
    <p:sldId id="282" r:id="rId16"/>
    <p:sldId id="283" r:id="rId17"/>
    <p:sldId id="257" r:id="rId18"/>
    <p:sldId id="258" r:id="rId19"/>
    <p:sldId id="259" r:id="rId20"/>
    <p:sldId id="260" r:id="rId21"/>
    <p:sldId id="261" r:id="rId22"/>
    <p:sldId id="262" r:id="rId23"/>
    <p:sldId id="264" r:id="rId24"/>
    <p:sldId id="263" r:id="rId25"/>
    <p:sldId id="265" r:id="rId26"/>
    <p:sldId id="266" r:id="rId27"/>
    <p:sldId id="267" r:id="rId28"/>
    <p:sldId id="268" r:id="rId29"/>
    <p:sldId id="284" r:id="rId30"/>
    <p:sldId id="285" r:id="rId31"/>
    <p:sldId id="286" r:id="rId32"/>
    <p:sldId id="287" r:id="rId33"/>
    <p:sldId id="288"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绪桢 江" initials="绪桢" lastIdx="1" clrIdx="0">
    <p:extLst>
      <p:ext uri="{19B8F6BF-5375-455C-9EA6-DF929625EA0E}">
        <p15:presenceInfo xmlns:p15="http://schemas.microsoft.com/office/powerpoint/2012/main" xmlns="" userId="830d95c96ced3c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4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D1A9678-FC9D-48C5-92E8-7B3A0E32DBA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D83872F9-6704-4343-AE59-F857721CC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3A4C9B5C-3491-4836-8141-8065144F3A16}"/>
              </a:ext>
            </a:extLst>
          </p:cNvPr>
          <p:cNvSpPr>
            <a:spLocks noGrp="1"/>
          </p:cNvSpPr>
          <p:nvPr>
            <p:ph type="dt" sz="half" idx="10"/>
          </p:nvPr>
        </p:nvSpPr>
        <p:spPr/>
        <p:txBody>
          <a:bodyPr/>
          <a:lstStyle/>
          <a:p>
            <a:fld id="{57ADF1DB-CA71-475A-9C1B-6B4C503B83EC}"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xmlns="" id="{8089CB4C-CACE-4CE2-A2C9-291AB8008A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60BFF55-D5E7-46A5-9BD6-8ABFD015A0C7}"/>
              </a:ext>
            </a:extLst>
          </p:cNvPr>
          <p:cNvSpPr>
            <a:spLocks noGrp="1"/>
          </p:cNvSpPr>
          <p:nvPr>
            <p:ph type="sldNum" sz="quarter" idx="12"/>
          </p:nvPr>
        </p:nvSpPr>
        <p:spPr/>
        <p:txBody>
          <a:bodyPr/>
          <a:lstStyle/>
          <a:p>
            <a:fld id="{49D514E8-E079-4A2F-BFD4-6AF033B96EFF}" type="slidenum">
              <a:rPr lang="zh-CN" altLang="en-US" smtClean="0"/>
              <a:t>‹#›</a:t>
            </a:fld>
            <a:endParaRPr lang="zh-CN" altLang="en-US"/>
          </a:p>
        </p:txBody>
      </p:sp>
    </p:spTree>
    <p:extLst>
      <p:ext uri="{BB962C8B-B14F-4D97-AF65-F5344CB8AC3E}">
        <p14:creationId xmlns:p14="http://schemas.microsoft.com/office/powerpoint/2010/main" val="2161977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43D40CF-7BC8-4E90-8C51-9BF4997A051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4F9D9F93-75AA-4EA5-888C-1186A67C44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A9B5ADB5-9D04-4992-ABBD-F9F0511F5E85}"/>
              </a:ext>
            </a:extLst>
          </p:cNvPr>
          <p:cNvSpPr>
            <a:spLocks noGrp="1"/>
          </p:cNvSpPr>
          <p:nvPr>
            <p:ph type="dt" sz="half" idx="10"/>
          </p:nvPr>
        </p:nvSpPr>
        <p:spPr/>
        <p:txBody>
          <a:bodyPr/>
          <a:lstStyle/>
          <a:p>
            <a:fld id="{57ADF1DB-CA71-475A-9C1B-6B4C503B83EC}"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xmlns="" id="{222E41CD-B25D-4EF6-A88D-7EF8838618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2C1CF93-FF23-4365-9DB9-866944175CB3}"/>
              </a:ext>
            </a:extLst>
          </p:cNvPr>
          <p:cNvSpPr>
            <a:spLocks noGrp="1"/>
          </p:cNvSpPr>
          <p:nvPr>
            <p:ph type="sldNum" sz="quarter" idx="12"/>
          </p:nvPr>
        </p:nvSpPr>
        <p:spPr/>
        <p:txBody>
          <a:bodyPr/>
          <a:lstStyle/>
          <a:p>
            <a:fld id="{49D514E8-E079-4A2F-BFD4-6AF033B96EFF}" type="slidenum">
              <a:rPr lang="zh-CN" altLang="en-US" smtClean="0"/>
              <a:t>‹#›</a:t>
            </a:fld>
            <a:endParaRPr lang="zh-CN" altLang="en-US"/>
          </a:p>
        </p:txBody>
      </p:sp>
    </p:spTree>
    <p:extLst>
      <p:ext uri="{BB962C8B-B14F-4D97-AF65-F5344CB8AC3E}">
        <p14:creationId xmlns:p14="http://schemas.microsoft.com/office/powerpoint/2010/main" val="36138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63B4F0A5-4B36-42FD-B8CF-9007AE01B57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E265DD69-7F7A-4556-85B1-3DDC7EF0558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0EA4E045-DFBC-494B-A034-0542380FDA59}"/>
              </a:ext>
            </a:extLst>
          </p:cNvPr>
          <p:cNvSpPr>
            <a:spLocks noGrp="1"/>
          </p:cNvSpPr>
          <p:nvPr>
            <p:ph type="dt" sz="half" idx="10"/>
          </p:nvPr>
        </p:nvSpPr>
        <p:spPr/>
        <p:txBody>
          <a:bodyPr/>
          <a:lstStyle/>
          <a:p>
            <a:fld id="{57ADF1DB-CA71-475A-9C1B-6B4C503B83EC}"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xmlns="" id="{88581450-2168-4EDB-BFD2-14137C6F00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F9FDBF2-1B51-4A6C-BB0F-A95B99622F45}"/>
              </a:ext>
            </a:extLst>
          </p:cNvPr>
          <p:cNvSpPr>
            <a:spLocks noGrp="1"/>
          </p:cNvSpPr>
          <p:nvPr>
            <p:ph type="sldNum" sz="quarter" idx="12"/>
          </p:nvPr>
        </p:nvSpPr>
        <p:spPr/>
        <p:txBody>
          <a:bodyPr/>
          <a:lstStyle/>
          <a:p>
            <a:fld id="{49D514E8-E079-4A2F-BFD4-6AF033B96EFF}" type="slidenum">
              <a:rPr lang="zh-CN" altLang="en-US" smtClean="0"/>
              <a:t>‹#›</a:t>
            </a:fld>
            <a:endParaRPr lang="zh-CN" altLang="en-US"/>
          </a:p>
        </p:txBody>
      </p:sp>
    </p:spTree>
    <p:extLst>
      <p:ext uri="{BB962C8B-B14F-4D97-AF65-F5344CB8AC3E}">
        <p14:creationId xmlns:p14="http://schemas.microsoft.com/office/powerpoint/2010/main" val="2726546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29ACCC9-2DB8-436A-B5A7-5C7E4B5F7F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B2139672-91BC-42DA-AA00-A45D160DA87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DA576D96-1F56-43A2-AD0E-34EAABEB1E8D}"/>
              </a:ext>
            </a:extLst>
          </p:cNvPr>
          <p:cNvSpPr>
            <a:spLocks noGrp="1"/>
          </p:cNvSpPr>
          <p:nvPr>
            <p:ph type="dt" sz="half" idx="10"/>
          </p:nvPr>
        </p:nvSpPr>
        <p:spPr/>
        <p:txBody>
          <a:bodyPr/>
          <a:lstStyle/>
          <a:p>
            <a:fld id="{57ADF1DB-CA71-475A-9C1B-6B4C503B83EC}"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xmlns="" id="{3A23F117-F461-4C6B-AEB6-FFC3FD2261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FF7AD40-D46C-4C14-8B7B-5E6721CE79C0}"/>
              </a:ext>
            </a:extLst>
          </p:cNvPr>
          <p:cNvSpPr>
            <a:spLocks noGrp="1"/>
          </p:cNvSpPr>
          <p:nvPr>
            <p:ph type="sldNum" sz="quarter" idx="12"/>
          </p:nvPr>
        </p:nvSpPr>
        <p:spPr/>
        <p:txBody>
          <a:bodyPr/>
          <a:lstStyle/>
          <a:p>
            <a:fld id="{49D514E8-E079-4A2F-BFD4-6AF033B96EFF}" type="slidenum">
              <a:rPr lang="zh-CN" altLang="en-US" smtClean="0"/>
              <a:t>‹#›</a:t>
            </a:fld>
            <a:endParaRPr lang="zh-CN" altLang="en-US"/>
          </a:p>
        </p:txBody>
      </p:sp>
    </p:spTree>
    <p:extLst>
      <p:ext uri="{BB962C8B-B14F-4D97-AF65-F5344CB8AC3E}">
        <p14:creationId xmlns:p14="http://schemas.microsoft.com/office/powerpoint/2010/main" val="4211795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F8C36AD-FD24-4EF3-85A6-2D83503881C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B570372F-F468-4F6A-B8A8-9D16EFF59E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15905AA4-E32B-4973-AF03-EB23C5EA9AD1}"/>
              </a:ext>
            </a:extLst>
          </p:cNvPr>
          <p:cNvSpPr>
            <a:spLocks noGrp="1"/>
          </p:cNvSpPr>
          <p:nvPr>
            <p:ph type="dt" sz="half" idx="10"/>
          </p:nvPr>
        </p:nvSpPr>
        <p:spPr/>
        <p:txBody>
          <a:bodyPr/>
          <a:lstStyle/>
          <a:p>
            <a:fld id="{57ADF1DB-CA71-475A-9C1B-6B4C503B83EC}"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xmlns="" id="{1F9ACB8A-ACC6-47AB-949F-AA0B12035E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735BC62-3FBA-46F7-B96C-0E7B7A7EA05E}"/>
              </a:ext>
            </a:extLst>
          </p:cNvPr>
          <p:cNvSpPr>
            <a:spLocks noGrp="1"/>
          </p:cNvSpPr>
          <p:nvPr>
            <p:ph type="sldNum" sz="quarter" idx="12"/>
          </p:nvPr>
        </p:nvSpPr>
        <p:spPr/>
        <p:txBody>
          <a:bodyPr/>
          <a:lstStyle/>
          <a:p>
            <a:fld id="{49D514E8-E079-4A2F-BFD4-6AF033B96EFF}" type="slidenum">
              <a:rPr lang="zh-CN" altLang="en-US" smtClean="0"/>
              <a:t>‹#›</a:t>
            </a:fld>
            <a:endParaRPr lang="zh-CN" altLang="en-US"/>
          </a:p>
        </p:txBody>
      </p:sp>
    </p:spTree>
    <p:extLst>
      <p:ext uri="{BB962C8B-B14F-4D97-AF65-F5344CB8AC3E}">
        <p14:creationId xmlns:p14="http://schemas.microsoft.com/office/powerpoint/2010/main" val="162011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C4A764C-22D1-48BE-894D-1855F017005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A2E05291-B524-4A46-8173-65CFEA62E59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54F0ED27-D0A6-4727-BC53-B7B201932DC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BB8D89BC-EAFC-405B-A20C-D8EC5C8EFC0B}"/>
              </a:ext>
            </a:extLst>
          </p:cNvPr>
          <p:cNvSpPr>
            <a:spLocks noGrp="1"/>
          </p:cNvSpPr>
          <p:nvPr>
            <p:ph type="dt" sz="half" idx="10"/>
          </p:nvPr>
        </p:nvSpPr>
        <p:spPr/>
        <p:txBody>
          <a:bodyPr/>
          <a:lstStyle/>
          <a:p>
            <a:fld id="{57ADF1DB-CA71-475A-9C1B-6B4C503B83EC}" type="datetimeFigureOut">
              <a:rPr lang="zh-CN" altLang="en-US" smtClean="0"/>
              <a:t>2019/8/15</a:t>
            </a:fld>
            <a:endParaRPr lang="zh-CN" altLang="en-US"/>
          </a:p>
        </p:txBody>
      </p:sp>
      <p:sp>
        <p:nvSpPr>
          <p:cNvPr id="6" name="页脚占位符 5">
            <a:extLst>
              <a:ext uri="{FF2B5EF4-FFF2-40B4-BE49-F238E27FC236}">
                <a16:creationId xmlns:a16="http://schemas.microsoft.com/office/drawing/2014/main" xmlns="" id="{3DCA4195-3ADD-4061-B1D4-89941BE8BB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37B04CBB-9004-41E5-8E1A-0FF0B098F30A}"/>
              </a:ext>
            </a:extLst>
          </p:cNvPr>
          <p:cNvSpPr>
            <a:spLocks noGrp="1"/>
          </p:cNvSpPr>
          <p:nvPr>
            <p:ph type="sldNum" sz="quarter" idx="12"/>
          </p:nvPr>
        </p:nvSpPr>
        <p:spPr/>
        <p:txBody>
          <a:bodyPr/>
          <a:lstStyle/>
          <a:p>
            <a:fld id="{49D514E8-E079-4A2F-BFD4-6AF033B96EFF}" type="slidenum">
              <a:rPr lang="zh-CN" altLang="en-US" smtClean="0"/>
              <a:t>‹#›</a:t>
            </a:fld>
            <a:endParaRPr lang="zh-CN" altLang="en-US"/>
          </a:p>
        </p:txBody>
      </p:sp>
    </p:spTree>
    <p:extLst>
      <p:ext uri="{BB962C8B-B14F-4D97-AF65-F5344CB8AC3E}">
        <p14:creationId xmlns:p14="http://schemas.microsoft.com/office/powerpoint/2010/main" val="3732101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EC6ADCC-0F9C-4763-B02C-2C78EE7E1D1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F6C99D68-9E77-4190-912D-B622BB46A7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37A83675-6B45-4984-BC5D-86B0B3C5DDB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B1DBF72A-FA98-42E9-87C7-8F52966347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76E61FFD-FC57-4303-B6EE-305FB3C1146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6B7FB9AF-03B5-468B-80E7-0064826B8C28}"/>
              </a:ext>
            </a:extLst>
          </p:cNvPr>
          <p:cNvSpPr>
            <a:spLocks noGrp="1"/>
          </p:cNvSpPr>
          <p:nvPr>
            <p:ph type="dt" sz="half" idx="10"/>
          </p:nvPr>
        </p:nvSpPr>
        <p:spPr/>
        <p:txBody>
          <a:bodyPr/>
          <a:lstStyle/>
          <a:p>
            <a:fld id="{57ADF1DB-CA71-475A-9C1B-6B4C503B83EC}" type="datetimeFigureOut">
              <a:rPr lang="zh-CN" altLang="en-US" smtClean="0"/>
              <a:t>2019/8/15</a:t>
            </a:fld>
            <a:endParaRPr lang="zh-CN" altLang="en-US"/>
          </a:p>
        </p:txBody>
      </p:sp>
      <p:sp>
        <p:nvSpPr>
          <p:cNvPr id="8" name="页脚占位符 7">
            <a:extLst>
              <a:ext uri="{FF2B5EF4-FFF2-40B4-BE49-F238E27FC236}">
                <a16:creationId xmlns:a16="http://schemas.microsoft.com/office/drawing/2014/main" xmlns="" id="{719A6E15-08EF-4D41-AF35-8900D75AFC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3B10EB0E-8C1C-4C60-975A-679DC47019C6}"/>
              </a:ext>
            </a:extLst>
          </p:cNvPr>
          <p:cNvSpPr>
            <a:spLocks noGrp="1"/>
          </p:cNvSpPr>
          <p:nvPr>
            <p:ph type="sldNum" sz="quarter" idx="12"/>
          </p:nvPr>
        </p:nvSpPr>
        <p:spPr/>
        <p:txBody>
          <a:bodyPr/>
          <a:lstStyle/>
          <a:p>
            <a:fld id="{49D514E8-E079-4A2F-BFD4-6AF033B96EFF}" type="slidenum">
              <a:rPr lang="zh-CN" altLang="en-US" smtClean="0"/>
              <a:t>‹#›</a:t>
            </a:fld>
            <a:endParaRPr lang="zh-CN" altLang="en-US"/>
          </a:p>
        </p:txBody>
      </p:sp>
    </p:spTree>
    <p:extLst>
      <p:ext uri="{BB962C8B-B14F-4D97-AF65-F5344CB8AC3E}">
        <p14:creationId xmlns:p14="http://schemas.microsoft.com/office/powerpoint/2010/main" val="2506929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97DC233-6868-4CD3-BCD4-14CF26CFC81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0CF3A4E9-3040-4600-9D95-A1CE833F6057}"/>
              </a:ext>
            </a:extLst>
          </p:cNvPr>
          <p:cNvSpPr>
            <a:spLocks noGrp="1"/>
          </p:cNvSpPr>
          <p:nvPr>
            <p:ph type="dt" sz="half" idx="10"/>
          </p:nvPr>
        </p:nvSpPr>
        <p:spPr/>
        <p:txBody>
          <a:bodyPr/>
          <a:lstStyle/>
          <a:p>
            <a:fld id="{57ADF1DB-CA71-475A-9C1B-6B4C503B83EC}" type="datetimeFigureOut">
              <a:rPr lang="zh-CN" altLang="en-US" smtClean="0"/>
              <a:t>2019/8/15</a:t>
            </a:fld>
            <a:endParaRPr lang="zh-CN" altLang="en-US"/>
          </a:p>
        </p:txBody>
      </p:sp>
      <p:sp>
        <p:nvSpPr>
          <p:cNvPr id="4" name="页脚占位符 3">
            <a:extLst>
              <a:ext uri="{FF2B5EF4-FFF2-40B4-BE49-F238E27FC236}">
                <a16:creationId xmlns:a16="http://schemas.microsoft.com/office/drawing/2014/main" xmlns="" id="{F948B0BD-6F11-4633-B9F2-E34279CC72E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67A1F1E7-BD5D-4B36-B02B-04E4DA2B719F}"/>
              </a:ext>
            </a:extLst>
          </p:cNvPr>
          <p:cNvSpPr>
            <a:spLocks noGrp="1"/>
          </p:cNvSpPr>
          <p:nvPr>
            <p:ph type="sldNum" sz="quarter" idx="12"/>
          </p:nvPr>
        </p:nvSpPr>
        <p:spPr/>
        <p:txBody>
          <a:bodyPr/>
          <a:lstStyle/>
          <a:p>
            <a:fld id="{49D514E8-E079-4A2F-BFD4-6AF033B96EFF}" type="slidenum">
              <a:rPr lang="zh-CN" altLang="en-US" smtClean="0"/>
              <a:t>‹#›</a:t>
            </a:fld>
            <a:endParaRPr lang="zh-CN" altLang="en-US"/>
          </a:p>
        </p:txBody>
      </p:sp>
    </p:spTree>
    <p:extLst>
      <p:ext uri="{BB962C8B-B14F-4D97-AF65-F5344CB8AC3E}">
        <p14:creationId xmlns:p14="http://schemas.microsoft.com/office/powerpoint/2010/main" val="71769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93F5A5C7-5026-4A4C-A3A1-BDD41DE329D1}"/>
              </a:ext>
            </a:extLst>
          </p:cNvPr>
          <p:cNvSpPr>
            <a:spLocks noGrp="1"/>
          </p:cNvSpPr>
          <p:nvPr>
            <p:ph type="dt" sz="half" idx="10"/>
          </p:nvPr>
        </p:nvSpPr>
        <p:spPr/>
        <p:txBody>
          <a:bodyPr/>
          <a:lstStyle/>
          <a:p>
            <a:fld id="{57ADF1DB-CA71-475A-9C1B-6B4C503B83EC}" type="datetimeFigureOut">
              <a:rPr lang="zh-CN" altLang="en-US" smtClean="0"/>
              <a:t>2019/8/15</a:t>
            </a:fld>
            <a:endParaRPr lang="zh-CN" altLang="en-US"/>
          </a:p>
        </p:txBody>
      </p:sp>
      <p:sp>
        <p:nvSpPr>
          <p:cNvPr id="3" name="页脚占位符 2">
            <a:extLst>
              <a:ext uri="{FF2B5EF4-FFF2-40B4-BE49-F238E27FC236}">
                <a16:creationId xmlns:a16="http://schemas.microsoft.com/office/drawing/2014/main" xmlns="" id="{4BC83D8A-F208-4020-B546-E1C116ADA0F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B57558EA-40B8-486E-BECF-A3B4FF5D2B70}"/>
              </a:ext>
            </a:extLst>
          </p:cNvPr>
          <p:cNvSpPr>
            <a:spLocks noGrp="1"/>
          </p:cNvSpPr>
          <p:nvPr>
            <p:ph type="sldNum" sz="quarter" idx="12"/>
          </p:nvPr>
        </p:nvSpPr>
        <p:spPr/>
        <p:txBody>
          <a:bodyPr/>
          <a:lstStyle/>
          <a:p>
            <a:fld id="{49D514E8-E079-4A2F-BFD4-6AF033B96EFF}" type="slidenum">
              <a:rPr lang="zh-CN" altLang="en-US" smtClean="0"/>
              <a:t>‹#›</a:t>
            </a:fld>
            <a:endParaRPr lang="zh-CN" altLang="en-US"/>
          </a:p>
        </p:txBody>
      </p:sp>
    </p:spTree>
    <p:extLst>
      <p:ext uri="{BB962C8B-B14F-4D97-AF65-F5344CB8AC3E}">
        <p14:creationId xmlns:p14="http://schemas.microsoft.com/office/powerpoint/2010/main" val="358053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5763625-D044-4E08-9B97-EC49BA99F28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6707FE7C-E3A4-4C80-B200-6103DB151D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375DD1EC-7618-4284-8369-A98CC3C6B2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29847AF7-6C7B-4505-818D-8F3C1A8820E6}"/>
              </a:ext>
            </a:extLst>
          </p:cNvPr>
          <p:cNvSpPr>
            <a:spLocks noGrp="1"/>
          </p:cNvSpPr>
          <p:nvPr>
            <p:ph type="dt" sz="half" idx="10"/>
          </p:nvPr>
        </p:nvSpPr>
        <p:spPr/>
        <p:txBody>
          <a:bodyPr/>
          <a:lstStyle/>
          <a:p>
            <a:fld id="{57ADF1DB-CA71-475A-9C1B-6B4C503B83EC}" type="datetimeFigureOut">
              <a:rPr lang="zh-CN" altLang="en-US" smtClean="0"/>
              <a:t>2019/8/15</a:t>
            </a:fld>
            <a:endParaRPr lang="zh-CN" altLang="en-US"/>
          </a:p>
        </p:txBody>
      </p:sp>
      <p:sp>
        <p:nvSpPr>
          <p:cNvPr id="6" name="页脚占位符 5">
            <a:extLst>
              <a:ext uri="{FF2B5EF4-FFF2-40B4-BE49-F238E27FC236}">
                <a16:creationId xmlns:a16="http://schemas.microsoft.com/office/drawing/2014/main" xmlns="" id="{36242386-1EA1-47D6-B1C9-6BA297EAEA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3D0B3B98-D037-44B7-B222-C9240500DA7C}"/>
              </a:ext>
            </a:extLst>
          </p:cNvPr>
          <p:cNvSpPr>
            <a:spLocks noGrp="1"/>
          </p:cNvSpPr>
          <p:nvPr>
            <p:ph type="sldNum" sz="quarter" idx="12"/>
          </p:nvPr>
        </p:nvSpPr>
        <p:spPr/>
        <p:txBody>
          <a:bodyPr/>
          <a:lstStyle/>
          <a:p>
            <a:fld id="{49D514E8-E079-4A2F-BFD4-6AF033B96EFF}" type="slidenum">
              <a:rPr lang="zh-CN" altLang="en-US" smtClean="0"/>
              <a:t>‹#›</a:t>
            </a:fld>
            <a:endParaRPr lang="zh-CN" altLang="en-US"/>
          </a:p>
        </p:txBody>
      </p:sp>
    </p:spTree>
    <p:extLst>
      <p:ext uri="{BB962C8B-B14F-4D97-AF65-F5344CB8AC3E}">
        <p14:creationId xmlns:p14="http://schemas.microsoft.com/office/powerpoint/2010/main" val="237531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CF2508F-F107-4471-B7B9-4B24715165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64761D1D-5215-46D1-8D1F-1E9F0E8AD2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796412F7-BD76-4528-9B9F-A5EB345BC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D266B1D5-736B-42E4-9EE8-08C8EAD276E1}"/>
              </a:ext>
            </a:extLst>
          </p:cNvPr>
          <p:cNvSpPr>
            <a:spLocks noGrp="1"/>
          </p:cNvSpPr>
          <p:nvPr>
            <p:ph type="dt" sz="half" idx="10"/>
          </p:nvPr>
        </p:nvSpPr>
        <p:spPr/>
        <p:txBody>
          <a:bodyPr/>
          <a:lstStyle/>
          <a:p>
            <a:fld id="{57ADF1DB-CA71-475A-9C1B-6B4C503B83EC}" type="datetimeFigureOut">
              <a:rPr lang="zh-CN" altLang="en-US" smtClean="0"/>
              <a:t>2019/8/15</a:t>
            </a:fld>
            <a:endParaRPr lang="zh-CN" altLang="en-US"/>
          </a:p>
        </p:txBody>
      </p:sp>
      <p:sp>
        <p:nvSpPr>
          <p:cNvPr id="6" name="页脚占位符 5">
            <a:extLst>
              <a:ext uri="{FF2B5EF4-FFF2-40B4-BE49-F238E27FC236}">
                <a16:creationId xmlns:a16="http://schemas.microsoft.com/office/drawing/2014/main" xmlns="" id="{1B03262D-A1E6-4F55-B999-79F4A79FAD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6ADF6F0B-C820-4417-B2DA-55C5453488CB}"/>
              </a:ext>
            </a:extLst>
          </p:cNvPr>
          <p:cNvSpPr>
            <a:spLocks noGrp="1"/>
          </p:cNvSpPr>
          <p:nvPr>
            <p:ph type="sldNum" sz="quarter" idx="12"/>
          </p:nvPr>
        </p:nvSpPr>
        <p:spPr/>
        <p:txBody>
          <a:bodyPr/>
          <a:lstStyle/>
          <a:p>
            <a:fld id="{49D514E8-E079-4A2F-BFD4-6AF033B96EFF}" type="slidenum">
              <a:rPr lang="zh-CN" altLang="en-US" smtClean="0"/>
              <a:t>‹#›</a:t>
            </a:fld>
            <a:endParaRPr lang="zh-CN" altLang="en-US"/>
          </a:p>
        </p:txBody>
      </p:sp>
    </p:spTree>
    <p:extLst>
      <p:ext uri="{BB962C8B-B14F-4D97-AF65-F5344CB8AC3E}">
        <p14:creationId xmlns:p14="http://schemas.microsoft.com/office/powerpoint/2010/main" val="135671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C44DB94A-F037-4474-A8B3-B9AF0B05AE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23BBCD65-CC07-41A1-8AE3-DC13D2CC90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EE96EE86-C19D-4FFF-932A-258DC70A89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DF1DB-CA71-475A-9C1B-6B4C503B83EC}"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xmlns="" id="{B72CBE09-37EC-43DF-846F-32CE50421A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B0B7A454-5FCA-492F-9643-E7A7C47DA4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514E8-E079-4A2F-BFD4-6AF033B96EFF}" type="slidenum">
              <a:rPr lang="zh-CN" altLang="en-US" smtClean="0"/>
              <a:t>‹#›</a:t>
            </a:fld>
            <a:endParaRPr lang="zh-CN" altLang="en-US"/>
          </a:p>
        </p:txBody>
      </p:sp>
    </p:spTree>
    <p:extLst>
      <p:ext uri="{BB962C8B-B14F-4D97-AF65-F5344CB8AC3E}">
        <p14:creationId xmlns:p14="http://schemas.microsoft.com/office/powerpoint/2010/main" val="1252473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acm.hdu.edu.cn/showproblem.php?pid=5992"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0072E9B-6E96-47BE-B5F6-9E7A791CFB6D}"/>
              </a:ext>
            </a:extLst>
          </p:cNvPr>
          <p:cNvSpPr>
            <a:spLocks noGrp="1"/>
          </p:cNvSpPr>
          <p:nvPr>
            <p:ph type="ctrTitle"/>
          </p:nvPr>
        </p:nvSpPr>
        <p:spPr/>
        <p:txBody>
          <a:bodyPr/>
          <a:lstStyle/>
          <a:p>
            <a:r>
              <a:rPr lang="zh-CN" altLang="en-US" dirty="0"/>
              <a:t>例题选讲</a:t>
            </a:r>
          </a:p>
        </p:txBody>
      </p:sp>
      <p:sp>
        <p:nvSpPr>
          <p:cNvPr id="3" name="副标题 2">
            <a:extLst>
              <a:ext uri="{FF2B5EF4-FFF2-40B4-BE49-F238E27FC236}">
                <a16:creationId xmlns:a16="http://schemas.microsoft.com/office/drawing/2014/main" xmlns="" id="{22A45C8A-82BA-402D-B53B-92707828598E}"/>
              </a:ext>
            </a:extLst>
          </p:cNvPr>
          <p:cNvSpPr>
            <a:spLocks noGrp="1"/>
          </p:cNvSpPr>
          <p:nvPr>
            <p:ph type="subTitle" idx="1"/>
          </p:nvPr>
        </p:nvSpPr>
        <p:spPr/>
        <p:txBody>
          <a:bodyPr/>
          <a:lstStyle/>
          <a:p>
            <a:r>
              <a:rPr lang="zh-CN" altLang="en-US" dirty="0"/>
              <a:t>江绪桢</a:t>
            </a:r>
            <a:endParaRPr lang="en-US" altLang="zh-CN" dirty="0"/>
          </a:p>
          <a:p>
            <a:r>
              <a:rPr lang="en-US" altLang="zh-CN" dirty="0"/>
              <a:t>2019.8.15</a:t>
            </a:r>
            <a:endParaRPr lang="zh-CN" altLang="en-US" dirty="0"/>
          </a:p>
        </p:txBody>
      </p:sp>
    </p:spTree>
    <p:extLst>
      <p:ext uri="{BB962C8B-B14F-4D97-AF65-F5344CB8AC3E}">
        <p14:creationId xmlns:p14="http://schemas.microsoft.com/office/powerpoint/2010/main" val="2706129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7C28F67D-6FE9-446F-80CF-1D9BE8CE8C12}"/>
              </a:ext>
            </a:extLst>
          </p:cNvPr>
          <p:cNvSpPr>
            <a:spLocks noGrp="1"/>
          </p:cNvSpPr>
          <p:nvPr>
            <p:ph idx="1"/>
          </p:nvPr>
        </p:nvSpPr>
        <p:spPr>
          <a:xfrm>
            <a:off x="593558" y="497305"/>
            <a:ext cx="10760242" cy="5679658"/>
          </a:xfrm>
        </p:spPr>
        <p:txBody>
          <a:bodyPr>
            <a:normAutofit/>
          </a:bodyPr>
          <a:lstStyle/>
          <a:p>
            <a:r>
              <a:rPr lang="zh-CN" altLang="en-US" dirty="0"/>
              <a:t>以上过程基本从口头模拟了</a:t>
            </a:r>
            <a:r>
              <a:rPr lang="en-US" altLang="zh-CN" dirty="0" err="1"/>
              <a:t>kdTree</a:t>
            </a:r>
            <a:r>
              <a:rPr lang="zh-CN" altLang="en-US" dirty="0"/>
              <a:t>建树和查点的过程。但是目前的过程只能查询点是否存在。</a:t>
            </a:r>
            <a:r>
              <a:rPr lang="en-US" altLang="zh-CN" dirty="0" err="1"/>
              <a:t>kdTree</a:t>
            </a:r>
            <a:r>
              <a:rPr lang="zh-CN" altLang="en-US" dirty="0"/>
              <a:t>最典型的功能是查询一个与给定点距离最近的点。</a:t>
            </a:r>
            <a:endParaRPr lang="en-US" altLang="zh-CN" dirty="0"/>
          </a:p>
          <a:p>
            <a:r>
              <a:rPr lang="zh-CN" altLang="en-US" dirty="0"/>
              <a:t>查询最临近点的思路是：首先通过二叉树搜索（比较待查询节点和分裂节点的分裂维的值，小于等于就进入左子树分支，等于就进入右子树分支直到叶子结点），顺着“搜索路径”很快能找到最近邻的近似点，也就是与待查询点处于同一个子空间的叶子结点；然后再回溯搜索路径，并判断搜索路径上的结点的其他子结点空间中是否可能有距离查询点更近的数据点，如果有可能，则需要跳到其他子结点空间中去搜索（将其他子结点加入到搜索路径）。重复这个过程直到搜索路径为空。</a:t>
            </a:r>
          </a:p>
        </p:txBody>
      </p:sp>
    </p:spTree>
    <p:extLst>
      <p:ext uri="{BB962C8B-B14F-4D97-AF65-F5344CB8AC3E}">
        <p14:creationId xmlns:p14="http://schemas.microsoft.com/office/powerpoint/2010/main" val="1557989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2031D02F-519E-4685-BD6F-421ED9AED62D}"/>
              </a:ext>
            </a:extLst>
          </p:cNvPr>
          <p:cNvSpPr>
            <a:spLocks noGrp="1"/>
          </p:cNvSpPr>
          <p:nvPr>
            <p:ph idx="1"/>
          </p:nvPr>
        </p:nvSpPr>
        <p:spPr>
          <a:xfrm>
            <a:off x="770021" y="625642"/>
            <a:ext cx="10583779" cy="5551321"/>
          </a:xfrm>
        </p:spPr>
        <p:txBody>
          <a:bodyPr/>
          <a:lstStyle/>
          <a:p>
            <a:r>
              <a:rPr lang="zh-CN" altLang="en-US" dirty="0"/>
              <a:t>首先按照</a:t>
            </a:r>
            <a:r>
              <a:rPr lang="en-US" altLang="zh-CN" dirty="0" err="1"/>
              <a:t>kdTree</a:t>
            </a:r>
            <a:r>
              <a:rPr lang="zh-CN" altLang="en-US" dirty="0"/>
              <a:t>查询点是否存在的过程找出待查询点的附近的所有点。在此过程中维护搜索路径上的点与待查询点的最短距离。</a:t>
            </a:r>
            <a:endParaRPr lang="en-US" altLang="zh-CN" dirty="0"/>
          </a:p>
          <a:p>
            <a:r>
              <a:rPr lang="zh-CN" altLang="en-US" dirty="0"/>
              <a:t>在一轮搜索完成后，以待查询点为圆心，已知的最短距离为半径作圆。那么我们可以知道目标只可能出现在这个圆内部。</a:t>
            </a:r>
            <a:endParaRPr lang="en-US" altLang="zh-CN" dirty="0"/>
          </a:p>
          <a:p>
            <a:r>
              <a:rPr lang="zh-CN" altLang="en-US" dirty="0"/>
              <a:t>检查这个圆与搜索路径上每个点的分割轴是否相交。因为在搜索路径上每一个点都只取了它一侧的一半点，我们无法保证最近点一定位于我们选取的一侧，所以检查已知最短距离为半径的圆是否与这些轴线相交，就可以确定是否有可能存在更优的位于被我们舍弃的另一侧。如果又，就需要对另一侧的点进行查找。</a:t>
            </a:r>
            <a:endParaRPr lang="en-US" altLang="zh-CN" dirty="0"/>
          </a:p>
          <a:p>
            <a:endParaRPr lang="zh-CN" altLang="en-US" dirty="0"/>
          </a:p>
        </p:txBody>
      </p:sp>
    </p:spTree>
    <p:extLst>
      <p:ext uri="{BB962C8B-B14F-4D97-AF65-F5344CB8AC3E}">
        <p14:creationId xmlns:p14="http://schemas.microsoft.com/office/powerpoint/2010/main" val="2183260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224AA567-84EB-4BC6-808D-E07D1505895C}"/>
              </a:ext>
            </a:extLst>
          </p:cNvPr>
          <p:cNvSpPr>
            <a:spLocks noGrp="1"/>
          </p:cNvSpPr>
          <p:nvPr>
            <p:ph idx="1"/>
          </p:nvPr>
        </p:nvSpPr>
        <p:spPr>
          <a:xfrm>
            <a:off x="786063" y="689811"/>
            <a:ext cx="10567737" cy="5487152"/>
          </a:xfrm>
        </p:spPr>
        <p:txBody>
          <a:bodyPr/>
          <a:lstStyle/>
          <a:p>
            <a:r>
              <a:rPr lang="zh-CN" altLang="en-US" dirty="0"/>
              <a:t>举例说明以上过程：</a:t>
            </a:r>
            <a:endParaRPr lang="en-US" altLang="zh-CN" dirty="0"/>
          </a:p>
          <a:p>
            <a:r>
              <a:rPr lang="zh-CN" altLang="en-US" dirty="0"/>
              <a:t>现在有点集：</a:t>
            </a:r>
            <a:r>
              <a:rPr lang="en-US" altLang="zh-CN" dirty="0"/>
              <a:t>{(2,3), (5,4), (9,6), (4,7), (8,1), (7,2)}</a:t>
            </a:r>
          </a:p>
          <a:p>
            <a:endParaRPr lang="zh-CN" altLang="en-US" dirty="0"/>
          </a:p>
        </p:txBody>
      </p:sp>
      <p:pic>
        <p:nvPicPr>
          <p:cNvPr id="5" name="图片 4">
            <a:extLst>
              <a:ext uri="{FF2B5EF4-FFF2-40B4-BE49-F238E27FC236}">
                <a16:creationId xmlns:a16="http://schemas.microsoft.com/office/drawing/2014/main" xmlns="" id="{A03BFB05-079B-47C2-969A-42FC8521C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063" y="1938105"/>
            <a:ext cx="4304762" cy="4161905"/>
          </a:xfrm>
          <a:prstGeom prst="rect">
            <a:avLst/>
          </a:prstGeom>
        </p:spPr>
      </p:pic>
    </p:spTree>
    <p:extLst>
      <p:ext uri="{BB962C8B-B14F-4D97-AF65-F5344CB8AC3E}">
        <p14:creationId xmlns:p14="http://schemas.microsoft.com/office/powerpoint/2010/main" val="3523571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508D40CA-31AE-4B5A-85FA-C78B065202E7}"/>
              </a:ext>
            </a:extLst>
          </p:cNvPr>
          <p:cNvSpPr>
            <a:spLocks noGrp="1"/>
          </p:cNvSpPr>
          <p:nvPr>
            <p:ph idx="1"/>
          </p:nvPr>
        </p:nvSpPr>
        <p:spPr>
          <a:xfrm>
            <a:off x="577516" y="705853"/>
            <a:ext cx="10776284" cy="5471110"/>
          </a:xfrm>
        </p:spPr>
        <p:txBody>
          <a:bodyPr>
            <a:normAutofit lnSpcReduction="10000"/>
          </a:bodyPr>
          <a:lstStyle/>
          <a:p>
            <a:r>
              <a:rPr lang="zh-CN" altLang="en-US" dirty="0"/>
              <a:t>我们要查找点</a:t>
            </a:r>
            <a:r>
              <a:rPr lang="en-US" altLang="zh-CN" dirty="0"/>
              <a:t>(2,4.5)</a:t>
            </a:r>
            <a:r>
              <a:rPr lang="zh-CN" altLang="en-US" dirty="0"/>
              <a:t>的最临近点。</a:t>
            </a:r>
            <a:endParaRPr lang="en-US" altLang="zh-CN" dirty="0"/>
          </a:p>
          <a:p>
            <a:r>
              <a:rPr lang="zh-CN" altLang="en-US" dirty="0"/>
              <a:t>（</a:t>
            </a:r>
            <a:r>
              <a:rPr lang="en-US" altLang="zh-CN" dirty="0"/>
              <a:t>7,2</a:t>
            </a:r>
            <a:r>
              <a:rPr lang="zh-CN" altLang="en-US" dirty="0"/>
              <a:t>）</a:t>
            </a:r>
            <a:r>
              <a:rPr lang="en-US" altLang="zh-CN" dirty="0"/>
              <a:t>-(</a:t>
            </a:r>
            <a:r>
              <a:rPr lang="zh-CN" altLang="en-US" dirty="0"/>
              <a:t>因为</a:t>
            </a:r>
            <a:r>
              <a:rPr lang="en-US" altLang="zh-CN" dirty="0"/>
              <a:t>2&lt;7)-&gt;(5,4)-(</a:t>
            </a:r>
            <a:r>
              <a:rPr lang="zh-CN" altLang="en-US" dirty="0"/>
              <a:t>因为</a:t>
            </a:r>
            <a:r>
              <a:rPr lang="en-US" altLang="zh-CN" dirty="0"/>
              <a:t>4.5&lt;5)-&gt;</a:t>
            </a:r>
          </a:p>
          <a:p>
            <a:pPr marL="0" indent="0">
              <a:buNone/>
            </a:pPr>
            <a:r>
              <a:rPr lang="en-US" altLang="zh-CN" dirty="0"/>
              <a:t>(4,7)</a:t>
            </a:r>
            <a:r>
              <a:rPr lang="zh-CN" altLang="en-US" dirty="0"/>
              <a:t>。可以使用一个栈存储搜索路径。</a:t>
            </a:r>
            <a:endParaRPr lang="en-US" altLang="zh-CN" dirty="0"/>
          </a:p>
          <a:p>
            <a:pPr marL="0" indent="0">
              <a:buNone/>
            </a:pPr>
            <a:r>
              <a:rPr lang="en-US" altLang="zh-CN" dirty="0"/>
              <a:t>(4,7)</a:t>
            </a:r>
            <a:r>
              <a:rPr lang="zh-CN" altLang="en-US" dirty="0"/>
              <a:t>的后面不再有子树，所以正向搜索结束。</a:t>
            </a:r>
            <a:endParaRPr lang="en-US" altLang="zh-CN" dirty="0"/>
          </a:p>
          <a:p>
            <a:pPr marL="0" indent="0">
              <a:buNone/>
            </a:pPr>
            <a:r>
              <a:rPr lang="en-US" altLang="zh-CN" dirty="0"/>
              <a:t>(4,7)</a:t>
            </a:r>
            <a:r>
              <a:rPr lang="zh-CN" altLang="en-US" dirty="0"/>
              <a:t>是当前搜到的点里面的候选节点。</a:t>
            </a:r>
            <a:endParaRPr lang="en-US" altLang="zh-CN" dirty="0"/>
          </a:p>
          <a:p>
            <a:pPr marL="0" indent="0">
              <a:buNone/>
            </a:pPr>
            <a:r>
              <a:rPr lang="zh-CN" altLang="en-US" dirty="0"/>
              <a:t>距离为</a:t>
            </a:r>
            <a:r>
              <a:rPr lang="en-US" altLang="zh-CN" dirty="0"/>
              <a:t>3.202</a:t>
            </a:r>
            <a:r>
              <a:rPr lang="zh-CN" altLang="en-US" dirty="0"/>
              <a:t>，以它为半径，</a:t>
            </a:r>
            <a:r>
              <a:rPr lang="en-US" altLang="zh-CN" dirty="0"/>
              <a:t>(2,4.5)</a:t>
            </a:r>
            <a:r>
              <a:rPr lang="zh-CN" altLang="en-US" dirty="0"/>
              <a:t>为圆</a:t>
            </a:r>
            <a:endParaRPr lang="en-US" altLang="zh-CN" dirty="0"/>
          </a:p>
          <a:p>
            <a:pPr marL="0" indent="0">
              <a:buNone/>
            </a:pPr>
            <a:r>
              <a:rPr lang="zh-CN" altLang="en-US" dirty="0"/>
              <a:t>心画圆，称为“候选圆”。</a:t>
            </a:r>
            <a:endParaRPr lang="en-US" altLang="zh-CN" dirty="0"/>
          </a:p>
          <a:p>
            <a:pPr marL="0" indent="0">
              <a:buNone/>
            </a:pPr>
            <a:r>
              <a:rPr lang="zh-CN" altLang="en-US" dirty="0"/>
              <a:t>现在按照搜索路径回溯，检查</a:t>
            </a:r>
            <a:r>
              <a:rPr lang="en-US" altLang="zh-CN" dirty="0"/>
              <a:t>(5,4)</a:t>
            </a:r>
            <a:r>
              <a:rPr lang="zh-CN" altLang="en-US" dirty="0"/>
              <a:t>节点的分割线直线</a:t>
            </a:r>
            <a:r>
              <a:rPr lang="en-US" altLang="zh-CN" dirty="0"/>
              <a:t>y = 4</a:t>
            </a:r>
            <a:r>
              <a:rPr lang="zh-CN" altLang="en-US" dirty="0"/>
              <a:t>与候选圆有交点，因为在搜索到</a:t>
            </a:r>
            <a:r>
              <a:rPr lang="en-US" altLang="zh-CN" dirty="0"/>
              <a:t>(5,4)</a:t>
            </a:r>
            <a:r>
              <a:rPr lang="zh-CN" altLang="en-US" dirty="0"/>
              <a:t>时只检查了它上方的节点，即</a:t>
            </a:r>
            <a:r>
              <a:rPr lang="en-US" altLang="zh-CN" dirty="0"/>
              <a:t>(5,4)</a:t>
            </a:r>
            <a:r>
              <a:rPr lang="zh-CN" altLang="en-US" dirty="0"/>
              <a:t>的右子空间，所以要跳到</a:t>
            </a:r>
            <a:r>
              <a:rPr lang="en-US" altLang="zh-CN" dirty="0"/>
              <a:t>(5,4)</a:t>
            </a:r>
            <a:r>
              <a:rPr lang="zh-CN" altLang="en-US" dirty="0"/>
              <a:t>的下方去搜索，即搜索</a:t>
            </a:r>
            <a:r>
              <a:rPr lang="en-US" altLang="zh-CN" dirty="0"/>
              <a:t>(5,4)</a:t>
            </a:r>
            <a:r>
              <a:rPr lang="zh-CN" altLang="en-US" dirty="0"/>
              <a:t>的左子空间。即需要将点</a:t>
            </a:r>
            <a:r>
              <a:rPr lang="en-US" altLang="zh-CN" dirty="0"/>
              <a:t>(2,3)</a:t>
            </a:r>
            <a:r>
              <a:rPr lang="zh-CN" altLang="en-US" dirty="0"/>
              <a:t>加入到搜索路径当中。此时搜索路径变为</a:t>
            </a:r>
            <a:r>
              <a:rPr lang="en-US" altLang="zh-CN" dirty="0"/>
              <a:t>&lt;(7,2),(2,3)&gt;</a:t>
            </a:r>
            <a:endParaRPr lang="zh-CN" altLang="en-US" dirty="0"/>
          </a:p>
        </p:txBody>
      </p:sp>
      <p:pic>
        <p:nvPicPr>
          <p:cNvPr id="5" name="图片 4">
            <a:extLst>
              <a:ext uri="{FF2B5EF4-FFF2-40B4-BE49-F238E27FC236}">
                <a16:creationId xmlns:a16="http://schemas.microsoft.com/office/drawing/2014/main" xmlns="" id="{950D9153-C5EC-4663-AB17-F7AD23AB8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8126" y="0"/>
            <a:ext cx="4304762" cy="4161905"/>
          </a:xfrm>
          <a:prstGeom prst="rect">
            <a:avLst/>
          </a:prstGeom>
        </p:spPr>
      </p:pic>
    </p:spTree>
    <p:extLst>
      <p:ext uri="{BB962C8B-B14F-4D97-AF65-F5344CB8AC3E}">
        <p14:creationId xmlns:p14="http://schemas.microsoft.com/office/powerpoint/2010/main" val="3754927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3BBB5C0A-16C5-4294-AE1E-226804D130F9}"/>
              </a:ext>
            </a:extLst>
          </p:cNvPr>
          <p:cNvSpPr>
            <a:spLocks noGrp="1"/>
          </p:cNvSpPr>
          <p:nvPr>
            <p:ph idx="1"/>
          </p:nvPr>
        </p:nvSpPr>
        <p:spPr>
          <a:xfrm>
            <a:off x="545432" y="529389"/>
            <a:ext cx="10808368" cy="5647574"/>
          </a:xfrm>
        </p:spPr>
        <p:txBody>
          <a:bodyPr/>
          <a:lstStyle/>
          <a:p>
            <a:r>
              <a:rPr lang="zh-CN" altLang="en-US" dirty="0"/>
              <a:t>此时也会发现</a:t>
            </a:r>
            <a:r>
              <a:rPr lang="en-US" altLang="zh-CN" dirty="0"/>
              <a:t>(5,4)</a:t>
            </a:r>
            <a:r>
              <a:rPr lang="zh-CN" altLang="en-US" dirty="0"/>
              <a:t>距离</a:t>
            </a:r>
            <a:r>
              <a:rPr lang="en-US" altLang="zh-CN" dirty="0"/>
              <a:t>(2,4.5)</a:t>
            </a:r>
            <a:r>
              <a:rPr lang="zh-CN" altLang="en-US" dirty="0"/>
              <a:t>的距离更近，那么更新最短距离为</a:t>
            </a:r>
            <a:r>
              <a:rPr lang="en-US" altLang="zh-CN" dirty="0"/>
              <a:t>3.04</a:t>
            </a:r>
            <a:r>
              <a:rPr lang="zh-CN" altLang="en-US" dirty="0"/>
              <a:t>。持续按照上述的过程回溯，只到搜索路径为空。</a:t>
            </a:r>
          </a:p>
          <a:p>
            <a:r>
              <a:rPr lang="zh-CN" altLang="en-US" dirty="0"/>
              <a:t>最终可以确定距离目的点最近的点的坐标。</a:t>
            </a:r>
          </a:p>
        </p:txBody>
      </p:sp>
      <p:pic>
        <p:nvPicPr>
          <p:cNvPr id="4" name="图片 3">
            <a:extLst>
              <a:ext uri="{FF2B5EF4-FFF2-40B4-BE49-F238E27FC236}">
                <a16:creationId xmlns:a16="http://schemas.microsoft.com/office/drawing/2014/main" xmlns="" id="{F6B51E16-FB5E-49EF-AFE4-E6CF6EF9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505" y="2623843"/>
            <a:ext cx="4379495" cy="4234158"/>
          </a:xfrm>
          <a:prstGeom prst="rect">
            <a:avLst/>
          </a:prstGeom>
        </p:spPr>
      </p:pic>
      <p:pic>
        <p:nvPicPr>
          <p:cNvPr id="2050" name="Picture 2">
            <a:extLst>
              <a:ext uri="{FF2B5EF4-FFF2-40B4-BE49-F238E27FC236}">
                <a16:creationId xmlns:a16="http://schemas.microsoft.com/office/drawing/2014/main" xmlns="" id="{4B0E0B4B-1669-40A3-B7CD-E7FD9E3E32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96" y="2945076"/>
            <a:ext cx="3968415" cy="3784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095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566D4D47-7E87-4207-A8FC-F25685F09FED}"/>
              </a:ext>
            </a:extLst>
          </p:cNvPr>
          <p:cNvSpPr>
            <a:spLocks noGrp="1"/>
          </p:cNvSpPr>
          <p:nvPr>
            <p:ph idx="1"/>
          </p:nvPr>
        </p:nvSpPr>
        <p:spPr>
          <a:xfrm>
            <a:off x="689811" y="673768"/>
            <a:ext cx="10663989" cy="5503195"/>
          </a:xfrm>
        </p:spPr>
        <p:txBody>
          <a:bodyPr/>
          <a:lstStyle/>
          <a:p>
            <a:r>
              <a:rPr lang="zh-CN" altLang="en-US" dirty="0"/>
              <a:t>上述的过程推广到三维空间，候选圆与分割线是否有交点就变成了候选球与分割面是否有交点的问题。</a:t>
            </a:r>
            <a:endParaRPr lang="en-US" altLang="zh-CN" dirty="0"/>
          </a:p>
          <a:p>
            <a:r>
              <a:rPr lang="zh-CN" altLang="en-US" dirty="0"/>
              <a:t>其实</a:t>
            </a:r>
            <a:r>
              <a:rPr lang="en-US" altLang="zh-CN" dirty="0" err="1"/>
              <a:t>kdTree</a:t>
            </a:r>
            <a:r>
              <a:rPr lang="zh-CN" altLang="en-US" dirty="0"/>
              <a:t>还支持动态加点以及第</a:t>
            </a:r>
            <a:r>
              <a:rPr lang="en-US" altLang="zh-CN" dirty="0"/>
              <a:t>k</a:t>
            </a:r>
            <a:r>
              <a:rPr lang="zh-CN" altLang="en-US" dirty="0"/>
              <a:t>近的查询。第</a:t>
            </a:r>
            <a:r>
              <a:rPr lang="en-US" altLang="zh-CN" dirty="0"/>
              <a:t>k</a:t>
            </a:r>
            <a:r>
              <a:rPr lang="zh-CN" altLang="en-US" dirty="0"/>
              <a:t>近需要使用一个堆维护搜索路径。具体操作感兴趣的同学可以自学一下。</a:t>
            </a:r>
          </a:p>
        </p:txBody>
      </p:sp>
    </p:spTree>
    <p:extLst>
      <p:ext uri="{BB962C8B-B14F-4D97-AF65-F5344CB8AC3E}">
        <p14:creationId xmlns:p14="http://schemas.microsoft.com/office/powerpoint/2010/main" val="556635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05A16C11-0369-4D96-8E67-98215AFA1D81}"/>
              </a:ext>
            </a:extLst>
          </p:cNvPr>
          <p:cNvSpPr>
            <a:spLocks noGrp="1"/>
          </p:cNvSpPr>
          <p:nvPr>
            <p:ph idx="1"/>
          </p:nvPr>
        </p:nvSpPr>
        <p:spPr>
          <a:xfrm>
            <a:off x="609600" y="657726"/>
            <a:ext cx="10744200" cy="5519237"/>
          </a:xfrm>
        </p:spPr>
        <p:txBody>
          <a:bodyPr/>
          <a:lstStyle/>
          <a:p>
            <a:r>
              <a:rPr lang="zh-CN" altLang="en-US" dirty="0"/>
              <a:t>有了上面的知识储备，完成这道区域赛题就已经足够了。</a:t>
            </a:r>
            <a:endParaRPr lang="en-US" altLang="zh-CN" dirty="0"/>
          </a:p>
          <a:p>
            <a:r>
              <a:rPr lang="zh-CN" altLang="en-US" dirty="0"/>
              <a:t>我们直接看代码进行分析。</a:t>
            </a:r>
          </a:p>
        </p:txBody>
      </p:sp>
    </p:spTree>
    <p:extLst>
      <p:ext uri="{BB962C8B-B14F-4D97-AF65-F5344CB8AC3E}">
        <p14:creationId xmlns:p14="http://schemas.microsoft.com/office/powerpoint/2010/main" val="223031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85C2EA-FCF0-4C79-B064-58000BA10546}"/>
              </a:ext>
            </a:extLst>
          </p:cNvPr>
          <p:cNvSpPr>
            <a:spLocks noGrp="1"/>
          </p:cNvSpPr>
          <p:nvPr>
            <p:ph type="title"/>
          </p:nvPr>
        </p:nvSpPr>
        <p:spPr/>
        <p:txBody>
          <a:bodyPr/>
          <a:lstStyle/>
          <a:p>
            <a:r>
              <a:rPr lang="en-US" altLang="zh-CN" dirty="0"/>
              <a:t>2017ACM/ICPC</a:t>
            </a:r>
            <a:r>
              <a:rPr lang="zh-CN" altLang="en-US" dirty="0"/>
              <a:t>亚洲区沈阳站 </a:t>
            </a:r>
            <a:r>
              <a:rPr lang="en-US" altLang="zh-CN" dirty="0"/>
              <a:t>C</a:t>
            </a:r>
            <a:endParaRPr lang="zh-CN" altLang="en-US" dirty="0"/>
          </a:p>
        </p:txBody>
      </p:sp>
      <p:sp>
        <p:nvSpPr>
          <p:cNvPr id="3" name="内容占位符 2">
            <a:extLst>
              <a:ext uri="{FF2B5EF4-FFF2-40B4-BE49-F238E27FC236}">
                <a16:creationId xmlns:a16="http://schemas.microsoft.com/office/drawing/2014/main" xmlns="" id="{91FE56BB-81BC-45F4-87FE-49D2DE9E5174}"/>
              </a:ext>
            </a:extLst>
          </p:cNvPr>
          <p:cNvSpPr>
            <a:spLocks noGrp="1"/>
          </p:cNvSpPr>
          <p:nvPr>
            <p:ph idx="1"/>
          </p:nvPr>
        </p:nvSpPr>
        <p:spPr/>
        <p:txBody>
          <a:bodyPr/>
          <a:lstStyle/>
          <a:p>
            <a:r>
              <a:rPr lang="zh-CN" altLang="en-US" dirty="0"/>
              <a:t>题意：</a:t>
            </a:r>
            <a:endParaRPr lang="en-US" altLang="zh-CN" dirty="0"/>
          </a:p>
          <a:p>
            <a:r>
              <a:rPr lang="zh-CN" altLang="en-US" dirty="0"/>
              <a:t>给定一个整数</a:t>
            </a:r>
            <a:r>
              <a:rPr lang="en-US" altLang="zh-CN" dirty="0"/>
              <a:t>n(3&lt;=n&amp;&amp;n&lt;=50)</a:t>
            </a:r>
            <a:r>
              <a:rPr lang="zh-CN" altLang="en-US" dirty="0"/>
              <a:t>。然后给出</a:t>
            </a:r>
            <a:r>
              <a:rPr lang="en-US" altLang="zh-CN" dirty="0"/>
              <a:t>n</a:t>
            </a:r>
            <a:r>
              <a:rPr lang="zh-CN" altLang="en-US" dirty="0"/>
              <a:t>个点的坐标（</a:t>
            </a:r>
            <a:r>
              <a:rPr lang="en-US" altLang="zh-CN" dirty="0"/>
              <a:t>-1000&lt;=x&amp;&amp;x&lt;=1000</a:t>
            </a:r>
            <a:r>
              <a:rPr lang="zh-CN" altLang="en-US" dirty="0"/>
              <a:t>，</a:t>
            </a:r>
            <a:r>
              <a:rPr lang="en-US" altLang="zh-CN" dirty="0"/>
              <a:t>-1000&lt;=y&amp;&amp;y&lt;=1000</a:t>
            </a:r>
            <a:r>
              <a:rPr lang="zh-CN" altLang="en-US" dirty="0"/>
              <a:t>）。要求从这</a:t>
            </a:r>
            <a:r>
              <a:rPr lang="en-US" altLang="zh-CN" dirty="0"/>
              <a:t>n</a:t>
            </a:r>
            <a:r>
              <a:rPr lang="zh-CN" altLang="en-US" dirty="0"/>
              <a:t>个点当中选出任意个，按顺序连接后可以框出一个凸多边形。凸多边形需要满足的要求是这个凸多边形内部不能含有任何其他的点。</a:t>
            </a:r>
            <a:endParaRPr lang="en-US" altLang="zh-CN" dirty="0"/>
          </a:p>
          <a:p>
            <a:r>
              <a:rPr lang="zh-CN" altLang="en-US" dirty="0"/>
              <a:t>要求找到面积最大的满足上述条件的多边形，输出其面积。</a:t>
            </a:r>
            <a:endParaRPr lang="en-US" altLang="zh-CN" dirty="0"/>
          </a:p>
          <a:p>
            <a:r>
              <a:rPr lang="zh-CN" altLang="en-US" dirty="0"/>
              <a:t>也就是“最大空凸包”问题。</a:t>
            </a:r>
          </a:p>
        </p:txBody>
      </p:sp>
    </p:spTree>
    <p:extLst>
      <p:ext uri="{BB962C8B-B14F-4D97-AF65-F5344CB8AC3E}">
        <p14:creationId xmlns:p14="http://schemas.microsoft.com/office/powerpoint/2010/main" val="1370936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65AE3826-D25B-4A97-90E3-F01FED5D4947}"/>
              </a:ext>
            </a:extLst>
          </p:cNvPr>
          <p:cNvSpPr>
            <a:spLocks noGrp="1"/>
          </p:cNvSpPr>
          <p:nvPr>
            <p:ph idx="1"/>
          </p:nvPr>
        </p:nvSpPr>
        <p:spPr>
          <a:xfrm>
            <a:off x="770021" y="850232"/>
            <a:ext cx="10583779" cy="5326731"/>
          </a:xfrm>
        </p:spPr>
        <p:txBody>
          <a:bodyPr/>
          <a:lstStyle/>
          <a:p>
            <a:r>
              <a:rPr lang="zh-CN" altLang="en-US" dirty="0"/>
              <a:t>这道题在当时是被设计为一道金牌题的，但是现在已经模板化了。它结合了计算几何和</a:t>
            </a:r>
            <a:r>
              <a:rPr lang="en-US" altLang="zh-CN" dirty="0"/>
              <a:t>DP</a:t>
            </a:r>
            <a:r>
              <a:rPr lang="zh-CN" altLang="en-US" dirty="0"/>
              <a:t>的思想，并且是一个设计非常巧妙的</a:t>
            </a:r>
            <a:r>
              <a:rPr lang="en-US" altLang="zh-CN" dirty="0"/>
              <a:t>DP</a:t>
            </a:r>
            <a:r>
              <a:rPr lang="zh-CN" altLang="en-US" dirty="0"/>
              <a:t>，所以和大家分享一下这道题的思想方法。</a:t>
            </a:r>
          </a:p>
        </p:txBody>
      </p:sp>
    </p:spTree>
    <p:extLst>
      <p:ext uri="{BB962C8B-B14F-4D97-AF65-F5344CB8AC3E}">
        <p14:creationId xmlns:p14="http://schemas.microsoft.com/office/powerpoint/2010/main" val="158135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140250A5-649E-479E-959E-E151E7060D34}"/>
              </a:ext>
            </a:extLst>
          </p:cNvPr>
          <p:cNvSpPr>
            <a:spLocks noGrp="1"/>
          </p:cNvSpPr>
          <p:nvPr>
            <p:ph idx="1"/>
          </p:nvPr>
        </p:nvSpPr>
        <p:spPr>
          <a:xfrm>
            <a:off x="818147" y="753979"/>
            <a:ext cx="10535653" cy="5422984"/>
          </a:xfrm>
        </p:spPr>
        <p:txBody>
          <a:bodyPr/>
          <a:lstStyle/>
          <a:p>
            <a:r>
              <a:rPr lang="zh-CN" altLang="en-US" dirty="0"/>
              <a:t>考虑到点集中点的个数在</a:t>
            </a:r>
            <a:r>
              <a:rPr lang="en-US" altLang="zh-CN" dirty="0"/>
              <a:t>50</a:t>
            </a:r>
            <a:r>
              <a:rPr lang="zh-CN" altLang="en-US" dirty="0"/>
              <a:t>以内，而且所有测试用例的组数不大于</a:t>
            </a:r>
            <a:r>
              <a:rPr lang="en-US" altLang="zh-CN" dirty="0"/>
              <a:t>100</a:t>
            </a:r>
            <a:r>
              <a:rPr lang="zh-CN" altLang="en-US" dirty="0"/>
              <a:t>，这道题可以考虑</a:t>
            </a:r>
            <a:r>
              <a:rPr lang="en-US" altLang="zh-CN" dirty="0"/>
              <a:t>O</a:t>
            </a:r>
            <a:r>
              <a:rPr lang="zh-CN" altLang="en-US" dirty="0"/>
              <a:t>（</a:t>
            </a:r>
            <a:r>
              <a:rPr lang="en-US" altLang="zh-CN" dirty="0"/>
              <a:t>n^3</a:t>
            </a:r>
            <a:r>
              <a:rPr lang="zh-CN" altLang="en-US" dirty="0"/>
              <a:t>）的做法。</a:t>
            </a:r>
            <a:endParaRPr lang="en-US" altLang="zh-CN" dirty="0"/>
          </a:p>
          <a:p>
            <a:r>
              <a:rPr lang="zh-CN" altLang="en-US" dirty="0"/>
              <a:t>为了叙述方便，下面将使用“起始点”来描述一个凸包中最下且最左的那个点，因为这个点是进行极角排序时的参考点。</a:t>
            </a:r>
            <a:endParaRPr lang="en-US" altLang="zh-CN" dirty="0"/>
          </a:p>
          <a:p>
            <a:endParaRPr lang="en-US" altLang="zh-CN" dirty="0"/>
          </a:p>
          <a:p>
            <a:endParaRPr lang="en-US" altLang="zh-CN" dirty="0"/>
          </a:p>
          <a:p>
            <a:r>
              <a:rPr lang="zh-CN" altLang="en-US" dirty="0"/>
              <a:t>首先考虑未经优化的常规</a:t>
            </a:r>
            <a:r>
              <a:rPr lang="en-US" altLang="zh-CN" dirty="0"/>
              <a:t>DP</a:t>
            </a:r>
            <a:r>
              <a:rPr lang="zh-CN" altLang="en-US" dirty="0"/>
              <a:t>思路：</a:t>
            </a:r>
            <a:endParaRPr lang="en-US" altLang="zh-CN" dirty="0"/>
          </a:p>
          <a:p>
            <a:r>
              <a:rPr lang="zh-CN" altLang="en-US" dirty="0"/>
              <a:t>枚举整个点集中的每一个点作为空凸包的起始点</a:t>
            </a:r>
            <a:endParaRPr lang="en-US" altLang="zh-CN" dirty="0"/>
          </a:p>
          <a:p>
            <a:r>
              <a:rPr lang="zh-CN" altLang="en-US" dirty="0"/>
              <a:t>只考虑这个点上方或右侧的所有点。</a:t>
            </a:r>
          </a:p>
        </p:txBody>
      </p:sp>
      <p:pic>
        <p:nvPicPr>
          <p:cNvPr id="5" name="图片 4">
            <a:extLst>
              <a:ext uri="{FF2B5EF4-FFF2-40B4-BE49-F238E27FC236}">
                <a16:creationId xmlns:a16="http://schemas.microsoft.com/office/drawing/2014/main" xmlns="" id="{4735E30C-C56A-4557-B185-F262F01B2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8085" y="2657155"/>
            <a:ext cx="2360050" cy="2799347"/>
          </a:xfrm>
          <a:prstGeom prst="rect">
            <a:avLst/>
          </a:prstGeom>
        </p:spPr>
      </p:pic>
    </p:spTree>
    <p:extLst>
      <p:ext uri="{BB962C8B-B14F-4D97-AF65-F5344CB8AC3E}">
        <p14:creationId xmlns:p14="http://schemas.microsoft.com/office/powerpoint/2010/main" val="367849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B1C99C-A6C2-4D16-BC79-75C5705025F8}"/>
              </a:ext>
            </a:extLst>
          </p:cNvPr>
          <p:cNvSpPr>
            <a:spLocks noGrp="1"/>
          </p:cNvSpPr>
          <p:nvPr>
            <p:ph type="title"/>
          </p:nvPr>
        </p:nvSpPr>
        <p:spPr/>
        <p:txBody>
          <a:bodyPr/>
          <a:lstStyle/>
          <a:p>
            <a:r>
              <a:rPr lang="en-US" altLang="zh-CN" dirty="0"/>
              <a:t>2016ICPC</a:t>
            </a:r>
            <a:r>
              <a:rPr lang="zh-CN" altLang="en-US" dirty="0"/>
              <a:t>青岛区域赛</a:t>
            </a:r>
            <a:r>
              <a:rPr lang="en-US" altLang="zh-CN" dirty="0"/>
              <a:t>K</a:t>
            </a:r>
            <a:endParaRPr lang="zh-CN" altLang="en-US" dirty="0"/>
          </a:p>
        </p:txBody>
      </p:sp>
      <p:sp>
        <p:nvSpPr>
          <p:cNvPr id="3" name="内容占位符 2">
            <a:extLst>
              <a:ext uri="{FF2B5EF4-FFF2-40B4-BE49-F238E27FC236}">
                <a16:creationId xmlns:a16="http://schemas.microsoft.com/office/drawing/2014/main" xmlns="" id="{C253729F-AF91-4763-BF05-A1D795185C39}"/>
              </a:ext>
            </a:extLst>
          </p:cNvPr>
          <p:cNvSpPr>
            <a:spLocks noGrp="1"/>
          </p:cNvSpPr>
          <p:nvPr>
            <p:ph idx="1"/>
          </p:nvPr>
        </p:nvSpPr>
        <p:spPr/>
        <p:txBody>
          <a:bodyPr/>
          <a:lstStyle/>
          <a:p>
            <a:r>
              <a:rPr lang="en-US" altLang="zh-CN" dirty="0">
                <a:hlinkClick r:id="rId2"/>
              </a:rPr>
              <a:t>http://acm.hdu.edu.cn/showproblem.php?pid=5992</a:t>
            </a:r>
            <a:endParaRPr lang="en-US" altLang="zh-CN" dirty="0"/>
          </a:p>
          <a:p>
            <a:r>
              <a:rPr lang="zh-CN" altLang="en-US" dirty="0"/>
              <a:t>题意：在一个城市有若干个旅馆，每个旅馆有一个固定的价格。题中给出每个旅馆的坐标和价格。</a:t>
            </a:r>
            <a:endParaRPr lang="en-US" altLang="zh-CN" dirty="0"/>
          </a:p>
          <a:p>
            <a:r>
              <a:rPr lang="zh-CN" altLang="en-US" dirty="0"/>
              <a:t>有若干个客人需要住旅馆。每个人有一个可以接受的最大价格。每次询问给出一个客人的位置坐标和他可以接受的最大价格。要求输出距离客人最近的，并且客人付得起钱的旅馆。如果有多个旅馆距离客人一样远并且价格都在客人可接受的范围内，那么输出这些旅馆中编号最小的一个。</a:t>
            </a:r>
          </a:p>
        </p:txBody>
      </p:sp>
    </p:spTree>
    <p:extLst>
      <p:ext uri="{BB962C8B-B14F-4D97-AF65-F5344CB8AC3E}">
        <p14:creationId xmlns:p14="http://schemas.microsoft.com/office/powerpoint/2010/main" val="3547586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xmlns="" id="{D666305F-657C-4AB2-9B4C-A874A4D91036}"/>
              </a:ext>
            </a:extLst>
          </p:cNvPr>
          <p:cNvPicPr>
            <a:picLocks noGrp="1" noChangeAspect="1"/>
          </p:cNvPicPr>
          <p:nvPr>
            <p:ph idx="1"/>
          </p:nvPr>
        </p:nvPicPr>
        <p:blipFill>
          <a:blip r:embed="rId2"/>
          <a:stretch>
            <a:fillRect/>
          </a:stretch>
        </p:blipFill>
        <p:spPr>
          <a:xfrm>
            <a:off x="129309" y="0"/>
            <a:ext cx="4374176" cy="3130145"/>
          </a:xfrm>
          <a:prstGeom prst="rect">
            <a:avLst/>
          </a:prstGeom>
        </p:spPr>
      </p:pic>
      <p:sp>
        <p:nvSpPr>
          <p:cNvPr id="5" name="文本框 4">
            <a:extLst>
              <a:ext uri="{FF2B5EF4-FFF2-40B4-BE49-F238E27FC236}">
                <a16:creationId xmlns:a16="http://schemas.microsoft.com/office/drawing/2014/main" xmlns="" id="{49850607-8237-4456-B5B5-0DADECB8F2D1}"/>
              </a:ext>
            </a:extLst>
          </p:cNvPr>
          <p:cNvSpPr txBox="1"/>
          <p:nvPr/>
        </p:nvSpPr>
        <p:spPr>
          <a:xfrm>
            <a:off x="4387273" y="517237"/>
            <a:ext cx="7109639" cy="923330"/>
          </a:xfrm>
          <a:prstGeom prst="rect">
            <a:avLst/>
          </a:prstGeom>
          <a:noFill/>
        </p:spPr>
        <p:txBody>
          <a:bodyPr wrap="none" rtlCol="0">
            <a:spAutoFit/>
          </a:bodyPr>
          <a:lstStyle/>
          <a:p>
            <a:r>
              <a:rPr lang="zh-CN" altLang="en-US" dirty="0"/>
              <a:t>比如枚举到左图中红色点时，我将只考虑图中位于红色点上方或右侧</a:t>
            </a:r>
            <a:endParaRPr lang="en-US" altLang="zh-CN" dirty="0"/>
          </a:p>
          <a:p>
            <a:r>
              <a:rPr lang="zh-CN" altLang="en-US" dirty="0"/>
              <a:t>的所有黑色点，而不考虑图中的灰色点。浅蓝色线连接的凸多边形</a:t>
            </a:r>
            <a:endParaRPr lang="en-US" altLang="zh-CN" dirty="0"/>
          </a:p>
          <a:p>
            <a:r>
              <a:rPr lang="zh-CN" altLang="en-US" dirty="0"/>
              <a:t>就是一这个红色点为起始点可以构造的一个空凸包。</a:t>
            </a:r>
          </a:p>
        </p:txBody>
      </p:sp>
      <p:sp>
        <p:nvSpPr>
          <p:cNvPr id="6" name="文本框 5">
            <a:extLst>
              <a:ext uri="{FF2B5EF4-FFF2-40B4-BE49-F238E27FC236}">
                <a16:creationId xmlns:a16="http://schemas.microsoft.com/office/drawing/2014/main" xmlns="" id="{B4DDF305-3267-4E91-88AD-F34060B2D65E}"/>
              </a:ext>
            </a:extLst>
          </p:cNvPr>
          <p:cNvSpPr txBox="1"/>
          <p:nvPr/>
        </p:nvSpPr>
        <p:spPr>
          <a:xfrm>
            <a:off x="3848100" y="2247900"/>
            <a:ext cx="8161209" cy="1200329"/>
          </a:xfrm>
          <a:prstGeom prst="rect">
            <a:avLst/>
          </a:prstGeom>
          <a:noFill/>
        </p:spPr>
        <p:txBody>
          <a:bodyPr wrap="none" rtlCol="0">
            <a:spAutoFit/>
          </a:bodyPr>
          <a:lstStyle/>
          <a:p>
            <a:r>
              <a:rPr lang="zh-CN" altLang="en-US" dirty="0"/>
              <a:t>以选定的点为起始点做一次极角排序。</a:t>
            </a:r>
            <a:endParaRPr lang="en-US" altLang="zh-CN" dirty="0"/>
          </a:p>
          <a:p>
            <a:r>
              <a:rPr lang="zh-CN" altLang="en-US" dirty="0"/>
              <a:t>使用</a:t>
            </a:r>
            <a:r>
              <a:rPr lang="en-US" altLang="zh-CN" dirty="0" err="1"/>
              <a:t>dp</a:t>
            </a:r>
            <a:r>
              <a:rPr lang="en-US" altLang="zh-CN" dirty="0"/>
              <a:t>[ </a:t>
            </a:r>
            <a:r>
              <a:rPr lang="en-US" altLang="zh-CN" dirty="0" err="1"/>
              <a:t>i</a:t>
            </a:r>
            <a:r>
              <a:rPr lang="en-US" altLang="zh-CN" dirty="0"/>
              <a:t> ][ j ]</a:t>
            </a:r>
            <a:r>
              <a:rPr lang="zh-CN" altLang="en-US" dirty="0"/>
              <a:t>表示凸包从起始点</a:t>
            </a:r>
            <a:r>
              <a:rPr lang="en-US" altLang="zh-CN" dirty="0"/>
              <a:t>O</a:t>
            </a:r>
            <a:r>
              <a:rPr lang="zh-CN" altLang="en-US" dirty="0"/>
              <a:t>开始，最后两条边为（</a:t>
            </a:r>
            <a:r>
              <a:rPr lang="en-US" altLang="zh-CN" dirty="0" err="1"/>
              <a:t>i</a:t>
            </a:r>
            <a:r>
              <a:rPr lang="en-US" altLang="zh-CN" dirty="0"/>
              <a:t> ,</a:t>
            </a:r>
            <a:r>
              <a:rPr lang="zh-CN" altLang="en-US" dirty="0"/>
              <a:t> </a:t>
            </a:r>
            <a:r>
              <a:rPr lang="en-US" altLang="zh-CN" dirty="0"/>
              <a:t>j</a:t>
            </a:r>
            <a:r>
              <a:rPr lang="zh-CN" altLang="en-US" dirty="0"/>
              <a:t>）和（</a:t>
            </a:r>
            <a:r>
              <a:rPr lang="en-US" altLang="zh-CN" dirty="0" err="1"/>
              <a:t>i</a:t>
            </a:r>
            <a:r>
              <a:rPr lang="en-US" altLang="zh-CN" dirty="0"/>
              <a:t> , O</a:t>
            </a:r>
            <a:r>
              <a:rPr lang="zh-CN" altLang="en-US" dirty="0"/>
              <a:t>）的最大</a:t>
            </a:r>
            <a:endParaRPr lang="en-US" altLang="zh-CN" dirty="0"/>
          </a:p>
          <a:p>
            <a:r>
              <a:rPr lang="zh-CN" altLang="en-US" dirty="0"/>
              <a:t>可能面积。其中</a:t>
            </a:r>
            <a:r>
              <a:rPr lang="en-US" altLang="zh-CN" dirty="0" err="1"/>
              <a:t>i</a:t>
            </a:r>
            <a:r>
              <a:rPr lang="zh-CN" altLang="en-US" dirty="0"/>
              <a:t>和</a:t>
            </a:r>
            <a:r>
              <a:rPr lang="en-US" altLang="zh-CN" dirty="0"/>
              <a:t>j</a:t>
            </a:r>
            <a:r>
              <a:rPr lang="zh-CN" altLang="en-US" dirty="0"/>
              <a:t>为上述经过了极角排序的点集中的点，且</a:t>
            </a:r>
            <a:r>
              <a:rPr lang="en-US" altLang="zh-CN" dirty="0" err="1"/>
              <a:t>i</a:t>
            </a:r>
            <a:r>
              <a:rPr lang="en-US" altLang="zh-CN" dirty="0"/>
              <a:t>&gt;j</a:t>
            </a:r>
            <a:r>
              <a:rPr lang="zh-CN" altLang="en-US" dirty="0"/>
              <a:t>。需要注意的是</a:t>
            </a:r>
            <a:endParaRPr lang="en-US" altLang="zh-CN" dirty="0"/>
          </a:p>
          <a:p>
            <a:r>
              <a:rPr lang="en-US" altLang="zh-CN" dirty="0"/>
              <a:t>O</a:t>
            </a:r>
            <a:r>
              <a:rPr lang="zh-CN" altLang="en-US" dirty="0"/>
              <a:t>，</a:t>
            </a:r>
            <a:r>
              <a:rPr lang="en-US" altLang="zh-CN" dirty="0" err="1"/>
              <a:t>i</a:t>
            </a:r>
            <a:r>
              <a:rPr lang="zh-CN" altLang="en-US" dirty="0"/>
              <a:t>，</a:t>
            </a:r>
            <a:r>
              <a:rPr lang="en-US" altLang="zh-CN" dirty="0"/>
              <a:t>j</a:t>
            </a:r>
            <a:r>
              <a:rPr lang="zh-CN" altLang="en-US" dirty="0"/>
              <a:t>不能共线，且</a:t>
            </a:r>
            <a:r>
              <a:rPr lang="en-US" altLang="zh-CN" dirty="0"/>
              <a:t>O</a:t>
            </a:r>
            <a:r>
              <a:rPr lang="zh-CN" altLang="en-US" dirty="0"/>
              <a:t>，</a:t>
            </a:r>
            <a:r>
              <a:rPr lang="en-US" altLang="zh-CN" dirty="0" err="1"/>
              <a:t>i</a:t>
            </a:r>
            <a:r>
              <a:rPr lang="zh-CN" altLang="en-US" dirty="0"/>
              <a:t>，</a:t>
            </a:r>
            <a:r>
              <a:rPr lang="en-US" altLang="zh-CN" dirty="0"/>
              <a:t>j</a:t>
            </a:r>
            <a:r>
              <a:rPr lang="zh-CN" altLang="en-US" dirty="0"/>
              <a:t>之中无任何其他点。</a:t>
            </a:r>
          </a:p>
        </p:txBody>
      </p:sp>
      <p:pic>
        <p:nvPicPr>
          <p:cNvPr id="7" name="图片 6">
            <a:extLst>
              <a:ext uri="{FF2B5EF4-FFF2-40B4-BE49-F238E27FC236}">
                <a16:creationId xmlns:a16="http://schemas.microsoft.com/office/drawing/2014/main" xmlns="" id="{E3FD15A3-4BA5-43DA-B837-88612E5734DC}"/>
              </a:ext>
            </a:extLst>
          </p:cNvPr>
          <p:cNvPicPr>
            <a:picLocks noChangeAspect="1"/>
          </p:cNvPicPr>
          <p:nvPr/>
        </p:nvPicPr>
        <p:blipFill>
          <a:blip r:embed="rId3"/>
          <a:stretch>
            <a:fillRect/>
          </a:stretch>
        </p:blipFill>
        <p:spPr>
          <a:xfrm>
            <a:off x="457718" y="3448229"/>
            <a:ext cx="4045767" cy="3130146"/>
          </a:xfrm>
          <a:prstGeom prst="rect">
            <a:avLst/>
          </a:prstGeom>
        </p:spPr>
      </p:pic>
      <p:sp>
        <p:nvSpPr>
          <p:cNvPr id="8" name="文本框 7">
            <a:extLst>
              <a:ext uri="{FF2B5EF4-FFF2-40B4-BE49-F238E27FC236}">
                <a16:creationId xmlns:a16="http://schemas.microsoft.com/office/drawing/2014/main" xmlns="" id="{44F08C14-48EF-409C-A263-029A99E127EF}"/>
              </a:ext>
            </a:extLst>
          </p:cNvPr>
          <p:cNvSpPr txBox="1"/>
          <p:nvPr/>
        </p:nvSpPr>
        <p:spPr>
          <a:xfrm>
            <a:off x="4743450" y="3990975"/>
            <a:ext cx="7404591" cy="923330"/>
          </a:xfrm>
          <a:prstGeom prst="rect">
            <a:avLst/>
          </a:prstGeom>
          <a:noFill/>
        </p:spPr>
        <p:txBody>
          <a:bodyPr wrap="none" rtlCol="0">
            <a:spAutoFit/>
          </a:bodyPr>
          <a:lstStyle/>
          <a:p>
            <a:r>
              <a:rPr lang="en-US" altLang="zh-CN" dirty="0"/>
              <a:t>DP</a:t>
            </a:r>
            <a:r>
              <a:rPr lang="zh-CN" altLang="en-US" dirty="0"/>
              <a:t>转移方程为：</a:t>
            </a:r>
            <a:endParaRPr lang="en-US" altLang="zh-CN" dirty="0"/>
          </a:p>
          <a:p>
            <a:r>
              <a:rPr lang="en-US" altLang="zh-CN" dirty="0" err="1"/>
              <a:t>dp</a:t>
            </a:r>
            <a:r>
              <a:rPr lang="en-US" altLang="zh-CN" dirty="0"/>
              <a:t>[</a:t>
            </a:r>
            <a:r>
              <a:rPr lang="en-US" altLang="zh-CN" dirty="0" err="1"/>
              <a:t>i</a:t>
            </a:r>
            <a:r>
              <a:rPr lang="en-US" altLang="zh-CN" dirty="0"/>
              <a:t>][j] = </a:t>
            </a:r>
            <a:r>
              <a:rPr lang="zh-CN" altLang="en-US" dirty="0"/>
              <a:t>面积（</a:t>
            </a:r>
            <a:r>
              <a:rPr lang="en-US" altLang="zh-CN" dirty="0" err="1"/>
              <a:t>i,j,O</a:t>
            </a:r>
            <a:r>
              <a:rPr lang="zh-CN" altLang="en-US" dirty="0"/>
              <a:t>）</a:t>
            </a:r>
            <a:r>
              <a:rPr lang="en-US" altLang="zh-CN" dirty="0"/>
              <a:t>+max(</a:t>
            </a:r>
            <a:r>
              <a:rPr lang="en-US" altLang="zh-CN" dirty="0" err="1"/>
              <a:t>dp</a:t>
            </a:r>
            <a:r>
              <a:rPr lang="en-US" altLang="zh-CN" dirty="0"/>
              <a:t>[j][k] | </a:t>
            </a:r>
            <a:r>
              <a:rPr lang="en-US" altLang="zh-CN" dirty="0" err="1"/>
              <a:t>jk</a:t>
            </a:r>
            <a:r>
              <a:rPr lang="zh-CN" altLang="en-US" dirty="0"/>
              <a:t>和</a:t>
            </a:r>
            <a:r>
              <a:rPr lang="en-US" altLang="zh-CN" dirty="0" err="1"/>
              <a:t>ij</a:t>
            </a:r>
            <a:r>
              <a:rPr lang="zh-CN" altLang="en-US" dirty="0"/>
              <a:t>之间的夹角应该不破坏凸性，</a:t>
            </a:r>
            <a:endParaRPr lang="en-US" altLang="zh-CN" dirty="0"/>
          </a:p>
          <a:p>
            <a:r>
              <a:rPr lang="zh-CN" altLang="en-US" dirty="0"/>
              <a:t>且</a:t>
            </a:r>
            <a:r>
              <a:rPr lang="en-US" altLang="zh-CN" dirty="0"/>
              <a:t>j&gt;k)</a:t>
            </a:r>
            <a:endParaRPr lang="zh-CN" altLang="en-US" dirty="0"/>
          </a:p>
        </p:txBody>
      </p:sp>
      <p:pic>
        <p:nvPicPr>
          <p:cNvPr id="9" name="图片 8">
            <a:extLst>
              <a:ext uri="{FF2B5EF4-FFF2-40B4-BE49-F238E27FC236}">
                <a16:creationId xmlns:a16="http://schemas.microsoft.com/office/drawing/2014/main" xmlns="" id="{B042D852-4384-4FD2-AB04-1755DCD83408}"/>
              </a:ext>
            </a:extLst>
          </p:cNvPr>
          <p:cNvPicPr>
            <a:picLocks noChangeAspect="1"/>
          </p:cNvPicPr>
          <p:nvPr/>
        </p:nvPicPr>
        <p:blipFill>
          <a:blip r:embed="rId4"/>
          <a:stretch>
            <a:fillRect/>
          </a:stretch>
        </p:blipFill>
        <p:spPr>
          <a:xfrm>
            <a:off x="7418393" y="4610099"/>
            <a:ext cx="3351118" cy="2704831"/>
          </a:xfrm>
          <a:prstGeom prst="rect">
            <a:avLst/>
          </a:prstGeom>
        </p:spPr>
      </p:pic>
    </p:spTree>
    <p:extLst>
      <p:ext uri="{BB962C8B-B14F-4D97-AF65-F5344CB8AC3E}">
        <p14:creationId xmlns:p14="http://schemas.microsoft.com/office/powerpoint/2010/main" val="277083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90136E7-B5A5-4DC9-A4AA-5A8C826306E0}"/>
              </a:ext>
            </a:extLst>
          </p:cNvPr>
          <p:cNvSpPr>
            <a:spLocks noGrp="1"/>
          </p:cNvSpPr>
          <p:nvPr>
            <p:ph idx="1"/>
          </p:nvPr>
        </p:nvSpPr>
        <p:spPr>
          <a:xfrm>
            <a:off x="514350" y="409575"/>
            <a:ext cx="10839450" cy="5767388"/>
          </a:xfrm>
        </p:spPr>
        <p:txBody>
          <a:bodyPr>
            <a:normAutofit lnSpcReduction="10000"/>
          </a:bodyPr>
          <a:lstStyle/>
          <a:p>
            <a:pPr marL="0" indent="0">
              <a:buNone/>
            </a:pPr>
            <a:r>
              <a:rPr lang="zh-CN" altLang="en-US" dirty="0"/>
              <a:t>在</a:t>
            </a:r>
            <a:r>
              <a:rPr lang="en-US" altLang="zh-CN" dirty="0" err="1"/>
              <a:t>dp</a:t>
            </a:r>
            <a:r>
              <a:rPr lang="zh-CN" altLang="en-US" dirty="0"/>
              <a:t>转移的过程中只需要枚举所有编号小于</a:t>
            </a:r>
            <a:r>
              <a:rPr lang="en-US" altLang="zh-CN" dirty="0"/>
              <a:t>j</a:t>
            </a:r>
            <a:r>
              <a:rPr lang="zh-CN" altLang="en-US" dirty="0"/>
              <a:t>且大于等于</a:t>
            </a:r>
            <a:r>
              <a:rPr lang="en-US" altLang="zh-CN" dirty="0"/>
              <a:t>0</a:t>
            </a:r>
            <a:r>
              <a:rPr lang="zh-CN" altLang="en-US" dirty="0"/>
              <a:t>的点</a:t>
            </a:r>
            <a:r>
              <a:rPr lang="en-US" altLang="zh-CN" dirty="0"/>
              <a:t>k</a:t>
            </a:r>
            <a:r>
              <a:rPr lang="zh-CN" altLang="en-US" dirty="0"/>
              <a:t>，然后使用叉乘判断这个点是否会影响凸性（即它是否位于向量</a:t>
            </a:r>
            <a:r>
              <a:rPr lang="en-US" altLang="zh-CN" dirty="0" err="1"/>
              <a:t>ij</a:t>
            </a:r>
            <a:r>
              <a:rPr lang="zh-CN" altLang="en-US" dirty="0"/>
              <a:t>的右侧）。然后将最大的</a:t>
            </a:r>
            <a:r>
              <a:rPr lang="en-US" altLang="zh-CN" dirty="0" err="1"/>
              <a:t>dp</a:t>
            </a:r>
            <a:r>
              <a:rPr lang="en-US" altLang="zh-CN" dirty="0"/>
              <a:t>[j][k]</a:t>
            </a:r>
            <a:r>
              <a:rPr lang="zh-CN" altLang="en-US" dirty="0"/>
              <a:t>加到三角形</a:t>
            </a:r>
            <a:r>
              <a:rPr lang="en-US" altLang="zh-CN" dirty="0" err="1"/>
              <a:t>Oij</a:t>
            </a:r>
            <a:r>
              <a:rPr lang="zh-CN" altLang="en-US" dirty="0"/>
              <a:t>的面积上即可得到</a:t>
            </a:r>
            <a:r>
              <a:rPr lang="en-US" altLang="zh-CN" dirty="0" err="1"/>
              <a:t>dp</a:t>
            </a:r>
            <a:r>
              <a:rPr lang="en-US" altLang="zh-CN" dirty="0"/>
              <a:t>[</a:t>
            </a:r>
            <a:r>
              <a:rPr lang="en-US" altLang="zh-CN" dirty="0" err="1"/>
              <a:t>i</a:t>
            </a:r>
            <a:r>
              <a:rPr lang="en-US" altLang="zh-CN" dirty="0"/>
              <a:t>][j]</a:t>
            </a:r>
            <a:r>
              <a:rPr lang="zh-CN" altLang="en-US" dirty="0"/>
              <a:t>。</a:t>
            </a:r>
            <a:endParaRPr lang="en-US" altLang="zh-CN" dirty="0"/>
          </a:p>
          <a:p>
            <a:pPr marL="0" indent="0">
              <a:buNone/>
            </a:pPr>
            <a:endParaRPr lang="en-US" altLang="zh-CN" dirty="0"/>
          </a:p>
          <a:p>
            <a:pPr marL="0" indent="0">
              <a:buNone/>
            </a:pPr>
            <a:r>
              <a:rPr lang="zh-CN" altLang="en-US" dirty="0"/>
              <a:t>分析上述做法的复杂度：</a:t>
            </a:r>
            <a:endParaRPr lang="en-US" altLang="zh-CN" dirty="0"/>
          </a:p>
          <a:p>
            <a:pPr marL="0" indent="0">
              <a:buNone/>
            </a:pPr>
            <a:r>
              <a:rPr lang="zh-CN" altLang="en-US" dirty="0"/>
              <a:t>枚举所有起始点的复杂度为</a:t>
            </a:r>
            <a:r>
              <a:rPr lang="en-US" altLang="zh-CN" dirty="0"/>
              <a:t>O</a:t>
            </a:r>
            <a:r>
              <a:rPr lang="zh-CN" altLang="en-US" dirty="0"/>
              <a:t>（</a:t>
            </a:r>
            <a:r>
              <a:rPr lang="en-US" altLang="zh-CN" dirty="0"/>
              <a:t>n</a:t>
            </a:r>
            <a:r>
              <a:rPr lang="zh-CN" altLang="en-US" dirty="0"/>
              <a:t>），选定起始点后遍历所有</a:t>
            </a:r>
            <a:r>
              <a:rPr lang="en-US" altLang="zh-CN" dirty="0" err="1"/>
              <a:t>i,j</a:t>
            </a:r>
            <a:r>
              <a:rPr lang="zh-CN" altLang="en-US" dirty="0"/>
              <a:t>点对的复杂度为</a:t>
            </a:r>
            <a:r>
              <a:rPr lang="en-US" altLang="zh-CN" dirty="0"/>
              <a:t>O</a:t>
            </a:r>
            <a:r>
              <a:rPr lang="zh-CN" altLang="en-US" dirty="0"/>
              <a:t>（</a:t>
            </a:r>
            <a:r>
              <a:rPr lang="en-US" altLang="zh-CN" dirty="0"/>
              <a:t>n^2</a:t>
            </a:r>
            <a:r>
              <a:rPr lang="zh-CN" altLang="en-US" dirty="0"/>
              <a:t>），判断其他点是否再三角形</a:t>
            </a:r>
            <a:r>
              <a:rPr lang="en-US" altLang="zh-CN" dirty="0" err="1"/>
              <a:t>Oij</a:t>
            </a:r>
            <a:r>
              <a:rPr lang="zh-CN" altLang="en-US" dirty="0"/>
              <a:t>中的时间复杂度为</a:t>
            </a:r>
            <a:r>
              <a:rPr lang="en-US" altLang="zh-CN" dirty="0"/>
              <a:t>O</a:t>
            </a:r>
            <a:r>
              <a:rPr lang="zh-CN" altLang="en-US" dirty="0"/>
              <a:t>（</a:t>
            </a:r>
            <a:r>
              <a:rPr lang="en-US" altLang="zh-CN" dirty="0"/>
              <a:t>n</a:t>
            </a:r>
            <a:r>
              <a:rPr lang="zh-CN" altLang="en-US" dirty="0"/>
              <a:t>），</a:t>
            </a:r>
            <a:r>
              <a:rPr lang="en-US" altLang="zh-CN" dirty="0" err="1"/>
              <a:t>dp</a:t>
            </a:r>
            <a:r>
              <a:rPr lang="zh-CN" altLang="en-US" dirty="0"/>
              <a:t>转移过程中枚举</a:t>
            </a:r>
            <a:r>
              <a:rPr lang="en-US" altLang="zh-CN" dirty="0"/>
              <a:t>k</a:t>
            </a:r>
            <a:r>
              <a:rPr lang="zh-CN" altLang="en-US" dirty="0"/>
              <a:t>点的时间复杂度为</a:t>
            </a:r>
            <a:r>
              <a:rPr lang="en-US" altLang="zh-CN" dirty="0"/>
              <a:t>O(n)</a:t>
            </a:r>
            <a:r>
              <a:rPr lang="zh-CN" altLang="en-US" dirty="0"/>
              <a:t>，总体时间复杂度应该在</a:t>
            </a:r>
            <a:r>
              <a:rPr lang="en-US" altLang="zh-CN" dirty="0"/>
              <a:t>O</a:t>
            </a:r>
            <a:r>
              <a:rPr lang="zh-CN" altLang="en-US" dirty="0"/>
              <a:t>（</a:t>
            </a:r>
            <a:r>
              <a:rPr lang="en-US" altLang="zh-CN" dirty="0"/>
              <a:t>n^4</a:t>
            </a:r>
            <a:r>
              <a:rPr lang="zh-CN" altLang="en-US" dirty="0"/>
              <a:t>）的级别。</a:t>
            </a:r>
            <a:endParaRPr lang="en-US" altLang="zh-CN" dirty="0"/>
          </a:p>
          <a:p>
            <a:pPr marL="0" indent="0">
              <a:buNone/>
            </a:pPr>
            <a:endParaRPr lang="en-US" altLang="zh-CN" dirty="0"/>
          </a:p>
          <a:p>
            <a:pPr marL="0" indent="0">
              <a:buNone/>
            </a:pPr>
            <a:r>
              <a:rPr lang="zh-CN" altLang="en-US" dirty="0"/>
              <a:t>对上述做法进行优化，方法是尽可能使一个</a:t>
            </a:r>
            <a:r>
              <a:rPr lang="en-US" altLang="zh-CN" dirty="0" err="1"/>
              <a:t>dp</a:t>
            </a:r>
            <a:r>
              <a:rPr lang="en-US" altLang="zh-CN" dirty="0"/>
              <a:t>[ ][ ]</a:t>
            </a:r>
            <a:r>
              <a:rPr lang="zh-CN" altLang="en-US" dirty="0"/>
              <a:t>项包含更多的有效信息。可以将</a:t>
            </a:r>
            <a:r>
              <a:rPr lang="en-US" altLang="zh-CN" dirty="0" err="1"/>
              <a:t>dp</a:t>
            </a:r>
            <a:r>
              <a:rPr lang="en-US" altLang="zh-CN" dirty="0"/>
              <a:t>[</a:t>
            </a:r>
            <a:r>
              <a:rPr lang="en-US" altLang="zh-CN" dirty="0" err="1"/>
              <a:t>i</a:t>
            </a:r>
            <a:r>
              <a:rPr lang="en-US" altLang="zh-CN" dirty="0"/>
              <a:t>][j]</a:t>
            </a:r>
            <a:r>
              <a:rPr lang="zh-CN" altLang="en-US" dirty="0"/>
              <a:t>优化为表示以</a:t>
            </a:r>
            <a:r>
              <a:rPr lang="en-US" altLang="zh-CN" dirty="0" err="1"/>
              <a:t>iO</a:t>
            </a:r>
            <a:r>
              <a:rPr lang="zh-CN" altLang="en-US" dirty="0"/>
              <a:t>为凸包的最后一条边，凸包的倒数第二条边为从</a:t>
            </a:r>
            <a:r>
              <a:rPr lang="en-US" altLang="zh-CN" dirty="0"/>
              <a:t>0</a:t>
            </a:r>
            <a:r>
              <a:rPr lang="zh-CN" altLang="en-US" dirty="0"/>
              <a:t>到</a:t>
            </a:r>
            <a:r>
              <a:rPr lang="en-US" altLang="zh-CN" dirty="0"/>
              <a:t>j</a:t>
            </a:r>
            <a:r>
              <a:rPr lang="zh-CN" altLang="en-US" dirty="0"/>
              <a:t>的最优边。</a:t>
            </a:r>
            <a:endParaRPr lang="en-US" altLang="zh-CN" dirty="0"/>
          </a:p>
          <a:p>
            <a:pPr marL="0" indent="0">
              <a:buNone/>
            </a:pPr>
            <a:endParaRPr lang="zh-CN" altLang="en-US" dirty="0"/>
          </a:p>
        </p:txBody>
      </p:sp>
    </p:spTree>
    <p:extLst>
      <p:ext uri="{BB962C8B-B14F-4D97-AF65-F5344CB8AC3E}">
        <p14:creationId xmlns:p14="http://schemas.microsoft.com/office/powerpoint/2010/main" val="1590337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D1444659-A865-4848-958B-735912373D83}"/>
              </a:ext>
            </a:extLst>
          </p:cNvPr>
          <p:cNvSpPr>
            <a:spLocks noGrp="1"/>
          </p:cNvSpPr>
          <p:nvPr>
            <p:ph idx="1"/>
          </p:nvPr>
        </p:nvSpPr>
        <p:spPr>
          <a:xfrm>
            <a:off x="733425" y="571500"/>
            <a:ext cx="10620375" cy="5605463"/>
          </a:xfrm>
        </p:spPr>
        <p:txBody>
          <a:bodyPr>
            <a:normAutofit lnSpcReduction="10000"/>
          </a:bodyPr>
          <a:lstStyle/>
          <a:p>
            <a:r>
              <a:rPr lang="zh-CN" altLang="en-US" dirty="0"/>
              <a:t>用公式表示就是</a:t>
            </a:r>
            <a:endParaRPr lang="en-US" altLang="zh-CN" dirty="0"/>
          </a:p>
          <a:p>
            <a:r>
              <a:rPr lang="en-US" altLang="zh-CN" dirty="0"/>
              <a:t>DP[ </a:t>
            </a:r>
            <a:r>
              <a:rPr lang="en-US" altLang="zh-CN" dirty="0" err="1"/>
              <a:t>i</a:t>
            </a:r>
            <a:r>
              <a:rPr lang="en-US" altLang="zh-CN" dirty="0"/>
              <a:t> ][ j ]  =  max(</a:t>
            </a:r>
            <a:r>
              <a:rPr lang="en-US" altLang="zh-CN" dirty="0" err="1"/>
              <a:t>dp</a:t>
            </a:r>
            <a:r>
              <a:rPr lang="en-US" altLang="zh-CN" dirty="0"/>
              <a:t>[ </a:t>
            </a:r>
            <a:r>
              <a:rPr lang="en-US" altLang="zh-CN" dirty="0" err="1"/>
              <a:t>i</a:t>
            </a:r>
            <a:r>
              <a:rPr lang="en-US" altLang="zh-CN" dirty="0"/>
              <a:t> ][ k ], k</a:t>
            </a:r>
            <a:r>
              <a:rPr lang="zh-CN" altLang="en-US" dirty="0"/>
              <a:t>属于</a:t>
            </a:r>
            <a:r>
              <a:rPr lang="en-US" altLang="zh-CN" dirty="0"/>
              <a:t>[0,j) )</a:t>
            </a:r>
          </a:p>
          <a:p>
            <a:r>
              <a:rPr lang="zh-CN" altLang="en-US" dirty="0"/>
              <a:t>用来记录之前处理到的最大面积。</a:t>
            </a:r>
            <a:endParaRPr lang="en-US" altLang="zh-CN" dirty="0"/>
          </a:p>
          <a:p>
            <a:r>
              <a:rPr lang="zh-CN" altLang="en-US" dirty="0"/>
              <a:t>顺序遍历点</a:t>
            </a:r>
            <a:r>
              <a:rPr lang="en-US" altLang="zh-CN" dirty="0" err="1"/>
              <a:t>i</a:t>
            </a:r>
            <a:r>
              <a:rPr lang="zh-CN" altLang="en-US" dirty="0"/>
              <a:t>，使得</a:t>
            </a:r>
            <a:r>
              <a:rPr lang="en-US" altLang="zh-CN" dirty="0"/>
              <a:t>Oi</a:t>
            </a:r>
            <a:r>
              <a:rPr lang="zh-CN" altLang="en-US" dirty="0"/>
              <a:t>作为凸多边形中的最后一条边</a:t>
            </a:r>
            <a:endParaRPr lang="en-US" altLang="zh-CN" dirty="0"/>
          </a:p>
          <a:p>
            <a:r>
              <a:rPr lang="zh-CN" altLang="en-US" dirty="0"/>
              <a:t>使得</a:t>
            </a:r>
            <a:r>
              <a:rPr lang="en-US" altLang="zh-CN" dirty="0"/>
              <a:t>j = i-1</a:t>
            </a:r>
            <a:r>
              <a:rPr lang="zh-CN" altLang="en-US" dirty="0"/>
              <a:t>，即可保证三角形</a:t>
            </a:r>
            <a:r>
              <a:rPr lang="en-US" altLang="zh-CN" dirty="0" err="1"/>
              <a:t>Oij</a:t>
            </a:r>
            <a:r>
              <a:rPr lang="zh-CN" altLang="en-US" dirty="0"/>
              <a:t>中没有其他的点。（因为这些点已经经过极角排序，如果三角形</a:t>
            </a:r>
            <a:r>
              <a:rPr lang="en-US" altLang="zh-CN" dirty="0" err="1"/>
              <a:t>Oij</a:t>
            </a:r>
            <a:r>
              <a:rPr lang="zh-CN" altLang="en-US" dirty="0"/>
              <a:t>中有其他点，那么这些点在极角排序时势必会排在</a:t>
            </a:r>
            <a:r>
              <a:rPr lang="en-US" altLang="zh-CN" dirty="0"/>
              <a:t>j</a:t>
            </a:r>
            <a:r>
              <a:rPr lang="zh-CN" altLang="en-US" dirty="0"/>
              <a:t>点的前面，而</a:t>
            </a:r>
            <a:r>
              <a:rPr lang="en-US" altLang="zh-CN" dirty="0"/>
              <a:t>j</a:t>
            </a:r>
            <a:r>
              <a:rPr lang="zh-CN" altLang="en-US" dirty="0"/>
              <a:t>取为仅次于</a:t>
            </a:r>
            <a:r>
              <a:rPr lang="en-US" altLang="zh-CN" dirty="0" err="1"/>
              <a:t>i</a:t>
            </a:r>
            <a:r>
              <a:rPr lang="zh-CN" altLang="en-US" dirty="0"/>
              <a:t>的一个点，所以三角形</a:t>
            </a:r>
            <a:r>
              <a:rPr lang="en-US" altLang="zh-CN" dirty="0" err="1"/>
              <a:t>Oij</a:t>
            </a:r>
            <a:r>
              <a:rPr lang="zh-CN" altLang="en-US" dirty="0"/>
              <a:t>中不会包含其他点）</a:t>
            </a:r>
            <a:endParaRPr lang="en-US" altLang="zh-CN" dirty="0"/>
          </a:p>
          <a:p>
            <a:r>
              <a:rPr lang="zh-CN" altLang="en-US" dirty="0"/>
              <a:t>如果上述做法中遇到</a:t>
            </a:r>
            <a:r>
              <a:rPr lang="en-US" altLang="zh-CN" dirty="0"/>
              <a:t>O </a:t>
            </a:r>
            <a:r>
              <a:rPr lang="en-US" altLang="zh-CN" dirty="0" err="1"/>
              <a:t>i</a:t>
            </a:r>
            <a:r>
              <a:rPr lang="en-US" altLang="zh-CN" dirty="0"/>
              <a:t> j </a:t>
            </a:r>
            <a:r>
              <a:rPr lang="zh-CN" altLang="en-US" dirty="0"/>
              <a:t>三点共线，需要使</a:t>
            </a:r>
            <a:r>
              <a:rPr lang="en-US" altLang="zh-CN" dirty="0"/>
              <a:t>j</a:t>
            </a:r>
            <a:r>
              <a:rPr lang="zh-CN" altLang="en-US" dirty="0"/>
              <a:t>继续回退。这种情况需要特判并且不能用于更新</a:t>
            </a:r>
            <a:r>
              <a:rPr lang="en-US" altLang="zh-CN" dirty="0" err="1"/>
              <a:t>dp</a:t>
            </a:r>
            <a:r>
              <a:rPr lang="zh-CN" altLang="en-US" dirty="0"/>
              <a:t>数组。因为根据极角排序的方法，如果</a:t>
            </a:r>
            <a:r>
              <a:rPr lang="en-US" altLang="zh-CN" dirty="0" err="1"/>
              <a:t>Oij</a:t>
            </a:r>
            <a:r>
              <a:rPr lang="zh-CN" altLang="en-US" dirty="0"/>
              <a:t>共线，那么说明</a:t>
            </a:r>
            <a:r>
              <a:rPr lang="en-US" altLang="zh-CN" dirty="0"/>
              <a:t>Oi</a:t>
            </a:r>
            <a:r>
              <a:rPr lang="zh-CN" altLang="en-US" dirty="0"/>
              <a:t>之间存在有其他点，这时计算出的最大面积值可以用来更新</a:t>
            </a:r>
            <a:r>
              <a:rPr lang="en-US" altLang="zh-CN" dirty="0" err="1"/>
              <a:t>ans</a:t>
            </a:r>
            <a:r>
              <a:rPr lang="zh-CN" altLang="en-US" dirty="0"/>
              <a:t>但是不能更新为</a:t>
            </a:r>
            <a:r>
              <a:rPr lang="en-US" altLang="zh-CN" dirty="0" err="1"/>
              <a:t>dp</a:t>
            </a:r>
            <a:r>
              <a:rPr lang="zh-CN" altLang="en-US" dirty="0"/>
              <a:t>数组来计算后续答案。否则会使后续计算的凸包中包含那些点。</a:t>
            </a:r>
            <a:r>
              <a:rPr lang="en-US" altLang="zh-CN" dirty="0"/>
              <a:t> </a:t>
            </a:r>
            <a:endParaRPr lang="zh-CN" altLang="en-US" dirty="0"/>
          </a:p>
        </p:txBody>
      </p:sp>
    </p:spTree>
    <p:extLst>
      <p:ext uri="{BB962C8B-B14F-4D97-AF65-F5344CB8AC3E}">
        <p14:creationId xmlns:p14="http://schemas.microsoft.com/office/powerpoint/2010/main" val="3327892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AFD2F8A9-149E-4CDF-8544-4F62F925A7D3}"/>
              </a:ext>
            </a:extLst>
          </p:cNvPr>
          <p:cNvSpPr>
            <a:spLocks noGrp="1"/>
          </p:cNvSpPr>
          <p:nvPr>
            <p:ph idx="1"/>
          </p:nvPr>
        </p:nvSpPr>
        <p:spPr>
          <a:xfrm>
            <a:off x="561975" y="419100"/>
            <a:ext cx="10791825" cy="5757863"/>
          </a:xfrm>
        </p:spPr>
        <p:txBody>
          <a:bodyPr/>
          <a:lstStyle/>
          <a:p>
            <a:r>
              <a:rPr lang="zh-CN" altLang="en-US" dirty="0"/>
              <a:t>然后逆序找出最大的</a:t>
            </a:r>
            <a:r>
              <a:rPr lang="en-US" altLang="zh-CN" dirty="0"/>
              <a:t>k,</a:t>
            </a:r>
            <a:r>
              <a:rPr lang="zh-CN" altLang="en-US" dirty="0"/>
              <a:t>使</a:t>
            </a:r>
            <a:r>
              <a:rPr lang="en-US" altLang="zh-CN" dirty="0"/>
              <a:t>k</a:t>
            </a:r>
            <a:r>
              <a:rPr lang="zh-CN" altLang="en-US" dirty="0"/>
              <a:t>在向量</a:t>
            </a:r>
            <a:r>
              <a:rPr lang="en-US" altLang="zh-CN" dirty="0" err="1"/>
              <a:t>ij</a:t>
            </a:r>
            <a:r>
              <a:rPr lang="zh-CN" altLang="en-US" dirty="0"/>
              <a:t>的右侧，且不影响凸性。因为找到的是编号小于</a:t>
            </a:r>
            <a:r>
              <a:rPr lang="en-US" altLang="zh-CN" dirty="0"/>
              <a:t>j</a:t>
            </a:r>
            <a:r>
              <a:rPr lang="zh-CN" altLang="en-US" dirty="0"/>
              <a:t>且编号最大的</a:t>
            </a:r>
            <a:r>
              <a:rPr lang="en-US" altLang="zh-CN" dirty="0"/>
              <a:t>k</a:t>
            </a:r>
            <a:r>
              <a:rPr lang="zh-CN" altLang="en-US" dirty="0"/>
              <a:t>点，所以可以保证三角形</a:t>
            </a:r>
            <a:r>
              <a:rPr lang="en-US" altLang="zh-CN" dirty="0" err="1"/>
              <a:t>Ojk</a:t>
            </a:r>
            <a:r>
              <a:rPr lang="zh-CN" altLang="en-US" dirty="0"/>
              <a:t>内部没有其他点。</a:t>
            </a:r>
            <a:endParaRPr lang="en-US" altLang="zh-CN" dirty="0"/>
          </a:p>
          <a:p>
            <a:r>
              <a:rPr lang="en-US" altLang="zh-CN" dirty="0" err="1"/>
              <a:t>dp</a:t>
            </a:r>
            <a:r>
              <a:rPr lang="en-US" altLang="zh-CN" dirty="0"/>
              <a:t>[ </a:t>
            </a:r>
            <a:r>
              <a:rPr lang="en-US" altLang="zh-CN" dirty="0" err="1"/>
              <a:t>i</a:t>
            </a:r>
            <a:r>
              <a:rPr lang="en-US" altLang="zh-CN" dirty="0"/>
              <a:t> ][ j ] = </a:t>
            </a:r>
            <a:r>
              <a:rPr lang="zh-CN" altLang="en-US" dirty="0"/>
              <a:t>面积（</a:t>
            </a:r>
            <a:r>
              <a:rPr lang="en-US" altLang="zh-CN" dirty="0" err="1"/>
              <a:t>O,i,j</a:t>
            </a:r>
            <a:r>
              <a:rPr lang="zh-CN" altLang="en-US" dirty="0"/>
              <a:t>）</a:t>
            </a:r>
            <a:r>
              <a:rPr lang="en-US" altLang="zh-CN" dirty="0"/>
              <a:t>+ </a:t>
            </a:r>
            <a:r>
              <a:rPr lang="en-US" altLang="zh-CN" dirty="0" err="1"/>
              <a:t>dp</a:t>
            </a:r>
            <a:r>
              <a:rPr lang="en-US" altLang="zh-CN" dirty="0"/>
              <a:t>[ </a:t>
            </a:r>
            <a:r>
              <a:rPr lang="en-US" altLang="zh-CN" dirty="0" err="1"/>
              <a:t>i</a:t>
            </a:r>
            <a:r>
              <a:rPr lang="en-US" altLang="zh-CN" dirty="0"/>
              <a:t> ][ k ]</a:t>
            </a:r>
            <a:r>
              <a:rPr lang="zh-CN" altLang="en-US" dirty="0"/>
              <a:t>。使用</a:t>
            </a:r>
            <a:r>
              <a:rPr lang="en-US" altLang="zh-CN" dirty="0" err="1"/>
              <a:t>dp</a:t>
            </a:r>
            <a:r>
              <a:rPr lang="en-US" altLang="zh-CN" dirty="0"/>
              <a:t>[ </a:t>
            </a:r>
            <a:r>
              <a:rPr lang="en-US" altLang="zh-CN" dirty="0" err="1"/>
              <a:t>i</a:t>
            </a:r>
            <a:r>
              <a:rPr lang="en-US" altLang="zh-CN" dirty="0"/>
              <a:t> ][ j ]</a:t>
            </a:r>
            <a:r>
              <a:rPr lang="zh-CN" altLang="en-US" dirty="0"/>
              <a:t>更新最终答案。</a:t>
            </a:r>
            <a:endParaRPr lang="en-US" altLang="zh-CN" dirty="0"/>
          </a:p>
          <a:p>
            <a:endParaRPr lang="zh-CN" altLang="en-US" dirty="0"/>
          </a:p>
        </p:txBody>
      </p:sp>
      <p:pic>
        <p:nvPicPr>
          <p:cNvPr id="5" name="图片 4">
            <a:extLst>
              <a:ext uri="{FF2B5EF4-FFF2-40B4-BE49-F238E27FC236}">
                <a16:creationId xmlns:a16="http://schemas.microsoft.com/office/drawing/2014/main" xmlns="" id="{B78F33F0-52B4-4F78-95BD-2F790D9B6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74" y="2258591"/>
            <a:ext cx="3629026" cy="3474393"/>
          </a:xfrm>
          <a:prstGeom prst="rect">
            <a:avLst/>
          </a:prstGeom>
        </p:spPr>
      </p:pic>
    </p:spTree>
    <p:extLst>
      <p:ext uri="{BB962C8B-B14F-4D97-AF65-F5344CB8AC3E}">
        <p14:creationId xmlns:p14="http://schemas.microsoft.com/office/powerpoint/2010/main" val="260541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xmlns="" id="{60C5A4CB-F110-4E05-B216-8C6A74BDB70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2191689" cy="2226709"/>
          </a:xfrm>
        </p:spPr>
      </p:pic>
      <p:sp>
        <p:nvSpPr>
          <p:cNvPr id="6" name="文本框 5">
            <a:extLst>
              <a:ext uri="{FF2B5EF4-FFF2-40B4-BE49-F238E27FC236}">
                <a16:creationId xmlns:a16="http://schemas.microsoft.com/office/drawing/2014/main" xmlns="" id="{C2D8E7AC-1DC8-42D8-B05F-AD85BA10D753}"/>
              </a:ext>
            </a:extLst>
          </p:cNvPr>
          <p:cNvSpPr txBox="1"/>
          <p:nvPr/>
        </p:nvSpPr>
        <p:spPr>
          <a:xfrm>
            <a:off x="2828925" y="352425"/>
            <a:ext cx="7215437" cy="923330"/>
          </a:xfrm>
          <a:prstGeom prst="rect">
            <a:avLst/>
          </a:prstGeom>
          <a:noFill/>
        </p:spPr>
        <p:txBody>
          <a:bodyPr wrap="none" rtlCol="0">
            <a:spAutoFit/>
          </a:bodyPr>
          <a:lstStyle/>
          <a:p>
            <a:r>
              <a:rPr lang="zh-CN" altLang="en-US" dirty="0"/>
              <a:t>注意点：如图所示的情况，可以使用图中的凸多边形面积更新</a:t>
            </a:r>
            <a:r>
              <a:rPr lang="en-US" altLang="zh-CN" dirty="0" err="1"/>
              <a:t>ans</a:t>
            </a:r>
            <a:r>
              <a:rPr lang="zh-CN" altLang="en-US" dirty="0"/>
              <a:t>值，</a:t>
            </a:r>
            <a:endParaRPr lang="en-US" altLang="zh-CN" dirty="0"/>
          </a:p>
          <a:p>
            <a:r>
              <a:rPr lang="zh-CN" altLang="en-US" dirty="0"/>
              <a:t>但是确不能将</a:t>
            </a:r>
            <a:r>
              <a:rPr lang="en-US" altLang="zh-CN" dirty="0" err="1"/>
              <a:t>dp</a:t>
            </a:r>
            <a:r>
              <a:rPr lang="en-US" altLang="zh-CN" dirty="0"/>
              <a:t>[5][3]</a:t>
            </a:r>
            <a:r>
              <a:rPr lang="zh-CN" altLang="en-US" dirty="0"/>
              <a:t>的值更新为这个多边形的面积。</a:t>
            </a:r>
            <a:endParaRPr lang="en-US" altLang="zh-CN" dirty="0"/>
          </a:p>
          <a:p>
            <a:r>
              <a:rPr lang="zh-CN" altLang="en-US" dirty="0"/>
              <a:t>一旦更新，会导致下面的错误发生：</a:t>
            </a:r>
          </a:p>
        </p:txBody>
      </p:sp>
      <p:pic>
        <p:nvPicPr>
          <p:cNvPr id="8" name="图片 7">
            <a:extLst>
              <a:ext uri="{FF2B5EF4-FFF2-40B4-BE49-F238E27FC236}">
                <a16:creationId xmlns:a16="http://schemas.microsoft.com/office/drawing/2014/main" xmlns="" id="{6E676CE6-D660-4168-9204-60C71393F2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0477" y="1371600"/>
            <a:ext cx="2264889" cy="2286000"/>
          </a:xfrm>
          <a:prstGeom prst="rect">
            <a:avLst/>
          </a:prstGeom>
        </p:spPr>
      </p:pic>
      <p:sp>
        <p:nvSpPr>
          <p:cNvPr id="9" name="文本框 8">
            <a:extLst>
              <a:ext uri="{FF2B5EF4-FFF2-40B4-BE49-F238E27FC236}">
                <a16:creationId xmlns:a16="http://schemas.microsoft.com/office/drawing/2014/main" xmlns="" id="{F45FA8D1-C505-4B17-9659-2DD258E22C6E}"/>
              </a:ext>
            </a:extLst>
          </p:cNvPr>
          <p:cNvSpPr txBox="1"/>
          <p:nvPr/>
        </p:nvSpPr>
        <p:spPr>
          <a:xfrm>
            <a:off x="5238750" y="1666875"/>
            <a:ext cx="6128601" cy="646331"/>
          </a:xfrm>
          <a:prstGeom prst="rect">
            <a:avLst/>
          </a:prstGeom>
          <a:noFill/>
        </p:spPr>
        <p:txBody>
          <a:bodyPr wrap="none" rtlCol="0">
            <a:spAutoFit/>
          </a:bodyPr>
          <a:lstStyle/>
          <a:p>
            <a:r>
              <a:rPr lang="zh-CN" altLang="en-US" dirty="0"/>
              <a:t>当</a:t>
            </a:r>
            <a:r>
              <a:rPr lang="en-US" altLang="zh-CN" dirty="0" err="1"/>
              <a:t>i</a:t>
            </a:r>
            <a:r>
              <a:rPr lang="zh-CN" altLang="en-US" dirty="0"/>
              <a:t>走到</a:t>
            </a:r>
            <a:r>
              <a:rPr lang="en-US" altLang="zh-CN" dirty="0"/>
              <a:t>6</a:t>
            </a:r>
            <a:r>
              <a:rPr lang="zh-CN" altLang="en-US" dirty="0"/>
              <a:t>时，可以将左侧三角形面积加上右侧凸多边形面积</a:t>
            </a:r>
            <a:endParaRPr lang="en-US" altLang="zh-CN" dirty="0"/>
          </a:p>
          <a:p>
            <a:r>
              <a:rPr lang="zh-CN" altLang="en-US" dirty="0"/>
              <a:t>得到一个包含了</a:t>
            </a:r>
            <a:r>
              <a:rPr lang="en-US" altLang="zh-CN" dirty="0"/>
              <a:t>4</a:t>
            </a:r>
            <a:r>
              <a:rPr lang="zh-CN" altLang="en-US" dirty="0"/>
              <a:t>号节点的非空凸包，是不符合题意的。</a:t>
            </a:r>
          </a:p>
        </p:txBody>
      </p:sp>
    </p:spTree>
    <p:extLst>
      <p:ext uri="{BB962C8B-B14F-4D97-AF65-F5344CB8AC3E}">
        <p14:creationId xmlns:p14="http://schemas.microsoft.com/office/powerpoint/2010/main" val="300541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D90B0DDA-E1D3-451D-8550-9F5BA84307FE}"/>
              </a:ext>
            </a:extLst>
          </p:cNvPr>
          <p:cNvSpPr>
            <a:spLocks noGrp="1"/>
          </p:cNvSpPr>
          <p:nvPr>
            <p:ph idx="1"/>
          </p:nvPr>
        </p:nvSpPr>
        <p:spPr>
          <a:xfrm>
            <a:off x="523875" y="390525"/>
            <a:ext cx="10829925" cy="5786438"/>
          </a:xfrm>
        </p:spPr>
        <p:txBody>
          <a:bodyPr/>
          <a:lstStyle/>
          <a:p>
            <a:pPr marL="0" indent="0">
              <a:buNone/>
            </a:pPr>
            <a:r>
              <a:rPr lang="zh-CN" altLang="en-US" dirty="0"/>
              <a:t>如果只完成上述操作，我们只能得到以所有的相邻</a:t>
            </a:r>
            <a:r>
              <a:rPr lang="en-US" altLang="zh-CN" dirty="0" err="1"/>
              <a:t>i</a:t>
            </a:r>
            <a:r>
              <a:rPr lang="zh-CN" altLang="en-US" dirty="0"/>
              <a:t>、</a:t>
            </a:r>
            <a:r>
              <a:rPr lang="en-US" altLang="zh-CN" dirty="0"/>
              <a:t>j</a:t>
            </a:r>
            <a:r>
              <a:rPr lang="zh-CN" altLang="en-US" dirty="0"/>
              <a:t>点和</a:t>
            </a:r>
            <a:r>
              <a:rPr lang="en-US" altLang="zh-CN" dirty="0"/>
              <a:t>O</a:t>
            </a:r>
            <a:r>
              <a:rPr lang="zh-CN" altLang="en-US" dirty="0"/>
              <a:t>点构成的三角形为凸包最左侧三角形的所有可能答案。</a:t>
            </a:r>
            <a:endParaRPr lang="en-US" altLang="zh-CN" dirty="0"/>
          </a:p>
        </p:txBody>
      </p:sp>
      <p:pic>
        <p:nvPicPr>
          <p:cNvPr id="4" name="图片 3">
            <a:extLst>
              <a:ext uri="{FF2B5EF4-FFF2-40B4-BE49-F238E27FC236}">
                <a16:creationId xmlns:a16="http://schemas.microsoft.com/office/drawing/2014/main" xmlns="" id="{F5593738-F984-49B3-BE26-3B7B7F130306}"/>
              </a:ext>
            </a:extLst>
          </p:cNvPr>
          <p:cNvPicPr>
            <a:picLocks noChangeAspect="1"/>
          </p:cNvPicPr>
          <p:nvPr/>
        </p:nvPicPr>
        <p:blipFill>
          <a:blip r:embed="rId2"/>
          <a:stretch>
            <a:fillRect/>
          </a:stretch>
        </p:blipFill>
        <p:spPr>
          <a:xfrm>
            <a:off x="523875" y="1674458"/>
            <a:ext cx="2466654" cy="3218571"/>
          </a:xfrm>
          <a:prstGeom prst="rect">
            <a:avLst/>
          </a:prstGeom>
        </p:spPr>
      </p:pic>
      <p:pic>
        <p:nvPicPr>
          <p:cNvPr id="5" name="图片 4">
            <a:extLst>
              <a:ext uri="{FF2B5EF4-FFF2-40B4-BE49-F238E27FC236}">
                <a16:creationId xmlns:a16="http://schemas.microsoft.com/office/drawing/2014/main" xmlns="" id="{619EB606-E30D-4B70-9624-039F1098903F}"/>
              </a:ext>
            </a:extLst>
          </p:cNvPr>
          <p:cNvPicPr>
            <a:picLocks noChangeAspect="1"/>
          </p:cNvPicPr>
          <p:nvPr/>
        </p:nvPicPr>
        <p:blipFill>
          <a:blip r:embed="rId3"/>
          <a:stretch>
            <a:fillRect/>
          </a:stretch>
        </p:blipFill>
        <p:spPr>
          <a:xfrm>
            <a:off x="8744165" y="1762125"/>
            <a:ext cx="2923960" cy="2566709"/>
          </a:xfrm>
          <a:prstGeom prst="rect">
            <a:avLst/>
          </a:prstGeom>
        </p:spPr>
      </p:pic>
      <p:sp>
        <p:nvSpPr>
          <p:cNvPr id="6" name="文本框 5">
            <a:extLst>
              <a:ext uri="{FF2B5EF4-FFF2-40B4-BE49-F238E27FC236}">
                <a16:creationId xmlns:a16="http://schemas.microsoft.com/office/drawing/2014/main" xmlns="" id="{800F2B58-9BB0-4CF3-B55B-F0D1E2E88168}"/>
              </a:ext>
            </a:extLst>
          </p:cNvPr>
          <p:cNvSpPr txBox="1"/>
          <p:nvPr/>
        </p:nvSpPr>
        <p:spPr>
          <a:xfrm>
            <a:off x="3705225" y="1933575"/>
            <a:ext cx="5032147" cy="1200329"/>
          </a:xfrm>
          <a:prstGeom prst="rect">
            <a:avLst/>
          </a:prstGeom>
          <a:noFill/>
        </p:spPr>
        <p:txBody>
          <a:bodyPr wrap="none" rtlCol="0">
            <a:spAutoFit/>
          </a:bodyPr>
          <a:lstStyle/>
          <a:p>
            <a:r>
              <a:rPr lang="zh-CN" altLang="en-US" dirty="0"/>
              <a:t>类似于右侧以</a:t>
            </a:r>
            <a:r>
              <a:rPr lang="en-US" altLang="zh-CN" dirty="0"/>
              <a:t>6</a:t>
            </a:r>
            <a:r>
              <a:rPr lang="zh-CN" altLang="en-US" dirty="0"/>
              <a:t>、</a:t>
            </a:r>
            <a:r>
              <a:rPr lang="en-US" altLang="zh-CN" dirty="0"/>
              <a:t>4</a:t>
            </a:r>
            <a:r>
              <a:rPr lang="zh-CN" altLang="en-US" dirty="0"/>
              <a:t>号点位凸包最左侧三角形</a:t>
            </a:r>
            <a:endParaRPr lang="en-US" altLang="zh-CN" dirty="0"/>
          </a:p>
          <a:p>
            <a:r>
              <a:rPr lang="zh-CN" altLang="en-US" dirty="0"/>
              <a:t>的情况是没有被考虑到的。</a:t>
            </a:r>
            <a:endParaRPr lang="en-US" altLang="zh-CN" dirty="0"/>
          </a:p>
          <a:p>
            <a:r>
              <a:rPr lang="zh-CN" altLang="en-US" dirty="0"/>
              <a:t>所以前面的情况在枚举完</a:t>
            </a:r>
            <a:r>
              <a:rPr lang="en-US" altLang="zh-CN" dirty="0"/>
              <a:t>k</a:t>
            </a:r>
            <a:r>
              <a:rPr lang="zh-CN" altLang="en-US" dirty="0"/>
              <a:t>以后，需要令</a:t>
            </a:r>
            <a:r>
              <a:rPr lang="en-US" altLang="zh-CN" dirty="0"/>
              <a:t>j</a:t>
            </a:r>
            <a:r>
              <a:rPr lang="zh-CN" altLang="en-US" dirty="0"/>
              <a:t>等于</a:t>
            </a:r>
            <a:r>
              <a:rPr lang="en-US" altLang="zh-CN" dirty="0"/>
              <a:t>k,</a:t>
            </a:r>
          </a:p>
          <a:p>
            <a:r>
              <a:rPr lang="zh-CN" altLang="en-US" dirty="0"/>
              <a:t>然后重复上述的步骤。以枚举到全部的可能性。</a:t>
            </a:r>
            <a:endParaRPr lang="en-US" altLang="zh-CN" dirty="0"/>
          </a:p>
        </p:txBody>
      </p:sp>
    </p:spTree>
    <p:extLst>
      <p:ext uri="{BB962C8B-B14F-4D97-AF65-F5344CB8AC3E}">
        <p14:creationId xmlns:p14="http://schemas.microsoft.com/office/powerpoint/2010/main" val="3784450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xmlns="" id="{9894FC89-2F21-4C57-A8D8-3126E7D0DF5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6526" y="0"/>
            <a:ext cx="3049600" cy="2919657"/>
          </a:xfrm>
          <a:prstGeom prst="rect">
            <a:avLst/>
          </a:prstGeom>
        </p:spPr>
      </p:pic>
      <p:pic>
        <p:nvPicPr>
          <p:cNvPr id="6" name="图片 5">
            <a:extLst>
              <a:ext uri="{FF2B5EF4-FFF2-40B4-BE49-F238E27FC236}">
                <a16:creationId xmlns:a16="http://schemas.microsoft.com/office/drawing/2014/main" xmlns="" id="{5BF457D6-A20C-4BA1-991A-A482F50BC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0113" y="0"/>
            <a:ext cx="4218882" cy="3629025"/>
          </a:xfrm>
          <a:prstGeom prst="rect">
            <a:avLst/>
          </a:prstGeom>
        </p:spPr>
      </p:pic>
      <p:sp>
        <p:nvSpPr>
          <p:cNvPr id="7" name="箭头: 右 6">
            <a:extLst>
              <a:ext uri="{FF2B5EF4-FFF2-40B4-BE49-F238E27FC236}">
                <a16:creationId xmlns:a16="http://schemas.microsoft.com/office/drawing/2014/main" xmlns="" id="{616BA8AB-C790-41C1-9AD6-F00323A51A59}"/>
              </a:ext>
            </a:extLst>
          </p:cNvPr>
          <p:cNvSpPr/>
          <p:nvPr/>
        </p:nvSpPr>
        <p:spPr>
          <a:xfrm>
            <a:off x="3571875" y="1171575"/>
            <a:ext cx="1714500" cy="676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xmlns="" id="{CF1B6334-930C-4487-935A-0B8B4A5A3ABC}"/>
              </a:ext>
            </a:extLst>
          </p:cNvPr>
          <p:cNvSpPr txBox="1"/>
          <p:nvPr/>
        </p:nvSpPr>
        <p:spPr>
          <a:xfrm>
            <a:off x="482522" y="4363820"/>
            <a:ext cx="11456983" cy="646331"/>
          </a:xfrm>
          <a:prstGeom prst="rect">
            <a:avLst/>
          </a:prstGeom>
          <a:noFill/>
        </p:spPr>
        <p:txBody>
          <a:bodyPr wrap="none" rtlCol="0">
            <a:spAutoFit/>
          </a:bodyPr>
          <a:lstStyle/>
          <a:p>
            <a:r>
              <a:rPr lang="zh-CN" altLang="en-US" dirty="0"/>
              <a:t>这样把</a:t>
            </a:r>
            <a:r>
              <a:rPr lang="en-US" altLang="zh-CN" dirty="0"/>
              <a:t>j</a:t>
            </a:r>
            <a:r>
              <a:rPr lang="zh-CN" altLang="en-US" dirty="0"/>
              <a:t>设置为上一次的</a:t>
            </a:r>
            <a:r>
              <a:rPr lang="en-US" altLang="zh-CN" dirty="0"/>
              <a:t>k</a:t>
            </a:r>
            <a:r>
              <a:rPr lang="zh-CN" altLang="en-US" dirty="0"/>
              <a:t>持续向前移动，直到为</a:t>
            </a:r>
            <a:r>
              <a:rPr lang="en-US" altLang="zh-CN" dirty="0"/>
              <a:t>0</a:t>
            </a:r>
            <a:r>
              <a:rPr lang="zh-CN" altLang="en-US" dirty="0"/>
              <a:t>无法移动为止，就可以确保枚举到了所有可能的</a:t>
            </a:r>
            <a:r>
              <a:rPr lang="en-US" altLang="zh-CN" dirty="0" err="1"/>
              <a:t>i</a:t>
            </a:r>
            <a:r>
              <a:rPr lang="zh-CN" altLang="en-US" dirty="0"/>
              <a:t>、</a:t>
            </a:r>
            <a:r>
              <a:rPr lang="en-US" altLang="zh-CN" dirty="0"/>
              <a:t>j</a:t>
            </a:r>
            <a:r>
              <a:rPr lang="zh-CN" altLang="en-US" dirty="0"/>
              <a:t>组合，而不</a:t>
            </a:r>
            <a:endParaRPr lang="en-US" altLang="zh-CN" dirty="0"/>
          </a:p>
          <a:p>
            <a:r>
              <a:rPr lang="zh-CN" altLang="en-US" dirty="0"/>
              <a:t>仅仅是相邻的</a:t>
            </a:r>
            <a:r>
              <a:rPr lang="en-US" altLang="zh-CN" dirty="0" err="1"/>
              <a:t>i</a:t>
            </a:r>
            <a:r>
              <a:rPr lang="zh-CN" altLang="en-US" dirty="0"/>
              <a:t>与</a:t>
            </a:r>
            <a:r>
              <a:rPr lang="en-US" altLang="zh-CN" dirty="0"/>
              <a:t>j</a:t>
            </a:r>
            <a:r>
              <a:rPr lang="zh-CN" altLang="en-US" dirty="0"/>
              <a:t>。</a:t>
            </a:r>
          </a:p>
        </p:txBody>
      </p:sp>
    </p:spTree>
    <p:extLst>
      <p:ext uri="{BB962C8B-B14F-4D97-AF65-F5344CB8AC3E}">
        <p14:creationId xmlns:p14="http://schemas.microsoft.com/office/powerpoint/2010/main" val="2502393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1AA76620-FB5D-46E1-BA15-65C5F04DCA78}"/>
              </a:ext>
            </a:extLst>
          </p:cNvPr>
          <p:cNvSpPr>
            <a:spLocks noGrp="1"/>
          </p:cNvSpPr>
          <p:nvPr>
            <p:ph idx="1"/>
          </p:nvPr>
        </p:nvSpPr>
        <p:spPr>
          <a:xfrm>
            <a:off x="819150" y="552450"/>
            <a:ext cx="10534650" cy="5624513"/>
          </a:xfrm>
        </p:spPr>
        <p:txBody>
          <a:bodyPr/>
          <a:lstStyle/>
          <a:p>
            <a:r>
              <a:rPr lang="zh-CN" altLang="en-US" dirty="0"/>
              <a:t>上面的语言有点绕，可以结合代码和描述一起来看。</a:t>
            </a:r>
          </a:p>
        </p:txBody>
      </p:sp>
      <p:pic>
        <p:nvPicPr>
          <p:cNvPr id="4" name="图片 3">
            <a:extLst>
              <a:ext uri="{FF2B5EF4-FFF2-40B4-BE49-F238E27FC236}">
                <a16:creationId xmlns:a16="http://schemas.microsoft.com/office/drawing/2014/main" xmlns="" id="{92646ED7-5386-4A4F-B5B1-EEA33C6FF088}"/>
              </a:ext>
            </a:extLst>
          </p:cNvPr>
          <p:cNvPicPr>
            <a:picLocks noChangeAspect="1"/>
          </p:cNvPicPr>
          <p:nvPr/>
        </p:nvPicPr>
        <p:blipFill>
          <a:blip r:embed="rId2"/>
          <a:stretch>
            <a:fillRect/>
          </a:stretch>
        </p:blipFill>
        <p:spPr>
          <a:xfrm>
            <a:off x="600075" y="1007335"/>
            <a:ext cx="9024288" cy="5550227"/>
          </a:xfrm>
          <a:prstGeom prst="rect">
            <a:avLst/>
          </a:prstGeom>
        </p:spPr>
      </p:pic>
    </p:spTree>
    <p:extLst>
      <p:ext uri="{BB962C8B-B14F-4D97-AF65-F5344CB8AC3E}">
        <p14:creationId xmlns:p14="http://schemas.microsoft.com/office/powerpoint/2010/main" val="3843083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CF737374-C868-4C87-A2A4-92A7110D193C}"/>
              </a:ext>
            </a:extLst>
          </p:cNvPr>
          <p:cNvSpPr>
            <a:spLocks noGrp="1"/>
          </p:cNvSpPr>
          <p:nvPr>
            <p:ph idx="1"/>
          </p:nvPr>
        </p:nvSpPr>
        <p:spPr>
          <a:xfrm>
            <a:off x="628650" y="590550"/>
            <a:ext cx="10725150" cy="5586413"/>
          </a:xfrm>
        </p:spPr>
        <p:txBody>
          <a:bodyPr/>
          <a:lstStyle/>
          <a:p>
            <a:r>
              <a:rPr lang="zh-CN" altLang="en-US" dirty="0"/>
              <a:t>上面的代码是枚举了一个起始点的情况，枚举每一个起始点都需要调用一次该函数计算出当前起始点对应的最大空凸包。</a:t>
            </a:r>
          </a:p>
        </p:txBody>
      </p:sp>
      <p:pic>
        <p:nvPicPr>
          <p:cNvPr id="4" name="图片 3">
            <a:extLst>
              <a:ext uri="{FF2B5EF4-FFF2-40B4-BE49-F238E27FC236}">
                <a16:creationId xmlns:a16="http://schemas.microsoft.com/office/drawing/2014/main" xmlns="" id="{41FCFD94-139F-46C9-8824-EEAC1696BDB5}"/>
              </a:ext>
            </a:extLst>
          </p:cNvPr>
          <p:cNvPicPr>
            <a:picLocks noChangeAspect="1"/>
          </p:cNvPicPr>
          <p:nvPr/>
        </p:nvPicPr>
        <p:blipFill>
          <a:blip r:embed="rId2"/>
          <a:stretch>
            <a:fillRect/>
          </a:stretch>
        </p:blipFill>
        <p:spPr>
          <a:xfrm>
            <a:off x="1819276" y="1763583"/>
            <a:ext cx="6795772" cy="2646369"/>
          </a:xfrm>
          <a:prstGeom prst="rect">
            <a:avLst/>
          </a:prstGeom>
        </p:spPr>
      </p:pic>
    </p:spTree>
    <p:extLst>
      <p:ext uri="{BB962C8B-B14F-4D97-AF65-F5344CB8AC3E}">
        <p14:creationId xmlns:p14="http://schemas.microsoft.com/office/powerpoint/2010/main" val="2825218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B1F825C-3E5A-4FBD-9807-DC2A3969E81C}"/>
              </a:ext>
            </a:extLst>
          </p:cNvPr>
          <p:cNvSpPr>
            <a:spLocks noGrp="1"/>
          </p:cNvSpPr>
          <p:nvPr>
            <p:ph type="title"/>
          </p:nvPr>
        </p:nvSpPr>
        <p:spPr>
          <a:xfrm>
            <a:off x="838200" y="500062"/>
            <a:ext cx="10515600" cy="1325563"/>
          </a:xfrm>
        </p:spPr>
        <p:txBody>
          <a:bodyPr>
            <a:normAutofit/>
          </a:bodyPr>
          <a:lstStyle/>
          <a:p>
            <a:r>
              <a:rPr lang="en-US" altLang="zh-CN" b="1" dirty="0"/>
              <a:t>2016ACM/ICPC</a:t>
            </a:r>
            <a:r>
              <a:rPr lang="zh-CN" altLang="en-US" b="1" dirty="0"/>
              <a:t>亚洲区青岛站</a:t>
            </a:r>
            <a:r>
              <a:rPr lang="en-US" altLang="zh-CN" b="1" dirty="0"/>
              <a:t>Lucky Coins</a:t>
            </a:r>
            <a:br>
              <a:rPr lang="en-US" altLang="zh-CN" b="1" dirty="0"/>
            </a:br>
            <a:endParaRPr lang="zh-CN" altLang="en-US" dirty="0"/>
          </a:p>
        </p:txBody>
      </p:sp>
      <p:sp>
        <p:nvSpPr>
          <p:cNvPr id="3" name="内容占位符 2">
            <a:extLst>
              <a:ext uri="{FF2B5EF4-FFF2-40B4-BE49-F238E27FC236}">
                <a16:creationId xmlns:a16="http://schemas.microsoft.com/office/drawing/2014/main" xmlns="" id="{F983B79D-CC92-4CA3-ABF4-029F3D971B6F}"/>
              </a:ext>
            </a:extLst>
          </p:cNvPr>
          <p:cNvSpPr>
            <a:spLocks noGrp="1"/>
          </p:cNvSpPr>
          <p:nvPr>
            <p:ph idx="1"/>
          </p:nvPr>
        </p:nvSpPr>
        <p:spPr/>
        <p:txBody>
          <a:bodyPr/>
          <a:lstStyle/>
          <a:p>
            <a:r>
              <a:rPr lang="zh-CN" altLang="en-US" dirty="0"/>
              <a:t>题意：给</a:t>
            </a:r>
            <a:r>
              <a:rPr lang="en-US" altLang="zh-CN" dirty="0"/>
              <a:t>N</a:t>
            </a:r>
            <a:r>
              <a:rPr lang="zh-CN" altLang="en-US" dirty="0"/>
              <a:t>（</a:t>
            </a:r>
            <a:r>
              <a:rPr lang="en-US" altLang="zh-CN" dirty="0"/>
              <a:t>N&lt;=10</a:t>
            </a:r>
            <a:r>
              <a:rPr lang="zh-CN" altLang="en-US" dirty="0"/>
              <a:t>）种硬币，每种硬币有 </a:t>
            </a:r>
            <a:r>
              <a:rPr lang="en-US" altLang="zh-CN" dirty="0" err="1"/>
              <a:t>n</a:t>
            </a:r>
            <a:r>
              <a:rPr lang="en-US" altLang="zh-CN" baseline="-25000" dirty="0" err="1"/>
              <a:t>i</a:t>
            </a:r>
            <a:r>
              <a:rPr lang="en-US" altLang="zh-CN" dirty="0"/>
              <a:t> </a:t>
            </a:r>
            <a:r>
              <a:rPr lang="zh-CN" altLang="en-US" dirty="0"/>
              <a:t>个，每个硬币每次投掷以后正面朝上的概率相等为</a:t>
            </a:r>
            <a:r>
              <a:rPr lang="en-US" altLang="zh-CN" dirty="0"/>
              <a:t>p</a:t>
            </a:r>
            <a:r>
              <a:rPr lang="en-US" altLang="zh-CN" baseline="-25000" dirty="0"/>
              <a:t>i </a:t>
            </a:r>
            <a:r>
              <a:rPr lang="zh-CN" altLang="en-US" dirty="0"/>
              <a:t>（</a:t>
            </a:r>
            <a:r>
              <a:rPr lang="en-US" altLang="zh-CN" dirty="0" err="1"/>
              <a:t>n</a:t>
            </a:r>
            <a:r>
              <a:rPr lang="en-US" altLang="zh-CN" baseline="-25000" dirty="0" err="1"/>
              <a:t>i</a:t>
            </a:r>
            <a:r>
              <a:rPr lang="zh-CN" altLang="en-US" dirty="0"/>
              <a:t>的总和不超过</a:t>
            </a:r>
            <a:r>
              <a:rPr lang="en-US" altLang="zh-CN" dirty="0"/>
              <a:t>1e6</a:t>
            </a:r>
            <a:r>
              <a:rPr lang="zh-CN" altLang="en-US" dirty="0"/>
              <a:t>）</a:t>
            </a:r>
            <a:endParaRPr lang="en-US" altLang="zh-CN" baseline="-25000" dirty="0"/>
          </a:p>
          <a:p>
            <a:r>
              <a:rPr lang="zh-CN" altLang="en-US" dirty="0"/>
              <a:t>每次都把所有的硬币全部投掷出去，然后把所有反面朝上的都扔掉。重复这个操作，直到只剩下一种硬币。剩下的这一种硬币作为幸运硬币。要求计算每一种硬币成为幸运硬币的概率</a:t>
            </a:r>
            <a:endParaRPr lang="en-US" altLang="zh-CN" dirty="0"/>
          </a:p>
          <a:p>
            <a:r>
              <a:rPr lang="zh-CN" altLang="en-US" dirty="0"/>
              <a:t>例：</a:t>
            </a:r>
            <a:endParaRPr lang="en-US" altLang="zh-CN" dirty="0"/>
          </a:p>
          <a:p>
            <a:r>
              <a:rPr lang="en-US" altLang="zh-CN" dirty="0"/>
              <a:t>1 0.4 </a:t>
            </a:r>
          </a:p>
          <a:p>
            <a:r>
              <a:rPr lang="en-US" altLang="zh-CN" dirty="0"/>
              <a:t>1 0.6</a:t>
            </a:r>
          </a:p>
          <a:p>
            <a:r>
              <a:rPr lang="zh-CN" altLang="en-US" dirty="0"/>
              <a:t>输出：</a:t>
            </a:r>
            <a:r>
              <a:rPr lang="en-US" altLang="zh-CN" dirty="0"/>
              <a:t>0.210526    0.473684</a:t>
            </a:r>
          </a:p>
        </p:txBody>
      </p:sp>
    </p:spTree>
    <p:extLst>
      <p:ext uri="{BB962C8B-B14F-4D97-AF65-F5344CB8AC3E}">
        <p14:creationId xmlns:p14="http://schemas.microsoft.com/office/powerpoint/2010/main" val="4080859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E56D7AD8-4ED4-4195-AE12-803A165D00B6}"/>
              </a:ext>
            </a:extLst>
          </p:cNvPr>
          <p:cNvSpPr>
            <a:spLocks noGrp="1"/>
          </p:cNvSpPr>
          <p:nvPr>
            <p:ph idx="1"/>
          </p:nvPr>
        </p:nvSpPr>
        <p:spPr>
          <a:xfrm>
            <a:off x="495300" y="504825"/>
            <a:ext cx="10858500" cy="5672138"/>
          </a:xfrm>
        </p:spPr>
        <p:txBody>
          <a:bodyPr/>
          <a:lstStyle/>
          <a:p>
            <a:r>
              <a:rPr lang="zh-CN" altLang="en-US" dirty="0"/>
              <a:t>提示：这道题涉及二维平面寻找最近的点，并且价格也是一个约束条件，可以当作在三维空间中寻找最优的点的问题。</a:t>
            </a:r>
            <a:endParaRPr lang="en-US" altLang="zh-CN" dirty="0"/>
          </a:p>
          <a:p>
            <a:r>
              <a:rPr lang="zh-CN" altLang="en-US" dirty="0"/>
              <a:t>这类问题可以考虑使用一种数据结构：</a:t>
            </a:r>
            <a:r>
              <a:rPr lang="en-US" altLang="zh-CN" dirty="0" err="1"/>
              <a:t>kd</a:t>
            </a:r>
            <a:r>
              <a:rPr lang="en-US" altLang="zh-CN" dirty="0"/>
              <a:t>-Tree</a:t>
            </a:r>
            <a:r>
              <a:rPr lang="zh-CN" altLang="en-US" dirty="0"/>
              <a:t>来解决。</a:t>
            </a:r>
            <a:endParaRPr lang="en-US" altLang="zh-CN" dirty="0"/>
          </a:p>
          <a:p>
            <a:r>
              <a:rPr lang="en-US" altLang="zh-CN" dirty="0" err="1"/>
              <a:t>kd</a:t>
            </a:r>
            <a:r>
              <a:rPr lang="en-US" altLang="zh-CN" dirty="0"/>
              <a:t>-Tree(k-dimensional</a:t>
            </a:r>
            <a:r>
              <a:rPr lang="zh-CN" altLang="en-US" dirty="0"/>
              <a:t> </a:t>
            </a:r>
            <a:r>
              <a:rPr lang="en-US" altLang="zh-CN" dirty="0"/>
              <a:t>tree</a:t>
            </a:r>
            <a:r>
              <a:rPr lang="zh-CN" altLang="en-US" dirty="0"/>
              <a:t>的简称，是一种分割</a:t>
            </a:r>
            <a:r>
              <a:rPr lang="en-US" altLang="zh-CN" dirty="0"/>
              <a:t>k</a:t>
            </a:r>
            <a:r>
              <a:rPr lang="zh-CN" altLang="en-US" dirty="0"/>
              <a:t>维数据空间的数据结构。主要应用于多维空间关键数据的搜索（如：范围搜索和</a:t>
            </a:r>
            <a:r>
              <a:rPr lang="zh-CN" altLang="en-US" dirty="0">
                <a:solidFill>
                  <a:srgbClr val="FF0000"/>
                </a:solidFill>
              </a:rPr>
              <a:t>最近邻搜索</a:t>
            </a:r>
            <a:r>
              <a:rPr lang="zh-CN" altLang="en-US" dirty="0"/>
              <a:t>）。</a:t>
            </a:r>
            <a:r>
              <a:rPr lang="en-US" altLang="zh-CN" dirty="0"/>
              <a:t>K-D</a:t>
            </a:r>
            <a:r>
              <a:rPr lang="zh-CN" altLang="en-US" dirty="0"/>
              <a:t>树是二进制空间分割树的特殊的情况。</a:t>
            </a:r>
            <a:endParaRPr lang="en-US" altLang="zh-CN" dirty="0"/>
          </a:p>
        </p:txBody>
      </p:sp>
    </p:spTree>
    <p:extLst>
      <p:ext uri="{BB962C8B-B14F-4D97-AF65-F5344CB8AC3E}">
        <p14:creationId xmlns:p14="http://schemas.microsoft.com/office/powerpoint/2010/main" val="4078561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D00B9C4E-DEC6-4210-92D0-7A13628D6FD8}"/>
                  </a:ext>
                </a:extLst>
              </p:cNvPr>
              <p:cNvSpPr>
                <a:spLocks noGrp="1"/>
              </p:cNvSpPr>
              <p:nvPr>
                <p:ph idx="1"/>
              </p:nvPr>
            </p:nvSpPr>
            <p:spPr>
              <a:xfrm>
                <a:off x="705853" y="593558"/>
                <a:ext cx="10647947" cy="5583405"/>
              </a:xfrm>
            </p:spPr>
            <p:txBody>
              <a:bodyPr>
                <a:normAutofit/>
              </a:bodyPr>
              <a:lstStyle/>
              <a:p>
                <a:r>
                  <a:rPr lang="zh-CN" altLang="en-US" dirty="0"/>
                  <a:t>一枚硬币投</a:t>
                </a:r>
                <a:r>
                  <a:rPr lang="en-US" altLang="zh-CN" dirty="0"/>
                  <a:t>j</a:t>
                </a:r>
                <a:r>
                  <a:rPr lang="zh-CN" altLang="en-US" dirty="0"/>
                  <a:t>次还没有死亡的概率：</a:t>
                </a:r>
                <a14:m>
                  <m:oMath xmlns:m="http://schemas.openxmlformats.org/officeDocument/2006/math">
                    <m:sSup>
                      <m:sSupPr>
                        <m:ctrlPr>
                          <a:rPr lang="en-US" altLang="zh-CN" i="1" smtClean="0">
                            <a:latin typeface="Cambria Math"/>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𝑗</m:t>
                        </m:r>
                      </m:sup>
                    </m:sSup>
                  </m:oMath>
                </a14:m>
                <a:endParaRPr lang="en-US" altLang="zh-CN" dirty="0"/>
              </a:p>
              <a:p>
                <a:r>
                  <a:rPr lang="en-US" altLang="zh-CN" dirty="0"/>
                  <a:t>1</a:t>
                </a:r>
                <a:r>
                  <a:rPr lang="zh-CN" altLang="en-US" dirty="0"/>
                  <a:t>枚硬币投</a:t>
                </a:r>
                <a:r>
                  <a:rPr lang="en-US" altLang="zh-CN" dirty="0"/>
                  <a:t>j</a:t>
                </a:r>
                <a:r>
                  <a:rPr lang="zh-CN" altLang="en-US" dirty="0"/>
                  <a:t>次，在</a:t>
                </a:r>
                <a:r>
                  <a:rPr lang="en-US" altLang="zh-CN" dirty="0"/>
                  <a:t>j</a:t>
                </a:r>
                <a:r>
                  <a:rPr lang="zh-CN" altLang="en-US" dirty="0"/>
                  <a:t>次内全部死亡的概率：</a:t>
                </a:r>
                <a14:m>
                  <m:oMath xmlns:m="http://schemas.openxmlformats.org/officeDocument/2006/math">
                    <m:sSup>
                      <m:sSupPr>
                        <m:ctrlPr>
                          <a:rPr lang="en-US" altLang="zh-CN" i="1" smtClean="0">
                            <a:latin typeface="Cambria Math"/>
                          </a:rPr>
                        </m:ctrlPr>
                      </m:sSupPr>
                      <m:e>
                        <m:r>
                          <a:rPr lang="en-US" altLang="zh-CN" b="0" i="1" smtClean="0">
                            <a:latin typeface="Cambria Math" panose="02040503050406030204" pitchFamily="18" charset="0"/>
                          </a:rPr>
                          <m:t>1−</m:t>
                        </m:r>
                        <m:r>
                          <m:rPr>
                            <m:sty m:val="p"/>
                          </m:rPr>
                          <a:rPr lang="en-US" altLang="zh-CN" i="1">
                            <a:latin typeface="Cambria Math" panose="02040503050406030204" pitchFamily="18" charset="0"/>
                          </a:rPr>
                          <m:t>p</m:t>
                        </m:r>
                      </m:e>
                      <m:sup>
                        <m:r>
                          <a:rPr lang="en-US" altLang="zh-CN" b="0" i="1" smtClean="0">
                            <a:latin typeface="Cambria Math" panose="02040503050406030204" pitchFamily="18" charset="0"/>
                          </a:rPr>
                          <m:t>𝑗</m:t>
                        </m:r>
                      </m:sup>
                    </m:sSup>
                  </m:oMath>
                </a14:m>
                <a:endParaRPr lang="en-US" altLang="zh-CN" dirty="0"/>
              </a:p>
              <a:p>
                <a:r>
                  <a:rPr lang="en-US" altLang="zh-CN" dirty="0"/>
                  <a:t>n </a:t>
                </a:r>
                <a:r>
                  <a:rPr lang="zh-CN" altLang="en-US" dirty="0"/>
                  <a:t>枚硬币投</a:t>
                </a:r>
                <a:r>
                  <a:rPr lang="en-US" altLang="zh-CN" dirty="0"/>
                  <a:t>j</a:t>
                </a:r>
                <a:r>
                  <a:rPr lang="zh-CN" altLang="en-US" dirty="0"/>
                  <a:t>次，在</a:t>
                </a:r>
                <a:r>
                  <a:rPr lang="en-US" altLang="zh-CN" dirty="0"/>
                  <a:t>j</a:t>
                </a:r>
                <a:r>
                  <a:rPr lang="zh-CN" altLang="en-US" dirty="0"/>
                  <a:t>次内全部死亡的概率：</a:t>
                </a:r>
                <a14:m>
                  <m:oMath xmlns:m="http://schemas.openxmlformats.org/officeDocument/2006/math">
                    <m:sSup>
                      <m:sSupPr>
                        <m:ctrlPr>
                          <a:rPr lang="en-US" altLang="zh-CN" b="0" i="1" smtClean="0">
                            <a:latin typeface="Cambria Math"/>
                          </a:rPr>
                        </m:ctrlPr>
                      </m:sSupPr>
                      <m:e>
                        <m:sSup>
                          <m:sSupPr>
                            <m:ctrlPr>
                              <a:rPr lang="en-US" altLang="zh-CN" i="1">
                                <a:latin typeface="Cambria Math"/>
                              </a:rPr>
                            </m:ctrlPr>
                          </m:sSupPr>
                          <m:e>
                            <m:r>
                              <a:rPr lang="en-US" altLang="zh-CN" i="1">
                                <a:latin typeface="Cambria Math" panose="02040503050406030204" pitchFamily="18" charset="0"/>
                              </a:rPr>
                              <m:t>(1−</m:t>
                            </m:r>
                            <m:r>
                              <m:rPr>
                                <m:sty m:val="p"/>
                              </m:rPr>
                              <a:rPr lang="en-US" altLang="zh-CN" i="1">
                                <a:latin typeface="Cambria Math" panose="02040503050406030204" pitchFamily="18" charset="0"/>
                              </a:rPr>
                              <m:t>p</m:t>
                            </m:r>
                          </m:e>
                          <m:sup>
                            <m:r>
                              <a:rPr lang="en-US" altLang="zh-CN" i="1">
                                <a:latin typeface="Cambria Math" panose="02040503050406030204" pitchFamily="18" charset="0"/>
                              </a:rPr>
                              <m:t>𝑗</m:t>
                            </m:r>
                          </m:sup>
                        </m:sSup>
                        <m:r>
                          <a:rPr lang="en-US" altLang="zh-CN" i="1">
                            <a:latin typeface="Cambria Math" panose="02040503050406030204" pitchFamily="18" charset="0"/>
                          </a:rPr>
                          <m:t>)</m:t>
                        </m:r>
                      </m:e>
                      <m:sup>
                        <m:r>
                          <a:rPr lang="en-US" altLang="zh-CN" b="0" i="1" smtClean="0">
                            <a:latin typeface="Cambria Math" panose="02040503050406030204" pitchFamily="18" charset="0"/>
                          </a:rPr>
                          <m:t>𝑛</m:t>
                        </m:r>
                      </m:sup>
                    </m:sSup>
                  </m:oMath>
                </a14:m>
                <a:endParaRPr lang="en-US" altLang="zh-CN" dirty="0"/>
              </a:p>
              <a:p>
                <a14:m>
                  <m:oMath xmlns:m="http://schemas.openxmlformats.org/officeDocument/2006/math">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die</m:t>
                    </m:r>
                    <m:d>
                      <m:dPr>
                        <m:begChr m:val="["/>
                        <m:endChr m:val="]"/>
                        <m:ctrlPr>
                          <a:rPr lang="en-US" altLang="zh-CN" b="0" i="1" smtClean="0">
                            <a:latin typeface="Cambria Math"/>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a:rPr>
                        </m:ctrlPr>
                      </m:dPr>
                      <m:e>
                        <m:r>
                          <m:rPr>
                            <m:sty m:val="p"/>
                          </m:rPr>
                          <a:rPr lang="en-US" altLang="zh-CN" b="0" i="0" smtClean="0">
                            <a:latin typeface="Cambria Math" panose="02040503050406030204" pitchFamily="18" charset="0"/>
                          </a:rPr>
                          <m:t>j</m:t>
                        </m:r>
                      </m:e>
                    </m:d>
                    <m:r>
                      <a:rPr lang="en-US" altLang="zh-CN" b="0" i="0" smtClean="0">
                        <a:latin typeface="Cambria Math" panose="02040503050406030204" pitchFamily="18" charset="0"/>
                      </a:rPr>
                      <m:t>=</m:t>
                    </m:r>
                    <m:sSup>
                      <m:sSupPr>
                        <m:ctrlPr>
                          <a:rPr lang="en-US" altLang="zh-CN" i="1">
                            <a:latin typeface="Cambria Math"/>
                          </a:rPr>
                        </m:ctrlPr>
                      </m:sSupPr>
                      <m:e>
                        <m:sSup>
                          <m:sSupPr>
                            <m:ctrlPr>
                              <a:rPr lang="en-US" altLang="zh-CN" i="1">
                                <a:latin typeface="Cambria Math"/>
                              </a:rPr>
                            </m:ctrlPr>
                          </m:sSupPr>
                          <m:e>
                            <m:r>
                              <a:rPr lang="en-US" altLang="zh-CN" i="1">
                                <a:latin typeface="Cambria Math" panose="02040503050406030204" pitchFamily="18" charset="0"/>
                              </a:rPr>
                              <m:t>(1−</m:t>
                            </m:r>
                            <m:r>
                              <m:rPr>
                                <m:sty m:val="p"/>
                              </m:rPr>
                              <a:rPr lang="en-US" altLang="zh-CN" i="1">
                                <a:latin typeface="Cambria Math" panose="02040503050406030204" pitchFamily="18" charset="0"/>
                              </a:rPr>
                              <m:t>p</m:t>
                            </m:r>
                          </m:e>
                          <m:sup>
                            <m:r>
                              <a:rPr lang="en-US" altLang="zh-CN" i="1">
                                <a:latin typeface="Cambria Math" panose="02040503050406030204" pitchFamily="18" charset="0"/>
                              </a:rPr>
                              <m:t>𝑗</m:t>
                            </m:r>
                          </m:sup>
                        </m:sSup>
                        <m:r>
                          <a:rPr lang="en-US" altLang="zh-CN" i="1">
                            <a:latin typeface="Cambria Math" panose="02040503050406030204" pitchFamily="18" charset="0"/>
                          </a:rPr>
                          <m:t>)</m:t>
                        </m:r>
                      </m:e>
                      <m:sup>
                        <m:r>
                          <a:rPr lang="en-US" altLang="zh-CN" b="0" i="1" smtClean="0">
                            <a:latin typeface="Cambria Math" panose="02040503050406030204" pitchFamily="18" charset="0"/>
                          </a:rPr>
                          <m:t>𝑛</m:t>
                        </m:r>
                      </m:sup>
                    </m:sSup>
                  </m:oMath>
                </a14:m>
                <a:r>
                  <a:rPr lang="zh-CN" altLang="en-US" dirty="0"/>
                  <a:t>表示第</a:t>
                </a:r>
                <a:r>
                  <a:rPr lang="en-US" altLang="zh-CN" dirty="0" err="1"/>
                  <a:t>i</a:t>
                </a:r>
                <a:r>
                  <a:rPr lang="zh-CN" altLang="en-US" dirty="0"/>
                  <a:t>种硬币共</a:t>
                </a:r>
                <a:r>
                  <a:rPr lang="en-US" altLang="zh-CN" dirty="0"/>
                  <a:t>n </a:t>
                </a:r>
                <a:r>
                  <a:rPr lang="zh-CN" altLang="en-US" dirty="0"/>
                  <a:t>枚，投</a:t>
                </a:r>
                <a:r>
                  <a:rPr lang="en-US" altLang="zh-CN" dirty="0"/>
                  <a:t>j</a:t>
                </a:r>
                <a:r>
                  <a:rPr lang="zh-CN" altLang="en-US" dirty="0"/>
                  <a:t>次，在</a:t>
                </a:r>
                <a:r>
                  <a:rPr lang="en-US" altLang="zh-CN" dirty="0"/>
                  <a:t>j</a:t>
                </a:r>
                <a:r>
                  <a:rPr lang="zh-CN" altLang="en-US" dirty="0"/>
                  <a:t>次内全部死亡的概率</a:t>
                </a:r>
                <a:endParaRPr lang="en-US" altLang="zh-CN" dirty="0"/>
              </a:p>
              <a:p>
                <a:r>
                  <a:rPr lang="en-US" altLang="zh-CN" dirty="0"/>
                  <a:t>i</a:t>
                </a:r>
                <a:r>
                  <a:rPr lang="zh-CN" altLang="en-US" dirty="0"/>
                  <a:t>枚硬币在</a:t>
                </a:r>
                <a:r>
                  <a:rPr lang="en-US" altLang="zh-CN" dirty="0"/>
                  <a:t>j+1</a:t>
                </a:r>
                <a:r>
                  <a:rPr lang="zh-CN" altLang="en-US" dirty="0"/>
                  <a:t>次内全部死亡的概率</a:t>
                </a:r>
                <a:r>
                  <a:rPr lang="en-US" altLang="zh-CN" dirty="0"/>
                  <a:t> = i</a:t>
                </a:r>
                <a:r>
                  <a:rPr lang="zh-CN" altLang="en-US" dirty="0"/>
                  <a:t>枚硬币在</a:t>
                </a:r>
                <a:r>
                  <a:rPr lang="en-US" altLang="zh-CN" dirty="0"/>
                  <a:t>j</a:t>
                </a:r>
                <a:r>
                  <a:rPr lang="zh-CN" altLang="en-US" dirty="0"/>
                  <a:t>次内全部死亡的概率 </a:t>
                </a:r>
                <a:r>
                  <a:rPr lang="en-US" altLang="zh-CN" dirty="0"/>
                  <a:t>+ </a:t>
                </a:r>
                <a:r>
                  <a:rPr lang="en-US" altLang="zh-CN" dirty="0" err="1"/>
                  <a:t>i</a:t>
                </a:r>
                <a:r>
                  <a:rPr lang="zh-CN" altLang="en-US" dirty="0"/>
                  <a:t>枚硬币在第</a:t>
                </a:r>
                <a:r>
                  <a:rPr lang="en-US" altLang="zh-CN" dirty="0"/>
                  <a:t>j</a:t>
                </a:r>
                <a:r>
                  <a:rPr lang="zh-CN" altLang="en-US" dirty="0"/>
                  <a:t>次还有存活，但是在第</a:t>
                </a:r>
                <a:r>
                  <a:rPr lang="en-US" altLang="zh-CN" dirty="0"/>
                  <a:t>j+1</a:t>
                </a:r>
                <a:r>
                  <a:rPr lang="zh-CN" altLang="en-US" dirty="0"/>
                  <a:t>次投掷时全部死亡的概率</a:t>
                </a:r>
                <a:endParaRPr lang="en-US" altLang="zh-CN" dirty="0"/>
              </a:p>
              <a:p>
                <a:r>
                  <a:rPr lang="zh-CN" altLang="en-US" dirty="0"/>
                  <a:t>所以</a:t>
                </a:r>
                <a:r>
                  <a:rPr lang="en-US" altLang="zh-CN" dirty="0"/>
                  <a:t>(</a:t>
                </a:r>
                <a:r>
                  <a:rPr lang="en-US" altLang="zh-CN" dirty="0" err="1"/>
                  <a:t>i</a:t>
                </a:r>
                <a:r>
                  <a:rPr lang="zh-CN" altLang="en-US" dirty="0"/>
                  <a:t>枚硬币在第</a:t>
                </a:r>
                <a:r>
                  <a:rPr lang="en-US" altLang="zh-CN" dirty="0"/>
                  <a:t>j</a:t>
                </a:r>
                <a:r>
                  <a:rPr lang="zh-CN" altLang="en-US" dirty="0"/>
                  <a:t>次还有存活，但是在第</a:t>
                </a:r>
                <a:r>
                  <a:rPr lang="en-US" altLang="zh-CN" dirty="0"/>
                  <a:t>j+1</a:t>
                </a:r>
                <a:r>
                  <a:rPr lang="zh-CN" altLang="en-US" dirty="0"/>
                  <a:t>次投掷时全部死亡的概率</a:t>
                </a:r>
                <a:r>
                  <a:rPr lang="en-US" altLang="zh-CN" dirty="0"/>
                  <a:t>) = </a:t>
                </a:r>
                <a14:m>
                  <m:oMath xmlns:m="http://schemas.openxmlformats.org/officeDocument/2006/math">
                    <m:r>
                      <m:rPr>
                        <m:sty m:val="p"/>
                      </m:rPr>
                      <a:rPr lang="en-US" altLang="zh-CN">
                        <a:latin typeface="Cambria Math" panose="02040503050406030204" pitchFamily="18" charset="0"/>
                      </a:rPr>
                      <m:t>die</m:t>
                    </m:r>
                    <m:d>
                      <m:dPr>
                        <m:begChr m:val="["/>
                        <m:endChr m:val="]"/>
                        <m:ctrlPr>
                          <a:rPr lang="en-US" altLang="zh-CN" i="1">
                            <a:latin typeface="Cambria Math"/>
                          </a:rPr>
                        </m:ctrlPr>
                      </m:dPr>
                      <m:e>
                        <m:r>
                          <a:rPr lang="en-US" altLang="zh-CN" i="1">
                            <a:latin typeface="Cambria Math" panose="02040503050406030204" pitchFamily="18" charset="0"/>
                          </a:rPr>
                          <m:t>𝑖</m:t>
                        </m:r>
                      </m:e>
                    </m:d>
                    <m:d>
                      <m:dPr>
                        <m:begChr m:val="["/>
                        <m:endChr m:val="]"/>
                        <m:ctrlPr>
                          <a:rPr lang="en-US" altLang="zh-CN" i="1">
                            <a:latin typeface="Cambria Math"/>
                          </a:rPr>
                        </m:ctrlPr>
                      </m:dPr>
                      <m:e>
                        <m:r>
                          <m:rPr>
                            <m:sty m:val="p"/>
                          </m:rPr>
                          <a:rPr lang="en-US" altLang="zh-CN">
                            <a:latin typeface="Cambria Math" panose="02040503050406030204" pitchFamily="18" charset="0"/>
                          </a:rPr>
                          <m:t>j</m:t>
                        </m:r>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r>
                      <a:rPr lang="en-US" altLang="zh-CN" b="0" i="0" smtClean="0">
                        <a:latin typeface="Cambria Math" panose="02040503050406030204" pitchFamily="18" charset="0"/>
                      </a:rPr>
                      <m:t>−</m:t>
                    </m:r>
                    <m:r>
                      <m:rPr>
                        <m:sty m:val="p"/>
                      </m:rPr>
                      <a:rPr lang="en-US" altLang="zh-CN">
                        <a:latin typeface="Cambria Math" panose="02040503050406030204" pitchFamily="18" charset="0"/>
                      </a:rPr>
                      <m:t>die</m:t>
                    </m:r>
                    <m:d>
                      <m:dPr>
                        <m:begChr m:val="["/>
                        <m:endChr m:val="]"/>
                        <m:ctrlPr>
                          <a:rPr lang="en-US" altLang="zh-CN" i="1">
                            <a:latin typeface="Cambria Math"/>
                          </a:rPr>
                        </m:ctrlPr>
                      </m:dPr>
                      <m:e>
                        <m:r>
                          <a:rPr lang="en-US" altLang="zh-CN" i="1">
                            <a:latin typeface="Cambria Math" panose="02040503050406030204" pitchFamily="18" charset="0"/>
                          </a:rPr>
                          <m:t>𝑖</m:t>
                        </m:r>
                      </m:e>
                    </m:d>
                    <m:d>
                      <m:dPr>
                        <m:begChr m:val="["/>
                        <m:endChr m:val="]"/>
                        <m:ctrlPr>
                          <a:rPr lang="en-US" altLang="zh-CN" i="1">
                            <a:latin typeface="Cambria Math"/>
                          </a:rPr>
                        </m:ctrlPr>
                      </m:dPr>
                      <m:e>
                        <m:r>
                          <m:rPr>
                            <m:sty m:val="p"/>
                          </m:rPr>
                          <a:rPr lang="en-US" altLang="zh-CN">
                            <a:latin typeface="Cambria Math" panose="02040503050406030204" pitchFamily="18" charset="0"/>
                          </a:rPr>
                          <m:t>j</m:t>
                        </m:r>
                      </m:e>
                    </m:d>
                  </m:oMath>
                </a14:m>
                <a:endParaRPr lang="zh-CN" altLang="en-US" dirty="0"/>
              </a:p>
            </p:txBody>
          </p:sp>
        </mc:Choice>
        <mc:Fallback xmlns="">
          <p:sp>
            <p:nvSpPr>
              <p:cNvPr id="3" name="内容占位符 2">
                <a:extLst>
                  <a:ext uri="{FF2B5EF4-FFF2-40B4-BE49-F238E27FC236}">
                    <a16:creationId xmlns:a16="http://schemas.microsoft.com/office/drawing/2014/main" id="{D00B9C4E-DEC6-4210-92D0-7A13628D6FD8}"/>
                  </a:ext>
                </a:extLst>
              </p:cNvPr>
              <p:cNvSpPr>
                <a:spLocks noGrp="1" noRot="1" noChangeAspect="1" noMove="1" noResize="1" noEditPoints="1" noAdjustHandles="1" noChangeArrowheads="1" noChangeShapeType="1" noTextEdit="1"/>
              </p:cNvSpPr>
              <p:nvPr>
                <p:ph idx="1"/>
              </p:nvPr>
            </p:nvSpPr>
            <p:spPr>
              <a:xfrm>
                <a:off x="705853" y="593558"/>
                <a:ext cx="10647947" cy="5583405"/>
              </a:xfrm>
              <a:blipFill>
                <a:blip r:embed="rId2"/>
                <a:stretch>
                  <a:fillRect l="-1030" t="-1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3180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673638A4-B720-47E1-818F-CE9A9F19191A}"/>
              </a:ext>
            </a:extLst>
          </p:cNvPr>
          <p:cNvSpPr>
            <a:spLocks noGrp="1"/>
          </p:cNvSpPr>
          <p:nvPr>
            <p:ph idx="1"/>
          </p:nvPr>
        </p:nvSpPr>
        <p:spPr>
          <a:xfrm>
            <a:off x="417095" y="545432"/>
            <a:ext cx="10962773" cy="5871410"/>
          </a:xfrm>
        </p:spPr>
        <p:txBody>
          <a:bodyPr/>
          <a:lstStyle/>
          <a:p>
            <a:r>
              <a:rPr lang="zh-CN" altLang="en-US" dirty="0"/>
              <a:t>常规思路：某种硬币在第</a:t>
            </a:r>
            <a:r>
              <a:rPr lang="en-US" altLang="zh-CN" dirty="0"/>
              <a:t>j</a:t>
            </a:r>
            <a:r>
              <a:rPr lang="zh-CN" altLang="en-US" dirty="0"/>
              <a:t>步成为幸运硬币的概率 </a:t>
            </a:r>
            <a:r>
              <a:rPr lang="en-US" altLang="zh-CN" dirty="0"/>
              <a:t>= </a:t>
            </a:r>
          </a:p>
          <a:p>
            <a:pPr marL="0" indent="0">
              <a:buNone/>
            </a:pPr>
            <a:r>
              <a:rPr lang="zh-CN" altLang="en-US" dirty="0"/>
              <a:t>其他硬币在</a:t>
            </a:r>
            <a:r>
              <a:rPr lang="en-US" altLang="zh-CN" dirty="0"/>
              <a:t>j</a:t>
            </a:r>
            <a:r>
              <a:rPr lang="zh-CN" altLang="en-US" dirty="0"/>
              <a:t>步内全部死亡的概率*这种硬币活到第</a:t>
            </a:r>
            <a:r>
              <a:rPr lang="en-US" altLang="zh-CN" dirty="0"/>
              <a:t>j</a:t>
            </a:r>
            <a:r>
              <a:rPr lang="zh-CN" altLang="en-US" dirty="0"/>
              <a:t>步并在第</a:t>
            </a:r>
            <a:r>
              <a:rPr lang="en-US" altLang="zh-CN" dirty="0"/>
              <a:t>j+1</a:t>
            </a:r>
            <a:r>
              <a:rPr lang="zh-CN" altLang="en-US" dirty="0"/>
              <a:t>步死亡的概率</a:t>
            </a:r>
            <a:r>
              <a:rPr lang="en-US" altLang="zh-CN" dirty="0"/>
              <a:t>+</a:t>
            </a:r>
          </a:p>
          <a:p>
            <a:pPr marL="0" indent="0">
              <a:buNone/>
            </a:pPr>
            <a:r>
              <a:rPr lang="zh-CN" altLang="en-US" dirty="0"/>
              <a:t>其他硬币在</a:t>
            </a:r>
            <a:r>
              <a:rPr lang="en-US" altLang="zh-CN" dirty="0"/>
              <a:t>j</a:t>
            </a:r>
            <a:r>
              <a:rPr lang="zh-CN" altLang="en-US" dirty="0"/>
              <a:t>步内全部死亡的概率*这种硬币活到第</a:t>
            </a:r>
            <a:r>
              <a:rPr lang="en-US" altLang="zh-CN" dirty="0"/>
              <a:t>j+1</a:t>
            </a:r>
            <a:r>
              <a:rPr lang="zh-CN" altLang="en-US" dirty="0"/>
              <a:t>步并在第</a:t>
            </a:r>
            <a:r>
              <a:rPr lang="en-US" altLang="zh-CN" dirty="0"/>
              <a:t>j+2</a:t>
            </a:r>
            <a:r>
              <a:rPr lang="zh-CN" altLang="en-US" dirty="0"/>
              <a:t>步死亡的概率</a:t>
            </a:r>
            <a:r>
              <a:rPr lang="en-US" altLang="zh-CN" dirty="0"/>
              <a:t>+ </a:t>
            </a:r>
          </a:p>
          <a:p>
            <a:pPr marL="0" indent="0">
              <a:buNone/>
            </a:pPr>
            <a:r>
              <a:rPr lang="zh-CN" altLang="en-US" dirty="0"/>
              <a:t>其他硬币在</a:t>
            </a:r>
            <a:r>
              <a:rPr lang="en-US" altLang="zh-CN" dirty="0"/>
              <a:t>j</a:t>
            </a:r>
            <a:r>
              <a:rPr lang="zh-CN" altLang="en-US" dirty="0"/>
              <a:t>步内全部死亡的概率*这种硬币活到第</a:t>
            </a:r>
            <a:r>
              <a:rPr lang="en-US" altLang="zh-CN" dirty="0" smtClean="0"/>
              <a:t>j+2</a:t>
            </a:r>
            <a:r>
              <a:rPr lang="zh-CN" altLang="en-US" dirty="0" smtClean="0"/>
              <a:t>步</a:t>
            </a:r>
            <a:r>
              <a:rPr lang="zh-CN" altLang="en-US" dirty="0"/>
              <a:t>并在第</a:t>
            </a:r>
            <a:r>
              <a:rPr lang="en-US" altLang="zh-CN" dirty="0" smtClean="0"/>
              <a:t>j+3</a:t>
            </a:r>
            <a:r>
              <a:rPr lang="zh-CN" altLang="en-US" dirty="0" smtClean="0"/>
              <a:t>步</a:t>
            </a:r>
            <a:r>
              <a:rPr lang="zh-CN" altLang="en-US" dirty="0"/>
              <a:t>死亡的概率</a:t>
            </a:r>
            <a:r>
              <a:rPr lang="en-US" altLang="zh-CN" dirty="0"/>
              <a:t>+ …… +</a:t>
            </a:r>
          </a:p>
          <a:p>
            <a:pPr marL="0" indent="0">
              <a:buNone/>
            </a:pPr>
            <a:r>
              <a:rPr lang="zh-CN" altLang="en-US" dirty="0"/>
              <a:t>其他硬币在</a:t>
            </a:r>
            <a:r>
              <a:rPr lang="en-US" altLang="zh-CN" dirty="0"/>
              <a:t>j</a:t>
            </a:r>
            <a:r>
              <a:rPr lang="zh-CN" altLang="en-US" dirty="0"/>
              <a:t>步内全部死亡的概率*这种硬币活到第</a:t>
            </a:r>
            <a:r>
              <a:rPr lang="en-US" altLang="zh-CN" dirty="0"/>
              <a:t>j+</a:t>
            </a:r>
            <a:r>
              <a:rPr lang="zh-CN" altLang="en-US" dirty="0"/>
              <a:t>∞步并在第</a:t>
            </a:r>
            <a:r>
              <a:rPr lang="en-US" altLang="zh-CN" dirty="0"/>
              <a:t>j+</a:t>
            </a:r>
            <a:r>
              <a:rPr lang="zh-CN" altLang="en-US" dirty="0"/>
              <a:t>∞</a:t>
            </a:r>
            <a:r>
              <a:rPr lang="en-US" altLang="zh-CN" dirty="0"/>
              <a:t>+1</a:t>
            </a:r>
            <a:r>
              <a:rPr lang="zh-CN" altLang="en-US" dirty="0"/>
              <a:t>步死亡的概率</a:t>
            </a:r>
            <a:endParaRPr lang="en-US" altLang="zh-CN" dirty="0"/>
          </a:p>
          <a:p>
            <a:pPr marL="0" indent="0">
              <a:buNone/>
            </a:pPr>
            <a:endParaRPr lang="en-US" altLang="zh-CN" dirty="0"/>
          </a:p>
        </p:txBody>
      </p:sp>
    </p:spTree>
    <p:extLst>
      <p:ext uri="{BB962C8B-B14F-4D97-AF65-F5344CB8AC3E}">
        <p14:creationId xmlns:p14="http://schemas.microsoft.com/office/powerpoint/2010/main" val="3193073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2652D1AD-13CF-4F62-BD6A-A12CF3256B1E}"/>
                  </a:ext>
                </a:extLst>
              </p:cNvPr>
              <p:cNvSpPr>
                <a:spLocks noGrp="1"/>
              </p:cNvSpPr>
              <p:nvPr>
                <p:ph idx="1"/>
              </p:nvPr>
            </p:nvSpPr>
            <p:spPr>
              <a:xfrm>
                <a:off x="624254" y="413238"/>
                <a:ext cx="10729546" cy="5763725"/>
              </a:xfrm>
            </p:spPr>
            <p:txBody>
              <a:bodyPr>
                <a:normAutofit/>
              </a:bodyPr>
              <a:lstStyle/>
              <a:p>
                <a:pPr marL="0" indent="0">
                  <a:buNone/>
                </a:pPr>
                <a:r>
                  <a:rPr lang="zh-CN" altLang="en-US" dirty="0">
                    <a:latin typeface="Cambria Math" panose="02040503050406030204" pitchFamily="18" charset="0"/>
                  </a:rPr>
                  <a:t>上面的式子比较难以计算，我们方便计算的是</a:t>
                </a:r>
                <a:r>
                  <a:rPr lang="en-US" altLang="zh-CN" dirty="0">
                    <a:latin typeface="Cambria Math" panose="02040503050406030204" pitchFamily="18" charset="0"/>
                  </a:rPr>
                  <a:t>: </a:t>
                </a:r>
                <a:r>
                  <a:rPr lang="zh-CN" altLang="en-US" b="1" dirty="0">
                    <a:latin typeface="Cambria Math" panose="02040503050406030204" pitchFamily="18" charset="0"/>
                  </a:rPr>
                  <a:t>某种硬币成为了幸运硬币，并且这种硬币活到了第</a:t>
                </a:r>
                <a:r>
                  <a:rPr lang="en-US" altLang="zh-CN" b="1" dirty="0">
                    <a:latin typeface="Cambria Math" panose="02040503050406030204" pitchFamily="18" charset="0"/>
                  </a:rPr>
                  <a:t>s</a:t>
                </a:r>
                <a:r>
                  <a:rPr lang="zh-CN" altLang="en-US" b="1" dirty="0">
                    <a:latin typeface="Cambria Math" panose="02040503050406030204" pitchFamily="18" charset="0"/>
                  </a:rPr>
                  <a:t>步，且在第</a:t>
                </a:r>
                <a:r>
                  <a:rPr lang="en-US" altLang="zh-CN" b="1" dirty="0">
                    <a:latin typeface="Cambria Math" panose="02040503050406030204" pitchFamily="18" charset="0"/>
                  </a:rPr>
                  <a:t>s+1</a:t>
                </a:r>
                <a:r>
                  <a:rPr lang="zh-CN" altLang="en-US" b="1" dirty="0">
                    <a:latin typeface="Cambria Math" panose="02040503050406030204" pitchFamily="18" charset="0"/>
                  </a:rPr>
                  <a:t>步死亡的概率</a:t>
                </a:r>
                <a:endParaRPr lang="en-US" altLang="zh-CN" b="1" dirty="0">
                  <a:latin typeface="Cambria Math" panose="02040503050406030204" pitchFamily="18" charset="0"/>
                </a:endParaRPr>
              </a:p>
              <a:p>
                <a:pPr marL="0" indent="0">
                  <a:buNone/>
                </a:pPr>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ctrlPr>
                            <a:rPr lang="en-US" altLang="zh-CN" i="1" dirty="0">
                              <a:latin typeface="Cambria Math"/>
                            </a:rPr>
                          </m:ctrlPr>
                        </m:dPr>
                        <m:e>
                          <m:r>
                            <m:rPr>
                              <m:sty m:val="p"/>
                            </m:rPr>
                            <a:rPr lang="en-US" altLang="zh-CN">
                              <a:latin typeface="Cambria Math" panose="02040503050406030204" pitchFamily="18" charset="0"/>
                            </a:rPr>
                            <m:t>die</m:t>
                          </m:r>
                          <m:r>
                            <a:rPr lang="en-US" altLang="zh-CN" i="1" baseline="-25000">
                              <a:latin typeface="Cambria Math" panose="02040503050406030204" pitchFamily="18" charset="0"/>
                            </a:rPr>
                            <m:t>𝑥</m:t>
                          </m:r>
                          <m:d>
                            <m:dPr>
                              <m:begChr m:val="["/>
                              <m:endChr m:val="]"/>
                              <m:ctrlPr>
                                <a:rPr lang="en-US" altLang="zh-CN" i="1">
                                  <a:latin typeface="Cambria Math"/>
                                </a:rPr>
                              </m:ctrlPr>
                            </m:dPr>
                            <m:e>
                              <m:r>
                                <a:rPr lang="en-US" altLang="zh-CN" i="1">
                                  <a:latin typeface="Cambria Math" panose="02040503050406030204" pitchFamily="18" charset="0"/>
                                </a:rPr>
                                <m:t>𝑖</m:t>
                              </m:r>
                            </m:e>
                          </m:d>
                          <m:d>
                            <m:dPr>
                              <m:begChr m:val="["/>
                              <m:endChr m:val="]"/>
                              <m:ctrlPr>
                                <a:rPr lang="en-US" altLang="zh-CN" i="1">
                                  <a:latin typeface="Cambria Math"/>
                                </a:rPr>
                              </m:ctrlPr>
                            </m:dPr>
                            <m:e>
                              <m:r>
                                <m:rPr>
                                  <m:sty m:val="p"/>
                                </m:rPr>
                                <a:rPr lang="en-US" altLang="zh-CN">
                                  <a:latin typeface="Cambria Math" panose="02040503050406030204" pitchFamily="18" charset="0"/>
                                </a:rPr>
                                <m:t>s</m:t>
                              </m:r>
                              <m:r>
                                <a:rPr lang="en-US" altLang="zh-CN" i="1">
                                  <a:latin typeface="Cambria Math" panose="02040503050406030204" pitchFamily="18" charset="0"/>
                                </a:rPr>
                                <m:t>+1</m:t>
                              </m:r>
                            </m:e>
                          </m:d>
                          <m:r>
                            <a:rPr lang="en-US" altLang="zh-CN" i="1">
                              <a:latin typeface="Cambria Math" panose="02040503050406030204" pitchFamily="18" charset="0"/>
                            </a:rPr>
                            <m:t> </m:t>
                          </m:r>
                          <m:r>
                            <a:rPr lang="en-US" altLang="zh-CN">
                              <a:latin typeface="Cambria Math" panose="02040503050406030204" pitchFamily="18" charset="0"/>
                            </a:rPr>
                            <m:t>−</m:t>
                          </m:r>
                          <m:r>
                            <m:rPr>
                              <m:sty m:val="p"/>
                            </m:rPr>
                            <a:rPr lang="en-US" altLang="zh-CN">
                              <a:latin typeface="Cambria Math" panose="02040503050406030204" pitchFamily="18" charset="0"/>
                            </a:rPr>
                            <m:t>die</m:t>
                          </m:r>
                          <m:r>
                            <a:rPr lang="en-US" altLang="zh-CN" i="1" baseline="-25000">
                              <a:latin typeface="Cambria Math" panose="02040503050406030204" pitchFamily="18" charset="0"/>
                            </a:rPr>
                            <m:t>𝑥</m:t>
                          </m:r>
                          <m:d>
                            <m:dPr>
                              <m:begChr m:val="["/>
                              <m:endChr m:val="]"/>
                              <m:ctrlPr>
                                <a:rPr lang="en-US" altLang="zh-CN" i="1">
                                  <a:latin typeface="Cambria Math"/>
                                </a:rPr>
                              </m:ctrlPr>
                            </m:dPr>
                            <m:e>
                              <m:r>
                                <a:rPr lang="en-US" altLang="zh-CN" i="1">
                                  <a:latin typeface="Cambria Math" panose="02040503050406030204" pitchFamily="18" charset="0"/>
                                </a:rPr>
                                <m:t>𝑖</m:t>
                              </m:r>
                            </m:e>
                          </m:d>
                          <m:d>
                            <m:dPr>
                              <m:begChr m:val="["/>
                              <m:endChr m:val="]"/>
                              <m:ctrlPr>
                                <a:rPr lang="en-US" altLang="zh-CN" i="1">
                                  <a:latin typeface="Cambria Math"/>
                                </a:rPr>
                              </m:ctrlPr>
                            </m:dPr>
                            <m:e>
                              <m:r>
                                <m:rPr>
                                  <m:sty m:val="p"/>
                                </m:rPr>
                                <a:rPr lang="en-US" altLang="zh-CN">
                                  <a:latin typeface="Cambria Math" panose="02040503050406030204" pitchFamily="18" charset="0"/>
                                </a:rPr>
                                <m:t>s</m:t>
                              </m:r>
                            </m:e>
                          </m:d>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nary>
                        <m:naryPr>
                          <m:chr m:val="∏"/>
                          <m:limLoc m:val="subSup"/>
                          <m:ctrlPr>
                            <a:rPr lang="en-US" altLang="zh-CN" i="1">
                              <a:latin typeface="Cambria Math"/>
                            </a:rPr>
                          </m:ctrlPr>
                        </m:naryPr>
                        <m:sub>
                          <m:r>
                            <m:rPr>
                              <m:brk m:alnAt="25"/>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b="0" i="1" smtClean="0">
                              <a:latin typeface="Cambria Math" panose="02040503050406030204" pitchFamily="18" charset="0"/>
                            </a:rPr>
                            <m:t>𝑁</m:t>
                          </m:r>
                        </m:sup>
                        <m:e>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 ?1 :</m:t>
                          </m:r>
                          <m:r>
                            <a:rPr lang="en-US" altLang="zh-CN" i="1">
                              <a:latin typeface="Cambria Math" panose="02040503050406030204" pitchFamily="18" charset="0"/>
                            </a:rPr>
                            <m:t>𝑑𝑖𝑒</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e>
                      </m:nary>
                      <m:r>
                        <a:rPr lang="en-US" altLang="zh-CN" i="1">
                          <a:latin typeface="Cambria Math" panose="02040503050406030204" pitchFamily="18" charset="0"/>
                        </a:rPr>
                        <m:t>)</m:t>
                      </m:r>
                    </m:oMath>
                  </m:oMathPara>
                </a14:m>
                <a:endParaRPr lang="zh-CN" altLang="en-US" dirty="0"/>
              </a:p>
              <a:p>
                <a14:m>
                  <m:oMath xmlns:m="http://schemas.openxmlformats.org/officeDocument/2006/math">
                    <m:r>
                      <a:rPr lang="en-US" altLang="zh-CN" i="1">
                        <a:latin typeface="Cambria Math" panose="02040503050406030204" pitchFamily="18" charset="0"/>
                      </a:rPr>
                      <m:t>(</m:t>
                    </m:r>
                    <m:nary>
                      <m:naryPr>
                        <m:chr m:val="∏"/>
                        <m:limLoc m:val="subSup"/>
                        <m:ctrlPr>
                          <a:rPr lang="en-US" altLang="zh-CN" i="1">
                            <a:latin typeface="Cambria Math"/>
                          </a:rPr>
                        </m:ctrlPr>
                      </m:naryPr>
                      <m:sub>
                        <m:r>
                          <m:rPr>
                            <m:brk m:alnAt="25"/>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 ?1 :</m:t>
                        </m:r>
                        <m:r>
                          <a:rPr lang="en-US" altLang="zh-CN" i="1">
                            <a:latin typeface="Cambria Math" panose="02040503050406030204" pitchFamily="18" charset="0"/>
                          </a:rPr>
                          <m:t>𝑑𝑖𝑒</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e>
                    </m:nary>
                    <m:r>
                      <a:rPr lang="en-US" altLang="zh-CN" i="1">
                        <a:latin typeface="Cambria Math" panose="02040503050406030204" pitchFamily="18" charset="0"/>
                      </a:rPr>
                      <m:t>)</m:t>
                    </m:r>
                    <m:r>
                      <a:rPr lang="zh-CN" altLang="en-US" i="1">
                        <a:latin typeface="Cambria Math" panose="02040503050406030204" pitchFamily="18" charset="0"/>
                      </a:rPr>
                      <m:t>表示</m:t>
                    </m:r>
                  </m:oMath>
                </a14:m>
                <a:r>
                  <a:rPr lang="zh-CN" altLang="en-US" dirty="0"/>
                  <a:t>其他所有硬币在</a:t>
                </a:r>
                <a:r>
                  <a:rPr lang="en-US" altLang="zh-CN" dirty="0"/>
                  <a:t>s</a:t>
                </a:r>
                <a:r>
                  <a:rPr lang="zh-CN" altLang="en-US" dirty="0"/>
                  <a:t>步以内全部死亡的概率。这种情况概率的计算包含了其他所有硬币在第</a:t>
                </a:r>
                <a:r>
                  <a:rPr lang="en-US" altLang="zh-CN" dirty="0"/>
                  <a:t>1</a:t>
                </a:r>
                <a:r>
                  <a:rPr lang="zh-CN" altLang="en-US" dirty="0"/>
                  <a:t>步到第</a:t>
                </a:r>
                <a:r>
                  <a:rPr lang="en-US" altLang="zh-CN" dirty="0"/>
                  <a:t>s</a:t>
                </a:r>
                <a:r>
                  <a:rPr lang="zh-CN" altLang="en-US" dirty="0"/>
                  <a:t>步全部死亡的事件和的概率</a:t>
                </a:r>
                <a:endParaRPr lang="en-US" altLang="zh-CN" dirty="0"/>
              </a:p>
              <a:p>
                <a:r>
                  <a:rPr lang="zh-CN" altLang="en-US" dirty="0"/>
                  <a:t>那么一种硬币成为了幸运硬币的概率就是上面的式子把</a:t>
                </a:r>
                <a:r>
                  <a:rPr lang="en-US" altLang="zh-CN" dirty="0"/>
                  <a:t>s</a:t>
                </a:r>
                <a:r>
                  <a:rPr lang="zh-CN" altLang="en-US" dirty="0"/>
                  <a:t>从</a:t>
                </a:r>
                <a:r>
                  <a:rPr lang="en-US" altLang="zh-CN" dirty="0"/>
                  <a:t>1</a:t>
                </a:r>
                <a:r>
                  <a:rPr lang="zh-CN" altLang="en-US" dirty="0"/>
                  <a:t>累加到无穷</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b="0" i="1" smtClean="0">
                              <a:latin typeface="Cambria Math" panose="02040503050406030204" pitchFamily="18" charset="0"/>
                            </a:rPr>
                            <m:t>𝑎𝑛𝑠</m:t>
                          </m:r>
                        </m:e>
                        <m:sub>
                          <m:r>
                            <a:rPr lang="en-US" altLang="zh-CN" sz="2000" b="0" i="1" smtClean="0">
                              <a:latin typeface="Cambria Math" panose="02040503050406030204" pitchFamily="18" charset="0"/>
                            </a:rPr>
                            <m:t>𝑥</m:t>
                          </m:r>
                        </m:sub>
                      </m:sSub>
                      <m:r>
                        <a:rPr lang="en-US" altLang="zh-CN" sz="2000" b="0" i="1" smtClean="0">
                          <a:latin typeface="Cambria Math" panose="02040503050406030204" pitchFamily="18" charset="0"/>
                        </a:rPr>
                        <m:t>= </m:t>
                      </m:r>
                      <m:nary>
                        <m:naryPr>
                          <m:chr m:val="∑"/>
                          <m:ctrlPr>
                            <a:rPr lang="en-US" altLang="zh-CN" sz="2000" b="0" i="1" smtClean="0">
                              <a:latin typeface="Cambria Math"/>
                            </a:rPr>
                          </m:ctrlPr>
                        </m:naryPr>
                        <m:sub>
                          <m:r>
                            <m:rPr>
                              <m:brk m:alnAt="23"/>
                            </m:rP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=1</m:t>
                          </m:r>
                        </m:sub>
                        <m:sup>
                          <m:r>
                            <a:rPr lang="zh-CN" altLang="en-US" sz="2000" i="1">
                              <a:latin typeface="Cambria Math" panose="02040503050406030204" pitchFamily="18" charset="0"/>
                            </a:rPr>
                            <m:t>∞</m:t>
                          </m:r>
                        </m:sup>
                        <m:e>
                          <m:r>
                            <a:rPr lang="en-US" altLang="zh-CN" sz="2000" b="0" i="1" smtClean="0">
                              <a:latin typeface="Cambria Math" panose="02040503050406030204" pitchFamily="18" charset="0"/>
                            </a:rPr>
                            <m:t>[</m:t>
                          </m:r>
                          <m:d>
                            <m:dPr>
                              <m:ctrlPr>
                                <a:rPr lang="en-US" altLang="zh-CN" sz="2000" i="1" dirty="0">
                                  <a:latin typeface="Cambria Math"/>
                                </a:rPr>
                              </m:ctrlPr>
                            </m:dPr>
                            <m:e>
                              <m:r>
                                <m:rPr>
                                  <m:sty m:val="p"/>
                                </m:rPr>
                                <a:rPr lang="en-US" altLang="zh-CN" sz="2000">
                                  <a:latin typeface="Cambria Math" panose="02040503050406030204" pitchFamily="18" charset="0"/>
                                </a:rPr>
                                <m:t>die</m:t>
                              </m:r>
                              <m:r>
                                <a:rPr lang="en-US" altLang="zh-CN" sz="2000" i="1" baseline="-25000">
                                  <a:latin typeface="Cambria Math" panose="02040503050406030204" pitchFamily="18" charset="0"/>
                                </a:rPr>
                                <m:t>𝑥</m:t>
                              </m:r>
                              <m:d>
                                <m:dPr>
                                  <m:begChr m:val="["/>
                                  <m:endChr m:val="]"/>
                                  <m:ctrlPr>
                                    <a:rPr lang="en-US" altLang="zh-CN" sz="2000" i="1">
                                      <a:latin typeface="Cambria Math"/>
                                    </a:rPr>
                                  </m:ctrlPr>
                                </m:dPr>
                                <m:e>
                                  <m:r>
                                    <a:rPr lang="en-US" altLang="zh-CN" sz="2000" i="1">
                                      <a:latin typeface="Cambria Math" panose="02040503050406030204" pitchFamily="18" charset="0"/>
                                    </a:rPr>
                                    <m:t>𝑖</m:t>
                                  </m:r>
                                </m:e>
                              </m:d>
                              <m:d>
                                <m:dPr>
                                  <m:begChr m:val="["/>
                                  <m:endChr m:val="]"/>
                                  <m:ctrlPr>
                                    <a:rPr lang="en-US" altLang="zh-CN" sz="2000" i="1">
                                      <a:latin typeface="Cambria Math"/>
                                    </a:rPr>
                                  </m:ctrlPr>
                                </m:dPr>
                                <m:e>
                                  <m:r>
                                    <m:rPr>
                                      <m:sty m:val="p"/>
                                    </m:rPr>
                                    <a:rPr lang="en-US" altLang="zh-CN" sz="2000">
                                      <a:latin typeface="Cambria Math" panose="02040503050406030204" pitchFamily="18" charset="0"/>
                                    </a:rPr>
                                    <m:t>s</m:t>
                                  </m:r>
                                  <m:r>
                                    <a:rPr lang="en-US" altLang="zh-CN" sz="2000" i="1">
                                      <a:latin typeface="Cambria Math" panose="02040503050406030204" pitchFamily="18" charset="0"/>
                                    </a:rPr>
                                    <m:t>+1</m:t>
                                  </m:r>
                                </m:e>
                              </m:d>
                              <m:r>
                                <a:rPr lang="en-US" altLang="zh-CN" sz="2000" i="1">
                                  <a:latin typeface="Cambria Math" panose="02040503050406030204" pitchFamily="18" charset="0"/>
                                </a:rPr>
                                <m:t> </m:t>
                              </m:r>
                              <m:r>
                                <a:rPr lang="en-US" altLang="zh-CN" sz="2000">
                                  <a:latin typeface="Cambria Math" panose="02040503050406030204" pitchFamily="18" charset="0"/>
                                </a:rPr>
                                <m:t>−</m:t>
                              </m:r>
                              <m:r>
                                <m:rPr>
                                  <m:sty m:val="p"/>
                                </m:rPr>
                                <a:rPr lang="en-US" altLang="zh-CN" sz="2000">
                                  <a:latin typeface="Cambria Math" panose="02040503050406030204" pitchFamily="18" charset="0"/>
                                </a:rPr>
                                <m:t>die</m:t>
                              </m:r>
                              <m:r>
                                <a:rPr lang="en-US" altLang="zh-CN" sz="2000" i="1" baseline="-25000">
                                  <a:latin typeface="Cambria Math" panose="02040503050406030204" pitchFamily="18" charset="0"/>
                                </a:rPr>
                                <m:t>𝑥</m:t>
                              </m:r>
                              <m:d>
                                <m:dPr>
                                  <m:begChr m:val="["/>
                                  <m:endChr m:val="]"/>
                                  <m:ctrlPr>
                                    <a:rPr lang="en-US" altLang="zh-CN" sz="2000" i="1">
                                      <a:latin typeface="Cambria Math"/>
                                    </a:rPr>
                                  </m:ctrlPr>
                                </m:dPr>
                                <m:e>
                                  <m:r>
                                    <a:rPr lang="en-US" altLang="zh-CN" sz="2000" i="1">
                                      <a:latin typeface="Cambria Math" panose="02040503050406030204" pitchFamily="18" charset="0"/>
                                    </a:rPr>
                                    <m:t>𝑖</m:t>
                                  </m:r>
                                </m:e>
                              </m:d>
                              <m:d>
                                <m:dPr>
                                  <m:begChr m:val="["/>
                                  <m:endChr m:val="]"/>
                                  <m:ctrlPr>
                                    <a:rPr lang="en-US" altLang="zh-CN" sz="2000" i="1">
                                      <a:latin typeface="Cambria Math"/>
                                    </a:rPr>
                                  </m:ctrlPr>
                                </m:dPr>
                                <m:e>
                                  <m:r>
                                    <m:rPr>
                                      <m:sty m:val="p"/>
                                    </m:rPr>
                                    <a:rPr lang="en-US" altLang="zh-CN" sz="2000">
                                      <a:latin typeface="Cambria Math" panose="02040503050406030204" pitchFamily="18" charset="0"/>
                                    </a:rPr>
                                    <m:t>s</m:t>
                                  </m:r>
                                </m:e>
                              </m:d>
                            </m:e>
                          </m:d>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m:t>
                          </m:r>
                          <m:nary>
                            <m:naryPr>
                              <m:chr m:val="∏"/>
                              <m:limLoc m:val="subSup"/>
                              <m:ctrlPr>
                                <a:rPr lang="en-US" altLang="zh-CN" sz="2000" i="1">
                                  <a:latin typeface="Cambria Math"/>
                                </a:rPr>
                              </m:ctrlPr>
                            </m:naryPr>
                            <m:sub>
                              <m:r>
                                <m:rPr>
                                  <m:brk m:alnAt="25"/>
                                </m:rPr>
                                <a:rPr lang="en-US" altLang="zh-CN" sz="2000" i="1">
                                  <a:latin typeface="Cambria Math" panose="02040503050406030204" pitchFamily="18" charset="0"/>
                                </a:rPr>
                                <m:t>𝑗</m:t>
                              </m:r>
                              <m:r>
                                <a:rPr lang="en-US" altLang="zh-CN" sz="2000" i="1">
                                  <a:latin typeface="Cambria Math" panose="02040503050406030204" pitchFamily="18" charset="0"/>
                                </a:rPr>
                                <m:t>=1</m:t>
                              </m:r>
                            </m:sub>
                            <m:sup>
                              <m:r>
                                <a:rPr lang="en-US" altLang="zh-CN" sz="2000" b="0" i="1" smtClean="0">
                                  <a:latin typeface="Cambria Math" panose="02040503050406030204" pitchFamily="18" charset="0"/>
                                </a:rPr>
                                <m:t>𝑁</m:t>
                              </m:r>
                            </m:sup>
                            <m:e>
                              <m:r>
                                <a:rPr lang="en-US" altLang="zh-CN" sz="2000" i="1">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 ?1 :</m:t>
                              </m:r>
                              <m:r>
                                <a:rPr lang="en-US" altLang="zh-CN" sz="2000" i="1">
                                  <a:latin typeface="Cambria Math" panose="02040503050406030204" pitchFamily="18" charset="0"/>
                                </a:rPr>
                                <m:t>𝑑𝑖𝑒</m:t>
                              </m:r>
                              <m:r>
                                <a:rPr lang="en-US" altLang="zh-CN" sz="2000" i="1">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𝑠</m:t>
                              </m:r>
                              <m:r>
                                <a:rPr lang="en-US" altLang="zh-CN" sz="2000" i="1">
                                  <a:latin typeface="Cambria Math" panose="02040503050406030204" pitchFamily="18" charset="0"/>
                                </a:rPr>
                                <m:t>])</m:t>
                              </m:r>
                            </m:e>
                          </m:nary>
                          <m:r>
                            <a:rPr lang="en-US" altLang="zh-CN" sz="2000" i="1">
                              <a:latin typeface="Cambria Math" panose="02040503050406030204" pitchFamily="18" charset="0"/>
                            </a:rPr>
                            <m:t>)</m:t>
                          </m:r>
                          <m:r>
                            <m:rPr>
                              <m:nor/>
                            </m:rPr>
                            <a:rPr lang="zh-CN" altLang="en-US" sz="2000" dirty="0"/>
                            <m:t> </m:t>
                          </m:r>
                          <m:r>
                            <a:rPr lang="en-US" altLang="zh-CN" sz="2000" b="0" i="1" smtClean="0">
                              <a:latin typeface="Cambria Math" panose="02040503050406030204" pitchFamily="18" charset="0"/>
                            </a:rPr>
                            <m:t>]</m:t>
                          </m:r>
                        </m:e>
                      </m:nary>
                    </m:oMath>
                  </m:oMathPara>
                </a14:m>
                <a:endParaRPr lang="en-US" altLang="zh-CN" sz="2000" b="0" dirty="0"/>
              </a:p>
              <a:p>
                <a:pPr marL="0" indent="0">
                  <a:buNone/>
                </a:pPr>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pitchFamily="18" charset="0"/>
                        </a:rPr>
                        <m:t>die</m:t>
                      </m:r>
                      <m:d>
                        <m:dPr>
                          <m:begChr m:val="["/>
                          <m:endChr m:val="]"/>
                          <m:ctrlPr>
                            <a:rPr lang="en-US" altLang="zh-CN" sz="2400" i="1">
                              <a:latin typeface="Cambria Math"/>
                            </a:rPr>
                          </m:ctrlPr>
                        </m:dPr>
                        <m:e>
                          <m:r>
                            <a:rPr lang="en-US" altLang="zh-CN" sz="2400" i="1">
                              <a:latin typeface="Cambria Math" panose="02040503050406030204" pitchFamily="18" charset="0"/>
                            </a:rPr>
                            <m:t>𝑖</m:t>
                          </m:r>
                        </m:e>
                      </m:d>
                      <m:d>
                        <m:dPr>
                          <m:begChr m:val="["/>
                          <m:endChr m:val="]"/>
                          <m:ctrlPr>
                            <a:rPr lang="en-US" altLang="zh-CN" sz="2400" i="1">
                              <a:latin typeface="Cambria Math"/>
                            </a:rPr>
                          </m:ctrlPr>
                        </m:dPr>
                        <m:e>
                          <m:r>
                            <m:rPr>
                              <m:sty m:val="p"/>
                            </m:rPr>
                            <a:rPr lang="en-US" altLang="zh-CN" sz="2400">
                              <a:latin typeface="Cambria Math" panose="02040503050406030204" pitchFamily="18" charset="0"/>
                            </a:rPr>
                            <m:t>j</m:t>
                          </m:r>
                        </m:e>
                      </m:d>
                      <m:r>
                        <a:rPr lang="en-US" altLang="zh-CN" sz="2400">
                          <a:latin typeface="Cambria Math" panose="02040503050406030204" pitchFamily="18" charset="0"/>
                        </a:rPr>
                        <m:t>=</m:t>
                      </m:r>
                      <m:sSup>
                        <m:sSupPr>
                          <m:ctrlPr>
                            <a:rPr lang="en-US" altLang="zh-CN" sz="2400" i="1">
                              <a:latin typeface="Cambria Math"/>
                            </a:rPr>
                          </m:ctrlPr>
                        </m:sSupPr>
                        <m:e>
                          <m:sSup>
                            <m:sSupPr>
                              <m:ctrlPr>
                                <a:rPr lang="en-US" altLang="zh-CN" sz="2400" i="1">
                                  <a:latin typeface="Cambria Math"/>
                                </a:rPr>
                              </m:ctrlPr>
                            </m:sSupPr>
                            <m:e>
                              <m:r>
                                <a:rPr lang="en-US" altLang="zh-CN" sz="2400" i="1">
                                  <a:latin typeface="Cambria Math" panose="02040503050406030204" pitchFamily="18" charset="0"/>
                                </a:rPr>
                                <m:t>(1−</m:t>
                              </m:r>
                              <m:r>
                                <m:rPr>
                                  <m:sty m:val="p"/>
                                </m:rPr>
                                <a:rPr lang="en-US" altLang="zh-CN" sz="2400" i="1">
                                  <a:latin typeface="Cambria Math" panose="02040503050406030204" pitchFamily="18" charset="0"/>
                                </a:rPr>
                                <m:t>p</m:t>
                              </m:r>
                            </m:e>
                            <m:sup>
                              <m:r>
                                <a:rPr lang="en-US" altLang="zh-CN" sz="2400" i="1">
                                  <a:latin typeface="Cambria Math" panose="02040503050406030204" pitchFamily="18" charset="0"/>
                                </a:rPr>
                                <m:t>𝑗</m:t>
                              </m:r>
                            </m:sup>
                          </m:sSup>
                          <m:r>
                            <a:rPr lang="en-US" altLang="zh-CN" sz="2400" i="1">
                              <a:latin typeface="Cambria Math" panose="02040503050406030204" pitchFamily="18" charset="0"/>
                            </a:rPr>
                            <m:t>)</m:t>
                          </m:r>
                        </m:e>
                        <m:sup>
                          <m:r>
                            <a:rPr lang="en-US" altLang="zh-CN" sz="2400" i="1">
                              <a:latin typeface="Cambria Math" panose="02040503050406030204" pitchFamily="18" charset="0"/>
                            </a:rPr>
                            <m:t>𝑛</m:t>
                          </m:r>
                        </m:sup>
                      </m:sSup>
                    </m:oMath>
                  </m:oMathPara>
                </a14:m>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2652D1AD-13CF-4F62-BD6A-A12CF3256B1E}"/>
                  </a:ext>
                </a:extLst>
              </p:cNvPr>
              <p:cNvSpPr>
                <a:spLocks noGrp="1" noRot="1" noChangeAspect="1" noMove="1" noResize="1" noEditPoints="1" noAdjustHandles="1" noChangeArrowheads="1" noChangeShapeType="1" noTextEdit="1"/>
              </p:cNvSpPr>
              <p:nvPr>
                <p:ph idx="1"/>
              </p:nvPr>
            </p:nvSpPr>
            <p:spPr>
              <a:xfrm>
                <a:off x="624254" y="413238"/>
                <a:ext cx="10729546" cy="5763725"/>
              </a:xfrm>
              <a:blipFill>
                <a:blip r:embed="rId2"/>
                <a:stretch>
                  <a:fillRect l="-1136" t="-2116" r="-6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54088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B0707176-C01E-4FF6-B524-0BE0BED7E864}"/>
              </a:ext>
            </a:extLst>
          </p:cNvPr>
          <p:cNvSpPr>
            <a:spLocks noGrp="1"/>
          </p:cNvSpPr>
          <p:nvPr>
            <p:ph idx="1"/>
          </p:nvPr>
        </p:nvSpPr>
        <p:spPr>
          <a:xfrm>
            <a:off x="721895" y="625642"/>
            <a:ext cx="10631905" cy="5551321"/>
          </a:xfrm>
        </p:spPr>
        <p:txBody>
          <a:bodyPr/>
          <a:lstStyle/>
          <a:p>
            <a:r>
              <a:rPr lang="zh-CN" altLang="en-US" dirty="0"/>
              <a:t>由于这道题有累加到无穷的计算，又无法求出极限形式的表达式。考虑到每个硬币在每次投掷后存活的概率始终在</a:t>
            </a:r>
            <a:r>
              <a:rPr lang="en-US" altLang="zh-CN" dirty="0"/>
              <a:t>0.4</a:t>
            </a:r>
            <a:r>
              <a:rPr lang="zh-CN" altLang="en-US" dirty="0"/>
              <a:t>到</a:t>
            </a:r>
            <a:r>
              <a:rPr lang="en-US" altLang="zh-CN" dirty="0"/>
              <a:t>0.6</a:t>
            </a:r>
            <a:r>
              <a:rPr lang="zh-CN" altLang="en-US" dirty="0"/>
              <a:t>之间，所以可以将“无穷”设置为一个较大的数字，</a:t>
            </a:r>
            <a:r>
              <a:rPr lang="en-US" altLang="zh-CN" dirty="0"/>
              <a:t>200</a:t>
            </a:r>
            <a:r>
              <a:rPr lang="zh-CN" altLang="en-US" dirty="0"/>
              <a:t>左右即可。</a:t>
            </a:r>
          </a:p>
        </p:txBody>
      </p:sp>
    </p:spTree>
    <p:extLst>
      <p:ext uri="{BB962C8B-B14F-4D97-AF65-F5344CB8AC3E}">
        <p14:creationId xmlns:p14="http://schemas.microsoft.com/office/powerpoint/2010/main" val="3012795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F4345631-B2F0-4565-94B2-C56327635BD5}"/>
              </a:ext>
            </a:extLst>
          </p:cNvPr>
          <p:cNvSpPr>
            <a:spLocks noGrp="1"/>
          </p:cNvSpPr>
          <p:nvPr>
            <p:ph idx="1"/>
          </p:nvPr>
        </p:nvSpPr>
        <p:spPr>
          <a:xfrm>
            <a:off x="561975" y="638175"/>
            <a:ext cx="10791825" cy="5538788"/>
          </a:xfrm>
        </p:spPr>
        <p:txBody>
          <a:bodyPr/>
          <a:lstStyle/>
          <a:p>
            <a:r>
              <a:rPr lang="zh-CN" altLang="en-US" dirty="0"/>
              <a:t>因为需要找最邻近的点，我们可以类比于在数轴上找一个最临近的数字，很容易想到使用二分的思想进行查找。</a:t>
            </a:r>
            <a:endParaRPr lang="en-US" altLang="zh-CN" dirty="0"/>
          </a:p>
          <a:p>
            <a:r>
              <a:rPr lang="zh-CN" altLang="en-US" dirty="0"/>
              <a:t>比如下面这幅图：</a:t>
            </a:r>
            <a:endParaRPr lang="en-US" altLang="zh-CN" dirty="0"/>
          </a:p>
          <a:p>
            <a:r>
              <a:rPr lang="zh-CN" altLang="en-US" dirty="0"/>
              <a:t>数轴上的一些点可以被构造成一棵平衡</a:t>
            </a:r>
            <a:endParaRPr lang="en-US" altLang="zh-CN" dirty="0"/>
          </a:p>
          <a:p>
            <a:pPr marL="0" indent="0">
              <a:buNone/>
            </a:pPr>
            <a:r>
              <a:rPr lang="zh-CN" altLang="en-US" dirty="0"/>
              <a:t>二叉树。下面提供一种最</a:t>
            </a:r>
            <a:r>
              <a:rPr lang="zh-CN" altLang="en-US" b="1" dirty="0"/>
              <a:t>暴力</a:t>
            </a:r>
            <a:r>
              <a:rPr lang="zh-CN" altLang="en-US" dirty="0"/>
              <a:t>的构造</a:t>
            </a:r>
            <a:endParaRPr lang="en-US" altLang="zh-CN" dirty="0"/>
          </a:p>
          <a:p>
            <a:pPr marL="0" indent="0">
              <a:buNone/>
            </a:pPr>
            <a:r>
              <a:rPr lang="zh-CN" altLang="en-US" dirty="0"/>
              <a:t>过程：找出所有数的中位数，把这个数</a:t>
            </a:r>
            <a:endParaRPr lang="en-US" altLang="zh-CN" dirty="0"/>
          </a:p>
          <a:p>
            <a:pPr marL="0" indent="0">
              <a:buNone/>
            </a:pPr>
            <a:r>
              <a:rPr lang="zh-CN" altLang="en-US" dirty="0"/>
              <a:t>作为树根，把所有比它小的数放在它的</a:t>
            </a:r>
            <a:endParaRPr lang="en-US" altLang="zh-CN" dirty="0"/>
          </a:p>
          <a:p>
            <a:pPr marL="0" indent="0">
              <a:buNone/>
            </a:pPr>
            <a:r>
              <a:rPr lang="zh-CN" altLang="en-US" dirty="0"/>
              <a:t>左子树，把所有比它大的数放在它的右子树。</a:t>
            </a:r>
            <a:endParaRPr lang="en-US" altLang="zh-CN" dirty="0"/>
          </a:p>
          <a:p>
            <a:pPr marL="0" indent="0">
              <a:buNone/>
            </a:pPr>
            <a:r>
              <a:rPr lang="zh-CN" altLang="en-US" dirty="0"/>
              <a:t>然后对于每一可子树，重复上面的操作。</a:t>
            </a:r>
            <a:endParaRPr lang="en-US" altLang="zh-CN" dirty="0"/>
          </a:p>
          <a:p>
            <a:pPr marL="0" indent="0">
              <a:buNone/>
            </a:pPr>
            <a:r>
              <a:rPr lang="zh-CN" altLang="en-US" dirty="0"/>
              <a:t>最终可以构造出一棵平衡二叉树。</a:t>
            </a:r>
            <a:endParaRPr lang="en-US" altLang="zh-CN" dirty="0"/>
          </a:p>
          <a:p>
            <a:pPr marL="0" indent="0">
              <a:buNone/>
            </a:pPr>
            <a:endParaRPr lang="zh-CN" altLang="en-US" dirty="0"/>
          </a:p>
        </p:txBody>
      </p:sp>
      <p:sp>
        <p:nvSpPr>
          <p:cNvPr id="2" name="AutoShape 2">
            <a:extLst>
              <a:ext uri="{FF2B5EF4-FFF2-40B4-BE49-F238E27FC236}">
                <a16:creationId xmlns:a16="http://schemas.microsoft.com/office/drawing/2014/main" xmlns="" id="{FC94FC3A-BD54-4BFF-BE6A-39CFD4D6BDB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xmlns="" id="{3CC7CC38-CE7A-4163-9D7D-B0ADC6A08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8072" y="1656357"/>
            <a:ext cx="4365728" cy="2043036"/>
          </a:xfrm>
          <a:prstGeom prst="rect">
            <a:avLst/>
          </a:prstGeom>
        </p:spPr>
      </p:pic>
    </p:spTree>
    <p:extLst>
      <p:ext uri="{BB962C8B-B14F-4D97-AF65-F5344CB8AC3E}">
        <p14:creationId xmlns:p14="http://schemas.microsoft.com/office/powerpoint/2010/main" val="145306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3533E80A-BD35-4399-9B79-9BBD2E3060D8}"/>
              </a:ext>
            </a:extLst>
          </p:cNvPr>
          <p:cNvSpPr>
            <a:spLocks noGrp="1"/>
          </p:cNvSpPr>
          <p:nvPr>
            <p:ph idx="1"/>
          </p:nvPr>
        </p:nvSpPr>
        <p:spPr>
          <a:xfrm>
            <a:off x="520262" y="599090"/>
            <a:ext cx="10833538" cy="5577873"/>
          </a:xfrm>
        </p:spPr>
        <p:txBody>
          <a:bodyPr/>
          <a:lstStyle/>
          <a:p>
            <a:r>
              <a:rPr lang="zh-CN" altLang="en-US" dirty="0"/>
              <a:t>上述过程非常的暴力，完全是根据平衡二叉树的外观构造出来的。</a:t>
            </a:r>
            <a:endParaRPr lang="en-US" altLang="zh-CN" dirty="0"/>
          </a:p>
          <a:p>
            <a:r>
              <a:rPr lang="zh-CN" altLang="en-US" dirty="0"/>
              <a:t>就是一个不断寻找中位数分割区间一直到区间内只有一个数的过程。</a:t>
            </a:r>
            <a:endParaRPr lang="en-US" altLang="zh-CN" dirty="0"/>
          </a:p>
          <a:p>
            <a:r>
              <a:rPr lang="zh-CN" altLang="en-US" dirty="0"/>
              <a:t>然而就是这一段简单的操作，确成功构造了一个只包含一维坐标的</a:t>
            </a:r>
            <a:r>
              <a:rPr lang="en-US" altLang="zh-CN" dirty="0" err="1"/>
              <a:t>kdTree</a:t>
            </a:r>
            <a:r>
              <a:rPr lang="en-US" altLang="zh-CN" dirty="0"/>
              <a:t>.</a:t>
            </a:r>
          </a:p>
          <a:p>
            <a:r>
              <a:rPr lang="zh-CN" altLang="en-US" dirty="0"/>
              <a:t>一维的点构造成</a:t>
            </a:r>
            <a:r>
              <a:rPr lang="en-US" altLang="zh-CN" dirty="0" err="1"/>
              <a:t>kdTree</a:t>
            </a:r>
            <a:r>
              <a:rPr lang="zh-CN" altLang="en-US" dirty="0"/>
              <a:t>以后和排序没有什么区别，在这个树上查询点其实就是一个二分查找的操作。</a:t>
            </a:r>
            <a:endParaRPr lang="en-US" altLang="zh-CN" dirty="0"/>
          </a:p>
          <a:p>
            <a:r>
              <a:rPr lang="zh-CN" altLang="en-US" dirty="0"/>
              <a:t>下面我们使用含有二维坐标的</a:t>
            </a:r>
            <a:r>
              <a:rPr lang="en-US" altLang="zh-CN" dirty="0" err="1"/>
              <a:t>kdTree</a:t>
            </a:r>
            <a:r>
              <a:rPr lang="zh-CN" altLang="en-US" dirty="0"/>
              <a:t>来展示这种数据结构有用的地方。</a:t>
            </a:r>
          </a:p>
        </p:txBody>
      </p:sp>
    </p:spTree>
    <p:extLst>
      <p:ext uri="{BB962C8B-B14F-4D97-AF65-F5344CB8AC3E}">
        <p14:creationId xmlns:p14="http://schemas.microsoft.com/office/powerpoint/2010/main" val="3294462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403A07FF-073A-4E38-A41C-990974A50858}"/>
              </a:ext>
            </a:extLst>
          </p:cNvPr>
          <p:cNvSpPr>
            <a:spLocks noGrp="1"/>
          </p:cNvSpPr>
          <p:nvPr>
            <p:ph idx="1"/>
          </p:nvPr>
        </p:nvSpPr>
        <p:spPr>
          <a:xfrm>
            <a:off x="670034" y="378372"/>
            <a:ext cx="10683766" cy="5798591"/>
          </a:xfrm>
        </p:spPr>
        <p:txBody>
          <a:bodyPr/>
          <a:lstStyle/>
          <a:p>
            <a:r>
              <a:rPr lang="zh-CN" altLang="en-US" dirty="0"/>
              <a:t>一个最典型的例子是解决下面的问题：</a:t>
            </a:r>
            <a:endParaRPr lang="en-US" altLang="zh-CN" dirty="0"/>
          </a:p>
          <a:p>
            <a:r>
              <a:rPr lang="zh-CN" altLang="en-US" dirty="0"/>
              <a:t>给定二维平面上若干个点，再给定一个点，要求在这个二维平面中找出距离给定点最近的点的坐标。</a:t>
            </a:r>
            <a:endParaRPr lang="en-US" altLang="zh-CN" dirty="0"/>
          </a:p>
          <a:p>
            <a:r>
              <a:rPr lang="en-US" altLang="zh-CN" dirty="0" err="1"/>
              <a:t>kdTree</a:t>
            </a:r>
            <a:r>
              <a:rPr lang="zh-CN" altLang="en-US" dirty="0"/>
              <a:t>也可以实现对二维平面的二分剪枝。</a:t>
            </a:r>
            <a:endParaRPr lang="en-US" altLang="zh-CN" dirty="0"/>
          </a:p>
          <a:p>
            <a:r>
              <a:rPr lang="zh-CN" altLang="en-US" dirty="0"/>
              <a:t>在一堆点当中，依据某一个维度（</a:t>
            </a:r>
            <a:r>
              <a:rPr lang="en-US" altLang="zh-CN" dirty="0"/>
              <a:t>x</a:t>
            </a:r>
            <a:r>
              <a:rPr lang="zh-CN" altLang="en-US" dirty="0"/>
              <a:t>轴或</a:t>
            </a:r>
            <a:r>
              <a:rPr lang="en-US" altLang="zh-CN" dirty="0"/>
              <a:t>y</a:t>
            </a:r>
            <a:r>
              <a:rPr lang="zh-CN" altLang="en-US" dirty="0"/>
              <a:t>轴）选出一个处于中间位置的点，然后从这个点沿</a:t>
            </a:r>
            <a:r>
              <a:rPr lang="en-US" altLang="zh-CN" dirty="0"/>
              <a:t>x</a:t>
            </a:r>
            <a:r>
              <a:rPr lang="zh-CN" altLang="en-US" dirty="0"/>
              <a:t>轴或</a:t>
            </a:r>
            <a:r>
              <a:rPr lang="en-US" altLang="zh-CN" dirty="0"/>
              <a:t>y</a:t>
            </a:r>
            <a:r>
              <a:rPr lang="zh-CN" altLang="en-US" dirty="0"/>
              <a:t>轴作一条直线，将所有点分为两部分。这个被选中的中间位置的点就相当于二叉查找树的树根，以后每次查询只要知道需要查找的点位于刚才确定的中间点的哪一侧，就可以直接去那一侧查找，将查找的区间减小了一半。这个就是</a:t>
            </a:r>
            <a:r>
              <a:rPr lang="en-US" altLang="zh-CN" dirty="0" err="1"/>
              <a:t>kdTree</a:t>
            </a:r>
            <a:r>
              <a:rPr lang="zh-CN" altLang="en-US" dirty="0"/>
              <a:t>实现的剪枝。</a:t>
            </a:r>
          </a:p>
        </p:txBody>
      </p:sp>
    </p:spTree>
    <p:extLst>
      <p:ext uri="{BB962C8B-B14F-4D97-AF65-F5344CB8AC3E}">
        <p14:creationId xmlns:p14="http://schemas.microsoft.com/office/powerpoint/2010/main" val="2329168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CF72D989-132B-44B3-8C04-CA62D92D9A03}"/>
              </a:ext>
            </a:extLst>
          </p:cNvPr>
          <p:cNvSpPr>
            <a:spLocks noGrp="1"/>
          </p:cNvSpPr>
          <p:nvPr>
            <p:ph idx="1"/>
          </p:nvPr>
        </p:nvSpPr>
        <p:spPr>
          <a:xfrm>
            <a:off x="737937" y="705853"/>
            <a:ext cx="10615863" cy="5471110"/>
          </a:xfrm>
        </p:spPr>
        <p:txBody>
          <a:bodyPr/>
          <a:lstStyle/>
          <a:p>
            <a:r>
              <a:rPr lang="en-US" altLang="zh-CN" dirty="0" err="1"/>
              <a:t>kdTree</a:t>
            </a:r>
            <a:r>
              <a:rPr lang="zh-CN" altLang="en-US" dirty="0"/>
              <a:t>对二维平面的分割具体是这样的：</a:t>
            </a:r>
            <a:endParaRPr lang="en-US" altLang="zh-CN" dirty="0"/>
          </a:p>
          <a:p>
            <a:r>
              <a:rPr lang="zh-CN" altLang="en-US" dirty="0"/>
              <a:t>图中黄色节点是所有节点按照</a:t>
            </a:r>
            <a:r>
              <a:rPr lang="en-US" altLang="zh-CN" dirty="0"/>
              <a:t>x</a:t>
            </a:r>
            <a:r>
              <a:rPr lang="zh-CN" altLang="en-US" dirty="0"/>
              <a:t>轴坐标</a:t>
            </a:r>
            <a:endParaRPr lang="en-US" altLang="zh-CN" dirty="0"/>
          </a:p>
          <a:p>
            <a:pPr marL="0" indent="0">
              <a:buNone/>
            </a:pPr>
            <a:r>
              <a:rPr lang="zh-CN" altLang="en-US" dirty="0"/>
              <a:t>排序的中位节点。黄色节点就是整个树的</a:t>
            </a:r>
            <a:endParaRPr lang="en-US" altLang="zh-CN" dirty="0"/>
          </a:p>
          <a:p>
            <a:pPr marL="0" indent="0">
              <a:buNone/>
            </a:pPr>
            <a:r>
              <a:rPr lang="zh-CN" altLang="en-US" dirty="0"/>
              <a:t>根节点。单独看黄色节点左侧的子树，</a:t>
            </a:r>
            <a:endParaRPr lang="en-US" altLang="zh-CN" dirty="0"/>
          </a:p>
          <a:p>
            <a:pPr marL="0" indent="0">
              <a:buNone/>
            </a:pPr>
            <a:r>
              <a:rPr lang="zh-CN" altLang="en-US" dirty="0"/>
              <a:t>其中红色节点是这一半的点按照</a:t>
            </a:r>
            <a:r>
              <a:rPr lang="en-US" altLang="zh-CN" dirty="0"/>
              <a:t>y</a:t>
            </a:r>
            <a:r>
              <a:rPr lang="zh-CN" altLang="en-US" dirty="0"/>
              <a:t>轴排序</a:t>
            </a:r>
            <a:endParaRPr lang="en-US" altLang="zh-CN" dirty="0"/>
          </a:p>
          <a:p>
            <a:pPr marL="0" indent="0">
              <a:buNone/>
            </a:pPr>
            <a:r>
              <a:rPr lang="zh-CN" altLang="en-US" dirty="0"/>
              <a:t>的中间节点。红色节点就是这棵子树的</a:t>
            </a:r>
            <a:endParaRPr lang="en-US" altLang="zh-CN" dirty="0"/>
          </a:p>
          <a:p>
            <a:pPr marL="0" indent="0">
              <a:buNone/>
            </a:pPr>
            <a:r>
              <a:rPr lang="zh-CN" altLang="en-US" dirty="0"/>
              <a:t>根节点。再下一层子树再次按照</a:t>
            </a:r>
            <a:r>
              <a:rPr lang="en-US" altLang="zh-CN" dirty="0"/>
              <a:t>y</a:t>
            </a:r>
            <a:r>
              <a:rPr lang="zh-CN" altLang="en-US" dirty="0"/>
              <a:t>轴分割，</a:t>
            </a:r>
            <a:endParaRPr lang="en-US" altLang="zh-CN" dirty="0"/>
          </a:p>
          <a:p>
            <a:pPr marL="0" indent="0">
              <a:buNone/>
            </a:pPr>
            <a:r>
              <a:rPr lang="zh-CN" altLang="en-US" dirty="0"/>
              <a:t>选取绿色节点做为中位节点。再下一层是蓝色节点。</a:t>
            </a:r>
            <a:endParaRPr lang="en-US" altLang="zh-CN" dirty="0"/>
          </a:p>
          <a:p>
            <a:endParaRPr lang="zh-CN" altLang="en-US" dirty="0"/>
          </a:p>
        </p:txBody>
      </p:sp>
      <p:pic>
        <p:nvPicPr>
          <p:cNvPr id="5" name="图片 4">
            <a:extLst>
              <a:ext uri="{FF2B5EF4-FFF2-40B4-BE49-F238E27FC236}">
                <a16:creationId xmlns:a16="http://schemas.microsoft.com/office/drawing/2014/main" xmlns="" id="{E3CFAE64-11F9-4143-B78B-11E8468A0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9162" y="543084"/>
            <a:ext cx="4114901" cy="3524716"/>
          </a:xfrm>
          <a:prstGeom prst="rect">
            <a:avLst/>
          </a:prstGeom>
        </p:spPr>
      </p:pic>
    </p:spTree>
    <p:extLst>
      <p:ext uri="{BB962C8B-B14F-4D97-AF65-F5344CB8AC3E}">
        <p14:creationId xmlns:p14="http://schemas.microsoft.com/office/powerpoint/2010/main" val="355156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EBA60FAD-FA44-4DC1-8A62-D010F288D49F}"/>
              </a:ext>
            </a:extLst>
          </p:cNvPr>
          <p:cNvSpPr>
            <a:spLocks noGrp="1"/>
          </p:cNvSpPr>
          <p:nvPr>
            <p:ph idx="1"/>
          </p:nvPr>
        </p:nvSpPr>
        <p:spPr>
          <a:xfrm>
            <a:off x="786063" y="513347"/>
            <a:ext cx="10567737" cy="5663616"/>
          </a:xfrm>
        </p:spPr>
        <p:txBody>
          <a:bodyPr/>
          <a:lstStyle/>
          <a:p>
            <a:r>
              <a:rPr lang="zh-CN" altLang="en-US" dirty="0"/>
              <a:t>假设需要查询右下角的一个点，首先要做的就是比较这个点的</a:t>
            </a:r>
            <a:r>
              <a:rPr lang="en-US" altLang="zh-CN" dirty="0"/>
              <a:t>x</a:t>
            </a:r>
            <a:r>
              <a:rPr lang="zh-CN" altLang="en-US" dirty="0"/>
              <a:t>坐标和</a:t>
            </a:r>
            <a:r>
              <a:rPr lang="en-US" altLang="zh-CN" dirty="0"/>
              <a:t>root</a:t>
            </a:r>
            <a:r>
              <a:rPr lang="zh-CN" altLang="en-US" dirty="0"/>
              <a:t>点的</a:t>
            </a:r>
            <a:r>
              <a:rPr lang="en-US" altLang="zh-CN" dirty="0"/>
              <a:t>x</a:t>
            </a:r>
            <a:r>
              <a:rPr lang="zh-CN" altLang="en-US" dirty="0"/>
              <a:t>坐标值，由于</a:t>
            </a:r>
            <a:r>
              <a:rPr lang="en-US" altLang="zh-CN" dirty="0"/>
              <a:t>x</a:t>
            </a:r>
            <a:r>
              <a:rPr lang="zh-CN" altLang="en-US" dirty="0"/>
              <a:t>坐标值大于</a:t>
            </a:r>
            <a:r>
              <a:rPr lang="en-US" altLang="zh-CN" dirty="0"/>
              <a:t>root</a:t>
            </a:r>
            <a:r>
              <a:rPr lang="zh-CN" altLang="en-US" dirty="0"/>
              <a:t>节点的</a:t>
            </a:r>
            <a:r>
              <a:rPr lang="en-US" altLang="zh-CN" dirty="0"/>
              <a:t>x</a:t>
            </a:r>
            <a:r>
              <a:rPr lang="zh-CN" altLang="en-US" dirty="0"/>
              <a:t>坐标，所以只需要在右边搜寻。</a:t>
            </a:r>
            <a:endParaRPr lang="en-US" altLang="zh-CN" dirty="0"/>
          </a:p>
          <a:p>
            <a:r>
              <a:rPr lang="zh-CN" altLang="en-US" dirty="0"/>
              <a:t>                               接下来，要比较该节点</a:t>
            </a:r>
            <a:endParaRPr lang="en-US" altLang="zh-CN" dirty="0"/>
          </a:p>
          <a:p>
            <a:r>
              <a:rPr lang="en-US" altLang="zh-CN" dirty="0"/>
              <a:t>                                </a:t>
            </a:r>
            <a:r>
              <a:rPr lang="zh-CN" altLang="en-US" dirty="0"/>
              <a:t>和右边红色节点</a:t>
            </a:r>
            <a:r>
              <a:rPr lang="en-US" altLang="zh-CN" dirty="0"/>
              <a:t>y</a:t>
            </a:r>
            <a:r>
              <a:rPr lang="zh-CN" altLang="en-US" dirty="0"/>
              <a:t>值的大小，由于待查找的</a:t>
            </a:r>
            <a:endParaRPr lang="en-US" altLang="zh-CN" dirty="0"/>
          </a:p>
          <a:p>
            <a:r>
              <a:rPr lang="en-US" altLang="zh-CN" dirty="0"/>
              <a:t>                                </a:t>
            </a:r>
            <a:r>
              <a:rPr lang="zh-CN" altLang="en-US" dirty="0"/>
              <a:t>节点的</a:t>
            </a:r>
            <a:r>
              <a:rPr lang="en-US" altLang="zh-CN" dirty="0"/>
              <a:t>y</a:t>
            </a:r>
            <a:r>
              <a:rPr lang="zh-CN" altLang="en-US" dirty="0"/>
              <a:t>值坐标比红色节点大，所以又可以</a:t>
            </a:r>
            <a:endParaRPr lang="en-US" altLang="zh-CN" dirty="0"/>
          </a:p>
          <a:p>
            <a:r>
              <a:rPr lang="en-US" altLang="zh-CN" dirty="0"/>
              <a:t>                                 </a:t>
            </a:r>
            <a:r>
              <a:rPr lang="zh-CN" altLang="en-US" dirty="0"/>
              <a:t>排除红色节点上方的节点。以此类推缩小搜</a:t>
            </a:r>
            <a:endParaRPr lang="en-US" altLang="zh-CN" dirty="0"/>
          </a:p>
          <a:p>
            <a:r>
              <a:rPr lang="en-US" altLang="zh-CN" dirty="0"/>
              <a:t>                                 </a:t>
            </a:r>
            <a:r>
              <a:rPr lang="zh-CN" altLang="en-US" dirty="0"/>
              <a:t>索空间。</a:t>
            </a:r>
            <a:endParaRPr lang="en-US" altLang="zh-CN" dirty="0"/>
          </a:p>
        </p:txBody>
      </p:sp>
      <p:pic>
        <p:nvPicPr>
          <p:cNvPr id="5" name="图片 4">
            <a:extLst>
              <a:ext uri="{FF2B5EF4-FFF2-40B4-BE49-F238E27FC236}">
                <a16:creationId xmlns:a16="http://schemas.microsoft.com/office/drawing/2014/main" xmlns="" id="{3C23AE8D-7788-4376-A39A-2B235F5E6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65968"/>
            <a:ext cx="3076184" cy="2958373"/>
          </a:xfrm>
          <a:prstGeom prst="rect">
            <a:avLst/>
          </a:prstGeom>
        </p:spPr>
      </p:pic>
      <p:pic>
        <p:nvPicPr>
          <p:cNvPr id="7" name="图片 6">
            <a:extLst>
              <a:ext uri="{FF2B5EF4-FFF2-40B4-BE49-F238E27FC236}">
                <a16:creationId xmlns:a16="http://schemas.microsoft.com/office/drawing/2014/main" xmlns="" id="{AAB34536-6E51-4D0A-B69E-D8FF401E4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4495" y="4386644"/>
            <a:ext cx="2523809" cy="2095238"/>
          </a:xfrm>
          <a:prstGeom prst="rect">
            <a:avLst/>
          </a:prstGeom>
        </p:spPr>
      </p:pic>
      <p:pic>
        <p:nvPicPr>
          <p:cNvPr id="9" name="图片 8">
            <a:extLst>
              <a:ext uri="{FF2B5EF4-FFF2-40B4-BE49-F238E27FC236}">
                <a16:creationId xmlns:a16="http://schemas.microsoft.com/office/drawing/2014/main" xmlns="" id="{DB391FF9-8957-46CC-BF72-781D378D2D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7257" y="4291406"/>
            <a:ext cx="2714286" cy="2285714"/>
          </a:xfrm>
          <a:prstGeom prst="rect">
            <a:avLst/>
          </a:prstGeom>
        </p:spPr>
      </p:pic>
    </p:spTree>
    <p:extLst>
      <p:ext uri="{BB962C8B-B14F-4D97-AF65-F5344CB8AC3E}">
        <p14:creationId xmlns:p14="http://schemas.microsoft.com/office/powerpoint/2010/main" val="1632359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6C6B2DFF-88EB-4A21-97CF-AAC2B65FF241}"/>
              </a:ext>
            </a:extLst>
          </p:cNvPr>
          <p:cNvSpPr>
            <a:spLocks noGrp="1"/>
          </p:cNvSpPr>
          <p:nvPr>
            <p:ph idx="1"/>
          </p:nvPr>
        </p:nvSpPr>
        <p:spPr>
          <a:xfrm>
            <a:off x="802105" y="737937"/>
            <a:ext cx="10551695" cy="5439026"/>
          </a:xfrm>
        </p:spPr>
        <p:txBody>
          <a:bodyPr/>
          <a:lstStyle/>
          <a:p>
            <a:r>
              <a:rPr lang="zh-CN" altLang="en-US" dirty="0"/>
              <a:t>将一些二维平面上的点依照维度分割很明显就是按照</a:t>
            </a:r>
            <a:r>
              <a:rPr lang="en-US" altLang="zh-CN" dirty="0"/>
              <a:t>x</a:t>
            </a:r>
            <a:r>
              <a:rPr lang="zh-CN" altLang="en-US" dirty="0"/>
              <a:t>轴或</a:t>
            </a:r>
            <a:r>
              <a:rPr lang="en-US" altLang="zh-CN" dirty="0"/>
              <a:t>y</a:t>
            </a:r>
            <a:r>
              <a:rPr lang="zh-CN" altLang="en-US" dirty="0"/>
              <a:t>轴进行分割。那么每一次分割选择</a:t>
            </a:r>
            <a:r>
              <a:rPr lang="en-US" altLang="zh-CN" dirty="0"/>
              <a:t>x</a:t>
            </a:r>
            <a:r>
              <a:rPr lang="zh-CN" altLang="en-US" dirty="0"/>
              <a:t>轴还是</a:t>
            </a:r>
            <a:r>
              <a:rPr lang="en-US" altLang="zh-CN" dirty="0"/>
              <a:t>y</a:t>
            </a:r>
            <a:r>
              <a:rPr lang="zh-CN" altLang="en-US" dirty="0"/>
              <a:t>轴分割的依据是什么呢？</a:t>
            </a:r>
            <a:endParaRPr lang="en-US" altLang="zh-CN" dirty="0"/>
          </a:p>
          <a:p>
            <a:r>
              <a:rPr lang="zh-CN" altLang="en-US" dirty="0"/>
              <a:t>常用的分割方法有两种：</a:t>
            </a:r>
            <a:endParaRPr lang="en-US" altLang="zh-CN" dirty="0"/>
          </a:p>
          <a:p>
            <a:r>
              <a:rPr lang="en-US" altLang="zh-CN" dirty="0"/>
              <a:t>x</a:t>
            </a:r>
            <a:r>
              <a:rPr lang="zh-CN" altLang="en-US" dirty="0"/>
              <a:t>和</a:t>
            </a:r>
            <a:r>
              <a:rPr lang="en-US" altLang="zh-CN" dirty="0"/>
              <a:t>y</a:t>
            </a:r>
            <a:r>
              <a:rPr lang="zh-CN" altLang="en-US" dirty="0"/>
              <a:t>交替使用</a:t>
            </a:r>
            <a:endParaRPr lang="en-US" altLang="zh-CN" dirty="0"/>
          </a:p>
          <a:p>
            <a:r>
              <a:rPr lang="zh-CN" altLang="en-US" dirty="0"/>
              <a:t>分别检查子树中所有点的</a:t>
            </a:r>
            <a:r>
              <a:rPr lang="en-US" altLang="zh-CN" dirty="0"/>
              <a:t>x</a:t>
            </a:r>
            <a:r>
              <a:rPr lang="zh-CN" altLang="en-US" dirty="0"/>
              <a:t>坐标和</a:t>
            </a:r>
            <a:r>
              <a:rPr lang="en-US" altLang="zh-CN" dirty="0"/>
              <a:t>y</a:t>
            </a:r>
            <a:r>
              <a:rPr lang="zh-CN" altLang="en-US" dirty="0"/>
              <a:t>坐标的方差，选取方差较大的一项进行分割。</a:t>
            </a:r>
            <a:endParaRPr lang="en-US" altLang="zh-CN" dirty="0"/>
          </a:p>
          <a:p>
            <a:r>
              <a:rPr lang="zh-CN" altLang="en-US" dirty="0"/>
              <a:t>在实际使用中，考虑到时间复杂度和代码实现难度，一般选取</a:t>
            </a:r>
            <a:r>
              <a:rPr lang="en-US" altLang="zh-CN" dirty="0" err="1"/>
              <a:t>xy</a:t>
            </a:r>
            <a:r>
              <a:rPr lang="zh-CN" altLang="en-US" dirty="0"/>
              <a:t>两个维度交替分割的方法。</a:t>
            </a:r>
            <a:endParaRPr lang="en-US" altLang="zh-CN" dirty="0"/>
          </a:p>
        </p:txBody>
      </p:sp>
    </p:spTree>
    <p:extLst>
      <p:ext uri="{BB962C8B-B14F-4D97-AF65-F5344CB8AC3E}">
        <p14:creationId xmlns:p14="http://schemas.microsoft.com/office/powerpoint/2010/main" val="32589626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3832</TotalTime>
  <Words>3474</Words>
  <Application>Microsoft Office PowerPoint</Application>
  <PresentationFormat>自定义</PresentationFormat>
  <Paragraphs>145</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例题选讲</vt:lpstr>
      <vt:lpstr>2016ICPC青岛区域赛K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2017ACM/ICPC亚洲区沈阳站 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2016ACM/ICPC亚洲区青岛站Lucky Coins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例题选讲</dc:title>
  <dc:creator>绪桢 江</dc:creator>
  <cp:lastModifiedBy>a</cp:lastModifiedBy>
  <cp:revision>41</cp:revision>
  <dcterms:created xsi:type="dcterms:W3CDTF">2019-08-11T11:40:33Z</dcterms:created>
  <dcterms:modified xsi:type="dcterms:W3CDTF">2019-08-15T01:35:02Z</dcterms:modified>
</cp:coreProperties>
</file>